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17"/>
  </p:notesMasterIdLst>
  <p:handoutMasterIdLst>
    <p:handoutMasterId r:id="rId18"/>
  </p:handoutMasterIdLst>
  <p:sldIdLst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D0ED"/>
    <a:srgbClr val="CCE8F6"/>
    <a:srgbClr val="99CD00"/>
    <a:srgbClr val="A9B600"/>
    <a:srgbClr val="003F7B"/>
    <a:srgbClr val="E17000"/>
    <a:srgbClr val="FFDE5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6897" autoAdjust="0"/>
  </p:normalViewPr>
  <p:slideViewPr>
    <p:cSldViewPr>
      <p:cViewPr>
        <p:scale>
          <a:sx n="75" d="100"/>
          <a:sy n="75" d="100"/>
        </p:scale>
        <p:origin x="-2580" y="-564"/>
      </p:cViewPr>
      <p:guideLst>
        <p:guide orient="horz" pos="3984"/>
        <p:guide pos="2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8138" y="228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Myriad Pro" pitchFamily="34" charset="0"/>
              </a:defRPr>
            </a:lvl1pPr>
          </a:lstStyle>
          <a:p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895600" y="8382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67400" y="8382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fld id="{AEE36218-3D13-495C-B02F-984F1370892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6390" name="Picture 6" descr="RSC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963" y="8610600"/>
            <a:ext cx="1614487" cy="2333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20935F-33D8-422B-A210-B228F128227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54BD5-C4D6-4FCB-99FE-CC4C20B18C3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8" name="Picture 20" descr="white logo clear background_cropp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6270625"/>
            <a:ext cx="1944688" cy="327025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138" y="2286000"/>
            <a:ext cx="8424862" cy="1143000"/>
          </a:xfrm>
        </p:spPr>
        <p:txBody>
          <a:bodyPr/>
          <a:lstStyle>
            <a:lvl1pPr>
              <a:defRPr sz="4800">
                <a:solidFill>
                  <a:srgbClr val="97D0ED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8138" y="3505200"/>
            <a:ext cx="8424862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54D99-D63D-48AD-80EA-3819D6EC9F7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4572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8138" y="457200"/>
            <a:ext cx="6167437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F6F35-41FA-41D4-AB3A-49DF46D51B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38138" y="1981200"/>
            <a:ext cx="8424862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E44369A6-CBD1-4015-B8C6-348D218997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6E9389D-B80C-42B4-83C1-FDB3CD30EA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8138" y="19812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5975" y="19812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8138" y="40386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975" y="40386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A02E2BC5-2F00-43F3-B4C0-FB7C0EE914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E8176-350E-4BB9-B91D-97B4F8A3E4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FD853-126E-434F-A7B7-27CC0923E1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00BD4-151B-4852-9284-9EC6248E161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12CF2-B8D5-4FBD-A4AE-0A25A7D3C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594CB-17AF-4189-B011-37A396F2F6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C637F-DBDF-410C-8F8A-5D84165D8D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44456-769C-4981-B589-50A9EA0A25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D1C64-BD65-4D24-83B1-8DD75CE9EB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457200"/>
            <a:ext cx="8424862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981200"/>
            <a:ext cx="84248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Only using bullet points</a:t>
            </a:r>
          </a:p>
          <a:p>
            <a:pPr lvl="1"/>
            <a:r>
              <a:rPr lang="en-GB" smtClean="0"/>
              <a:t>when we have something</a:t>
            </a:r>
          </a:p>
          <a:p>
            <a:pPr lvl="1"/>
            <a:r>
              <a:rPr lang="en-GB" smtClean="0"/>
              <a:t>that needs to </a:t>
            </a:r>
          </a:p>
          <a:p>
            <a:pPr lvl="1"/>
            <a:r>
              <a:rPr lang="en-GB" smtClean="0"/>
              <a:t>be in a </a:t>
            </a:r>
          </a:p>
          <a:p>
            <a:pPr lvl="1"/>
            <a:r>
              <a:rPr lang="en-GB" smtClean="0"/>
              <a:t>list</a:t>
            </a:r>
          </a:p>
          <a:p>
            <a:pPr lvl="1"/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172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99906F1F-E741-4F05-B805-6EF19C4FEC7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42" name="Picture 18" descr="white logo clear background_croppe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1938" y="6269038"/>
            <a:ext cx="1943100" cy="3270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28596" y="303054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 smtClean="0">
                <a:solidFill>
                  <a:srgbClr val="97D0ED"/>
                </a:solidFill>
                <a:latin typeface="+mj-lt"/>
                <a:ea typeface="+mj-ea"/>
                <a:cs typeface="+mj-cs"/>
              </a:rPr>
              <a:t>Diving </a:t>
            </a:r>
            <a:r>
              <a:rPr lang="en-GB" sz="4800" dirty="0">
                <a:solidFill>
                  <a:srgbClr val="97D0ED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GB" sz="4800" dirty="0" smtClean="0">
                <a:solidFill>
                  <a:srgbClr val="97D0ED"/>
                </a:solidFill>
                <a:latin typeface="+mj-lt"/>
                <a:ea typeface="+mj-ea"/>
                <a:cs typeface="+mj-cs"/>
              </a:rPr>
              <a:t>Science:</a:t>
            </a:r>
            <a:r>
              <a:rPr lang="en-GB" sz="4800" dirty="0">
                <a:solidFill>
                  <a:srgbClr val="97D0ED"/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4800" dirty="0">
                <a:solidFill>
                  <a:srgbClr val="97D0ED"/>
                </a:solidFill>
                <a:latin typeface="+mj-lt"/>
                <a:ea typeface="+mj-ea"/>
                <a:cs typeface="+mj-cs"/>
              </a:rPr>
            </a:br>
            <a:r>
              <a:rPr lang="en-GB" sz="4800" dirty="0">
                <a:solidFill>
                  <a:srgbClr val="97D0ED"/>
                </a:solidFill>
                <a:latin typeface="+mj-lt"/>
                <a:ea typeface="+mj-ea"/>
                <a:cs typeface="+mj-cs"/>
              </a:rPr>
              <a:t>Gravity and Weight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214554"/>
            <a:ext cx="2643206" cy="38544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95300" y="1920881"/>
            <a:ext cx="8229600" cy="4151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US" sz="1000" b="1" dirty="0">
              <a:solidFill>
                <a:schemeClr val="bg1"/>
              </a:solidFill>
            </a:endParaRPr>
          </a:p>
          <a:p>
            <a:pPr marL="458787" indent="-457200">
              <a:spcBef>
                <a:spcPts val="500"/>
              </a:spcBef>
              <a:buClrTx/>
              <a:buSzPct val="100000"/>
              <a:buFont typeface="+mj-lt"/>
              <a:buAutoNum type="arabicPeriod" startAt="4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Would </a:t>
            </a:r>
            <a:r>
              <a:rPr lang="en-US" sz="2000" dirty="0">
                <a:solidFill>
                  <a:schemeClr val="bg1"/>
                </a:solidFill>
              </a:rPr>
              <a:t>it be possible for an astronaut to perform a more or less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complicated dive on the Moon, if there was air and water present, or on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the Earth? Explain your answer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 smtClean="0">
                <a:solidFill>
                  <a:srgbClr val="97D0ED"/>
                </a:solidFill>
              </a:rPr>
              <a:t>If </a:t>
            </a:r>
            <a:r>
              <a:rPr lang="en-US" sz="2000" dirty="0">
                <a:solidFill>
                  <a:srgbClr val="97D0ED"/>
                </a:solidFill>
              </a:rPr>
              <a:t>an astronaut could dive on the Moon, then they would be able to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perform a far more complicated dive. This is because there is a smaller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force of gravity acting on the diver, on the moon, meaning they would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be pulled towards the ground more slowly than if they were on Earth. </a:t>
            </a:r>
            <a:endParaRPr lang="en-US" sz="2000" dirty="0" smtClean="0">
              <a:solidFill>
                <a:srgbClr val="97D0ED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 smtClean="0">
                <a:solidFill>
                  <a:srgbClr val="97D0ED"/>
                </a:solidFill>
              </a:rPr>
              <a:t>The</a:t>
            </a:r>
            <a:r>
              <a:rPr lang="en-US" sz="2000" dirty="0">
                <a:solidFill>
                  <a:srgbClr val="97D0ED"/>
                </a:solidFill>
              </a:rPr>
              <a:t> </a:t>
            </a:r>
            <a:r>
              <a:rPr lang="en-US" sz="2000" dirty="0" smtClean="0">
                <a:solidFill>
                  <a:srgbClr val="97D0ED"/>
                </a:solidFill>
              </a:rPr>
              <a:t>extra </a:t>
            </a:r>
            <a:r>
              <a:rPr lang="en-US" sz="2000" dirty="0">
                <a:solidFill>
                  <a:srgbClr val="97D0ED"/>
                </a:solidFill>
              </a:rPr>
              <a:t>time in the air would allow them to complete more twists, </a:t>
            </a:r>
            <a:endParaRPr lang="en-US" sz="2000" dirty="0" smtClean="0">
              <a:solidFill>
                <a:srgbClr val="97D0ED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 smtClean="0">
                <a:solidFill>
                  <a:srgbClr val="97D0ED"/>
                </a:solidFill>
              </a:rPr>
              <a:t>turns and </a:t>
            </a:r>
            <a:r>
              <a:rPr lang="en-US" sz="2000" dirty="0">
                <a:solidFill>
                  <a:srgbClr val="97D0ED"/>
                </a:solidFill>
              </a:rPr>
              <a:t>somersaults and so a more complicated dive.</a:t>
            </a:r>
          </a:p>
        </p:txBody>
      </p:sp>
      <p:sp>
        <p:nvSpPr>
          <p:cNvPr id="3" name="Rectangle 2"/>
          <p:cNvSpPr/>
          <p:nvPr/>
        </p:nvSpPr>
        <p:spPr>
          <a:xfrm>
            <a:off x="428596" y="945047"/>
            <a:ext cx="65140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Worksheet answers – Q4</a:t>
            </a:r>
            <a:endParaRPr lang="en-GB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95300" y="1928801"/>
            <a:ext cx="8229600" cy="42365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US" sz="1000" b="1" dirty="0">
              <a:solidFill>
                <a:schemeClr val="bg1"/>
              </a:solidFill>
            </a:endParaRPr>
          </a:p>
          <a:p>
            <a:pPr marL="458787" indent="-457200">
              <a:spcBef>
                <a:spcPts val="500"/>
              </a:spcBef>
              <a:buClrTx/>
              <a:buSzPct val="100000"/>
              <a:buFont typeface="+mj-lt"/>
              <a:buAutoNum type="arabicPeriod" startAt="5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Explain </a:t>
            </a:r>
            <a:r>
              <a:rPr lang="en-GB" sz="2000" dirty="0">
                <a:solidFill>
                  <a:schemeClr val="bg1"/>
                </a:solidFill>
              </a:rPr>
              <a:t>why objects appear to weigh less in water than they do in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air.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 smtClean="0">
                <a:solidFill>
                  <a:srgbClr val="97D0ED"/>
                </a:solidFill>
              </a:rPr>
              <a:t>An </a:t>
            </a:r>
            <a:r>
              <a:rPr lang="en-GB" sz="2000" dirty="0">
                <a:solidFill>
                  <a:srgbClr val="97D0ED"/>
                </a:solidFill>
              </a:rPr>
              <a:t>object weighs the same in water as it does in air as it is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experiencing the same gravitational force on it pulling it towards the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centre of the Earth. Water produces an upward force, known as up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thrust, against an object placed in/on it. This force can be strong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enough to act against the downwards force of gravity causing the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object to appear to have less weight than when in air. Air also produces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an up thrust force on an object but this is far less than the force water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produces.</a:t>
            </a:r>
          </a:p>
        </p:txBody>
      </p:sp>
      <p:sp>
        <p:nvSpPr>
          <p:cNvPr id="3" name="Rectangle 2"/>
          <p:cNvSpPr/>
          <p:nvPr/>
        </p:nvSpPr>
        <p:spPr>
          <a:xfrm>
            <a:off x="500034" y="1087923"/>
            <a:ext cx="65140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Worksheet answers – Q5</a:t>
            </a:r>
            <a:endParaRPr lang="en-GB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38150" y="1857364"/>
            <a:ext cx="8229600" cy="47260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b="1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Diving is the sport of performing acrobatics whilst jumping or falling into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water from a platform or springboard from a certain height.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Historical </a:t>
            </a:r>
            <a:r>
              <a:rPr lang="en-GB" sz="2000" dirty="0" smtClean="0">
                <a:solidFill>
                  <a:schemeClr val="bg1"/>
                </a:solidFill>
              </a:rPr>
              <a:t>artefacts </a:t>
            </a:r>
            <a:r>
              <a:rPr lang="en-GB" sz="2000" dirty="0">
                <a:solidFill>
                  <a:schemeClr val="bg1"/>
                </a:solidFill>
              </a:rPr>
              <a:t>tell us that people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have been diving off high cliffs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into water since ancient times.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Modern diving, as we now know it,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developed between the late 17</a:t>
            </a:r>
            <a:r>
              <a:rPr lang="en-GB" sz="2000" baseline="30000" dirty="0">
                <a:solidFill>
                  <a:schemeClr val="bg1"/>
                </a:solidFill>
              </a:rPr>
              <a:t>th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Century and the early 19</a:t>
            </a:r>
            <a:r>
              <a:rPr lang="en-GB" sz="2000" baseline="30000" dirty="0">
                <a:solidFill>
                  <a:schemeClr val="bg1"/>
                </a:solidFill>
              </a:rPr>
              <a:t>th</a:t>
            </a:r>
            <a:r>
              <a:rPr lang="en-GB" sz="2000" dirty="0">
                <a:solidFill>
                  <a:schemeClr val="bg1"/>
                </a:solidFill>
              </a:rPr>
              <a:t> Century.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  <a:p>
            <a:pPr lvl="1" indent="-284163">
              <a:spcBef>
                <a:spcPts val="500"/>
              </a:spcBef>
              <a:buClrTx/>
              <a:buSzPct val="80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29475" r="20172"/>
          <a:stretch>
            <a:fillRect/>
          </a:stretch>
        </p:blipFill>
        <p:spPr bwMode="auto">
          <a:xfrm>
            <a:off x="5857884" y="3030556"/>
            <a:ext cx="2297113" cy="304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596" y="873609"/>
            <a:ext cx="44291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Diving</a:t>
            </a:r>
            <a:endParaRPr lang="en-GB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27038" y="1552577"/>
            <a:ext cx="8229600" cy="43767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It was the Swedes and the Germans who pioneered early techniques,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turning diving into the global sport it is today. Diving made its first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appearance at the Olympic Games in 1904 with the men’s </a:t>
            </a:r>
            <a:r>
              <a:rPr lang="en-GB" sz="2000" dirty="0" smtClean="0">
                <a:solidFill>
                  <a:schemeClr val="bg1"/>
                </a:solidFill>
              </a:rPr>
              <a:t>10 m</a:t>
            </a:r>
            <a:endParaRPr lang="en-GB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platform event.</a:t>
            </a:r>
          </a:p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sport is not the most widely participated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in but is very popular amongst spectators as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the athletes demonstrate many of the same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characteristics as gymnasts and dancers,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including strength, flexibility, and technical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ability.  </a:t>
            </a:r>
          </a:p>
          <a:p>
            <a:pPr lvl="1" indent="-284163">
              <a:spcBef>
                <a:spcPts val="500"/>
              </a:spcBef>
              <a:buClrTx/>
              <a:buSzPct val="80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124221"/>
            <a:ext cx="1993900" cy="330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596" y="802171"/>
            <a:ext cx="4500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Diving</a:t>
            </a:r>
            <a:endParaRPr lang="en-GB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611188" y="2389196"/>
            <a:ext cx="8229600" cy="42545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000" b="1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>
                <a:srgbClr val="97D0ED"/>
              </a:buClr>
              <a:buSzPct val="75000"/>
              <a:buFont typeface="Wingdings" pitchFamily="2" charset="2"/>
              <a:buChar char="§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Diving is possible because of </a:t>
            </a:r>
            <a:r>
              <a:rPr lang="en-US" sz="2000" dirty="0" smtClean="0">
                <a:solidFill>
                  <a:schemeClr val="bg1"/>
                </a:solidFill>
              </a:rPr>
              <a:t>gravity. </a:t>
            </a:r>
          </a:p>
          <a:p>
            <a:pPr marL="342900" indent="-341313">
              <a:spcBef>
                <a:spcPts val="500"/>
              </a:spcBef>
              <a:buClr>
                <a:srgbClr val="97D0ED"/>
              </a:buClr>
              <a:buSzPct val="75000"/>
              <a:buFont typeface="Wingdings" pitchFamily="2" charset="2"/>
              <a:buChar char="§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>
                <a:srgbClr val="97D0ED"/>
              </a:buClr>
              <a:buSzPct val="75000"/>
              <a:buFont typeface="Wingdings" pitchFamily="2" charset="2"/>
              <a:buChar char="§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Gravity is an </a:t>
            </a:r>
            <a:r>
              <a:rPr lang="en-US" sz="2000" dirty="0">
                <a:solidFill>
                  <a:schemeClr val="bg1"/>
                </a:solidFill>
              </a:rPr>
              <a:t>invisible force </a:t>
            </a:r>
            <a:r>
              <a:rPr lang="en-US" sz="2000" dirty="0" smtClean="0">
                <a:solidFill>
                  <a:schemeClr val="bg1"/>
                </a:solidFill>
              </a:rPr>
              <a:t>which pulls </a:t>
            </a:r>
            <a:endParaRPr lang="en-US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     things </a:t>
            </a:r>
            <a:r>
              <a:rPr lang="en-US" sz="2000" dirty="0">
                <a:solidFill>
                  <a:schemeClr val="bg1"/>
                </a:solidFill>
              </a:rPr>
              <a:t>towards the earth.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>
                <a:srgbClr val="97D0ED"/>
              </a:buClr>
              <a:buSzPct val="75000"/>
              <a:buFont typeface="Wingdings" pitchFamily="2" charset="2"/>
              <a:buChar char="§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Gravity </a:t>
            </a:r>
            <a:r>
              <a:rPr lang="en-US" sz="2000" dirty="0">
                <a:solidFill>
                  <a:schemeClr val="bg1"/>
                </a:solidFill>
              </a:rPr>
              <a:t>is the reason things fall.</a:t>
            </a:r>
          </a:p>
          <a:p>
            <a:pPr marL="342900" indent="-341313">
              <a:spcBef>
                <a:spcPts val="3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4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>
                <a:srgbClr val="97D0ED"/>
              </a:buClr>
              <a:buSzPct val="75000"/>
              <a:buFont typeface="Wingdings" pitchFamily="2" charset="2"/>
              <a:buChar char="§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Try dropping your pen from your hand.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     It </a:t>
            </a:r>
            <a:r>
              <a:rPr lang="en-US" sz="2000" dirty="0">
                <a:solidFill>
                  <a:schemeClr val="bg1"/>
                </a:solidFill>
              </a:rPr>
              <a:t>doesn’t just float in the air, it falls </a:t>
            </a:r>
            <a:r>
              <a:rPr lang="en-US" sz="2000" dirty="0" smtClean="0">
                <a:solidFill>
                  <a:schemeClr val="bg1"/>
                </a:solidFill>
              </a:rPr>
              <a:t>towards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     the </a:t>
            </a:r>
            <a:r>
              <a:rPr lang="en-US" sz="2000" dirty="0">
                <a:solidFill>
                  <a:schemeClr val="bg1"/>
                </a:solidFill>
              </a:rPr>
              <a:t>ground because of </a:t>
            </a:r>
            <a:r>
              <a:rPr lang="en-US" sz="2000" dirty="0" smtClean="0">
                <a:solidFill>
                  <a:schemeClr val="bg1"/>
                </a:solidFill>
              </a:rPr>
              <a:t>gravity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532082"/>
            <a:ext cx="2454275" cy="368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71472" y="821112"/>
            <a:ext cx="9144064" cy="1536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Diving and how it links to science </a:t>
            </a:r>
          </a:p>
          <a:p>
            <a:pPr marL="342900" indent="-341313"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through gravity</a:t>
            </a:r>
            <a:endParaRPr lang="en-US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590550" y="1428736"/>
            <a:ext cx="8229600" cy="45513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Weight is actually a force and is measured in </a:t>
            </a:r>
            <a:r>
              <a:rPr lang="en-US" sz="2000" dirty="0" err="1">
                <a:solidFill>
                  <a:schemeClr val="bg1"/>
                </a:solidFill>
              </a:rPr>
              <a:t>Newtons</a:t>
            </a:r>
            <a:r>
              <a:rPr lang="en-US" sz="2000" dirty="0">
                <a:solidFill>
                  <a:schemeClr val="bg1"/>
                </a:solidFill>
              </a:rPr>
              <a:t>, not in kilograms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and pounds, which are sometimes misused when referring to weight,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and actually represent an object's mass.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An object's weight can change depending on other forces acting on it.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Gravity causes something to have weight on Earth; that same object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may have a lesser weight on the Moon, for example.</a:t>
            </a:r>
          </a:p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Weight is related to an object's mass and the gravity acting on that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mass.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614618"/>
            <a:ext cx="1814513" cy="1528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00034" y="802171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Weight</a:t>
            </a:r>
            <a:endParaRPr lang="en-US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590550" y="2387609"/>
            <a:ext cx="8229600" cy="44704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000" b="1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The force of gravity on the Moon is less than on the Earth. This is why it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appeared that astronauts could jump great distances on the Moon.</a:t>
            </a:r>
          </a:p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To counteract this reduction of gravity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lunar astronauts wear items with a bigger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mass such as space or moon boots. If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these were worn on Earth the astronauts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would hardly be able to move about, let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alone jump the great distances they do on 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the Moon.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22800"/>
          <a:stretch>
            <a:fillRect/>
          </a:stretch>
        </p:blipFill>
        <p:spPr bwMode="auto">
          <a:xfrm>
            <a:off x="5500694" y="3571876"/>
            <a:ext cx="3370262" cy="2181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00034" y="821112"/>
            <a:ext cx="10572824" cy="1536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Different weights under different </a:t>
            </a:r>
          </a:p>
          <a:p>
            <a:pPr marL="342900" indent="-341313"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Gravitational situations</a:t>
            </a:r>
            <a:endParaRPr lang="en-US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46088" y="1579541"/>
            <a:ext cx="8229600" cy="10636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lnSpc>
                <a:spcPct val="90000"/>
              </a:lnSpc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000" b="1" dirty="0">
              <a:solidFill>
                <a:schemeClr val="bg1"/>
              </a:solidFill>
            </a:endParaRP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An object's weight does not change in water, even though it appears to 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do </a:t>
            </a:r>
            <a:r>
              <a:rPr lang="en-US" sz="2000" dirty="0">
                <a:solidFill>
                  <a:schemeClr val="bg1"/>
                </a:solidFill>
              </a:rPr>
              <a:t>so.</a:t>
            </a:r>
          </a:p>
          <a:p>
            <a:pPr marL="342900" indent="-341313">
              <a:lnSpc>
                <a:spcPct val="90000"/>
              </a:lnSpc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000" dirty="0">
              <a:solidFill>
                <a:srgbClr val="000000"/>
              </a:solidFill>
            </a:endParaRPr>
          </a:p>
          <a:p>
            <a:pPr marL="342900" indent="-341313">
              <a:lnSpc>
                <a:spcPct val="90000"/>
              </a:lnSpc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021013" y="2608282"/>
            <a:ext cx="5899150" cy="3535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>
              <a:lnSpc>
                <a:spcPct val="90000"/>
              </a:lnSpc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Water exerts a force upwards on an object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placed in it. This force is known as up thrust.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The up thrust of water is much greater than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the up thrust of air and is why objects appear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lighter in water. 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The up thrust of water is what slows a diver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down, and eventually brings them back to the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surface, when the diver enters the pool.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600345"/>
            <a:ext cx="2425700" cy="3614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7158" y="798443"/>
            <a:ext cx="614366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lnSpc>
                <a:spcPct val="90000"/>
              </a:lnSpc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Weight in water</a:t>
            </a:r>
            <a:endParaRPr lang="en-US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539750" y="1912952"/>
            <a:ext cx="8229600" cy="41803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b="1" dirty="0">
              <a:solidFill>
                <a:schemeClr val="bg1"/>
              </a:solidFill>
            </a:endParaRPr>
          </a:p>
          <a:p>
            <a:pPr marL="458787" indent="-457200">
              <a:spcBef>
                <a:spcPts val="500"/>
              </a:spcBef>
              <a:buClrTx/>
              <a:buSzPct val="100000"/>
              <a:buFont typeface="+mj-lt"/>
              <a:buAutoNum type="arabicPeriod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What </a:t>
            </a:r>
            <a:r>
              <a:rPr lang="en-GB" sz="2000" dirty="0">
                <a:solidFill>
                  <a:schemeClr val="bg1"/>
                </a:solidFill>
              </a:rPr>
              <a:t>is the invisible force that pulls objects towards the Earth or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causes objects to fall</a:t>
            </a:r>
            <a:r>
              <a:rPr lang="en-GB" sz="2000" dirty="0" smtClean="0">
                <a:solidFill>
                  <a:schemeClr val="bg1"/>
                </a:solidFill>
              </a:rPr>
              <a:t>?</a:t>
            </a:r>
            <a:endParaRPr lang="en-GB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rgbClr val="97D0ED"/>
                </a:solidFill>
              </a:rPr>
              <a:t>The </a:t>
            </a:r>
            <a:r>
              <a:rPr lang="en-GB" sz="2000" dirty="0">
                <a:solidFill>
                  <a:srgbClr val="97D0ED"/>
                </a:solidFill>
              </a:rPr>
              <a:t>invisible force that pulls things downwards towards the Earth is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gravity.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2000" dirty="0">
              <a:solidFill>
                <a:schemeClr val="bg1"/>
              </a:solidFill>
              <a:cs typeface="Times New Roman" pitchFamily="16" charset="0"/>
            </a:endParaRPr>
          </a:p>
          <a:p>
            <a:pPr marL="458787" indent="-457200">
              <a:spcBef>
                <a:spcPts val="500"/>
              </a:spcBef>
              <a:buClrTx/>
              <a:buSzPct val="100000"/>
              <a:buFont typeface="+mj-lt"/>
              <a:buAutoNum type="arabicPeriod" startAt="2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Weight </a:t>
            </a:r>
            <a:r>
              <a:rPr lang="en-US" sz="2000" dirty="0">
                <a:solidFill>
                  <a:schemeClr val="bg1"/>
                </a:solidFill>
              </a:rPr>
              <a:t>is actually a force acting on an object. What is this force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measured in</a:t>
            </a:r>
            <a:r>
              <a:rPr lang="en-US" sz="2000" dirty="0" smtClean="0">
                <a:solidFill>
                  <a:schemeClr val="bg1"/>
                </a:solidFill>
              </a:rPr>
              <a:t>?</a:t>
            </a:r>
            <a:endParaRPr lang="en-US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 smtClean="0">
                <a:solidFill>
                  <a:srgbClr val="97D0ED"/>
                </a:solidFill>
              </a:rPr>
              <a:t>Weight </a:t>
            </a:r>
            <a:r>
              <a:rPr lang="en-US" sz="2000" dirty="0">
                <a:solidFill>
                  <a:srgbClr val="97D0ED"/>
                </a:solidFill>
              </a:rPr>
              <a:t>is measured in </a:t>
            </a:r>
            <a:r>
              <a:rPr lang="en-US" sz="2000" dirty="0" err="1" smtClean="0">
                <a:solidFill>
                  <a:srgbClr val="97D0ED"/>
                </a:solidFill>
              </a:rPr>
              <a:t>Newtons</a:t>
            </a:r>
            <a:endParaRPr lang="en-US" sz="2000" dirty="0">
              <a:solidFill>
                <a:srgbClr val="97D0ED"/>
              </a:solidFill>
            </a:endParaRPr>
          </a:p>
          <a:p>
            <a:pPr lvl="1" indent="-284163">
              <a:spcBef>
                <a:spcPts val="300"/>
              </a:spcBef>
              <a:buClrTx/>
              <a:buSzPct val="80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200" dirty="0">
                <a:solidFill>
                  <a:srgbClr val="0000CC"/>
                </a:solidFill>
              </a:rPr>
              <a:t>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34" y="945047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Worksheet answers </a:t>
            </a:r>
            <a:r>
              <a:rPr lang="en-US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– Q1 &amp; Q2</a:t>
            </a: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95300" y="1849443"/>
            <a:ext cx="8229600" cy="45085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1313">
              <a:spcBef>
                <a:spcPts val="25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US" sz="1000" b="1" dirty="0">
              <a:solidFill>
                <a:schemeClr val="bg1"/>
              </a:solidFill>
            </a:endParaRPr>
          </a:p>
          <a:p>
            <a:pPr marL="458787" indent="-457200">
              <a:spcBef>
                <a:spcPts val="500"/>
              </a:spcBef>
              <a:buClrTx/>
              <a:buSzPct val="100000"/>
              <a:buFont typeface="+mj-lt"/>
              <a:buAutoNum type="arabicPeriod" startAt="3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Why </a:t>
            </a:r>
            <a:r>
              <a:rPr lang="en-US" sz="2000" dirty="0">
                <a:solidFill>
                  <a:schemeClr val="bg1"/>
                </a:solidFill>
              </a:rPr>
              <a:t>can an astronaut take giant steps on the Moon and what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do they do to overcome the reduced gravity they experience on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the Moon</a:t>
            </a:r>
            <a:r>
              <a:rPr lang="en-US" sz="2000" dirty="0" smtClean="0">
                <a:solidFill>
                  <a:schemeClr val="bg1"/>
                </a:solidFill>
              </a:rPr>
              <a:t>?</a:t>
            </a:r>
            <a:endParaRPr lang="en-US" sz="2000" dirty="0">
              <a:solidFill>
                <a:schemeClr val="bg1"/>
              </a:solidFill>
            </a:endParaRP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 smtClean="0">
                <a:solidFill>
                  <a:srgbClr val="97D0ED"/>
                </a:solidFill>
              </a:rPr>
              <a:t>The </a:t>
            </a:r>
            <a:r>
              <a:rPr lang="en-US" sz="2000" dirty="0">
                <a:solidFill>
                  <a:srgbClr val="97D0ED"/>
                </a:solidFill>
              </a:rPr>
              <a:t>force of gravity is weaker on the Moon than it is on Earth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allowing astronauts to take much bigger steps or jump further before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they are pulled back to the ground again. To try to overcome this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space or moon boots, which have a very large mass, are worn. The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increase of mass this provides effectively gives the spacemen more</a:t>
            </a:r>
          </a:p>
          <a:p>
            <a:pPr marL="342900" indent="-341313">
              <a:spcBef>
                <a:spcPts val="5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weight, as there is a greater mass for the gravity on the Moon to act on.</a:t>
            </a:r>
          </a:p>
        </p:txBody>
      </p:sp>
      <p:sp>
        <p:nvSpPr>
          <p:cNvPr id="3" name="Rectangle 2"/>
          <p:cNvSpPr/>
          <p:nvPr/>
        </p:nvSpPr>
        <p:spPr>
          <a:xfrm>
            <a:off x="428596" y="945047"/>
            <a:ext cx="65140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Worksheet answers – Q3</a:t>
            </a:r>
            <a:endParaRPr lang="en-GB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de3b66ef86f3a48964d61bf297e06ed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53da3a070955ee010971d6d1cee84047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A417F56C-2E74-466D-BC66-FD465BAFC2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9D6510-70A0-4780-BC03-8ADC6B0857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6C08420-C0A9-4317-B202-7FD829293C3A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D701D7D1-248B-4466-802A-563FFDADA5E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27d643f5-4560-4eff-9f48-d0fe6b2bec2d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4869</TotalTime>
  <Words>883</Words>
  <Application>Microsoft Office PowerPoint</Application>
  <PresentationFormat>On-screen Show (4:3)</PresentationFormat>
  <Paragraphs>128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Blank Presentation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RSC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PPT Template Blue</dc:title>
  <dc:creator>RSC</dc:creator>
  <cp:lastModifiedBy>Alex Kersting</cp:lastModifiedBy>
  <cp:revision>39</cp:revision>
  <dcterms:created xsi:type="dcterms:W3CDTF">2005-06-21T08:44:06Z</dcterms:created>
  <dcterms:modified xsi:type="dcterms:W3CDTF">2012-10-03T13:47:28Z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1700.00000000000</vt:lpwstr>
  </property>
</Properties>
</file>