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4"/>
  </p:sldMasterIdLst>
  <p:notesMasterIdLst>
    <p:notesMasterId r:id="rId7"/>
  </p:notesMasterIdLst>
  <p:sldIdLst>
    <p:sldId id="273" r:id="rId5"/>
    <p:sldId id="274"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82"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585A"/>
    <a:srgbClr val="DA1883"/>
    <a:srgbClr val="FF9E1B"/>
    <a:srgbClr val="E7E6E6"/>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894" autoAdjust="0"/>
    <p:restoredTop sz="78955" autoAdjust="0"/>
  </p:normalViewPr>
  <p:slideViewPr>
    <p:cSldViewPr snapToGrid="0" snapToObjects="1">
      <p:cViewPr varScale="1">
        <p:scale>
          <a:sx n="72" d="100"/>
          <a:sy n="72" d="100"/>
        </p:scale>
        <p:origin x="54" y="66"/>
      </p:cViewPr>
      <p:guideLst>
        <p:guide orient="horz" pos="2682"/>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154ED3-4554-2847-B655-88FA98F1AC0A}" type="datetimeFigureOut">
              <a:rPr lang="en-GB" smtClean="0"/>
              <a:t>08/10/2021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E44EFE-404B-D849-BE65-BA999C857125}" type="slidenum">
              <a:rPr lang="en-GB" smtClean="0"/>
              <a:t>‹#›</a:t>
            </a:fld>
            <a:endParaRPr lang="en-GB"/>
          </a:p>
        </p:txBody>
      </p:sp>
    </p:spTree>
    <p:extLst>
      <p:ext uri="{BB962C8B-B14F-4D97-AF65-F5344CB8AC3E}">
        <p14:creationId xmlns:p14="http://schemas.microsoft.com/office/powerpoint/2010/main" val="187973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a:t>
            </a:r>
            <a:r>
              <a:rPr lang="en-GB" baseline="0" dirty="0"/>
              <a:t> slide summarises a recent article </a:t>
            </a:r>
            <a:r>
              <a:rPr lang="en-GB" sz="1200" kern="1200" baseline="0" dirty="0">
                <a:solidFill>
                  <a:schemeClr val="tx1"/>
                </a:solidFill>
                <a:latin typeface="+mn-lt"/>
                <a:ea typeface="+mn-ea"/>
                <a:cs typeface="+mn-cs"/>
              </a:rPr>
              <a:t>published</a:t>
            </a:r>
            <a:r>
              <a:rPr lang="en-GB" baseline="0" dirty="0"/>
              <a:t> by </a:t>
            </a:r>
            <a:r>
              <a:rPr lang="en-GB" i="1" baseline="0" dirty="0"/>
              <a:t>Chemistry World</a:t>
            </a:r>
            <a:r>
              <a:rPr lang="en-GB" baseline="0" dirty="0"/>
              <a:t>. Use this slide as a lesson starter for a lesson (14</a:t>
            </a:r>
            <a:r>
              <a:rPr lang="en-US" dirty="0"/>
              <a:t>–</a:t>
            </a:r>
            <a:r>
              <a:rPr lang="en-GB" baseline="0" dirty="0"/>
              <a:t>16) on the Haber process.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Image: © Shutterstock</a:t>
            </a:r>
            <a:endParaRPr lang="en-GB" dirty="0"/>
          </a:p>
        </p:txBody>
      </p:sp>
      <p:sp>
        <p:nvSpPr>
          <p:cNvPr id="4" name="Slide Number Placeholder 3"/>
          <p:cNvSpPr>
            <a:spLocks noGrp="1"/>
          </p:cNvSpPr>
          <p:nvPr>
            <p:ph type="sldNum" sz="quarter" idx="5"/>
          </p:nvPr>
        </p:nvSpPr>
        <p:spPr/>
        <p:txBody>
          <a:bodyPr/>
          <a:lstStyle/>
          <a:p>
            <a:fld id="{47E44EFE-404B-D849-BE65-BA999C857125}" type="slidenum">
              <a:rPr lang="en-GB" smtClean="0"/>
              <a:t>1</a:t>
            </a:fld>
            <a:endParaRPr lang="en-GB"/>
          </a:p>
        </p:txBody>
      </p:sp>
    </p:spTree>
    <p:extLst>
      <p:ext uri="{BB962C8B-B14F-4D97-AF65-F5344CB8AC3E}">
        <p14:creationId xmlns:p14="http://schemas.microsoft.com/office/powerpoint/2010/main" val="4341700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a:t>
            </a:r>
            <a:r>
              <a:rPr lang="en-GB" baseline="0" dirty="0"/>
              <a:t> slide summarises a recent article </a:t>
            </a:r>
            <a:r>
              <a:rPr lang="en-GB" sz="1200" kern="1200" baseline="0" dirty="0">
                <a:solidFill>
                  <a:schemeClr val="tx1"/>
                </a:solidFill>
                <a:latin typeface="+mn-lt"/>
                <a:ea typeface="+mn-ea"/>
                <a:cs typeface="+mn-cs"/>
              </a:rPr>
              <a:t>published</a:t>
            </a:r>
            <a:r>
              <a:rPr lang="en-GB" baseline="0" dirty="0"/>
              <a:t> by </a:t>
            </a:r>
            <a:r>
              <a:rPr lang="en-GB" i="1" baseline="0" dirty="0"/>
              <a:t>Chemistry World</a:t>
            </a:r>
            <a:r>
              <a:rPr lang="en-GB" baseline="0" dirty="0"/>
              <a:t>. Use this slide as a lesson starter for a lesson (14</a:t>
            </a:r>
            <a:r>
              <a:rPr lang="en-US" dirty="0"/>
              <a:t>–</a:t>
            </a:r>
            <a:r>
              <a:rPr lang="en-GB" baseline="0" dirty="0"/>
              <a:t>16) on the Haber process.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Image: © Shutterstock</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Answers:</a:t>
            </a:r>
          </a:p>
          <a:p>
            <a:pPr marL="228600" indent="-228600">
              <a:buAutoNum type="arabicPeriod"/>
            </a:pPr>
            <a:r>
              <a:rPr lang="en-GB" sz="1200" baseline="0" dirty="0">
                <a:solidFill>
                  <a:schemeClr val="tx1"/>
                </a:solidFill>
                <a:latin typeface="+mn-lt"/>
              </a:rPr>
              <a:t>The air</a:t>
            </a:r>
          </a:p>
          <a:p>
            <a:pPr marL="228600" indent="-228600">
              <a:buAutoNum type="arabicPeriod"/>
            </a:pPr>
            <a:r>
              <a:rPr lang="en-US" dirty="0"/>
              <a:t>Makes </a:t>
            </a:r>
            <a:r>
              <a:rPr lang="en-US" dirty="0" err="1"/>
              <a:t>fertlisers</a:t>
            </a:r>
            <a:r>
              <a:rPr lang="en-US" baseline="0" dirty="0"/>
              <a:t>, nitric acid</a:t>
            </a:r>
            <a:endParaRPr lang="en-US" dirty="0"/>
          </a:p>
          <a:p>
            <a:pPr marL="228600" indent="-228600">
              <a:buAutoNum type="arabicPeriod" startAt="3"/>
            </a:pPr>
            <a:r>
              <a:rPr lang="en-US" dirty="0"/>
              <a:t>The increased cost of the natural</a:t>
            </a:r>
            <a:r>
              <a:rPr lang="en-US" baseline="0" dirty="0"/>
              <a:t> gas means the cost of the hydrogen needed for the Haber process increases. It also increases the cost of the energy needed for the process. If these costs cannot be recouped by charging more for the product then the product becomes uneconomic.</a:t>
            </a:r>
            <a:endParaRPr lang="en-US" dirty="0"/>
          </a:p>
        </p:txBody>
      </p:sp>
      <p:sp>
        <p:nvSpPr>
          <p:cNvPr id="4" name="Slide Number Placeholder 3"/>
          <p:cNvSpPr>
            <a:spLocks noGrp="1"/>
          </p:cNvSpPr>
          <p:nvPr>
            <p:ph type="sldNum" sz="quarter" idx="5"/>
          </p:nvPr>
        </p:nvSpPr>
        <p:spPr/>
        <p:txBody>
          <a:bodyPr/>
          <a:lstStyle/>
          <a:p>
            <a:fld id="{47E44EFE-404B-D849-BE65-BA999C857125}" type="slidenum">
              <a:rPr lang="en-GB" smtClean="0"/>
              <a:t>2</a:t>
            </a:fld>
            <a:endParaRPr lang="en-GB"/>
          </a:p>
        </p:txBody>
      </p:sp>
    </p:spTree>
    <p:extLst>
      <p:ext uri="{BB962C8B-B14F-4D97-AF65-F5344CB8AC3E}">
        <p14:creationId xmlns:p14="http://schemas.microsoft.com/office/powerpoint/2010/main" val="20172512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2" name="Title 1">
            <a:extLst>
              <a:ext uri="{FF2B5EF4-FFF2-40B4-BE49-F238E27FC236}">
                <a16:creationId xmlns:a16="http://schemas.microsoft.com/office/drawing/2014/main" id="{56F06E72-FD10-384B-917A-421C42C98846}"/>
              </a:ext>
            </a:extLst>
          </p:cNvPr>
          <p:cNvSpPr>
            <a:spLocks noGrp="1"/>
          </p:cNvSpPr>
          <p:nvPr>
            <p:ph type="title"/>
          </p:nvPr>
        </p:nvSpPr>
        <p:spPr/>
        <p:txBody>
          <a:bodyPr/>
          <a:lstStyle/>
          <a:p>
            <a:r>
              <a:rPr lang="en-US"/>
              <a:t>Click to edit Master title style</a:t>
            </a:r>
            <a:endParaRPr lang="en-GB"/>
          </a:p>
        </p:txBody>
      </p:sp>
      <p:sp>
        <p:nvSpPr>
          <p:cNvPr id="6" name="Content Placeholder 5">
            <a:extLst>
              <a:ext uri="{FF2B5EF4-FFF2-40B4-BE49-F238E27FC236}">
                <a16:creationId xmlns:a16="http://schemas.microsoft.com/office/drawing/2014/main" id="{4D49FB06-ED83-EA45-AEBD-3751AE6255D1}"/>
              </a:ext>
            </a:extLst>
          </p:cNvPr>
          <p:cNvSpPr>
            <a:spLocks noGrp="1"/>
          </p:cNvSpPr>
          <p:nvPr>
            <p:ph sz="quarter" idx="13"/>
          </p:nvPr>
        </p:nvSpPr>
        <p:spPr>
          <a:xfrm>
            <a:off x="628650" y="1825625"/>
            <a:ext cx="7886700" cy="3408363"/>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78420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10" name="Content Placeholder 2">
            <a:extLst>
              <a:ext uri="{FF2B5EF4-FFF2-40B4-BE49-F238E27FC236}">
                <a16:creationId xmlns:a16="http://schemas.microsoft.com/office/drawing/2014/main" id="{2C8ADCB8-941A-2E48-A25E-6D520F812004}"/>
              </a:ext>
            </a:extLst>
          </p:cNvPr>
          <p:cNvSpPr>
            <a:spLocks noGrp="1"/>
          </p:cNvSpPr>
          <p:nvPr>
            <p:ph idx="13"/>
          </p:nvPr>
        </p:nvSpPr>
        <p:spPr>
          <a:xfrm>
            <a:off x="477658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48288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Two Content_text and pictur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3" name="Picture Placeholder 2">
            <a:extLst>
              <a:ext uri="{FF2B5EF4-FFF2-40B4-BE49-F238E27FC236}">
                <a16:creationId xmlns:a16="http://schemas.microsoft.com/office/drawing/2014/main" id="{92C4AF84-80AB-C24E-A255-17AE1204EC6D}"/>
              </a:ext>
            </a:extLst>
          </p:cNvPr>
          <p:cNvSpPr>
            <a:spLocks noGrp="1"/>
          </p:cNvSpPr>
          <p:nvPr>
            <p:ph type="pic" sz="quarter" idx="13"/>
          </p:nvPr>
        </p:nvSpPr>
        <p:spPr>
          <a:xfrm>
            <a:off x="4572000" y="1816100"/>
            <a:ext cx="3943350" cy="3644900"/>
          </a:xfrm>
        </p:spPr>
        <p:txBody>
          <a:bodyPr/>
          <a:lstStyle/>
          <a:p>
            <a:r>
              <a:rPr lang="en-US"/>
              <a:t>Click icon to add picture</a:t>
            </a:r>
            <a:endParaRPr lang="en-GB"/>
          </a:p>
        </p:txBody>
      </p:sp>
    </p:spTree>
    <p:extLst>
      <p:ext uri="{BB962C8B-B14F-4D97-AF65-F5344CB8AC3E}">
        <p14:creationId xmlns:p14="http://schemas.microsoft.com/office/powerpoint/2010/main" val="2559002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Two Content Text and tabl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4" name="Table Placeholder 3">
            <a:extLst>
              <a:ext uri="{FF2B5EF4-FFF2-40B4-BE49-F238E27FC236}">
                <a16:creationId xmlns:a16="http://schemas.microsoft.com/office/drawing/2014/main" id="{2D47F291-18EF-E34E-8DD6-E5E40C8FD305}"/>
              </a:ext>
            </a:extLst>
          </p:cNvPr>
          <p:cNvSpPr>
            <a:spLocks noGrp="1"/>
          </p:cNvSpPr>
          <p:nvPr>
            <p:ph type="tbl" sz="quarter" idx="13"/>
          </p:nvPr>
        </p:nvSpPr>
        <p:spPr>
          <a:xfrm>
            <a:off x="4572000" y="1816100"/>
            <a:ext cx="3943350" cy="3644900"/>
          </a:xfrm>
        </p:spPr>
        <p:txBody>
          <a:bodyPr/>
          <a:lstStyle/>
          <a:p>
            <a:r>
              <a:rPr lang="en-US"/>
              <a:t>Click icon to add table</a:t>
            </a:r>
            <a:endParaRPr lang="en-GB"/>
          </a:p>
        </p:txBody>
      </p:sp>
    </p:spTree>
    <p:extLst>
      <p:ext uri="{BB962C8B-B14F-4D97-AF65-F5344CB8AC3E}">
        <p14:creationId xmlns:p14="http://schemas.microsoft.com/office/powerpoint/2010/main" val="10673735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254110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6785941" y="6300000"/>
            <a:ext cx="2057400" cy="365125"/>
          </a:xfrm>
          <a:prstGeom prst="rect">
            <a:avLst/>
          </a:prstGeom>
        </p:spPr>
        <p:txBody>
          <a:bodyPr vert="horz" lIns="91440" tIns="45720" rIns="91440" bIns="45720" rtlCol="0" anchor="ctr"/>
          <a:lstStyle>
            <a:lvl1pPr algn="r">
              <a:defRPr sz="1200">
                <a:solidFill>
                  <a:srgbClr val="004976"/>
                </a:solidFill>
              </a:defRPr>
            </a:lvl1pPr>
          </a:lstStyle>
          <a:p>
            <a:fld id="{D993BE9A-2295-974E-B063-F12D5C0A2200}" type="slidenum">
              <a:rPr lang="en-GB" smtClean="0"/>
              <a:pPr/>
              <a:t>‹#›</a:t>
            </a:fld>
            <a:endParaRPr lang="en-GB" dirty="0"/>
          </a:p>
        </p:txBody>
      </p:sp>
      <p:pic>
        <p:nvPicPr>
          <p:cNvPr id="9" name="Picture 8">
            <a:extLst>
              <a:ext uri="{FF2B5EF4-FFF2-40B4-BE49-F238E27FC236}">
                <a16:creationId xmlns:a16="http://schemas.microsoft.com/office/drawing/2014/main" id="{B6D10051-213D-F54D-BD3C-B61FA29442AB}"/>
              </a:ext>
            </a:extLst>
          </p:cNvPr>
          <p:cNvPicPr>
            <a:picLocks noChangeAspect="1"/>
          </p:cNvPicPr>
          <p:nvPr userDrawn="1"/>
        </p:nvPicPr>
        <p:blipFill>
          <a:blip r:embed="rId6"/>
          <a:stretch>
            <a:fillRect/>
          </a:stretch>
        </p:blipFill>
        <p:spPr>
          <a:xfrm>
            <a:off x="0" y="5720631"/>
            <a:ext cx="2615950" cy="1137369"/>
          </a:xfrm>
          <a:prstGeom prst="rect">
            <a:avLst/>
          </a:prstGeom>
        </p:spPr>
      </p:pic>
      <p:cxnSp>
        <p:nvCxnSpPr>
          <p:cNvPr id="10" name="Straight Connector 9">
            <a:extLst>
              <a:ext uri="{FF2B5EF4-FFF2-40B4-BE49-F238E27FC236}">
                <a16:creationId xmlns:a16="http://schemas.microsoft.com/office/drawing/2014/main" id="{A30C2941-B443-B742-A370-CFF703CA1858}"/>
              </a:ext>
            </a:extLst>
          </p:cNvPr>
          <p:cNvCxnSpPr>
            <a:cxnSpLocks/>
          </p:cNvCxnSpPr>
          <p:nvPr userDrawn="1"/>
        </p:nvCxnSpPr>
        <p:spPr>
          <a:xfrm>
            <a:off x="318000" y="5720598"/>
            <a:ext cx="852534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5976898"/>
      </p:ext>
    </p:extLst>
  </p:cSld>
  <p:clrMap bg1="lt1" tx1="dk1" bg2="lt2" tx2="dk2" accent1="accent1" accent2="accent2" accent3="accent3" accent4="accent4" accent5="accent5" accent6="accent6" hlink="hlink" folHlink="folHlink"/>
  <p:sldLayoutIdLst>
    <p:sldLayoutId id="2147483683" r:id="rId1"/>
    <p:sldLayoutId id="2147483729" r:id="rId2"/>
    <p:sldLayoutId id="2147483731" r:id="rId3"/>
    <p:sldLayoutId id="2147483732" r:id="rId4"/>
  </p:sldLayoutIdLst>
  <p:hf hdr="0" ftr="0" dt="0"/>
  <p:txStyles>
    <p:title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https://rsc.li/3FtCZOP" TargetMode="External"/><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hyperlink" Target="https://rsc.li/3FtCZOP" TargetMode="External"/><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group of glasses with liquid in them&#10;&#10;Description automatically generated with medium confidence">
            <a:extLst>
              <a:ext uri="{FF2B5EF4-FFF2-40B4-BE49-F238E27FC236}">
                <a16:creationId xmlns:a16="http://schemas.microsoft.com/office/drawing/2014/main" id="{E6822ABF-AFDC-4DC3-AF18-D995A94F329A}"/>
              </a:ext>
            </a:extLst>
          </p:cNvPr>
          <p:cNvPicPr>
            <a:picLocks noChangeAspect="1"/>
          </p:cNvPicPr>
          <p:nvPr/>
        </p:nvPicPr>
        <p:blipFill>
          <a:blip r:embed="rId3"/>
          <a:stretch>
            <a:fillRect/>
          </a:stretch>
        </p:blipFill>
        <p:spPr>
          <a:xfrm>
            <a:off x="5302244" y="-155"/>
            <a:ext cx="3841755" cy="2369022"/>
          </a:xfrm>
          <a:prstGeom prst="rect">
            <a:avLst/>
          </a:prstGeom>
        </p:spPr>
      </p:pic>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1</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501951" y="124329"/>
            <a:ext cx="4070050" cy="1325563"/>
          </a:xfrm>
        </p:spPr>
        <p:txBody>
          <a:bodyPr>
            <a:normAutofit/>
          </a:bodyPr>
          <a:lstStyle/>
          <a:p>
            <a:r>
              <a:rPr lang="en-GB" sz="3200" dirty="0"/>
              <a:t>CO</a:t>
            </a:r>
            <a:r>
              <a:rPr lang="en-GB" sz="3200" baseline="-25000" dirty="0"/>
              <a:t>2</a:t>
            </a:r>
            <a:r>
              <a:rPr lang="en-GB" sz="3200" dirty="0"/>
              <a:t> and the Haber process</a:t>
            </a: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7" name="TextBox 11"/>
          <p:cNvSpPr txBox="1"/>
          <p:nvPr/>
        </p:nvSpPr>
        <p:spPr>
          <a:xfrm>
            <a:off x="5302244" y="2393220"/>
            <a:ext cx="6989893"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400" i="1" dirty="0">
                <a:solidFill>
                  <a:srgbClr val="004976"/>
                </a:solidFill>
              </a:rPr>
              <a:t>Read the full article at </a:t>
            </a:r>
            <a:r>
              <a:rPr lang="en-GB" sz="1400" b="0" i="1" dirty="0">
                <a:effectLst/>
                <a:latin typeface="Roboto" panose="02000000000000000000" pitchFamily="2" charset="0"/>
                <a:hlinkClick r:id="rId5"/>
              </a:rPr>
              <a:t>rsc.li/3FtCZOP</a:t>
            </a:r>
            <a:endParaRPr lang="en-GB" sz="1400" i="1" dirty="0">
              <a:solidFill>
                <a:srgbClr val="004976"/>
              </a:solidFill>
            </a:endParaRPr>
          </a:p>
        </p:txBody>
      </p:sp>
      <p:sp>
        <p:nvSpPr>
          <p:cNvPr id="11" name="Content Placeholder 3">
            <a:extLst>
              <a:ext uri="{FF2B5EF4-FFF2-40B4-BE49-F238E27FC236}">
                <a16:creationId xmlns:a16="http://schemas.microsoft.com/office/drawing/2014/main" id="{46D93CE8-DF7B-584A-90B2-D75DC0F3F499}"/>
              </a:ext>
            </a:extLst>
          </p:cNvPr>
          <p:cNvSpPr>
            <a:spLocks noGrp="1"/>
          </p:cNvSpPr>
          <p:nvPr>
            <p:ph sz="quarter" idx="13"/>
          </p:nvPr>
        </p:nvSpPr>
        <p:spPr>
          <a:xfrm>
            <a:off x="501950" y="1271588"/>
            <a:ext cx="4800294" cy="3687824"/>
          </a:xfrm>
        </p:spPr>
        <p:txBody>
          <a:bodyPr>
            <a:noAutofit/>
          </a:bodyPr>
          <a:lstStyle/>
          <a:p>
            <a:r>
              <a:rPr lang="en-GB" sz="1800" dirty="0"/>
              <a:t>Carbon dioxide is used in many industries from putting the fizz in fizzy drinks to packing meat in a protective atmosphere. Most of this CO</a:t>
            </a:r>
            <a:r>
              <a:rPr lang="en-GB" sz="1800" baseline="-25000" dirty="0"/>
              <a:t>2</a:t>
            </a:r>
            <a:r>
              <a:rPr lang="en-GB" sz="1800" dirty="0"/>
              <a:t> is a by-product of the manufacture of ammonia using the Haber process. </a:t>
            </a:r>
          </a:p>
        </p:txBody>
      </p:sp>
      <p:sp>
        <p:nvSpPr>
          <p:cNvPr id="10" name="Content Placeholder 3">
            <a:extLst>
              <a:ext uri="{FF2B5EF4-FFF2-40B4-BE49-F238E27FC236}">
                <a16:creationId xmlns:a16="http://schemas.microsoft.com/office/drawing/2014/main" id="{8CABB602-42DE-4A44-861B-96EBFFC13440}"/>
              </a:ext>
            </a:extLst>
          </p:cNvPr>
          <p:cNvSpPr txBox="1">
            <a:spLocks/>
          </p:cNvSpPr>
          <p:nvPr/>
        </p:nvSpPr>
        <p:spPr>
          <a:xfrm>
            <a:off x="501950" y="2721635"/>
            <a:ext cx="8341391" cy="1588955"/>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dirty="0"/>
              <a:t>The Haber process needs hydrogen gas and this is produced from natural gas in a two-stage process, which produces carbon dioxide as a by-product. The carbon dioxide is absorbed in a solvent, leaving hydrogen gas. Later the carbon dioxide is removed from the solvent and supplied to industry. Recent high prices for methane caused two Haber process plants in the UK to temporarily shut down as the process had become uneconomic. This lack of carbon dioxide led to potential shortages of many products, including fizzy drinks.</a:t>
            </a:r>
          </a:p>
        </p:txBody>
      </p:sp>
    </p:spTree>
    <p:extLst>
      <p:ext uri="{BB962C8B-B14F-4D97-AF65-F5344CB8AC3E}">
        <p14:creationId xmlns:p14="http://schemas.microsoft.com/office/powerpoint/2010/main" val="35599706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group of glasses with liquid in them&#10;&#10;Description automatically generated with medium confidence">
            <a:extLst>
              <a:ext uri="{FF2B5EF4-FFF2-40B4-BE49-F238E27FC236}">
                <a16:creationId xmlns:a16="http://schemas.microsoft.com/office/drawing/2014/main" id="{E6822ABF-AFDC-4DC3-AF18-D995A94F329A}"/>
              </a:ext>
            </a:extLst>
          </p:cNvPr>
          <p:cNvPicPr>
            <a:picLocks noChangeAspect="1"/>
          </p:cNvPicPr>
          <p:nvPr/>
        </p:nvPicPr>
        <p:blipFill>
          <a:blip r:embed="rId3"/>
          <a:stretch>
            <a:fillRect/>
          </a:stretch>
        </p:blipFill>
        <p:spPr>
          <a:xfrm>
            <a:off x="5302244" y="-155"/>
            <a:ext cx="3841755" cy="2369022"/>
          </a:xfrm>
          <a:prstGeom prst="rect">
            <a:avLst/>
          </a:prstGeom>
        </p:spPr>
      </p:pic>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2</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501951" y="124329"/>
            <a:ext cx="4070050" cy="1325563"/>
          </a:xfrm>
        </p:spPr>
        <p:txBody>
          <a:bodyPr>
            <a:normAutofit/>
          </a:bodyPr>
          <a:lstStyle/>
          <a:p>
            <a:r>
              <a:rPr lang="en-GB" sz="3200" dirty="0"/>
              <a:t>CO</a:t>
            </a:r>
            <a:r>
              <a:rPr lang="en-GB" sz="3200" baseline="-25000" dirty="0"/>
              <a:t>2</a:t>
            </a:r>
            <a:r>
              <a:rPr lang="en-GB" sz="3200" dirty="0"/>
              <a:t> and the Haber process</a:t>
            </a: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5" name="TextBox 4"/>
          <p:cNvSpPr txBox="1"/>
          <p:nvPr/>
        </p:nvSpPr>
        <p:spPr>
          <a:xfrm>
            <a:off x="501951" y="4723517"/>
            <a:ext cx="8411561" cy="923330"/>
          </a:xfrm>
          <a:prstGeom prst="rect">
            <a:avLst/>
          </a:prstGeom>
          <a:noFill/>
        </p:spPr>
        <p:txBody>
          <a:bodyPr wrap="square" rtlCol="0">
            <a:spAutoFit/>
          </a:bodyPr>
          <a:lstStyle/>
          <a:p>
            <a:pPr marL="342900" indent="-342900">
              <a:buAutoNum type="arabicPeriod"/>
            </a:pPr>
            <a:r>
              <a:rPr lang="en-GB" dirty="0"/>
              <a:t>Where does the nitrogen gas needed in the Haber process come from?</a:t>
            </a:r>
          </a:p>
          <a:p>
            <a:pPr marL="342900" indent="-342900">
              <a:buAutoNum type="arabicPeriod"/>
            </a:pPr>
            <a:r>
              <a:rPr lang="en-GB" dirty="0"/>
              <a:t>What is the ammonia produced by the Haber process used for?  </a:t>
            </a:r>
          </a:p>
          <a:p>
            <a:pPr marL="342900" indent="-342900">
              <a:buAutoNum type="arabicPeriod"/>
            </a:pPr>
            <a:r>
              <a:rPr lang="en-GB" dirty="0"/>
              <a:t>Explain why the cost of natural gas can make the Haber process uneconomic.</a:t>
            </a:r>
          </a:p>
        </p:txBody>
      </p:sp>
      <p:sp>
        <p:nvSpPr>
          <p:cNvPr id="11" name="Content Placeholder 3">
            <a:extLst>
              <a:ext uri="{FF2B5EF4-FFF2-40B4-BE49-F238E27FC236}">
                <a16:creationId xmlns:a16="http://schemas.microsoft.com/office/drawing/2014/main" id="{46D93CE8-DF7B-584A-90B2-D75DC0F3F499}"/>
              </a:ext>
            </a:extLst>
          </p:cNvPr>
          <p:cNvSpPr>
            <a:spLocks noGrp="1"/>
          </p:cNvSpPr>
          <p:nvPr>
            <p:ph sz="quarter" idx="13"/>
          </p:nvPr>
        </p:nvSpPr>
        <p:spPr>
          <a:xfrm>
            <a:off x="501950" y="1271588"/>
            <a:ext cx="4800294" cy="3687824"/>
          </a:xfrm>
        </p:spPr>
        <p:txBody>
          <a:bodyPr>
            <a:noAutofit/>
          </a:bodyPr>
          <a:lstStyle/>
          <a:p>
            <a:r>
              <a:rPr lang="en-GB" sz="1800" dirty="0"/>
              <a:t>Carbon dioxide is used in many industries from putting the fizz in fizzy drinks to packing meat in a protective atmosphere. Most of this CO</a:t>
            </a:r>
            <a:r>
              <a:rPr lang="en-GB" sz="1800" baseline="-25000" dirty="0"/>
              <a:t>2</a:t>
            </a:r>
            <a:r>
              <a:rPr lang="en-GB" sz="1800" dirty="0"/>
              <a:t> is a by-product of the manufacture of ammonia using the Haber process. </a:t>
            </a:r>
          </a:p>
        </p:txBody>
      </p:sp>
      <p:sp>
        <p:nvSpPr>
          <p:cNvPr id="10" name="Content Placeholder 3">
            <a:extLst>
              <a:ext uri="{FF2B5EF4-FFF2-40B4-BE49-F238E27FC236}">
                <a16:creationId xmlns:a16="http://schemas.microsoft.com/office/drawing/2014/main" id="{8CABB602-42DE-4A44-861B-96EBFFC13440}"/>
              </a:ext>
            </a:extLst>
          </p:cNvPr>
          <p:cNvSpPr txBox="1">
            <a:spLocks/>
          </p:cNvSpPr>
          <p:nvPr/>
        </p:nvSpPr>
        <p:spPr>
          <a:xfrm>
            <a:off x="501950" y="2721635"/>
            <a:ext cx="8341391" cy="1588955"/>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dirty="0"/>
              <a:t>The Haber process needs hydrogen gas and this is produced from natural gas in a two-stage process, which produces carbon dioxide as a by-product. The carbon dioxide is absorbed in a solvent, leaving hydrogen gas. Later the carbon dioxide is removed from the solvent and supplied to industry. Recent high prices for methane caused two Haber process plants in the UK to temporarily shut down as the process had become uneconomic. This lack of carbon dioxide led to potential shortages of many products, including fizzy drinks.</a:t>
            </a:r>
          </a:p>
        </p:txBody>
      </p:sp>
      <p:sp>
        <p:nvSpPr>
          <p:cNvPr id="12" name="TextBox 11">
            <a:extLst>
              <a:ext uri="{FF2B5EF4-FFF2-40B4-BE49-F238E27FC236}">
                <a16:creationId xmlns:a16="http://schemas.microsoft.com/office/drawing/2014/main" id="{0E0107A7-9E61-4D70-AD10-8AE36B508351}"/>
              </a:ext>
            </a:extLst>
          </p:cNvPr>
          <p:cNvSpPr txBox="1"/>
          <p:nvPr/>
        </p:nvSpPr>
        <p:spPr>
          <a:xfrm>
            <a:off x="5302244" y="2393220"/>
            <a:ext cx="6989893"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400" i="1" dirty="0">
                <a:solidFill>
                  <a:srgbClr val="004976"/>
                </a:solidFill>
              </a:rPr>
              <a:t>Read the full article at </a:t>
            </a:r>
            <a:r>
              <a:rPr lang="en-GB" sz="1400" b="0" i="1" dirty="0">
                <a:effectLst/>
                <a:latin typeface="Roboto" panose="02000000000000000000" pitchFamily="2" charset="0"/>
                <a:hlinkClick r:id="rId5"/>
              </a:rPr>
              <a:t>rsc.li/3FtCZOP</a:t>
            </a:r>
            <a:endParaRPr lang="en-GB" sz="1400" i="1" dirty="0">
              <a:solidFill>
                <a:srgbClr val="004976"/>
              </a:solidFill>
            </a:endParaRPr>
          </a:p>
        </p:txBody>
      </p:sp>
    </p:spTree>
    <p:extLst>
      <p:ext uri="{BB962C8B-B14F-4D97-AF65-F5344CB8AC3E}">
        <p14:creationId xmlns:p14="http://schemas.microsoft.com/office/powerpoint/2010/main" val="3380481273"/>
      </p:ext>
    </p:extLst>
  </p:cSld>
  <p:clrMapOvr>
    <a:masterClrMapping/>
  </p:clrMapOvr>
</p:sld>
</file>

<file path=ppt/theme/theme1.xml><?xml version="1.0" encoding="utf-8"?>
<a:theme xmlns:a="http://schemas.openxmlformats.org/drawingml/2006/main" name="1_RSC_Plain_no footer">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W EIC starter slide template.pptx" id="{8C227671-679E-4005-AE38-7E4654D46299}" vid="{3A4C9E2F-8493-4A3B-ACEE-3D5EC76FA45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593B7E4512BB9469461FF4FD5770B2F" ma:contentTypeVersion="2" ma:contentTypeDescription="Create a new document." ma:contentTypeScope="" ma:versionID="5486c3611d7f33a3c06049c215fb4c92">
  <xsd:schema xmlns:xsd="http://www.w3.org/2001/XMLSchema" xmlns:p="http://schemas.microsoft.com/office/2006/metadata/properties" xmlns:ns2="27d643f5-4560-4eff-9f48-d0fe6b2bec2d" targetNamespace="http://schemas.microsoft.com/office/2006/metadata/properties" ma:root="true" ma:fieldsID="7079d9acee7d610bba9b6271d294110d"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enumeration value="RSC Branding"/>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Template xmlns="27d643f5-4560-4eff-9f48-d0fe6b2bec2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CC2B75D-225E-421C-86E0-971E0BD3046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507900DF-3EEF-46A5-94A9-21789EBC7165}">
  <ds:schemaRefs>
    <ds:schemaRef ds:uri="http://purl.org/dc/elements/1.1/"/>
    <ds:schemaRef ds:uri="http://schemas.microsoft.com/office/2006/metadata/properties"/>
    <ds:schemaRef ds:uri="27d643f5-4560-4eff-9f48-d0fe6b2bec2d"/>
    <ds:schemaRef ds:uri="http://purl.org/dc/dcmitype/"/>
    <ds:schemaRef ds:uri="http://purl.org/dc/terms/"/>
    <ds:schemaRef ds:uri="http://schemas.microsoft.com/office/2006/documentManagement/type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7D9B7705-6E4A-433D-914A-8894B6FAEAC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NEW EIC starter slide template (1)</Template>
  <TotalTime>1452</TotalTime>
  <Words>469</Words>
  <Application>Microsoft Office PowerPoint</Application>
  <PresentationFormat>On-screen Show (4:3)</PresentationFormat>
  <Paragraphs>26</Paragraphs>
  <Slides>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Roboto</vt:lpstr>
      <vt:lpstr>1_RSC_Plain_no footer</vt:lpstr>
      <vt:lpstr>CO2 and the Haber process</vt:lpstr>
      <vt:lpstr>CO2 and the Haber process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CO2 and the Haber process</dc:title>
  <dc:subject>Carbon dioxide</dc:subject>
  <dc:creator>Neil Goalby</dc:creator>
  <cp:keywords>carbon dioxide; CO2; Haber process: ammonia; methane</cp:keywords>
  <dc:description>From Education in Chemistry, What's carbon dioxide got to do with it? rsc.li/3FtCZOP</dc:description>
  <cp:lastModifiedBy>Katherine Hartop</cp:lastModifiedBy>
  <cp:revision>155</cp:revision>
  <dcterms:created xsi:type="dcterms:W3CDTF">2020-04-08T13:50:19Z</dcterms:created>
  <dcterms:modified xsi:type="dcterms:W3CDTF">2021-10-08T08:31:59Z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0x0101003593B7E4512BB9469461FF4FD5770B2F</vt:lpwstr>
  </property>
</Properties>
</file>