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7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  <p:sldMasterId id="2147483738" r:id="rId2"/>
    <p:sldMasterId id="2147483723" r:id="rId3"/>
    <p:sldMasterId id="2147483687" r:id="rId4"/>
    <p:sldMasterId id="2147483711" r:id="rId5"/>
    <p:sldMasterId id="2147483701" r:id="rId6"/>
    <p:sldMasterId id="2147483706" r:id="rId7"/>
    <p:sldMasterId id="2147483694" r:id="rId8"/>
  </p:sldMasterIdLst>
  <p:notesMasterIdLst>
    <p:notesMasterId r:id="rId22"/>
  </p:notesMasterIdLst>
  <p:sldIdLst>
    <p:sldId id="256" r:id="rId9"/>
    <p:sldId id="290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1" r:id="rId19"/>
    <p:sldId id="292" r:id="rId20"/>
    <p:sldId id="293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76"/>
    <a:srgbClr val="DA1883"/>
    <a:srgbClr val="FF9E1B"/>
    <a:srgbClr val="54585A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63A316-0707-465B-A1CB-8F1B6C0AC507}" v="5" dt="2021-06-04T10:08:57.3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0" autoAdjust="0"/>
    <p:restoredTop sz="94796" autoAdjust="0"/>
  </p:normalViewPr>
  <p:slideViewPr>
    <p:cSldViewPr snapToGrid="0" snapToObjects="1">
      <p:cViewPr varScale="1">
        <p:scale>
          <a:sx n="108" d="100"/>
          <a:sy n="108" d="100"/>
        </p:scale>
        <p:origin x="174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04/06/2021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836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Chart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4D046EF4-35C0-154D-8AE5-E5100871999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5475" y="485774"/>
            <a:ext cx="7920000" cy="5544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86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44A48F-5130-444E-9335-545707EB156A}"/>
              </a:ext>
            </a:extLst>
          </p:cNvPr>
          <p:cNvGrpSpPr/>
          <p:nvPr userDrawn="1"/>
        </p:nvGrpSpPr>
        <p:grpSpPr>
          <a:xfrm>
            <a:off x="1705495" y="326616"/>
            <a:ext cx="6491056" cy="6167616"/>
            <a:chOff x="1886274" y="-792480"/>
            <a:chExt cx="9546939" cy="907122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66618-1123-CA44-AF6F-D50F2EE9DE2B}"/>
                </a:ext>
              </a:extLst>
            </p:cNvPr>
            <p:cNvSpPr/>
            <p:nvPr userDrawn="1"/>
          </p:nvSpPr>
          <p:spPr>
            <a:xfrm>
              <a:off x="1886274" y="-792480"/>
              <a:ext cx="8464226" cy="8464226"/>
            </a:xfrm>
            <a:prstGeom prst="ellipse">
              <a:avLst/>
            </a:prstGeom>
            <a:solidFill>
              <a:srgbClr val="71D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522535-63CF-3C45-9F05-14108DC90509}"/>
                </a:ext>
              </a:extLst>
            </p:cNvPr>
            <p:cNvGrpSpPr/>
            <p:nvPr userDrawn="1"/>
          </p:nvGrpSpPr>
          <p:grpSpPr>
            <a:xfrm rot="13500000" flipH="1">
              <a:off x="4775873" y="1621409"/>
              <a:ext cx="5119341" cy="8195339"/>
              <a:chOff x="12727547" y="-5509958"/>
              <a:chExt cx="1257062" cy="2012378"/>
            </a:xfrm>
          </p:grpSpPr>
          <p:sp>
            <p:nvSpPr>
              <p:cNvPr id="6" name="Freeform 37">
                <a:extLst>
                  <a:ext uri="{FF2B5EF4-FFF2-40B4-BE49-F238E27FC236}">
                    <a16:creationId xmlns:a16="http://schemas.microsoft.com/office/drawing/2014/main" id="{50115A77-0B97-EC45-8777-6B69FABE5A2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2727547" y="-5509958"/>
                <a:ext cx="1197716" cy="119771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rgbClr val="115E67">
                  <a:alpha val="7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Freeform 39">
                <a:extLst>
                  <a:ext uri="{FF2B5EF4-FFF2-40B4-BE49-F238E27FC236}">
                    <a16:creationId xmlns:a16="http://schemas.microsoft.com/office/drawing/2014/main" id="{2987E0B2-FA79-EE47-B4D5-61FBED88144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3389348" y="-5121510"/>
                <a:ext cx="595261" cy="1623930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rgbClr val="115E6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4909" y="2492388"/>
            <a:ext cx="5425038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00632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C97EB563-D72E-9B49-B46E-C2720AC10E3A}"/>
              </a:ext>
            </a:extLst>
          </p:cNvPr>
          <p:cNvGrpSpPr/>
          <p:nvPr userDrawn="1"/>
        </p:nvGrpSpPr>
        <p:grpSpPr>
          <a:xfrm>
            <a:off x="2102907" y="548861"/>
            <a:ext cx="5508984" cy="5409948"/>
            <a:chOff x="3633819" y="471742"/>
            <a:chExt cx="5508984" cy="540994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1F69B65-C6EC-E542-BC1C-28D1270EAD40}"/>
                </a:ext>
              </a:extLst>
            </p:cNvPr>
            <p:cNvSpPr/>
            <p:nvPr userDrawn="1"/>
          </p:nvSpPr>
          <p:spPr>
            <a:xfrm rot="16200000">
              <a:off x="3633820" y="862397"/>
              <a:ext cx="5019292" cy="501929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5A60DDB-5FCB-3F45-85A6-C08CF2083448}"/>
                </a:ext>
              </a:extLst>
            </p:cNvPr>
            <p:cNvGrpSpPr/>
            <p:nvPr userDrawn="1"/>
          </p:nvGrpSpPr>
          <p:grpSpPr>
            <a:xfrm>
              <a:off x="6105633" y="471742"/>
              <a:ext cx="3037170" cy="4862080"/>
              <a:chOff x="6235307" y="547942"/>
              <a:chExt cx="3037170" cy="4862080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4130FA62-77D8-264D-B781-918D89B3A6A0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6235307" y="547942"/>
                <a:ext cx="2893785" cy="289378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chemeClr val="accent2">
                  <a:alpha val="7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Freeform 39">
                <a:extLst>
                  <a:ext uri="{FF2B5EF4-FFF2-40B4-BE49-F238E27FC236}">
                    <a16:creationId xmlns:a16="http://schemas.microsoft.com/office/drawing/2014/main" id="{9FA35996-EF0A-2145-92C7-0B7C10E43F34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834276" y="1486467"/>
                <a:ext cx="1438201" cy="3923555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35926" y="2569507"/>
            <a:ext cx="5500644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6385636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84598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3760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4979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9485" y="6300000"/>
            <a:ext cx="98385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42420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15943" y="6300000"/>
            <a:ext cx="102739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536109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94170" y="6300000"/>
            <a:ext cx="104922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94166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1205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450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6506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9520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97D700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97D700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0591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97D700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97D700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4798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3028" y="6300000"/>
            <a:ext cx="940371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007094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0235" y="6300000"/>
            <a:ext cx="95310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601732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43051F2-7BF4-5044-BF5C-EA2076E7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0036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865725B-634E-2C45-A134-DBC321A87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99564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0B9BE26-3356-1E4E-9199-BCC45CCF2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05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FF9E1B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FF9E1B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0CAA8DA-0C3B-4844-95CF-4133A7CBA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5899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FF9E1B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FF9E1B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1CFE940-E43A-B24D-9713-3D4FE0800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73312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53156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0740DF1-32C4-6C41-9D6C-BD9B821391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36B0375E-837F-3246-AB45-D70B3C3D803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501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1882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6D2F9E9-1358-D947-8B4D-6D3485810C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83160CC-27CA-2742-ACBC-0AE8C3FE96A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356637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DA188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7065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6C889C4-E490-4D44-8F60-BD9158E16B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C34E336-6ED6-AE4D-AA65-BC2F265918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52637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64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F9A3F18-D6DB-8A4A-9CFF-CE8F9745CD9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25151" y="485190"/>
            <a:ext cx="7920000" cy="51602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01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4D046EF4-35C0-154D-8AE5-E5100871999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5475" y="485774"/>
            <a:ext cx="7920000" cy="510664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798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44A48F-5130-444E-9335-545707EB156A}"/>
              </a:ext>
            </a:extLst>
          </p:cNvPr>
          <p:cNvGrpSpPr/>
          <p:nvPr userDrawn="1"/>
        </p:nvGrpSpPr>
        <p:grpSpPr>
          <a:xfrm>
            <a:off x="1705495" y="326616"/>
            <a:ext cx="6491056" cy="6167616"/>
            <a:chOff x="1886274" y="-792480"/>
            <a:chExt cx="9546939" cy="907122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66618-1123-CA44-AF6F-D50F2EE9DE2B}"/>
                </a:ext>
              </a:extLst>
            </p:cNvPr>
            <p:cNvSpPr/>
            <p:nvPr userDrawn="1"/>
          </p:nvSpPr>
          <p:spPr>
            <a:xfrm>
              <a:off x="1886274" y="-792480"/>
              <a:ext cx="8464226" cy="8464226"/>
            </a:xfrm>
            <a:prstGeom prst="ellipse">
              <a:avLst/>
            </a:prstGeom>
            <a:solidFill>
              <a:srgbClr val="71D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522535-63CF-3C45-9F05-14108DC90509}"/>
                </a:ext>
              </a:extLst>
            </p:cNvPr>
            <p:cNvGrpSpPr/>
            <p:nvPr userDrawn="1"/>
          </p:nvGrpSpPr>
          <p:grpSpPr>
            <a:xfrm rot="13500000" flipH="1">
              <a:off x="4775873" y="1621409"/>
              <a:ext cx="5119341" cy="8195339"/>
              <a:chOff x="12727547" y="-5509958"/>
              <a:chExt cx="1257062" cy="2012378"/>
            </a:xfrm>
          </p:grpSpPr>
          <p:sp>
            <p:nvSpPr>
              <p:cNvPr id="6" name="Freeform 37">
                <a:extLst>
                  <a:ext uri="{FF2B5EF4-FFF2-40B4-BE49-F238E27FC236}">
                    <a16:creationId xmlns:a16="http://schemas.microsoft.com/office/drawing/2014/main" id="{50115A77-0B97-EC45-8777-6B69FABE5A2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2727547" y="-5509958"/>
                <a:ext cx="1197716" cy="119771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rgbClr val="115E67">
                  <a:alpha val="7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Freeform 39">
                <a:extLst>
                  <a:ext uri="{FF2B5EF4-FFF2-40B4-BE49-F238E27FC236}">
                    <a16:creationId xmlns:a16="http://schemas.microsoft.com/office/drawing/2014/main" id="{2987E0B2-FA79-EE47-B4D5-61FBED88144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3389348" y="-5121510"/>
                <a:ext cx="595261" cy="1623930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rgbClr val="115E6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4909" y="2492388"/>
            <a:ext cx="5425038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563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0A59A-0229-B543-911D-3D0CE9020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B408F8-9631-1541-AD35-B900E96DCB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CBF73-4BB6-A643-81EF-46DE3F835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0D47-16F1-7A46-A413-7ABFB10048C1}" type="datetimeFigureOut">
              <a:rPr lang="en-GB" smtClean="0"/>
              <a:t>04/06/2021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9C888-F427-DE4D-944B-5EDCF534A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6ED55-13CC-AD41-849D-5241CD71A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E8DDC-44CA-0E42-AF7D-7EA7D3E74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56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Table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6000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F9A3F18-D6DB-8A4A-9CFF-CE8F9745CD9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25151" y="485190"/>
            <a:ext cx="7920000" cy="5544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96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3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  <p:sldLayoutId id="2147483728" r:id="rId5"/>
    <p:sldLayoutId id="2147483684" r:id="rId6"/>
    <p:sldLayoutId id="2147483685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4A6350-C016-DC43-9AD0-1BA4F7F7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7B8A5-8B6F-8A42-AF63-F8EF706641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12668-9F08-9841-A924-A9E6DEB0CE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40D47-16F1-7A46-A413-7ABFB10048C1}" type="datetimeFigureOut">
              <a:rPr lang="en-GB" smtClean="0"/>
              <a:t>04/06/2021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0B25E-CD4E-6645-83DC-56890C788E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4D95F-2007-A34F-AB71-336B98AA8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E8DDC-44CA-0E42-AF7D-7EA7D3E74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15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812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4285" y="6300000"/>
            <a:ext cx="679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14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9171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33" r:id="rId2"/>
    <p:sldLayoutId id="2147483734" r:id="rId3"/>
    <p:sldLayoutId id="2147483735" r:id="rId4"/>
    <p:sldLayoutId id="2147483736" r:id="rId5"/>
    <p:sldLayoutId id="2147483737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007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2078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338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695" r:id="rId2"/>
    <p:sldLayoutId id="2147483719" r:id="rId3"/>
    <p:sldLayoutId id="2147483720" r:id="rId4"/>
    <p:sldLayoutId id="2147483721" r:id="rId5"/>
    <p:sldLayoutId id="2147483722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pqFqK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0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EC05187-AAC1-EB42-B801-1B67B4874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4800" y="1985256"/>
            <a:ext cx="3833263" cy="2387600"/>
          </a:xfrm>
        </p:spPr>
        <p:txBody>
          <a:bodyPr/>
          <a:lstStyle/>
          <a:p>
            <a:r>
              <a:rPr lang="en-GB" dirty="0"/>
              <a:t>Transition metal</a:t>
            </a:r>
            <a:br>
              <a:rPr lang="en-GB" dirty="0"/>
            </a:br>
            <a:r>
              <a:rPr lang="en-GB" dirty="0"/>
              <a:t>taboo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A4A9B91-69F6-D74C-BEFE-A57F98DB78A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46259" y="4325418"/>
            <a:ext cx="4230015" cy="197458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2400" dirty="0"/>
              <a:t>A game of forbidden words and key vocabulary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692CC-F9DB-064A-B741-6ECADEA3A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19100" y="352652"/>
            <a:ext cx="19026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4976"/>
                </a:solidFill>
              </a:rPr>
              <a:t>From </a:t>
            </a:r>
            <a:r>
              <a:rPr lang="en-GB" sz="1400" i="1" dirty="0">
                <a:solidFill>
                  <a:srgbClr val="004976"/>
                </a:solidFill>
              </a:rPr>
              <a:t>Education </a:t>
            </a:r>
            <a:br>
              <a:rPr lang="en-GB" sz="1400" i="1" dirty="0">
                <a:solidFill>
                  <a:srgbClr val="004976"/>
                </a:solidFill>
              </a:rPr>
            </a:br>
            <a:r>
              <a:rPr lang="en-GB" sz="1400" i="1" dirty="0">
                <a:solidFill>
                  <a:srgbClr val="004976"/>
                </a:solidFill>
              </a:rPr>
              <a:t>in Chemistry</a:t>
            </a:r>
          </a:p>
          <a:p>
            <a:r>
              <a:rPr lang="en-GB" sz="1400" dirty="0">
                <a:solidFill>
                  <a:srgbClr val="004976"/>
                </a:solidFill>
                <a:hlinkClick r:id="rId3"/>
              </a:rPr>
              <a:t>rsc.li/3pqFqKE</a:t>
            </a:r>
            <a:r>
              <a:rPr lang="en-GB" sz="1400" dirty="0">
                <a:solidFill>
                  <a:srgbClr val="004976"/>
                </a:solidFill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83"/>
          <a:stretch/>
        </p:blipFill>
        <p:spPr>
          <a:xfrm>
            <a:off x="446259" y="5257743"/>
            <a:ext cx="1561723" cy="140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783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CDD2CB-5D4B-4E83-826D-3B5FC1183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10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101758-F9E3-4C2A-BF9C-1A204EFB9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(II)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03B0D9-2F6D-45EF-83EE-251F691CF67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GB" sz="8000" b="1" dirty="0"/>
              <a:t>Taboo words:</a:t>
            </a:r>
          </a:p>
          <a:p>
            <a:pPr algn="ctr"/>
            <a:r>
              <a:rPr lang="en-GB" sz="9600" dirty="0"/>
              <a:t>Charge</a:t>
            </a:r>
          </a:p>
          <a:p>
            <a:pPr algn="ctr"/>
            <a:r>
              <a:rPr lang="en-GB" sz="9600" dirty="0"/>
              <a:t>Roman</a:t>
            </a:r>
          </a:p>
          <a:p>
            <a:pPr algn="ctr"/>
            <a:r>
              <a:rPr lang="en-GB" sz="9600" dirty="0"/>
              <a:t>Number</a:t>
            </a:r>
          </a:p>
          <a:p>
            <a:pPr algn="ctr"/>
            <a:r>
              <a:rPr lang="en-GB" sz="9600" dirty="0"/>
              <a:t>+2</a:t>
            </a:r>
          </a:p>
          <a:p>
            <a:pPr algn="ctr"/>
            <a:r>
              <a:rPr lang="en-GB" sz="9600" dirty="0"/>
              <a:t>Complex</a:t>
            </a:r>
          </a:p>
          <a:p>
            <a:pPr algn="ctr"/>
            <a:r>
              <a:rPr lang="en-GB" sz="9600" dirty="0"/>
              <a:t>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8738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0AEE4A-CC6E-424C-BA47-8D2366CC0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79293A-4F23-4DB0-AE37-F4E16B066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Homogenous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B7BD0-08FA-4D1D-A489-EFC567C87CD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GB" sz="8000" b="1" dirty="0"/>
              <a:t>Taboo words:</a:t>
            </a:r>
          </a:p>
          <a:p>
            <a:pPr algn="ctr"/>
            <a:r>
              <a:rPr lang="en-GB" sz="9600" dirty="0"/>
              <a:t>Catalyst</a:t>
            </a:r>
          </a:p>
          <a:p>
            <a:pPr algn="ctr"/>
            <a:r>
              <a:rPr lang="en-GB" sz="9600" dirty="0"/>
              <a:t>Faster</a:t>
            </a:r>
          </a:p>
          <a:p>
            <a:pPr algn="ctr"/>
            <a:r>
              <a:rPr lang="en-GB" sz="9600" dirty="0"/>
              <a:t>Reaction</a:t>
            </a:r>
          </a:p>
          <a:p>
            <a:pPr algn="ctr"/>
            <a:r>
              <a:rPr lang="en-GB" sz="9600" dirty="0"/>
              <a:t>Same</a:t>
            </a:r>
          </a:p>
          <a:p>
            <a:pPr algn="ctr"/>
            <a:r>
              <a:rPr lang="en-GB" sz="9600" dirty="0"/>
              <a:t>State/phase</a:t>
            </a:r>
          </a:p>
          <a:p>
            <a:pPr algn="ctr"/>
            <a:r>
              <a:rPr lang="en-GB" sz="9600" dirty="0"/>
              <a:t>Aqueous (</a:t>
            </a:r>
            <a:r>
              <a:rPr lang="en-GB" sz="9600" dirty="0" err="1"/>
              <a:t>aq</a:t>
            </a:r>
            <a:r>
              <a:rPr lang="en-GB" sz="9600" dirty="0"/>
              <a:t>)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7617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41332A-23B2-4832-B914-0D3EE1AF2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96B760-9202-43DD-B604-368FB578C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Oxidation number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FD61B0-D7A7-4A4B-86FC-603139031CF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2400" b="1" dirty="0"/>
              <a:t>Taboo words:</a:t>
            </a:r>
          </a:p>
          <a:p>
            <a:pPr algn="ctr"/>
            <a:r>
              <a:rPr lang="en-GB" dirty="0"/>
              <a:t>Different</a:t>
            </a:r>
          </a:p>
          <a:p>
            <a:pPr algn="ctr"/>
            <a:r>
              <a:rPr lang="en-GB" dirty="0"/>
              <a:t>Varied</a:t>
            </a:r>
          </a:p>
          <a:p>
            <a:pPr algn="ctr"/>
            <a:r>
              <a:rPr lang="en-GB" dirty="0"/>
              <a:t>Charge</a:t>
            </a:r>
          </a:p>
          <a:p>
            <a:pPr algn="ctr"/>
            <a:r>
              <a:rPr lang="en-GB" dirty="0"/>
              <a:t>Ion </a:t>
            </a:r>
          </a:p>
          <a:p>
            <a:pPr algn="ctr"/>
            <a:r>
              <a:rPr lang="en-GB" dirty="0"/>
              <a:t>Roman numerals</a:t>
            </a:r>
          </a:p>
        </p:txBody>
      </p:sp>
    </p:spTree>
    <p:extLst>
      <p:ext uri="{BB962C8B-B14F-4D97-AF65-F5344CB8AC3E}">
        <p14:creationId xmlns:p14="http://schemas.microsoft.com/office/powerpoint/2010/main" val="3966595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94CFC-DE1F-4071-A0C9-43B6062D6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113757-E604-4821-A3DD-FA1C81F63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Redox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DF818-BE38-4672-8DD3-04EBF165BA6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GB" sz="2000" b="1" dirty="0"/>
              <a:t>Taboo words:</a:t>
            </a:r>
          </a:p>
          <a:p>
            <a:pPr algn="ctr"/>
            <a:r>
              <a:rPr lang="en-GB" sz="2400" dirty="0"/>
              <a:t>Reduction/Oxidation</a:t>
            </a:r>
          </a:p>
          <a:p>
            <a:pPr algn="ctr"/>
            <a:r>
              <a:rPr lang="en-GB" sz="2400" dirty="0"/>
              <a:t>Charge</a:t>
            </a:r>
          </a:p>
          <a:p>
            <a:pPr algn="ctr"/>
            <a:r>
              <a:rPr lang="en-GB" sz="2400" dirty="0"/>
              <a:t>State</a:t>
            </a:r>
          </a:p>
          <a:p>
            <a:pPr algn="ctr"/>
            <a:r>
              <a:rPr lang="en-GB" sz="2400" dirty="0"/>
              <a:t>Gain/Loss</a:t>
            </a:r>
          </a:p>
          <a:p>
            <a:pPr algn="ctr"/>
            <a:r>
              <a:rPr lang="en-GB" sz="2400" dirty="0"/>
              <a:t>Electrons</a:t>
            </a:r>
          </a:p>
        </p:txBody>
      </p:sp>
    </p:spTree>
    <p:extLst>
      <p:ext uri="{BB962C8B-B14F-4D97-AF65-F5344CB8AC3E}">
        <p14:creationId xmlns:p14="http://schemas.microsoft.com/office/powerpoint/2010/main" val="2310830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90B15D-49D5-4FED-A58F-BCFABBEA0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AEC876-ADC8-4464-841A-378B3C6A2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Game instructions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D8DF13-8E8B-4C57-A9AF-4444228394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621018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This game is played in pairs. </a:t>
            </a:r>
          </a:p>
          <a:p>
            <a:endParaRPr lang="en-GB" dirty="0"/>
          </a:p>
          <a:p>
            <a:r>
              <a:rPr lang="en-GB" dirty="0"/>
              <a:t>Player 1 faces the presentation. They describe the large word at the top of the slide without using any of the ‘taboo words’ below. </a:t>
            </a:r>
          </a:p>
          <a:p>
            <a:endParaRPr lang="en-GB" dirty="0"/>
          </a:p>
          <a:p>
            <a:r>
              <a:rPr lang="en-GB" dirty="0"/>
              <a:t>Player 2 stands with their back to the presentation. Without looking, they should guess the word at the top of the slide. They can guess as many times as they like.</a:t>
            </a:r>
          </a:p>
        </p:txBody>
      </p:sp>
    </p:spTree>
    <p:extLst>
      <p:ext uri="{BB962C8B-B14F-4D97-AF65-F5344CB8AC3E}">
        <p14:creationId xmlns:p14="http://schemas.microsoft.com/office/powerpoint/2010/main" val="4196716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1BD8FF-B2F4-4218-9FED-E2C004B21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AD86D7-EA18-4BD6-B570-CC957D705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Catalyst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0DB59-A0D4-4D69-BD0C-9FC2288FB74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GB" sz="2000" b="1" dirty="0"/>
              <a:t>Taboo words:</a:t>
            </a:r>
          </a:p>
          <a:p>
            <a:pPr algn="ctr"/>
            <a:r>
              <a:rPr lang="en-GB" sz="2400" dirty="0"/>
              <a:t>Reaction</a:t>
            </a:r>
          </a:p>
          <a:p>
            <a:pPr algn="ctr"/>
            <a:r>
              <a:rPr lang="en-GB" sz="2400" dirty="0"/>
              <a:t>Faster</a:t>
            </a:r>
          </a:p>
          <a:p>
            <a:pPr algn="ctr"/>
            <a:r>
              <a:rPr lang="en-GB" sz="2400" dirty="0"/>
              <a:t>Energy</a:t>
            </a:r>
          </a:p>
          <a:p>
            <a:pPr algn="ctr"/>
            <a:r>
              <a:rPr lang="en-GB" sz="2400" dirty="0"/>
              <a:t>Lower</a:t>
            </a:r>
          </a:p>
          <a:p>
            <a:pPr algn="ctr"/>
            <a:r>
              <a:rPr lang="en-GB" sz="2400" dirty="0"/>
              <a:t>Not used up</a:t>
            </a:r>
          </a:p>
        </p:txBody>
      </p:sp>
    </p:spTree>
    <p:extLst>
      <p:ext uri="{BB962C8B-B14F-4D97-AF65-F5344CB8AC3E}">
        <p14:creationId xmlns:p14="http://schemas.microsoft.com/office/powerpoint/2010/main" val="3005404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E59977-3B5F-4B2A-8E3F-4A5289FD9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4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057973-4958-4C58-9C58-68F83A718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Monodentate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9A2385-E0B1-4FC7-BDB1-F643AB2DD8C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GB" sz="8000" b="1" dirty="0"/>
              <a:t>Taboo words:</a:t>
            </a:r>
          </a:p>
          <a:p>
            <a:pPr algn="ctr"/>
            <a:r>
              <a:rPr lang="en-GB" sz="9600" dirty="0"/>
              <a:t>One</a:t>
            </a:r>
          </a:p>
          <a:p>
            <a:pPr algn="ctr"/>
            <a:r>
              <a:rPr lang="en-GB" sz="9600" dirty="0"/>
              <a:t>Single</a:t>
            </a:r>
          </a:p>
          <a:p>
            <a:pPr algn="ctr"/>
            <a:r>
              <a:rPr lang="en-GB" sz="9600" dirty="0"/>
              <a:t>Ligand</a:t>
            </a:r>
          </a:p>
          <a:p>
            <a:pPr algn="ctr"/>
            <a:r>
              <a:rPr lang="en-GB" sz="9600" dirty="0"/>
              <a:t>Attached</a:t>
            </a:r>
          </a:p>
          <a:p>
            <a:pPr algn="ctr"/>
            <a:r>
              <a:rPr lang="en-GB" sz="9600" dirty="0"/>
              <a:t>Water</a:t>
            </a:r>
          </a:p>
          <a:p>
            <a:pPr algn="ctr"/>
            <a:r>
              <a:rPr lang="en-GB" sz="9600" dirty="0"/>
              <a:t>Ammonia </a:t>
            </a:r>
          </a:p>
          <a:p>
            <a:pPr algn="ctr"/>
            <a:r>
              <a:rPr lang="en-GB" sz="9600" dirty="0"/>
              <a:t>Chloride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0725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DDC9F3-082A-48A2-8FCB-9ED48246F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93F785-BF26-4609-B2C9-B0D8735AE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Complex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3030D-EEDD-4E19-BB86-F32944E7113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GB" sz="8000" b="1" dirty="0"/>
              <a:t>Taboo words:</a:t>
            </a:r>
          </a:p>
          <a:p>
            <a:pPr algn="ctr"/>
            <a:r>
              <a:rPr lang="en-GB" sz="9600" dirty="0"/>
              <a:t>Ion</a:t>
            </a:r>
          </a:p>
          <a:p>
            <a:pPr algn="ctr"/>
            <a:r>
              <a:rPr lang="en-GB" sz="9600" dirty="0"/>
              <a:t>Atoms</a:t>
            </a:r>
          </a:p>
          <a:p>
            <a:pPr algn="ctr"/>
            <a:r>
              <a:rPr lang="en-GB" sz="9600" dirty="0"/>
              <a:t>Charge</a:t>
            </a:r>
          </a:p>
          <a:p>
            <a:pPr algn="ctr"/>
            <a:r>
              <a:rPr lang="en-GB" sz="9600" dirty="0"/>
              <a:t>Ligand</a:t>
            </a:r>
          </a:p>
          <a:p>
            <a:pPr algn="ctr"/>
            <a:r>
              <a:rPr lang="en-GB" sz="9600" dirty="0"/>
              <a:t>Transition metal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0291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AEFBEB-61DE-4D06-9EE6-EEA37210D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69360E-8CE5-472B-AE68-F2126C2BE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Ligand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174B1F-27B2-42C5-A7E5-E9F16EB3795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2400" b="1" dirty="0"/>
              <a:t>Taboo words:</a:t>
            </a:r>
          </a:p>
          <a:p>
            <a:pPr algn="ctr"/>
            <a:r>
              <a:rPr lang="en-GB" dirty="0"/>
              <a:t>Water</a:t>
            </a:r>
          </a:p>
          <a:p>
            <a:pPr algn="ctr"/>
            <a:r>
              <a:rPr lang="en-GB" dirty="0"/>
              <a:t>Bonded</a:t>
            </a:r>
          </a:p>
          <a:p>
            <a:pPr algn="ctr"/>
            <a:r>
              <a:rPr lang="en-GB" dirty="0"/>
              <a:t>Transition metal</a:t>
            </a:r>
          </a:p>
          <a:p>
            <a:pPr algn="ctr"/>
            <a:r>
              <a:rPr lang="en-GB" dirty="0"/>
              <a:t>Complex</a:t>
            </a:r>
          </a:p>
          <a:p>
            <a:pPr algn="ctr"/>
            <a:r>
              <a:rPr lang="en-GB" dirty="0"/>
              <a:t>Ion</a:t>
            </a:r>
          </a:p>
        </p:txBody>
      </p:sp>
    </p:spTree>
    <p:extLst>
      <p:ext uri="{BB962C8B-B14F-4D97-AF65-F5344CB8AC3E}">
        <p14:creationId xmlns:p14="http://schemas.microsoft.com/office/powerpoint/2010/main" val="2191718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1280C3-6CB4-4962-B17E-42AA795FE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56B5D0-A765-4A3E-A98C-E0F98E06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Zinc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FEA84-E580-4BBD-ABE9-83B30CC4228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2400" b="1" dirty="0"/>
              <a:t>Taboo words:</a:t>
            </a:r>
          </a:p>
          <a:p>
            <a:pPr algn="ctr"/>
            <a:r>
              <a:rPr lang="en-GB" dirty="0"/>
              <a:t>Period 3</a:t>
            </a:r>
          </a:p>
          <a:p>
            <a:pPr algn="ctr"/>
            <a:r>
              <a:rPr lang="en-GB" dirty="0"/>
              <a:t>Element</a:t>
            </a:r>
          </a:p>
          <a:p>
            <a:pPr algn="ctr"/>
            <a:r>
              <a:rPr lang="en-GB" dirty="0"/>
              <a:t>Transition metal</a:t>
            </a:r>
          </a:p>
          <a:p>
            <a:pPr algn="ctr"/>
            <a:r>
              <a:rPr lang="en-GB" dirty="0"/>
              <a:t>Ion </a:t>
            </a:r>
          </a:p>
          <a:p>
            <a:pPr algn="ctr"/>
            <a:r>
              <a:rPr lang="en-GB" dirty="0"/>
              <a:t>d Sub-shell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0506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EBDBE1-E801-4558-B4C9-1C0060AAE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8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93D60D-CBFF-42B8-ABE1-9AC497A0C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d-Block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40885F-4013-43DA-81BC-7AFDBBC58CA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2400" b="1" dirty="0"/>
              <a:t>Taboo words:</a:t>
            </a:r>
          </a:p>
          <a:p>
            <a:pPr algn="ctr"/>
            <a:r>
              <a:rPr lang="en-GB" dirty="0"/>
              <a:t>Electrons</a:t>
            </a:r>
          </a:p>
          <a:p>
            <a:pPr algn="ctr"/>
            <a:r>
              <a:rPr lang="en-GB" dirty="0"/>
              <a:t>Structure</a:t>
            </a:r>
          </a:p>
          <a:p>
            <a:pPr algn="ctr"/>
            <a:r>
              <a:rPr lang="en-GB" dirty="0"/>
              <a:t>p-Block</a:t>
            </a:r>
          </a:p>
          <a:p>
            <a:pPr algn="ctr"/>
            <a:r>
              <a:rPr lang="en-GB" dirty="0"/>
              <a:t>s-Block</a:t>
            </a:r>
          </a:p>
          <a:p>
            <a:pPr algn="ctr"/>
            <a:r>
              <a:rPr lang="en-GB" dirty="0"/>
              <a:t>Orbitals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7044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FA33CA-38F2-495B-B8FA-67D168EB0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FE124B-8A92-4DB9-8E0C-DC3C6B88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Coloured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6F701-02C3-49F3-BED7-961A01BB8D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GB" sz="2000" b="1" dirty="0"/>
              <a:t>Taboo words:</a:t>
            </a:r>
          </a:p>
          <a:p>
            <a:pPr algn="ctr"/>
            <a:r>
              <a:rPr lang="en-GB" sz="2400" dirty="0"/>
              <a:t>White</a:t>
            </a:r>
          </a:p>
          <a:p>
            <a:pPr algn="ctr"/>
            <a:r>
              <a:rPr lang="en-GB" sz="2400" dirty="0"/>
              <a:t>Looks like ...</a:t>
            </a:r>
          </a:p>
          <a:p>
            <a:pPr algn="ctr"/>
            <a:r>
              <a:rPr lang="en-GB" sz="2400" dirty="0"/>
              <a:t>Different</a:t>
            </a:r>
          </a:p>
          <a:p>
            <a:pPr algn="ctr"/>
            <a:r>
              <a:rPr lang="en-GB" sz="2400" dirty="0"/>
              <a:t>Yellow</a:t>
            </a:r>
          </a:p>
          <a:p>
            <a:pPr algn="ctr"/>
            <a:r>
              <a:rPr lang="en-GB" sz="2400" dirty="0"/>
              <a:t>Blue</a:t>
            </a:r>
          </a:p>
        </p:txBody>
      </p:sp>
    </p:spTree>
    <p:extLst>
      <p:ext uri="{BB962C8B-B14F-4D97-AF65-F5344CB8AC3E}">
        <p14:creationId xmlns:p14="http://schemas.microsoft.com/office/powerpoint/2010/main" val="3265312486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155F70C1-B673-44C5-866D-58A5F67A6732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4ABE18D0-3872-4301-93C4-69E152A96F1D}"/>
    </a:ext>
  </a:extLst>
</a:theme>
</file>

<file path=ppt/theme/theme3.xml><?xml version="1.0" encoding="utf-8"?>
<a:theme xmlns:a="http://schemas.openxmlformats.org/drawingml/2006/main" name="2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41A262D9-FF9A-401A-9FFD-A64C820F6FDD}"/>
    </a:ext>
  </a:extLst>
</a:theme>
</file>

<file path=ppt/theme/theme4.xml><?xml version="1.0" encoding="utf-8"?>
<a:theme xmlns:a="http://schemas.openxmlformats.org/drawingml/2006/main" name="RSC_Dividers with background_RH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30A97393-1244-4D4A-AFAB-BB0864244D13}"/>
    </a:ext>
  </a:extLst>
</a:theme>
</file>

<file path=ppt/theme/theme5.xml><?xml version="1.0" encoding="utf-8"?>
<a:theme xmlns:a="http://schemas.openxmlformats.org/drawingml/2006/main" name="1_RSC_Dividers with background_RH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6D0B8FF5-F2DC-40F3-80A0-FF4B4B6C7EFC}"/>
    </a:ext>
  </a:extLst>
</a:theme>
</file>

<file path=ppt/theme/theme6.xml><?xml version="1.0" encoding="utf-8"?>
<a:theme xmlns:a="http://schemas.openxmlformats.org/drawingml/2006/main" name="1_RSC_Dividers with dark background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F7428B35-4740-488E-ACFA-5A2B510060BE}"/>
    </a:ext>
  </a:extLst>
</a:theme>
</file>

<file path=ppt/theme/theme7.xml><?xml version="1.0" encoding="utf-8"?>
<a:theme xmlns:a="http://schemas.openxmlformats.org/drawingml/2006/main" name="2_RSC_Dividers with dark background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58B1771F-DAE7-4176-B837-BBF55B54AE49}"/>
    </a:ext>
  </a:extLst>
</a:theme>
</file>

<file path=ppt/theme/theme8.xml><?xml version="1.0" encoding="utf-8"?>
<a:theme xmlns:a="http://schemas.openxmlformats.org/drawingml/2006/main" name="RSC Title slides with image suggestion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9A782A33-977C-46B2-9FE9-1667B19474D6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EiC download powerpoint template 4_3</Template>
  <TotalTime>276</TotalTime>
  <Words>234</Words>
  <Application>Microsoft Office PowerPoint</Application>
  <PresentationFormat>On-screen Show (4:3)</PresentationFormat>
  <Paragraphs>106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Arial</vt:lpstr>
      <vt:lpstr>Calibri</vt:lpstr>
      <vt:lpstr>Calibri Light</vt:lpstr>
      <vt:lpstr>1_RSC_Plain_no footer</vt:lpstr>
      <vt:lpstr>Custom Design</vt:lpstr>
      <vt:lpstr>2_RSC_Plain_no footer</vt:lpstr>
      <vt:lpstr>RSC_Dividers with background_RHS</vt:lpstr>
      <vt:lpstr>1_RSC_Dividers with background_RHS</vt:lpstr>
      <vt:lpstr>1_RSC_Dividers with dark backgrounds</vt:lpstr>
      <vt:lpstr>2_RSC_Dividers with dark backgrounds</vt:lpstr>
      <vt:lpstr>RSC Title slides with image suggestions</vt:lpstr>
      <vt:lpstr>Transition metal taboo</vt:lpstr>
      <vt:lpstr>Game instructions</vt:lpstr>
      <vt:lpstr>Catalyst</vt:lpstr>
      <vt:lpstr>Monodentate</vt:lpstr>
      <vt:lpstr>Complex</vt:lpstr>
      <vt:lpstr>Ligand</vt:lpstr>
      <vt:lpstr>Zinc</vt:lpstr>
      <vt:lpstr>d-Block</vt:lpstr>
      <vt:lpstr>Coloured</vt:lpstr>
      <vt:lpstr>(II)</vt:lpstr>
      <vt:lpstr>Homogenous</vt:lpstr>
      <vt:lpstr>Oxidation number</vt:lpstr>
      <vt:lpstr>Redox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Transition metal taboo</dc:title>
  <dc:creator/>
  <cp:keywords>transition metal metals game taboo classroom</cp:keywords>
  <cp:lastModifiedBy>Juliet Kennard</cp:lastModifiedBy>
  <cp:revision>17</cp:revision>
  <dcterms:created xsi:type="dcterms:W3CDTF">2021-05-14T07:33:36Z</dcterms:created>
  <dcterms:modified xsi:type="dcterms:W3CDTF">2021-06-04T10:08:59Z</dcterms:modified>
  <cp:category>Transition metal game</cp:category>
</cp:coreProperties>
</file>