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554" autoAdjust="0"/>
  </p:normalViewPr>
  <p:slideViewPr>
    <p:cSldViewPr>
      <p:cViewPr>
        <p:scale>
          <a:sx n="66" d="100"/>
          <a:sy n="66" d="100"/>
        </p:scale>
        <p:origin x="2904" y="2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5"/>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3850443" y="1"/>
            <a:ext cx="2945659" cy="498055"/>
          </a:xfrm>
          <a:prstGeom prst="rect">
            <a:avLst/>
          </a:prstGeom>
        </p:spPr>
        <p:txBody>
          <a:bodyPr vert="horz" lIns="96661" tIns="48331" rIns="96661" bIns="48331" rtlCol="0"/>
          <a:lstStyle>
            <a:lvl1pPr algn="r">
              <a:defRPr sz="1300"/>
            </a:lvl1pPr>
          </a:lstStyle>
          <a:p>
            <a:fld id="{A514779C-79A7-49E8-BEAB-D399194BACEE}" type="datetimeFigureOut">
              <a:rPr lang="en-GB" smtClean="0"/>
              <a:t>10/04/2018</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4"/>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3850443" y="9428584"/>
            <a:ext cx="2945659" cy="498054"/>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4.0/legalcod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sa/4.0/legalcode"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err="1" smtClean="0">
                <a:solidFill>
                  <a:schemeClr val="bg1"/>
                </a:solidFill>
              </a:rPr>
              <a:t>Wolfmann</a:t>
            </a:r>
            <a:r>
              <a:rPr lang="en-GB" sz="1200" dirty="0" smtClean="0">
                <a:solidFill>
                  <a:schemeClr val="bg1"/>
                </a:solidFill>
              </a:rPr>
              <a:t> / </a:t>
            </a:r>
            <a:r>
              <a:rPr lang="en-GB" sz="1200" dirty="0" smtClean="0">
                <a:solidFill>
                  <a:schemeClr val="bg1"/>
                </a:solidFill>
                <a:hlinkClick r:id="rId3"/>
              </a:rPr>
              <a:t>CC BY-SA 4.0</a:t>
            </a:r>
            <a:endParaRPr lang="en-GB" sz="120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err="1" smtClean="0">
                <a:solidFill>
                  <a:schemeClr val="bg1"/>
                </a:solidFill>
              </a:rPr>
              <a:t>Wolfmann</a:t>
            </a:r>
            <a:r>
              <a:rPr lang="en-GB" sz="1200" dirty="0" smtClean="0">
                <a:solidFill>
                  <a:schemeClr val="bg1"/>
                </a:solidFill>
              </a:rPr>
              <a:t> / </a:t>
            </a:r>
            <a:r>
              <a:rPr lang="en-GB" sz="1200" dirty="0" smtClean="0">
                <a:solidFill>
                  <a:schemeClr val="bg1"/>
                </a:solidFill>
                <a:hlinkClick r:id="rId3"/>
              </a:rPr>
              <a:t>CC BY-SA 4.0</a:t>
            </a:r>
            <a:endParaRPr lang="en-GB" baseline="0" dirty="0" smtClean="0"/>
          </a:p>
          <a:p>
            <a:pPr marL="228600" indent="-228600">
              <a:buAutoNum type="arabicPeriod"/>
            </a:pPr>
            <a:r>
              <a:rPr lang="en-GB" baseline="0" dirty="0" smtClean="0"/>
              <a:t>Pupils can argue either way. Accidental discoveries are bad because they distract from the original goal of the research. Accidental discoveries are good because they can have major benefits – like the accidental discovery of a drug (penicillin is a good example to use)</a:t>
            </a:r>
          </a:p>
          <a:p>
            <a:pPr marL="228600" indent="-228600">
              <a:buAutoNum type="arabicPeriod"/>
            </a:pPr>
            <a:r>
              <a:rPr lang="en-GB" baseline="0" dirty="0" smtClean="0"/>
              <a:t>Anything that gets them thinking about the business/PR aspects of science: </a:t>
            </a:r>
            <a:r>
              <a:rPr lang="en-GB" baseline="0" dirty="0" err="1" smtClean="0"/>
              <a:t>eg</a:t>
            </a:r>
            <a:r>
              <a:rPr lang="en-GB" baseline="0" dirty="0" smtClean="0"/>
              <a:t> because it might reduce the amount that they sell and they don’t want that to happen; because they have a responsibility to keep the public informed about the safety of their products; because they want to provide more information to help people make a decision</a:t>
            </a:r>
          </a:p>
          <a:p>
            <a:pPr marL="228600" indent="-228600">
              <a:buAutoNum type="arabicPeriod"/>
            </a:pPr>
            <a:r>
              <a:rPr lang="en-GB" baseline="0" dirty="0" smtClean="0"/>
              <a:t>Any answer, as long as it is reasoned. Do nothing, because doing something will reduce economic growth. Fine companies or change the law to change their behaviour. Research the problem to find out more information first. Incentivise renewable energy sources. </a:t>
            </a:r>
          </a:p>
          <a:p>
            <a:pPr marL="228600" indent="-228600">
              <a:buAutoNum type="arabicPeriod"/>
            </a:pPr>
            <a:r>
              <a:rPr lang="en-GB" baseline="0" dirty="0" smtClean="0"/>
              <a:t>The companies that polluted, because it’s their fault. The government / taxpayer, because that’s how the NHS works. The individual person, because it’s their health. Everyone (through taxation), because we are all part of the same society.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4143946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rsc.li/2qjWROF" TargetMode="External"/><Relationship Id="rId4" Type="http://schemas.openxmlformats.org/officeDocument/2006/relationships/hyperlink" Target="https://creativecommons.org/licenses/by-sa/4.0/legalcod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sc.li/2qjWRO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reativecommons.org/licenses/by-sa/4.0/legalcode" TargetMode="Externa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76647" y="154930"/>
            <a:ext cx="5760640" cy="369332"/>
          </a:xfrm>
          <a:prstGeom prst="rect">
            <a:avLst/>
          </a:prstGeom>
          <a:noFill/>
        </p:spPr>
        <p:txBody>
          <a:bodyPr wrap="square" rtlCol="0">
            <a:spAutoFit/>
          </a:bodyPr>
          <a:lstStyle/>
          <a:p>
            <a:r>
              <a:rPr lang="en-US" b="1" dirty="0" smtClean="0">
                <a:solidFill>
                  <a:schemeClr val="bg1"/>
                </a:solidFill>
              </a:rPr>
              <a:t>Household chemicals pollute as much as vehicles</a:t>
            </a:r>
            <a:endParaRPr lang="en-US" b="1" dirty="0">
              <a:solidFill>
                <a:schemeClr val="bg1"/>
              </a:solidFill>
            </a:endParaRPr>
          </a:p>
        </p:txBody>
      </p:sp>
      <p:sp>
        <p:nvSpPr>
          <p:cNvPr id="2" name="TextBox 1"/>
          <p:cNvSpPr txBox="1"/>
          <p:nvPr/>
        </p:nvSpPr>
        <p:spPr>
          <a:xfrm>
            <a:off x="233809" y="1189771"/>
            <a:ext cx="5674747" cy="2739211"/>
          </a:xfrm>
          <a:prstGeom prst="rect">
            <a:avLst/>
          </a:prstGeom>
          <a:noFill/>
        </p:spPr>
        <p:txBody>
          <a:bodyPr wrap="square" rtlCol="0">
            <a:spAutoFit/>
          </a:bodyPr>
          <a:lstStyle/>
          <a:p>
            <a:r>
              <a:rPr lang="en-GB" sz="2000" dirty="0">
                <a:solidFill>
                  <a:schemeClr val="bg1"/>
                </a:solidFill>
              </a:rPr>
              <a:t>A team of researchers in the US </a:t>
            </a:r>
            <a:r>
              <a:rPr lang="en-GB" sz="2000" dirty="0" smtClean="0">
                <a:solidFill>
                  <a:schemeClr val="bg1"/>
                </a:solidFill>
              </a:rPr>
              <a:t>has discovered cosmetics </a:t>
            </a:r>
            <a:r>
              <a:rPr lang="en-GB" sz="2000" dirty="0">
                <a:solidFill>
                  <a:schemeClr val="bg1"/>
                </a:solidFill>
              </a:rPr>
              <a:t>and cleaning products are more polluting </a:t>
            </a:r>
            <a:r>
              <a:rPr lang="en-GB" sz="2000" dirty="0" smtClean="0">
                <a:solidFill>
                  <a:schemeClr val="bg1"/>
                </a:solidFill>
              </a:rPr>
              <a:t>than </a:t>
            </a:r>
            <a:r>
              <a:rPr lang="en-GB" sz="2000" dirty="0">
                <a:solidFill>
                  <a:schemeClr val="bg1"/>
                </a:solidFill>
              </a:rPr>
              <a:t>most people </a:t>
            </a:r>
            <a:r>
              <a:rPr lang="en-GB" sz="2000" dirty="0" smtClean="0">
                <a:solidFill>
                  <a:schemeClr val="bg1"/>
                </a:solidFill>
              </a:rPr>
              <a:t>think. They </a:t>
            </a:r>
            <a:r>
              <a:rPr lang="en-GB" sz="2000" dirty="0">
                <a:solidFill>
                  <a:schemeClr val="bg1"/>
                </a:solidFill>
              </a:rPr>
              <a:t>found this out by </a:t>
            </a:r>
            <a:r>
              <a:rPr lang="en-GB" sz="2000" dirty="0" smtClean="0">
                <a:solidFill>
                  <a:schemeClr val="bg1"/>
                </a:solidFill>
              </a:rPr>
              <a:t>accident.</a:t>
            </a:r>
          </a:p>
          <a:p>
            <a:endParaRPr lang="en-GB" sz="1050" dirty="0" smtClean="0">
              <a:solidFill>
                <a:schemeClr val="bg1"/>
              </a:solidFill>
            </a:endParaRPr>
          </a:p>
          <a:p>
            <a:r>
              <a:rPr lang="en-GB" sz="2000" dirty="0" smtClean="0">
                <a:solidFill>
                  <a:schemeClr val="bg1"/>
                </a:solidFill>
              </a:rPr>
              <a:t>Originally</a:t>
            </a:r>
            <a:r>
              <a:rPr lang="en-GB" sz="2000" dirty="0">
                <a:solidFill>
                  <a:schemeClr val="bg1"/>
                </a:solidFill>
              </a:rPr>
              <a:t>, they were looking at the hydrocarbons released when gasoline and diesel is burnt. But they found </a:t>
            </a:r>
            <a:r>
              <a:rPr lang="en-GB" sz="2000" dirty="0" smtClean="0">
                <a:solidFill>
                  <a:schemeClr val="bg1"/>
                </a:solidFill>
              </a:rPr>
              <a:t>the </a:t>
            </a:r>
            <a:r>
              <a:rPr lang="en-GB" sz="2000" dirty="0" smtClean="0">
                <a:solidFill>
                  <a:schemeClr val="bg1"/>
                </a:solidFill>
              </a:rPr>
              <a:t>amount of </a:t>
            </a:r>
            <a:r>
              <a:rPr lang="en-GB" sz="2000" dirty="0" smtClean="0">
                <a:solidFill>
                  <a:schemeClr val="bg1"/>
                </a:solidFill>
              </a:rPr>
              <a:t>ethanol </a:t>
            </a:r>
            <a:r>
              <a:rPr lang="en-GB" sz="2000" dirty="0" smtClean="0">
                <a:solidFill>
                  <a:schemeClr val="bg1"/>
                </a:solidFill>
              </a:rPr>
              <a:t>released </a:t>
            </a:r>
            <a:r>
              <a:rPr lang="en-GB" sz="2000" dirty="0">
                <a:solidFill>
                  <a:schemeClr val="bg1"/>
                </a:solidFill>
              </a:rPr>
              <a:t>is only 20% of what </a:t>
            </a:r>
            <a:r>
              <a:rPr lang="en-GB" sz="2000" dirty="0" smtClean="0">
                <a:solidFill>
                  <a:schemeClr val="bg1"/>
                </a:solidFill>
              </a:rPr>
              <a:t>is </a:t>
            </a:r>
            <a:r>
              <a:rPr lang="en-GB" sz="2000" dirty="0" smtClean="0">
                <a:solidFill>
                  <a:schemeClr val="bg1"/>
                </a:solidFill>
              </a:rPr>
              <a:t>present </a:t>
            </a:r>
            <a:r>
              <a:rPr lang="en-GB" sz="2000" dirty="0">
                <a:solidFill>
                  <a:schemeClr val="bg1"/>
                </a:solidFill>
              </a:rPr>
              <a:t>in the atmosphere</a:t>
            </a:r>
            <a:r>
              <a:rPr lang="en-GB" sz="2000" dirty="0" smtClean="0">
                <a:solidFill>
                  <a:schemeClr val="bg1"/>
                </a:solidFill>
              </a:rPr>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188208"/>
            <a:ext cx="2667081" cy="3556108"/>
          </a:xfrm>
          <a:prstGeom prst="rect">
            <a:avLst/>
          </a:prstGeom>
        </p:spPr>
      </p:pic>
      <p:sp>
        <p:nvSpPr>
          <p:cNvPr id="9" name="Rectangle 8"/>
          <p:cNvSpPr/>
          <p:nvPr/>
        </p:nvSpPr>
        <p:spPr>
          <a:xfrm>
            <a:off x="3611166" y="4149080"/>
            <a:ext cx="5532834" cy="2739211"/>
          </a:xfrm>
          <a:prstGeom prst="rect">
            <a:avLst/>
          </a:prstGeom>
        </p:spPr>
        <p:txBody>
          <a:bodyPr wrap="square">
            <a:spAutoFit/>
          </a:bodyPr>
          <a:lstStyle/>
          <a:p>
            <a:r>
              <a:rPr lang="en-GB" sz="2000" dirty="0">
                <a:solidFill>
                  <a:schemeClr val="bg1"/>
                </a:solidFill>
              </a:rPr>
              <a:t>They investigated possible sources of this other 80% and found </a:t>
            </a:r>
            <a:r>
              <a:rPr lang="en-GB" sz="2000" dirty="0" smtClean="0">
                <a:solidFill>
                  <a:schemeClr val="bg1"/>
                </a:solidFill>
              </a:rPr>
              <a:t>that </a:t>
            </a:r>
            <a:r>
              <a:rPr lang="en-GB" sz="2000" dirty="0">
                <a:solidFill>
                  <a:schemeClr val="bg1"/>
                </a:solidFill>
              </a:rPr>
              <a:t>cosmetics and cleaning products are responsible for a lot of it. </a:t>
            </a:r>
            <a:endParaRPr lang="en-GB" sz="2000" dirty="0" smtClean="0">
              <a:solidFill>
                <a:schemeClr val="bg1"/>
              </a:solidFill>
            </a:endParaRPr>
          </a:p>
          <a:p>
            <a:endParaRPr lang="en-GB" sz="1000" dirty="0">
              <a:solidFill>
                <a:schemeClr val="bg1"/>
              </a:solidFill>
            </a:endParaRPr>
          </a:p>
          <a:p>
            <a:r>
              <a:rPr lang="en-GB" sz="2000" dirty="0" smtClean="0">
                <a:solidFill>
                  <a:schemeClr val="bg1"/>
                </a:solidFill>
              </a:rPr>
              <a:t>The </a:t>
            </a:r>
            <a:r>
              <a:rPr lang="en-GB" sz="2000" dirty="0">
                <a:solidFill>
                  <a:schemeClr val="bg1"/>
                </a:solidFill>
              </a:rPr>
              <a:t>American Cleaning </a:t>
            </a:r>
            <a:r>
              <a:rPr lang="en-GB" sz="2000" dirty="0" smtClean="0">
                <a:solidFill>
                  <a:schemeClr val="bg1"/>
                </a:solidFill>
              </a:rPr>
              <a:t>Institute (ACI), </a:t>
            </a:r>
            <a:r>
              <a:rPr lang="en-GB" sz="2000" dirty="0" smtClean="0">
                <a:solidFill>
                  <a:schemeClr val="bg1"/>
                </a:solidFill>
              </a:rPr>
              <a:t>which </a:t>
            </a:r>
            <a:r>
              <a:rPr lang="en-GB" sz="2000" dirty="0">
                <a:solidFill>
                  <a:schemeClr val="bg1"/>
                </a:solidFill>
              </a:rPr>
              <a:t>represents some companies that sell cleaning products, says </a:t>
            </a:r>
            <a:r>
              <a:rPr lang="en-GB" sz="2000" dirty="0" smtClean="0">
                <a:solidFill>
                  <a:schemeClr val="bg1"/>
                </a:solidFill>
              </a:rPr>
              <a:t>manufacturers </a:t>
            </a:r>
            <a:r>
              <a:rPr lang="en-GB" sz="2000" dirty="0">
                <a:solidFill>
                  <a:schemeClr val="bg1"/>
                </a:solidFill>
              </a:rPr>
              <a:t>have made changes to their products over the years, and </a:t>
            </a:r>
            <a:r>
              <a:rPr lang="en-GB" sz="2000" dirty="0" smtClean="0">
                <a:solidFill>
                  <a:schemeClr val="bg1"/>
                </a:solidFill>
              </a:rPr>
              <a:t>many </a:t>
            </a:r>
            <a:r>
              <a:rPr lang="en-GB" sz="2000" dirty="0" smtClean="0">
                <a:solidFill>
                  <a:schemeClr val="bg1"/>
                </a:solidFill>
              </a:rPr>
              <a:t>products </a:t>
            </a:r>
            <a:r>
              <a:rPr lang="en-GB" sz="2000" dirty="0">
                <a:solidFill>
                  <a:schemeClr val="bg1"/>
                </a:solidFill>
              </a:rPr>
              <a:t>break down.</a:t>
            </a:r>
          </a:p>
        </p:txBody>
      </p:sp>
      <p:sp>
        <p:nvSpPr>
          <p:cNvPr id="10" name="TextBox 9"/>
          <p:cNvSpPr txBox="1"/>
          <p:nvPr/>
        </p:nvSpPr>
        <p:spPr>
          <a:xfrm>
            <a:off x="6562409" y="3763926"/>
            <a:ext cx="2143236" cy="276999"/>
          </a:xfrm>
          <a:prstGeom prst="rect">
            <a:avLst/>
          </a:prstGeom>
          <a:noFill/>
        </p:spPr>
        <p:txBody>
          <a:bodyPr wrap="square" rtlCol="0">
            <a:spAutoFit/>
          </a:bodyPr>
          <a:lstStyle/>
          <a:p>
            <a:r>
              <a:rPr lang="en-GB" sz="1200" dirty="0" err="1" smtClean="0">
                <a:solidFill>
                  <a:schemeClr val="bg1"/>
                </a:solidFill>
              </a:rPr>
              <a:t>Wolfmann</a:t>
            </a:r>
            <a:r>
              <a:rPr lang="en-GB" sz="1200" dirty="0" smtClean="0">
                <a:solidFill>
                  <a:schemeClr val="bg1"/>
                </a:solidFill>
              </a:rPr>
              <a:t> / </a:t>
            </a:r>
            <a:r>
              <a:rPr lang="en-GB" sz="1200" dirty="0" smtClean="0">
                <a:solidFill>
                  <a:schemeClr val="bg1"/>
                </a:solidFill>
                <a:hlinkClick r:id="rId4"/>
              </a:rPr>
              <a:t>CC BY-SA 4.0</a:t>
            </a:r>
            <a:endParaRPr lang="en-GB" sz="1200" dirty="0">
              <a:solidFill>
                <a:schemeClr val="bg1"/>
              </a:solidFill>
            </a:endParaRPr>
          </a:p>
        </p:txBody>
      </p:sp>
      <p:sp>
        <p:nvSpPr>
          <p:cNvPr id="11" name="TextBox 10"/>
          <p:cNvSpPr txBox="1"/>
          <p:nvPr/>
        </p:nvSpPr>
        <p:spPr>
          <a:xfrm>
            <a:off x="1667026" y="679942"/>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5"/>
              </a:rPr>
              <a:t>rsc.li/2qjWROF</a:t>
            </a:r>
            <a:endParaRPr lang="en-GB" sz="1200" i="1"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8015" y="131541"/>
            <a:ext cx="5760640" cy="369332"/>
          </a:xfrm>
          <a:prstGeom prst="rect">
            <a:avLst/>
          </a:prstGeom>
          <a:noFill/>
        </p:spPr>
        <p:txBody>
          <a:bodyPr wrap="square" rtlCol="0">
            <a:spAutoFit/>
          </a:bodyPr>
          <a:lstStyle/>
          <a:p>
            <a:r>
              <a:rPr lang="en-US" b="1" dirty="0" smtClean="0">
                <a:solidFill>
                  <a:schemeClr val="bg1"/>
                </a:solidFill>
              </a:rPr>
              <a:t>Household chemicals pollute as much as vehicles</a:t>
            </a:r>
            <a:endParaRPr lang="en-US" b="1" dirty="0">
              <a:solidFill>
                <a:schemeClr val="bg1"/>
              </a:solidFill>
            </a:endParaRPr>
          </a:p>
        </p:txBody>
      </p:sp>
      <p:sp>
        <p:nvSpPr>
          <p:cNvPr id="13" name="TextBox 12"/>
          <p:cNvSpPr txBox="1"/>
          <p:nvPr/>
        </p:nvSpPr>
        <p:spPr>
          <a:xfrm>
            <a:off x="6239619" y="174930"/>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rsc.li/2qjWROF</a:t>
            </a:r>
            <a:endParaRPr lang="en-GB" sz="1200" i="1" dirty="0">
              <a:solidFill>
                <a:schemeClr val="bg1"/>
              </a:solidFill>
            </a:endParaRPr>
          </a:p>
        </p:txBody>
      </p:sp>
      <p:sp>
        <p:nvSpPr>
          <p:cNvPr id="2" name="TextBox 1"/>
          <p:cNvSpPr txBox="1"/>
          <p:nvPr/>
        </p:nvSpPr>
        <p:spPr>
          <a:xfrm>
            <a:off x="244103" y="539618"/>
            <a:ext cx="7496250" cy="2308324"/>
          </a:xfrm>
          <a:prstGeom prst="rect">
            <a:avLst/>
          </a:prstGeom>
          <a:noFill/>
        </p:spPr>
        <p:txBody>
          <a:bodyPr wrap="square" rtlCol="0">
            <a:spAutoFit/>
          </a:bodyPr>
          <a:lstStyle/>
          <a:p>
            <a:r>
              <a:rPr lang="en-GB" sz="2000" dirty="0">
                <a:solidFill>
                  <a:schemeClr val="bg1"/>
                </a:solidFill>
              </a:rPr>
              <a:t>A team of researchers in the US has discovered cosmetics and cleaning products are more polluting than most people think. They found this out by accident.</a:t>
            </a:r>
          </a:p>
          <a:p>
            <a:endParaRPr lang="en-GB" sz="400" dirty="0">
              <a:solidFill>
                <a:schemeClr val="bg1"/>
              </a:solidFill>
            </a:endParaRPr>
          </a:p>
          <a:p>
            <a:r>
              <a:rPr lang="en-GB" sz="2000" dirty="0">
                <a:solidFill>
                  <a:schemeClr val="bg1"/>
                </a:solidFill>
              </a:rPr>
              <a:t>Originally, they were looking at the hydrocarbons released when gasoline and diesel is burnt. But they found the amount of ethanol released is only 20% of what is present in the atmosphere. </a:t>
            </a:r>
          </a:p>
        </p:txBody>
      </p:sp>
      <p:sp>
        <p:nvSpPr>
          <p:cNvPr id="7" name="Rectangle 6"/>
          <p:cNvSpPr/>
          <p:nvPr/>
        </p:nvSpPr>
        <p:spPr>
          <a:xfrm>
            <a:off x="244102" y="2823554"/>
            <a:ext cx="8792393" cy="1692771"/>
          </a:xfrm>
          <a:prstGeom prst="rect">
            <a:avLst/>
          </a:prstGeom>
        </p:spPr>
        <p:txBody>
          <a:bodyPr wrap="square">
            <a:spAutoFit/>
          </a:bodyPr>
          <a:lstStyle/>
          <a:p>
            <a:r>
              <a:rPr lang="en-GB" sz="2000" dirty="0" smtClean="0">
                <a:solidFill>
                  <a:schemeClr val="bg1"/>
                </a:solidFill>
              </a:rPr>
              <a:t>They investigated possible sources of this other 80% and found that cosmetics and cleaning products are responsible for a lot of it. </a:t>
            </a:r>
          </a:p>
          <a:p>
            <a:endParaRPr lang="en-GB" sz="400" dirty="0" smtClean="0">
              <a:solidFill>
                <a:schemeClr val="bg1"/>
              </a:solidFill>
            </a:endParaRPr>
          </a:p>
          <a:p>
            <a:r>
              <a:rPr lang="en-GB" sz="2000" dirty="0" smtClean="0">
                <a:solidFill>
                  <a:schemeClr val="bg1"/>
                </a:solidFill>
              </a:rPr>
              <a:t>The American Cleaning Institute (ACI), which represents some companies that sell cleaning products, says manufacturers have made changes to their products over the years, and many products break down.</a:t>
            </a:r>
            <a:endParaRPr lang="en-GB" sz="2000" dirty="0">
              <a:solidFill>
                <a:schemeClr val="bg1"/>
              </a:solidFill>
            </a:endParaRPr>
          </a:p>
        </p:txBody>
      </p:sp>
      <p:sp>
        <p:nvSpPr>
          <p:cNvPr id="3" name="Rectangle 2"/>
          <p:cNvSpPr/>
          <p:nvPr/>
        </p:nvSpPr>
        <p:spPr>
          <a:xfrm>
            <a:off x="2987824" y="4549676"/>
            <a:ext cx="6080323" cy="2308324"/>
          </a:xfrm>
          <a:prstGeom prst="rect">
            <a:avLst/>
          </a:prstGeom>
        </p:spPr>
        <p:txBody>
          <a:bodyPr wrap="square">
            <a:spAutoFit/>
          </a:bodyPr>
          <a:lstStyle/>
          <a:p>
            <a:pPr marL="342900" indent="-342900">
              <a:buAutoNum type="arabicPeriod"/>
            </a:pPr>
            <a:r>
              <a:rPr lang="en-GB" dirty="0">
                <a:solidFill>
                  <a:schemeClr val="bg1"/>
                </a:solidFill>
              </a:rPr>
              <a:t>Do you think that an accidental discovery is a good discovery? Why</a:t>
            </a:r>
            <a:r>
              <a:rPr lang="en-GB" dirty="0" smtClean="0">
                <a:solidFill>
                  <a:schemeClr val="bg1"/>
                </a:solidFill>
              </a:rPr>
              <a:t>?</a:t>
            </a:r>
          </a:p>
          <a:p>
            <a:pPr marL="342900" indent="-342900">
              <a:buAutoNum type="arabicPeriod"/>
            </a:pPr>
            <a:r>
              <a:rPr lang="en-GB" dirty="0" smtClean="0">
                <a:solidFill>
                  <a:schemeClr val="bg1"/>
                </a:solidFill>
              </a:rPr>
              <a:t>Why do you think the ACI responded to this research?</a:t>
            </a:r>
            <a:endParaRPr lang="en-GB" dirty="0">
              <a:solidFill>
                <a:schemeClr val="bg1"/>
              </a:solidFill>
            </a:endParaRPr>
          </a:p>
          <a:p>
            <a:pPr marL="342900" indent="-342900">
              <a:buFontTx/>
              <a:buAutoNum type="arabicPeriod"/>
            </a:pPr>
            <a:r>
              <a:rPr lang="en-GB" dirty="0" smtClean="0">
                <a:solidFill>
                  <a:schemeClr val="bg1"/>
                </a:solidFill>
              </a:rPr>
              <a:t>If </a:t>
            </a:r>
            <a:r>
              <a:rPr lang="en-GB" dirty="0">
                <a:solidFill>
                  <a:schemeClr val="bg1"/>
                </a:solidFill>
              </a:rPr>
              <a:t>you were the government minister for the environment, what would you do about air pollution? Why</a:t>
            </a:r>
            <a:r>
              <a:rPr lang="en-GB" dirty="0" smtClean="0">
                <a:solidFill>
                  <a:schemeClr val="bg1"/>
                </a:solidFill>
              </a:rPr>
              <a:t>?</a:t>
            </a:r>
          </a:p>
          <a:p>
            <a:pPr marL="342900" indent="-342900">
              <a:buFontTx/>
              <a:buAutoNum type="arabicPeriod"/>
            </a:pPr>
            <a:r>
              <a:rPr lang="en-GB" dirty="0" smtClean="0">
                <a:solidFill>
                  <a:schemeClr val="bg1"/>
                </a:solidFill>
              </a:rPr>
              <a:t>If you were to get lung cancer from breathing in pollutants, who should pay for your healthcare? Why?</a:t>
            </a:r>
            <a:endParaRPr lang="en-GB" dirty="0">
              <a:solidFill>
                <a:schemeClr val="bg1"/>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1993" y="479973"/>
            <a:ext cx="1483685" cy="1978246"/>
          </a:xfrm>
          <a:prstGeom prst="rect">
            <a:avLst/>
          </a:prstGeom>
        </p:spPr>
      </p:pic>
      <p:sp>
        <p:nvSpPr>
          <p:cNvPr id="9" name="TextBox 8"/>
          <p:cNvSpPr txBox="1"/>
          <p:nvPr/>
        </p:nvSpPr>
        <p:spPr>
          <a:xfrm>
            <a:off x="7580931" y="2450018"/>
            <a:ext cx="1445036" cy="215444"/>
          </a:xfrm>
          <a:prstGeom prst="rect">
            <a:avLst/>
          </a:prstGeom>
          <a:noFill/>
        </p:spPr>
        <p:txBody>
          <a:bodyPr wrap="square" rtlCol="0">
            <a:spAutoFit/>
          </a:bodyPr>
          <a:lstStyle/>
          <a:p>
            <a:r>
              <a:rPr lang="en-GB" sz="800" dirty="0" err="1" smtClean="0">
                <a:solidFill>
                  <a:schemeClr val="bg1"/>
                </a:solidFill>
              </a:rPr>
              <a:t>Wolfmann</a:t>
            </a:r>
            <a:r>
              <a:rPr lang="en-GB" sz="800" dirty="0" smtClean="0">
                <a:solidFill>
                  <a:schemeClr val="bg1"/>
                </a:solidFill>
              </a:rPr>
              <a:t> / </a:t>
            </a:r>
            <a:r>
              <a:rPr lang="en-GB" sz="800" dirty="0" smtClean="0">
                <a:solidFill>
                  <a:schemeClr val="bg1"/>
                </a:solidFill>
                <a:hlinkClick r:id="rId5"/>
              </a:rPr>
              <a:t>CC BY-SA 4.0</a:t>
            </a:r>
            <a:endParaRPr lang="en-GB" sz="800" dirty="0">
              <a:solidFill>
                <a:schemeClr val="bg1"/>
              </a:solidFill>
            </a:endParaRPr>
          </a:p>
        </p:txBody>
      </p:sp>
    </p:spTree>
    <p:extLst>
      <p:ext uri="{BB962C8B-B14F-4D97-AF65-F5344CB8AC3E}">
        <p14:creationId xmlns:p14="http://schemas.microsoft.com/office/powerpoint/2010/main" val="30920283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1706</TotalTime>
  <Words>615</Words>
  <Application>Microsoft Office PowerPoint</Application>
  <PresentationFormat>On-screen Show (4:3)</PresentationFormat>
  <Paragraphs>32</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Household chemicals pollute as much as vehicles</dc:title>
  <dc:creator>Matt Baldwin</dc:creator>
  <cp:lastModifiedBy>David Sait</cp:lastModifiedBy>
  <cp:revision>202</cp:revision>
  <cp:lastPrinted>2018-04-09T15:41:28Z</cp:lastPrinted>
  <dcterms:created xsi:type="dcterms:W3CDTF">2013-06-04T12:27:23Z</dcterms:created>
  <dcterms:modified xsi:type="dcterms:W3CDTF">2018-04-10T12:28:48Z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