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63" r:id="rId5"/>
    <p:sldId id="27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85A"/>
    <a:srgbClr val="DA1883"/>
    <a:srgbClr val="FF9E1B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/>
    <p:restoredTop sz="82632" autoAdjust="0"/>
  </p:normalViewPr>
  <p:slideViewPr>
    <p:cSldViewPr snapToGrid="0" snapToObjects="1">
      <p:cViewPr varScale="1">
        <p:scale>
          <a:sx n="76" d="100"/>
          <a:sy n="76" d="100"/>
        </p:scale>
        <p:origin x="96" y="270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13/01/2020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666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on cells and batteries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lvl="0" indent="0" algn="l" defTabSz="9666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Image credit: </a:t>
            </a:r>
            <a:r>
              <a:rPr lang="en-GB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Belumat</a:t>
            </a:r>
            <a:r>
              <a:rPr lang="en-GB" sz="1200" strike="noStrike" dirty="0" smtClean="0">
                <a:solidFill>
                  <a:schemeClr val="bg1"/>
                </a:solidFill>
                <a:latin typeface="Arial" panose="020B0604020202020204" pitchFamily="34" charset="0"/>
              </a:rPr>
              <a:t>. This work is in the public domain</a:t>
            </a:r>
            <a:r>
              <a:rPr lang="en-GB" sz="1200" strike="noStrike" dirty="0" smtClean="0">
                <a:solidFill>
                  <a:schemeClr val="tx1"/>
                </a:solidFill>
                <a:latin typeface="+mn-lt"/>
              </a:rPr>
              <a:t>.</a:t>
            </a:r>
            <a:endParaRPr lang="en-GB" sz="1200" strike="noStrike" dirty="0" smtClean="0">
              <a:solidFill>
                <a:schemeClr val="bg1"/>
              </a:solidFill>
              <a:latin typeface="+mn-lt"/>
            </a:endParaRPr>
          </a:p>
          <a:p>
            <a:pPr marL="0" marR="0" lvl="0" indent="0" algn="l" defTabSz="9666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666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on cells and batteries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lvl="0" indent="0" algn="l" defTabSz="9666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Image credit: </a:t>
            </a:r>
            <a:r>
              <a:rPr lang="en-GB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Belumat</a:t>
            </a:r>
            <a:r>
              <a:rPr lang="en-GB" sz="1200" strike="noStrike" dirty="0" smtClean="0">
                <a:solidFill>
                  <a:schemeClr val="bg1"/>
                </a:solidFill>
                <a:latin typeface="Arial" panose="020B0604020202020204" pitchFamily="34" charset="0"/>
              </a:rPr>
              <a:t>. This work is in the public domain</a:t>
            </a:r>
            <a:r>
              <a:rPr lang="en-GB" sz="1200" strike="noStrike" dirty="0" smtClean="0">
                <a:solidFill>
                  <a:schemeClr val="tx1"/>
                </a:solidFill>
                <a:latin typeface="+mn-lt"/>
              </a:rPr>
              <a:t>.</a:t>
            </a:r>
            <a:endParaRPr lang="en-GB" sz="1200" strike="noStrike" dirty="0" smtClean="0">
              <a:solidFill>
                <a:schemeClr val="bg1"/>
              </a:solidFill>
              <a:latin typeface="+mn-lt"/>
            </a:endParaRPr>
          </a:p>
          <a:p>
            <a:pPr marL="0" marR="0" lvl="0" indent="0" algn="l" defTabSz="9666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Group 2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chemical reactions stop when one of the reactants is used up.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Calcium has two electrons in its outer shell compared to one in lithium. Calcium can therefore lose two electrons per atom.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160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ithium_batter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262" y="4314442"/>
            <a:ext cx="3429405" cy="1395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5779" y="5967567"/>
            <a:ext cx="1084997" cy="733106"/>
          </a:xfrm>
          <a:prstGeom prst="rect">
            <a:avLst/>
          </a:prstGeom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579507" y="1368217"/>
            <a:ext cx="8245171" cy="3003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Due to a </a:t>
            </a:r>
            <a:r>
              <a:rPr lang="en-GB" sz="1800" dirty="0"/>
              <a:t>limited supply of raw </a:t>
            </a:r>
            <a:r>
              <a:rPr lang="en-GB" sz="1800" dirty="0" smtClean="0"/>
              <a:t>materials, as well as safety issues, lithium-ion </a:t>
            </a:r>
            <a:r>
              <a:rPr lang="en-GB" sz="1800" dirty="0"/>
              <a:t>batteries are struggling to meet global demand. </a:t>
            </a:r>
            <a:r>
              <a:rPr lang="en-GB" sz="1800" dirty="0" smtClean="0"/>
              <a:t>One </a:t>
            </a:r>
            <a:r>
              <a:rPr lang="en-GB" sz="1800" dirty="0"/>
              <a:t>alternative is calcium batteries. Compared to </a:t>
            </a:r>
            <a:r>
              <a:rPr lang="en-GB" sz="1800" dirty="0" smtClean="0"/>
              <a:t>lithium-ions</a:t>
            </a:r>
            <a:r>
              <a:rPr lang="en-GB" sz="1800" dirty="0"/>
              <a:t>, calcium can deliver twice as many electrons per ion between electrodes. </a:t>
            </a:r>
            <a:r>
              <a:rPr lang="en-GB" sz="1800" dirty="0" smtClean="0"/>
              <a:t>So calcium </a:t>
            </a:r>
            <a:r>
              <a:rPr lang="en-GB" sz="1800" dirty="0"/>
              <a:t>batteries could offer a higher capacity than lithium batteries. However, a lack of suitable electrolytes </a:t>
            </a:r>
            <a:r>
              <a:rPr lang="en-GB" sz="1800" dirty="0" smtClean="0"/>
              <a:t>has limited research. Previously, problems were encountered with calcium </a:t>
            </a:r>
            <a:r>
              <a:rPr lang="en-GB" sz="1800" dirty="0"/>
              <a:t>battery </a:t>
            </a:r>
            <a:r>
              <a:rPr lang="en-GB" sz="1800" dirty="0" smtClean="0"/>
              <a:t>electrolytes, </a:t>
            </a:r>
            <a:r>
              <a:rPr lang="en-GB" sz="1800" dirty="0"/>
              <a:t>including high operating temperatures and poor stability. </a:t>
            </a:r>
            <a:endParaRPr lang="en-GB" sz="1800" dirty="0" smtClean="0"/>
          </a:p>
          <a:p>
            <a:r>
              <a:rPr lang="en-GB" sz="1800" dirty="0" smtClean="0"/>
              <a:t>However,</a:t>
            </a:r>
            <a:r>
              <a:rPr lang="en-GB" sz="1800" dirty="0"/>
              <a:t> </a:t>
            </a:r>
            <a:r>
              <a:rPr lang="en-GB" sz="1800" dirty="0" smtClean="0"/>
              <a:t>scientists </a:t>
            </a:r>
            <a:r>
              <a:rPr lang="en-GB" sz="1800" dirty="0"/>
              <a:t>have recently created a new electrolyte that has impressive electrolytic properties </a:t>
            </a:r>
            <a:r>
              <a:rPr lang="en-GB" sz="1800" dirty="0" smtClean="0"/>
              <a:t>and they’ve </a:t>
            </a:r>
            <a:r>
              <a:rPr lang="en-GB" sz="1800" dirty="0"/>
              <a:t>used it to make room-temperature calcium batteries for the first time. This new compound </a:t>
            </a:r>
            <a:r>
              <a:rPr lang="en-GB" sz="1800" dirty="0" smtClean="0"/>
              <a:t>represents </a:t>
            </a:r>
            <a:r>
              <a:rPr lang="en-GB" sz="1800" dirty="0"/>
              <a:t>a significant step towards post-lithium energy storage.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0942" y="1014347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4976"/>
                </a:solidFill>
              </a:rPr>
              <a:t>Read the full article at rsc.li/2FOWDak</a:t>
            </a:r>
            <a:endParaRPr lang="en-GB" sz="1400" i="1" dirty="0">
              <a:solidFill>
                <a:srgbClr val="004976"/>
              </a:solidFill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719" y="124387"/>
            <a:ext cx="7886700" cy="986501"/>
          </a:xfrm>
        </p:spPr>
        <p:txBody>
          <a:bodyPr>
            <a:normAutofit/>
          </a:bodyPr>
          <a:lstStyle/>
          <a:p>
            <a:r>
              <a:rPr lang="en-US" sz="3200" dirty="0"/>
              <a:t>Calcium could replace lithium in batteries</a:t>
            </a:r>
            <a:endParaRPr lang="en-GB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617919" y="4498960"/>
            <a:ext cx="23016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Diagram of lithium-ion battery with manganese dioxide cathode 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5779" y="5967567"/>
            <a:ext cx="1084997" cy="733106"/>
          </a:xfrm>
          <a:prstGeom prst="rect">
            <a:avLst/>
          </a:prstGeom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579507" y="1368217"/>
            <a:ext cx="8245171" cy="3003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Due to a </a:t>
            </a:r>
            <a:r>
              <a:rPr lang="en-GB" sz="1800" dirty="0"/>
              <a:t>limited supply of raw </a:t>
            </a:r>
            <a:r>
              <a:rPr lang="en-GB" sz="1800" dirty="0" smtClean="0"/>
              <a:t>materials, as well as safety issues, lithium-ion </a:t>
            </a:r>
            <a:r>
              <a:rPr lang="en-GB" sz="1800" dirty="0"/>
              <a:t>batteries are struggling to meet global demand. </a:t>
            </a:r>
            <a:r>
              <a:rPr lang="en-GB" sz="1800" dirty="0" smtClean="0"/>
              <a:t>One </a:t>
            </a:r>
            <a:r>
              <a:rPr lang="en-GB" sz="1800" dirty="0"/>
              <a:t>alternative is calcium batteries. Compared to </a:t>
            </a:r>
            <a:r>
              <a:rPr lang="en-GB" sz="1800" dirty="0" smtClean="0"/>
              <a:t>lithium-ions</a:t>
            </a:r>
            <a:r>
              <a:rPr lang="en-GB" sz="1800" dirty="0"/>
              <a:t>, calcium can deliver twice as many electrons per ion between electrodes. </a:t>
            </a:r>
            <a:r>
              <a:rPr lang="en-GB" sz="1800" dirty="0" smtClean="0"/>
              <a:t>So calcium </a:t>
            </a:r>
            <a:r>
              <a:rPr lang="en-GB" sz="1800" dirty="0"/>
              <a:t>batteries could offer a higher capacity than lithium batteries. However, a lack of suitable electrolytes </a:t>
            </a:r>
            <a:r>
              <a:rPr lang="en-GB" sz="1800" dirty="0" smtClean="0"/>
              <a:t>has limited research. Previously, problems were encountered with calcium </a:t>
            </a:r>
            <a:r>
              <a:rPr lang="en-GB" sz="1800" dirty="0"/>
              <a:t>battery </a:t>
            </a:r>
            <a:r>
              <a:rPr lang="en-GB" sz="1800" dirty="0" smtClean="0"/>
              <a:t>electrolytes, </a:t>
            </a:r>
            <a:r>
              <a:rPr lang="en-GB" sz="1800" dirty="0"/>
              <a:t>including high operating temperatures and poor stability. </a:t>
            </a:r>
            <a:endParaRPr lang="en-GB" sz="1800" dirty="0" smtClean="0"/>
          </a:p>
          <a:p>
            <a:r>
              <a:rPr lang="en-GB" sz="1800" dirty="0" smtClean="0"/>
              <a:t>However,</a:t>
            </a:r>
            <a:r>
              <a:rPr lang="en-GB" sz="1800" dirty="0"/>
              <a:t> </a:t>
            </a:r>
            <a:r>
              <a:rPr lang="en-GB" sz="1800" dirty="0" smtClean="0"/>
              <a:t>scientists </a:t>
            </a:r>
            <a:r>
              <a:rPr lang="en-GB" sz="1800" dirty="0"/>
              <a:t>have recently created a new electrolyte that has impressive electrolytic properties </a:t>
            </a:r>
            <a:r>
              <a:rPr lang="en-GB" sz="1800" dirty="0" smtClean="0"/>
              <a:t>and they’ve </a:t>
            </a:r>
            <a:r>
              <a:rPr lang="en-GB" sz="1800" dirty="0"/>
              <a:t>used it to make room-temperature calcium batteries for the first time. This new compound </a:t>
            </a:r>
            <a:r>
              <a:rPr lang="en-GB" sz="1800" dirty="0" smtClean="0"/>
              <a:t>represents </a:t>
            </a:r>
            <a:r>
              <a:rPr lang="en-GB" sz="1800" dirty="0"/>
              <a:t>a significant step towards post-lithium energy storage.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0942" y="1014347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>
                <a:solidFill>
                  <a:srgbClr val="004976"/>
                </a:solidFill>
              </a:rPr>
              <a:t>rsc.li/2FOWDak</a:t>
            </a:r>
            <a:endParaRPr lang="en-GB" sz="1400" i="1" dirty="0">
              <a:solidFill>
                <a:srgbClr val="004976"/>
              </a:solidFill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719" y="124388"/>
            <a:ext cx="7886700" cy="946108"/>
          </a:xfrm>
        </p:spPr>
        <p:txBody>
          <a:bodyPr>
            <a:normAutofit/>
          </a:bodyPr>
          <a:lstStyle/>
          <a:p>
            <a:r>
              <a:rPr lang="en-US" sz="3200" dirty="0"/>
              <a:t>Calcium could replace lithium in batteries</a:t>
            </a:r>
            <a:endParaRPr lang="en-GB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562179" y="4669170"/>
            <a:ext cx="81394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GB" dirty="0" smtClean="0">
                <a:solidFill>
                  <a:srgbClr val="54585A"/>
                </a:solidFill>
              </a:rPr>
              <a:t>In </a:t>
            </a:r>
            <a:r>
              <a:rPr lang="en-GB" dirty="0">
                <a:solidFill>
                  <a:srgbClr val="54585A"/>
                </a:solidFill>
              </a:rPr>
              <a:t>the periodic </a:t>
            </a:r>
            <a:r>
              <a:rPr lang="en-GB" dirty="0" smtClean="0">
                <a:solidFill>
                  <a:srgbClr val="54585A"/>
                </a:solidFill>
              </a:rPr>
              <a:t>table, what group is </a:t>
            </a:r>
            <a:r>
              <a:rPr lang="en-GB" dirty="0">
                <a:solidFill>
                  <a:srgbClr val="54585A"/>
                </a:solidFill>
              </a:rPr>
              <a:t>calcium found </a:t>
            </a:r>
            <a:r>
              <a:rPr lang="en-GB" dirty="0" smtClean="0">
                <a:solidFill>
                  <a:srgbClr val="54585A"/>
                </a:solidFill>
              </a:rPr>
              <a:t>in?</a:t>
            </a:r>
          </a:p>
          <a:p>
            <a:pPr marL="457200" indent="-457200">
              <a:buAutoNum type="arabicPeriod"/>
            </a:pPr>
            <a:r>
              <a:rPr lang="en-GB" dirty="0" smtClean="0">
                <a:solidFill>
                  <a:srgbClr val="54585A"/>
                </a:solidFill>
              </a:rPr>
              <a:t>Explain why non-rechargeable cells stop working.</a:t>
            </a:r>
          </a:p>
          <a:p>
            <a:pPr marL="457200" indent="-457200">
              <a:buAutoNum type="arabicPeriod"/>
            </a:pPr>
            <a:r>
              <a:rPr lang="en-GB" dirty="0">
                <a:solidFill>
                  <a:srgbClr val="54585A"/>
                </a:solidFill>
              </a:rPr>
              <a:t>Explain why calcium </a:t>
            </a:r>
            <a:r>
              <a:rPr lang="en-GB" dirty="0" smtClean="0">
                <a:solidFill>
                  <a:srgbClr val="54585A"/>
                </a:solidFill>
              </a:rPr>
              <a:t>produces twice</a:t>
            </a:r>
            <a:r>
              <a:rPr lang="en-US" dirty="0" smtClean="0">
                <a:solidFill>
                  <a:srgbClr val="54585A"/>
                </a:solidFill>
              </a:rPr>
              <a:t> </a:t>
            </a:r>
            <a:r>
              <a:rPr lang="en-US" dirty="0">
                <a:solidFill>
                  <a:srgbClr val="54585A"/>
                </a:solidFill>
              </a:rPr>
              <a:t>as many electrons per </a:t>
            </a:r>
            <a:r>
              <a:rPr lang="en-US" dirty="0" smtClean="0">
                <a:solidFill>
                  <a:srgbClr val="54585A"/>
                </a:solidFill>
              </a:rPr>
              <a:t>ion as lithium</a:t>
            </a:r>
            <a:r>
              <a:rPr lang="en-GB" dirty="0" smtClean="0">
                <a:solidFill>
                  <a:srgbClr val="54585A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7379618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Props1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7900DF-3EEF-46A5-94A9-21789EBC7165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27d643f5-4560-4eff-9f48-d0fe6b2bec2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744</TotalTime>
  <Words>439</Words>
  <Application>Microsoft Office PowerPoint</Application>
  <PresentationFormat>On-screen Show (4:3)</PresentationFormat>
  <Paragraphs>25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1_RSC_Plain_no footer</vt:lpstr>
      <vt:lpstr>Calcium could replace lithium in batteries</vt:lpstr>
      <vt:lpstr>Calcium could replace lithium in batteries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McLaughlin</dc:creator>
  <dc:description>From Calcium could replace lithium in batteries, Education in Chemistry,  rsc.li/2FOWDak</dc:description>
  <cp:lastModifiedBy>Katherine Hartop</cp:lastModifiedBy>
  <cp:revision>86</cp:revision>
  <dcterms:created xsi:type="dcterms:W3CDTF">2019-06-17T10:12:16Z</dcterms:created>
  <dcterms:modified xsi:type="dcterms:W3CDTF">2020-01-13T14:49:01Z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