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9" r:id="rId6"/>
    <p:sldId id="262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64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45AA"/>
    <a:srgbClr val="24BB69"/>
    <a:srgbClr val="9CE0BB"/>
    <a:srgbClr val="0070C0"/>
    <a:srgbClr val="647B54"/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3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:\Design\Powerpoint DO NOT MOVE\New templates 2014\16 9\power point_4 3_ORANGE_96dpi3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455" b="71700"/>
          <a:stretch/>
        </p:blipFill>
        <p:spPr bwMode="auto">
          <a:xfrm>
            <a:off x="0" y="-12699"/>
            <a:ext cx="1330037" cy="194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2252464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644691"/>
            <a:ext cx="78488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0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311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246"/>
            </a:lvl1pPr>
            <a:lvl2pPr marL="237390" indent="0" algn="ctr">
              <a:buNone/>
              <a:defRPr sz="1038"/>
            </a:lvl2pPr>
            <a:lvl3pPr marL="474779" indent="0" algn="ctr">
              <a:buNone/>
              <a:defRPr sz="935"/>
            </a:lvl3pPr>
            <a:lvl4pPr marL="712169" indent="0" algn="ctr">
              <a:buNone/>
              <a:defRPr sz="831"/>
            </a:lvl4pPr>
            <a:lvl5pPr marL="949559" indent="0" algn="ctr">
              <a:buNone/>
              <a:defRPr sz="831"/>
            </a:lvl5pPr>
            <a:lvl6pPr marL="1186948" indent="0" algn="ctr">
              <a:buNone/>
              <a:defRPr sz="831"/>
            </a:lvl6pPr>
            <a:lvl7pPr marL="1424338" indent="0" algn="ctr">
              <a:buNone/>
              <a:defRPr sz="831"/>
            </a:lvl7pPr>
            <a:lvl8pPr marL="1661728" indent="0" algn="ctr">
              <a:buNone/>
              <a:defRPr sz="831"/>
            </a:lvl8pPr>
            <a:lvl9pPr marL="1899117" indent="0" algn="ctr">
              <a:buNone/>
              <a:defRPr sz="831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2BDA-7CDD-419C-A3F0-C8C46472EFE6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BB5D-5EEC-48EF-879F-2753FA55A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83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  <p:sldLayoutId id="2147483683" r:id="rId6"/>
    <p:sldLayoutId id="2147483684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Nine tips for scaffolding multi-step calculations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 to help students </a:t>
            </a:r>
            <a:r>
              <a:rPr lang="en-US" dirty="0" smtClean="0"/>
              <a:t>sequence </a:t>
            </a:r>
            <a:r>
              <a:rPr lang="en-US" dirty="0" smtClean="0"/>
              <a:t>longer </a:t>
            </a:r>
            <a:r>
              <a:rPr lang="en-US" dirty="0" err="1" smtClean="0"/>
              <a:t>maths</a:t>
            </a:r>
            <a:r>
              <a:rPr lang="en-US" dirty="0" smtClean="0"/>
              <a:t> tasks</a:t>
            </a:r>
            <a:endParaRPr lang="en-GB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rsc.li/2PAxFig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7. </a:t>
            </a:r>
            <a:r>
              <a:rPr lang="en-GB" dirty="0"/>
              <a:t>Colour code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Colour </a:t>
            </a:r>
            <a:r>
              <a:rPr lang="en-GB" dirty="0"/>
              <a:t>helps </a:t>
            </a:r>
            <a:r>
              <a:rPr lang="en-GB" dirty="0" smtClean="0"/>
              <a:t>you </a:t>
            </a:r>
            <a:r>
              <a:rPr lang="en-GB" dirty="0"/>
              <a:t>make connections between the different parts of the chemical equation and the calculations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8. Put equations before numbers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Write </a:t>
            </a:r>
            <a:r>
              <a:rPr lang="en-GB" dirty="0"/>
              <a:t>the equation needed before substituting numbers to do the calculation.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18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9. Format </a:t>
            </a:r>
            <a:r>
              <a:rPr lang="en-GB" dirty="0"/>
              <a:t>carefully</a:t>
            </a:r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 smtClean="0"/>
                  <a:t>Setting </a:t>
                </a:r>
                <a:r>
                  <a:rPr lang="en-GB" dirty="0"/>
                  <a:t>out working in plenty of white </a:t>
                </a:r>
                <a:r>
                  <a:rPr lang="en-GB" dirty="0" smtClean="0"/>
                  <a:t>space.</a:t>
                </a:r>
              </a:p>
              <a:p>
                <a:r>
                  <a:rPr lang="en-GB" dirty="0" smtClean="0"/>
                  <a:t>Set </a:t>
                </a:r>
                <a:r>
                  <a:rPr lang="en-GB" dirty="0"/>
                  <a:t>fractions out </a:t>
                </a:r>
                <a:r>
                  <a:rPr lang="en-GB" dirty="0" smtClean="0"/>
                  <a:t>visually, for example:</a:t>
                </a:r>
              </a:p>
              <a:p>
                <a:endParaRPr lang="en-GB" sz="200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endParaRPr lang="en-GB" sz="1900" dirty="0" smtClean="0"/>
              </a:p>
              <a:p>
                <a:r>
                  <a:rPr lang="en-GB" dirty="0" smtClean="0"/>
                  <a:t>not </a:t>
                </a:r>
                <a:r>
                  <a:rPr lang="en-GB" dirty="0"/>
                  <a:t>inline as a / b</a:t>
                </a:r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>
                <a:blip r:embed="rId2"/>
                <a:stretch>
                  <a:fillRect l="-2010" t="-36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12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251520" y="45710"/>
            <a:ext cx="8594767" cy="13849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Make 20.0 g of copper chloride from copper carbonate and dilute acid.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equation for the reaction is: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CuCO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+ 2HCl → CuCl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+ H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 + CO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Relative atomic masses, A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: H = 1; C = 12; O = 16; Cl = 35.5; Cu = 63.5</a:t>
            </a: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Calculate the mass of copper carbonate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you should react with dilute hydrochloric acid to make 20.0 g of copper chloride.</a:t>
            </a:r>
          </a:p>
        </p:txBody>
      </p:sp>
      <p:sp>
        <p:nvSpPr>
          <p:cNvPr id="4" name="Pentagon 3"/>
          <p:cNvSpPr/>
          <p:nvPr/>
        </p:nvSpPr>
        <p:spPr>
          <a:xfrm>
            <a:off x="251520" y="1664557"/>
            <a:ext cx="4344263" cy="802249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balanced chemical equation tells us how many moles of each reactant and product are involved in the reaction. We are given the mass of CuCl</a:t>
            </a:r>
            <a:r>
              <a:rPr lang="en-GB" sz="12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 we need to convert from g to moles.</a:t>
            </a:r>
            <a:endParaRPr lang="en-GB" sz="1200" baseline="-25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87266" y="1726851"/>
            <a:ext cx="32131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CuCO</a:t>
            </a:r>
            <a:r>
              <a:rPr lang="en-GB" sz="1200" baseline="-25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+ 2HCl → </a:t>
            </a:r>
            <a:r>
              <a:rPr lang="en-GB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CuCl</a:t>
            </a:r>
            <a:r>
              <a:rPr lang="en-GB" sz="1200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+ H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 + CO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98120" y="1980129"/>
            <a:ext cx="698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g</a:t>
            </a:r>
          </a:p>
        </p:txBody>
      </p:sp>
      <p:sp>
        <p:nvSpPr>
          <p:cNvPr id="9" name="Rectangle 8"/>
          <p:cNvSpPr/>
          <p:nvPr/>
        </p:nvSpPr>
        <p:spPr>
          <a:xfrm>
            <a:off x="4980131" y="2503929"/>
            <a:ext cx="35523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 mass </a:t>
            </a:r>
            <a:r>
              <a:rPr lang="en-GB" sz="1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CuCl</a:t>
            </a:r>
            <a:r>
              <a:rPr lang="en-GB" sz="1200" baseline="-25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63.5 + 2 x 35.5 = 134.5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entagon 9"/>
          <p:cNvSpPr/>
          <p:nvPr/>
        </p:nvSpPr>
        <p:spPr>
          <a:xfrm>
            <a:off x="3484410" y="3084818"/>
            <a:ext cx="1111373" cy="539539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Convert 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g to moles.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74228" y="3095371"/>
            <a:ext cx="3532409" cy="5482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moles =  ___</a:t>
            </a:r>
            <a:r>
              <a:rPr lang="en-GB" sz="1200" i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  <a:r>
              <a:rPr lang="en-GB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 </a:t>
            </a:r>
          </a:p>
          <a:p>
            <a:pPr lvl="0" algn="ctr"/>
            <a:r>
              <a:rPr lang="en-GB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en-GB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 </a:t>
            </a:r>
            <a:r>
              <a:rPr lang="en-GB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4650874" y="3506683"/>
            <a:ext cx="3918720" cy="461665"/>
            <a:chOff x="4181671" y="3470651"/>
            <a:chExt cx="3918720" cy="461665"/>
          </a:xfrm>
        </p:grpSpPr>
        <p:sp>
          <p:nvSpPr>
            <p:cNvPr id="11" name="TextBox 10"/>
            <p:cNvSpPr txBox="1"/>
            <p:nvPr/>
          </p:nvSpPr>
          <p:spPr>
            <a:xfrm>
              <a:off x="5730105" y="3470651"/>
              <a:ext cx="23702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u="sng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20 g___</a:t>
              </a:r>
              <a:r>
                <a:rPr lang="en-GB" sz="12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</a:t>
              </a:r>
              <a:r>
                <a:rPr lang="en-GB" sz="12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= </a:t>
              </a:r>
              <a:r>
                <a:rPr lang="en-GB" sz="12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0.149 </a:t>
              </a:r>
              <a:r>
                <a:rPr lang="en-GB" sz="1200" dirty="0" err="1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mol</a:t>
              </a:r>
              <a:r>
                <a:rPr lang="en-GB" sz="12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</a:p>
            <a:p>
              <a:r>
                <a:rPr lang="en-GB" sz="12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134.5 g mol</a:t>
              </a:r>
              <a:r>
                <a:rPr lang="en-GB" sz="1200" baseline="300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−1</a:t>
              </a:r>
              <a:endParaRPr lang="en-GB" sz="120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81671" y="3528038"/>
              <a:ext cx="1795455" cy="3451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2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number of moles =</a:t>
              </a:r>
            </a:p>
          </p:txBody>
        </p:sp>
      </p:grpSp>
      <p:sp>
        <p:nvSpPr>
          <p:cNvPr id="14" name="Pentagon 13"/>
          <p:cNvSpPr/>
          <p:nvPr/>
        </p:nvSpPr>
        <p:spPr>
          <a:xfrm>
            <a:off x="349125" y="4293096"/>
            <a:ext cx="4248472" cy="468837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From the balanced chemical equation we know that 0.149 mole of CuCl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is made from 0.149 mole of CuCO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283968" y="4257413"/>
            <a:ext cx="39580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mole </a:t>
            </a:r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CuCO</a:t>
            </a:r>
            <a:r>
              <a:rPr lang="en-GB" sz="1200" baseline="-25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  <a:r>
              <a:rPr lang="en-GB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mole CuCl</a:t>
            </a:r>
            <a:r>
              <a:rPr lang="en-GB" sz="1200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</a:p>
          <a:p>
            <a:pPr algn="ctr"/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0.149 mole CuCO</a:t>
            </a:r>
            <a:r>
              <a:rPr lang="en-GB" sz="1200" baseline="-25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  <a:r>
              <a:rPr lang="en-GB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0.149 mole CuCl</a:t>
            </a:r>
            <a:r>
              <a:rPr lang="en-GB" sz="1200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1049215" y="5097379"/>
            <a:ext cx="3546568" cy="419707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We are asked for the mass of copper carbonate so convert moles to g.</a:t>
            </a:r>
            <a:endParaRPr lang="en-GB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23023" y="5481264"/>
            <a:ext cx="3823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 </a:t>
            </a:r>
            <a:r>
              <a:rPr lang="en-GB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  <a:br>
              <a:rPr lang="en-GB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CuCO</a:t>
            </a:r>
            <a:r>
              <a:rPr lang="en-GB" sz="1200" baseline="-25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63.5 + 12 + 3 x 16 = 123.5</a:t>
            </a:r>
            <a:endParaRPr lang="en-GB" sz="1200" baseline="-25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274228" y="6028543"/>
            <a:ext cx="45720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CuCO</a:t>
            </a:r>
            <a:r>
              <a:rPr lang="en-GB" sz="1200" baseline="-25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0.149 </a:t>
            </a:r>
            <a:r>
              <a:rPr lang="en-GB" sz="12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</a:t>
            </a:r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123.5 </a:t>
            </a:r>
            <a:r>
              <a:rPr lang="en-GB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mol</a:t>
            </a:r>
            <a:r>
              <a:rPr lang="en-GB" sz="12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−1</a:t>
            </a:r>
            <a:r>
              <a:rPr lang="en-GB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18.4 g </a:t>
            </a:r>
            <a:endParaRPr lang="en-GB" sz="1200" baseline="-25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89580" y="4952771"/>
            <a:ext cx="3776600" cy="5482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2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= number of moles x formula mass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99592" y="6392361"/>
            <a:ext cx="7502564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GB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need 18.4 g copper carbonate </a:t>
            </a:r>
            <a:r>
              <a:rPr lang="en-GB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react with dilute hydrochloric acid to make 20.0 g copper chloride.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627648" y="2204864"/>
            <a:ext cx="0" cy="307776"/>
          </a:xfrm>
          <a:prstGeom prst="straightConnector1">
            <a:avLst/>
          </a:prstGeom>
          <a:ln>
            <a:solidFill>
              <a:srgbClr val="24BB6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224089" y="5121264"/>
            <a:ext cx="0" cy="967971"/>
          </a:xfrm>
          <a:prstGeom prst="straightConnector1">
            <a:avLst/>
          </a:prstGeom>
          <a:ln>
            <a:solidFill>
              <a:srgbClr val="7F45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55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9" grpId="0"/>
      <p:bldP spid="10" grpId="0" animBg="1"/>
      <p:bldP spid="12" grpId="0"/>
      <p:bldP spid="14" grpId="0" animBg="1"/>
      <p:bldP spid="16" grpId="0"/>
      <p:bldP spid="17" grpId="0" animBg="1"/>
      <p:bldP spid="18" grpId="0"/>
      <p:bldP spid="19" grpId="0"/>
      <p:bldP spid="20" grpId="0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29133"/>
            <a:ext cx="8712968" cy="1323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/>
              <a:t>A student used a pipette to </a:t>
            </a:r>
            <a:r>
              <a:rPr lang="en-GB" sz="1200" dirty="0">
                <a:solidFill>
                  <a:srgbClr val="0070C0"/>
                </a:solidFill>
              </a:rPr>
              <a:t>add 25.0 cm</a:t>
            </a:r>
            <a:r>
              <a:rPr lang="en-GB" sz="1200" baseline="30000" dirty="0">
                <a:solidFill>
                  <a:srgbClr val="0070C0"/>
                </a:solidFill>
              </a:rPr>
              <a:t>3</a:t>
            </a:r>
            <a:r>
              <a:rPr lang="en-GB" sz="1200" dirty="0">
                <a:solidFill>
                  <a:srgbClr val="0070C0"/>
                </a:solidFill>
              </a:rPr>
              <a:t> of sodium hydroxide of unknown concentration </a:t>
            </a:r>
            <a:r>
              <a:rPr lang="en-GB" sz="1200" dirty="0"/>
              <a:t>to a conical flask. The student carried out a titration to </a:t>
            </a:r>
            <a:r>
              <a:rPr lang="en-GB" sz="1200" dirty="0">
                <a:solidFill>
                  <a:srgbClr val="647B54"/>
                </a:solidFill>
              </a:rPr>
              <a:t>find out the volume of 0.100 </a:t>
            </a:r>
            <a:r>
              <a:rPr lang="en-GB" sz="1200" dirty="0" err="1">
                <a:solidFill>
                  <a:srgbClr val="647B54"/>
                </a:solidFill>
              </a:rPr>
              <a:t>mol</a:t>
            </a:r>
            <a:r>
              <a:rPr lang="en-GB" sz="1200" dirty="0">
                <a:solidFill>
                  <a:srgbClr val="647B54"/>
                </a:solidFill>
              </a:rPr>
              <a:t>/dm</a:t>
            </a:r>
            <a:r>
              <a:rPr lang="en-GB" sz="1200" baseline="30000" dirty="0">
                <a:solidFill>
                  <a:srgbClr val="647B54"/>
                </a:solidFill>
              </a:rPr>
              <a:t>3</a:t>
            </a:r>
            <a:r>
              <a:rPr lang="en-GB" sz="1200" dirty="0">
                <a:solidFill>
                  <a:srgbClr val="647B54"/>
                </a:solidFill>
              </a:rPr>
              <a:t> sulfuric</a:t>
            </a:r>
            <a:r>
              <a:rPr lang="en-GB" sz="1200" dirty="0">
                <a:solidFill>
                  <a:srgbClr val="647B54"/>
                </a:solidFill>
              </a:rPr>
              <a:t> acid </a:t>
            </a:r>
            <a:r>
              <a:rPr lang="en-GB" sz="1200" dirty="0"/>
              <a:t>needed to neutralise the sodium </a:t>
            </a:r>
            <a:r>
              <a:rPr lang="en-GB" sz="1200" dirty="0" smtClean="0"/>
              <a:t>hydroxide. The </a:t>
            </a:r>
            <a:r>
              <a:rPr lang="en-GB" sz="1200" dirty="0"/>
              <a:t>student carried out five titrations with the results shown in the table</a:t>
            </a:r>
            <a:r>
              <a:rPr lang="en-GB" sz="1200" dirty="0" smtClean="0"/>
              <a:t>. </a:t>
            </a:r>
          </a:p>
          <a:p>
            <a:endParaRPr lang="en-GB" sz="800" dirty="0"/>
          </a:p>
          <a:p>
            <a:r>
              <a:rPr lang="en-GB" sz="1200" dirty="0" smtClean="0"/>
              <a:t>Concordant </a:t>
            </a:r>
            <a:r>
              <a:rPr lang="en-GB" sz="1200" dirty="0"/>
              <a:t>results are within 0.10 cm</a:t>
            </a:r>
            <a:r>
              <a:rPr lang="en-GB" sz="1200" baseline="30000" dirty="0"/>
              <a:t>3</a:t>
            </a:r>
            <a:r>
              <a:rPr lang="en-GB" sz="1200" dirty="0"/>
              <a:t> of each other. </a:t>
            </a:r>
            <a:r>
              <a:rPr lang="en-GB" sz="1200" dirty="0"/>
              <a:t>Use the student’s concordant results to work out the mean volume of 0.100 </a:t>
            </a:r>
            <a:r>
              <a:rPr lang="en-GB" sz="1200" dirty="0" err="1"/>
              <a:t>mol</a:t>
            </a:r>
            <a:r>
              <a:rPr lang="en-GB" sz="1200" dirty="0"/>
              <a:t>/dm</a:t>
            </a:r>
            <a:r>
              <a:rPr lang="en-GB" sz="1200" baseline="30000" dirty="0"/>
              <a:t>3</a:t>
            </a:r>
            <a:r>
              <a:rPr lang="en-GB" sz="1200" dirty="0"/>
              <a:t> sulfuric acid added.</a:t>
            </a:r>
          </a:p>
          <a:p>
            <a:r>
              <a:rPr lang="en-GB" sz="1200" b="1" dirty="0">
                <a:solidFill>
                  <a:srgbClr val="0070C0"/>
                </a:solidFill>
              </a:rPr>
              <a:t>Calculate the concentration of the sodium hydroxide</a:t>
            </a:r>
            <a:r>
              <a:rPr lang="en-GB" sz="1200" dirty="0"/>
              <a:t>. Give your answer to three significant </a:t>
            </a:r>
            <a:r>
              <a:rPr lang="en-GB" sz="1200" dirty="0"/>
              <a:t>figures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635865" y="3213298"/>
            <a:ext cx="1502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</a:rPr>
              <a:t>sodium hydroxide </a:t>
            </a:r>
          </a:p>
          <a:p>
            <a:r>
              <a:rPr lang="en-GB" sz="1200" dirty="0">
                <a:solidFill>
                  <a:srgbClr val="0070C0"/>
                </a:solidFill>
              </a:rPr>
              <a:t>v</a:t>
            </a:r>
            <a:r>
              <a:rPr lang="en-GB" sz="1200" dirty="0" smtClean="0">
                <a:solidFill>
                  <a:srgbClr val="0070C0"/>
                </a:solidFill>
              </a:rPr>
              <a:t>olume </a:t>
            </a:r>
            <a:r>
              <a:rPr lang="en-GB" sz="1200" dirty="0">
                <a:solidFill>
                  <a:srgbClr val="0070C0"/>
                </a:solidFill>
              </a:rPr>
              <a:t>= 25.0 </a:t>
            </a:r>
            <a:r>
              <a:rPr lang="en-GB" sz="1200" dirty="0">
                <a:solidFill>
                  <a:srgbClr val="0070C0"/>
                </a:solidFill>
              </a:rPr>
              <a:t>cm</a:t>
            </a:r>
            <a:r>
              <a:rPr lang="en-GB" sz="1200" baseline="30000" dirty="0">
                <a:solidFill>
                  <a:srgbClr val="0070C0"/>
                </a:solidFill>
              </a:rPr>
              <a:t>3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endParaRPr lang="en-GB" sz="1200" dirty="0">
              <a:solidFill>
                <a:srgbClr val="0070C0"/>
              </a:solidFill>
            </a:endParaRPr>
          </a:p>
          <a:p>
            <a:r>
              <a:rPr lang="en-GB" sz="1200" dirty="0">
                <a:solidFill>
                  <a:srgbClr val="0070C0"/>
                </a:solidFill>
              </a:rPr>
              <a:t>c</a:t>
            </a:r>
            <a:r>
              <a:rPr lang="en-GB" sz="1200" dirty="0" smtClean="0">
                <a:solidFill>
                  <a:srgbClr val="0070C0"/>
                </a:solidFill>
              </a:rPr>
              <a:t>oncentration </a:t>
            </a:r>
            <a:r>
              <a:rPr lang="en-GB" sz="1200" dirty="0">
                <a:solidFill>
                  <a:srgbClr val="0070C0"/>
                </a:solidFill>
              </a:rPr>
              <a:t>= ? </a:t>
            </a:r>
            <a:endParaRPr lang="en-GB" sz="1200" dirty="0">
              <a:solidFill>
                <a:srgbClr val="0070C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940327" y="2366580"/>
            <a:ext cx="678264" cy="1323730"/>
            <a:chOff x="3275164" y="2513031"/>
            <a:chExt cx="678264" cy="1323730"/>
          </a:xfrm>
        </p:grpSpPr>
        <p:sp>
          <p:nvSpPr>
            <p:cNvPr id="18" name="Rectangle 17"/>
            <p:cNvSpPr/>
            <p:nvPr/>
          </p:nvSpPr>
          <p:spPr>
            <a:xfrm>
              <a:off x="3592916" y="2513031"/>
              <a:ext cx="31652" cy="841047"/>
            </a:xfrm>
            <a:prstGeom prst="rect">
              <a:avLst/>
            </a:prstGeom>
            <a:ln>
              <a:solidFill>
                <a:srgbClr val="647B5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46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3275164" y="3174665"/>
              <a:ext cx="678264" cy="660177"/>
            </a:xfrm>
            <a:custGeom>
              <a:avLst/>
              <a:gdLst>
                <a:gd name="connsiteX0" fmla="*/ 300445 w 979714"/>
                <a:gd name="connsiteY0" fmla="*/ 0 h 953589"/>
                <a:gd name="connsiteX1" fmla="*/ 313508 w 979714"/>
                <a:gd name="connsiteY1" fmla="*/ 365760 h 953589"/>
                <a:gd name="connsiteX2" fmla="*/ 0 w 979714"/>
                <a:gd name="connsiteY2" fmla="*/ 953589 h 953589"/>
                <a:gd name="connsiteX3" fmla="*/ 979714 w 979714"/>
                <a:gd name="connsiteY3" fmla="*/ 953589 h 953589"/>
                <a:gd name="connsiteX4" fmla="*/ 627017 w 979714"/>
                <a:gd name="connsiteY4" fmla="*/ 391886 h 953589"/>
                <a:gd name="connsiteX5" fmla="*/ 627017 w 979714"/>
                <a:gd name="connsiteY5" fmla="*/ 26126 h 953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9714" h="953589">
                  <a:moveTo>
                    <a:pt x="300445" y="0"/>
                  </a:moveTo>
                  <a:lnTo>
                    <a:pt x="313508" y="365760"/>
                  </a:lnTo>
                  <a:lnTo>
                    <a:pt x="0" y="953589"/>
                  </a:lnTo>
                  <a:lnTo>
                    <a:pt x="979714" y="953589"/>
                  </a:lnTo>
                  <a:lnTo>
                    <a:pt x="627017" y="391886"/>
                  </a:lnTo>
                  <a:lnTo>
                    <a:pt x="627017" y="26126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46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592916" y="3118947"/>
              <a:ext cx="108522" cy="31652"/>
            </a:xfrm>
            <a:prstGeom prst="rect">
              <a:avLst/>
            </a:prstGeom>
            <a:solidFill>
              <a:srgbClr val="647B54"/>
            </a:solidFill>
            <a:ln>
              <a:solidFill>
                <a:srgbClr val="647B5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46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3277614" y="3596072"/>
              <a:ext cx="672612" cy="240689"/>
            </a:xfrm>
            <a:custGeom>
              <a:avLst/>
              <a:gdLst>
                <a:gd name="connsiteX0" fmla="*/ 171450 w 971550"/>
                <a:gd name="connsiteY0" fmla="*/ 9525 h 347662"/>
                <a:gd name="connsiteX1" fmla="*/ 752475 w 971550"/>
                <a:gd name="connsiteY1" fmla="*/ 0 h 347662"/>
                <a:gd name="connsiteX2" fmla="*/ 971550 w 971550"/>
                <a:gd name="connsiteY2" fmla="*/ 347662 h 347662"/>
                <a:gd name="connsiteX3" fmla="*/ 0 w 971550"/>
                <a:gd name="connsiteY3" fmla="*/ 347662 h 347662"/>
                <a:gd name="connsiteX4" fmla="*/ 171450 w 971550"/>
                <a:gd name="connsiteY4" fmla="*/ 9525 h 3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1550" h="347662">
                  <a:moveTo>
                    <a:pt x="171450" y="9525"/>
                  </a:moveTo>
                  <a:lnTo>
                    <a:pt x="752475" y="0"/>
                  </a:lnTo>
                  <a:lnTo>
                    <a:pt x="971550" y="347662"/>
                  </a:lnTo>
                  <a:lnTo>
                    <a:pt x="0" y="347662"/>
                  </a:lnTo>
                  <a:lnTo>
                    <a:pt x="171450" y="9525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46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3489195" y="2375543"/>
            <a:ext cx="18053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647B54"/>
                </a:solidFill>
              </a:rPr>
              <a:t>sulfuric acid</a:t>
            </a:r>
          </a:p>
          <a:p>
            <a:r>
              <a:rPr lang="en-GB" sz="1200" dirty="0" err="1" smtClean="0">
                <a:solidFill>
                  <a:srgbClr val="647B54"/>
                </a:solidFill>
              </a:rPr>
              <a:t>conc</a:t>
            </a:r>
            <a:r>
              <a:rPr lang="en-GB" sz="1200" dirty="0" smtClean="0">
                <a:solidFill>
                  <a:srgbClr val="647B54"/>
                </a:solidFill>
              </a:rPr>
              <a:t> </a:t>
            </a:r>
            <a:r>
              <a:rPr lang="en-GB" sz="1200" dirty="0">
                <a:solidFill>
                  <a:srgbClr val="647B54"/>
                </a:solidFill>
              </a:rPr>
              <a:t>= 0.100 </a:t>
            </a:r>
            <a:r>
              <a:rPr lang="en-GB" sz="1200" dirty="0" err="1" smtClean="0">
                <a:solidFill>
                  <a:srgbClr val="647B54"/>
                </a:solidFill>
              </a:rPr>
              <a:t>mol</a:t>
            </a:r>
            <a:r>
              <a:rPr lang="en-GB" sz="1200" dirty="0">
                <a:solidFill>
                  <a:srgbClr val="647B54"/>
                </a:solidFill>
              </a:rPr>
              <a:t> </a:t>
            </a:r>
            <a:r>
              <a:rPr lang="en-GB" sz="1200" dirty="0">
                <a:solidFill>
                  <a:srgbClr val="647B54"/>
                </a:solidFill>
              </a:rPr>
              <a:t>dm</a:t>
            </a:r>
            <a:r>
              <a:rPr lang="en-GB" sz="1200" baseline="30000" dirty="0">
                <a:solidFill>
                  <a:srgbClr val="647B54"/>
                </a:solidFill>
              </a:rPr>
              <a:t>−</a:t>
            </a:r>
            <a:r>
              <a:rPr lang="en-GB" sz="1200" baseline="30000" dirty="0" smtClean="0">
                <a:solidFill>
                  <a:srgbClr val="647B54"/>
                </a:solidFill>
              </a:rPr>
              <a:t>3</a:t>
            </a:r>
            <a:r>
              <a:rPr lang="en-GB" sz="1200" dirty="0" smtClean="0">
                <a:solidFill>
                  <a:srgbClr val="647B54"/>
                </a:solidFill>
              </a:rPr>
              <a:t> </a:t>
            </a:r>
            <a:endParaRPr lang="en-GB" sz="1200" dirty="0">
              <a:solidFill>
                <a:srgbClr val="647B54"/>
              </a:solidFill>
            </a:endParaRPr>
          </a:p>
          <a:p>
            <a:r>
              <a:rPr lang="en-GB" sz="1200" dirty="0">
                <a:solidFill>
                  <a:srgbClr val="647B54"/>
                </a:solidFill>
              </a:rPr>
              <a:t>v</a:t>
            </a:r>
            <a:r>
              <a:rPr lang="en-GB" sz="1200" dirty="0" smtClean="0">
                <a:solidFill>
                  <a:srgbClr val="647B54"/>
                </a:solidFill>
              </a:rPr>
              <a:t>olume </a:t>
            </a:r>
            <a:r>
              <a:rPr lang="en-GB" sz="1200" dirty="0">
                <a:solidFill>
                  <a:srgbClr val="647B54"/>
                </a:solidFill>
              </a:rPr>
              <a:t>= 27.1 cm</a:t>
            </a:r>
            <a:r>
              <a:rPr lang="en-GB" sz="1200" baseline="30000" dirty="0">
                <a:solidFill>
                  <a:srgbClr val="647B54"/>
                </a:solidFill>
              </a:rPr>
              <a:t>3</a:t>
            </a:r>
            <a:r>
              <a:rPr lang="en-GB" sz="1200" dirty="0">
                <a:solidFill>
                  <a:srgbClr val="647B54"/>
                </a:solidFill>
              </a:rPr>
              <a:t> </a:t>
            </a:r>
            <a:endParaRPr lang="en-GB" sz="1200" dirty="0">
              <a:solidFill>
                <a:srgbClr val="647B54"/>
              </a:solidFill>
            </a:endParaRPr>
          </a:p>
        </p:txBody>
      </p:sp>
      <p:sp>
        <p:nvSpPr>
          <p:cNvPr id="47" name="Right Bracket 46"/>
          <p:cNvSpPr/>
          <p:nvPr/>
        </p:nvSpPr>
        <p:spPr>
          <a:xfrm>
            <a:off x="5187518" y="2408590"/>
            <a:ext cx="104562" cy="595558"/>
          </a:xfrm>
          <a:prstGeom prst="rightBracket">
            <a:avLst/>
          </a:prstGeom>
          <a:ln w="28575">
            <a:solidFill>
              <a:srgbClr val="647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46"/>
          </a:p>
        </p:txBody>
      </p:sp>
      <p:sp>
        <p:nvSpPr>
          <p:cNvPr id="49" name="Rectangle 48"/>
          <p:cNvSpPr/>
          <p:nvPr/>
        </p:nvSpPr>
        <p:spPr>
          <a:xfrm>
            <a:off x="5364088" y="2299224"/>
            <a:ext cx="35934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647B54"/>
                </a:solidFill>
              </a:rPr>
              <a:t>amount in moles = 0.100 </a:t>
            </a:r>
            <a:r>
              <a:rPr lang="en-GB" sz="1200" dirty="0" err="1" smtClean="0">
                <a:solidFill>
                  <a:srgbClr val="647B54"/>
                </a:solidFill>
              </a:rPr>
              <a:t>mol</a:t>
            </a:r>
            <a:r>
              <a:rPr lang="en-GB" sz="1200" dirty="0">
                <a:solidFill>
                  <a:srgbClr val="647B54"/>
                </a:solidFill>
              </a:rPr>
              <a:t> </a:t>
            </a:r>
            <a:r>
              <a:rPr lang="en-GB" sz="1200" dirty="0" smtClean="0">
                <a:solidFill>
                  <a:srgbClr val="647B54"/>
                </a:solidFill>
              </a:rPr>
              <a:t>dm</a:t>
            </a:r>
            <a:r>
              <a:rPr lang="en-GB" sz="1200" baseline="30000" dirty="0" smtClean="0">
                <a:solidFill>
                  <a:srgbClr val="647B54"/>
                </a:solidFill>
              </a:rPr>
              <a:t>−3</a:t>
            </a:r>
            <a:r>
              <a:rPr lang="en-GB" sz="1200" dirty="0" smtClean="0">
                <a:solidFill>
                  <a:srgbClr val="647B54"/>
                </a:solidFill>
              </a:rPr>
              <a:t> </a:t>
            </a:r>
            <a:r>
              <a:rPr lang="en-GB" sz="1200" dirty="0">
                <a:solidFill>
                  <a:srgbClr val="647B54"/>
                </a:solidFill>
              </a:rPr>
              <a:t>x 27.1 cm</a:t>
            </a:r>
            <a:r>
              <a:rPr lang="en-GB" sz="1200" baseline="30000" dirty="0">
                <a:solidFill>
                  <a:srgbClr val="647B54"/>
                </a:solidFill>
              </a:rPr>
              <a:t>3</a:t>
            </a:r>
            <a:r>
              <a:rPr lang="en-GB" sz="1200" dirty="0">
                <a:solidFill>
                  <a:srgbClr val="647B54"/>
                </a:solidFill>
              </a:rPr>
              <a:t> </a:t>
            </a:r>
          </a:p>
          <a:p>
            <a:pPr lvl="0"/>
            <a:r>
              <a:rPr lang="en-GB" sz="1200" dirty="0">
                <a:solidFill>
                  <a:srgbClr val="647B54"/>
                </a:solidFill>
              </a:rPr>
              <a:t>                          </a:t>
            </a:r>
            <a:r>
              <a:rPr lang="en-GB" sz="1200" dirty="0" smtClean="0">
                <a:solidFill>
                  <a:srgbClr val="647B54"/>
                </a:solidFill>
              </a:rPr>
              <a:t> </a:t>
            </a:r>
            <a:r>
              <a:rPr lang="en-GB" sz="1200" dirty="0">
                <a:solidFill>
                  <a:srgbClr val="647B54"/>
                </a:solidFill>
              </a:rPr>
              <a:t>= </a:t>
            </a:r>
            <a:r>
              <a:rPr lang="en-GB" sz="1200" dirty="0">
                <a:solidFill>
                  <a:srgbClr val="647B54"/>
                </a:solidFill>
              </a:rPr>
              <a:t>0.100 </a:t>
            </a:r>
            <a:r>
              <a:rPr lang="en-GB" sz="1200" dirty="0" err="1" smtClean="0">
                <a:solidFill>
                  <a:srgbClr val="647B54"/>
                </a:solidFill>
              </a:rPr>
              <a:t>mol</a:t>
            </a:r>
            <a:r>
              <a:rPr lang="en-GB" sz="1200" dirty="0">
                <a:solidFill>
                  <a:srgbClr val="647B54"/>
                </a:solidFill>
              </a:rPr>
              <a:t> </a:t>
            </a:r>
            <a:r>
              <a:rPr lang="en-GB" sz="1200" dirty="0">
                <a:solidFill>
                  <a:srgbClr val="647B54"/>
                </a:solidFill>
              </a:rPr>
              <a:t>dm</a:t>
            </a:r>
            <a:r>
              <a:rPr lang="en-GB" sz="1200" baseline="30000" dirty="0">
                <a:solidFill>
                  <a:srgbClr val="647B54"/>
                </a:solidFill>
              </a:rPr>
              <a:t>−</a:t>
            </a:r>
            <a:r>
              <a:rPr lang="en-GB" sz="1200" baseline="30000" dirty="0" smtClean="0">
                <a:solidFill>
                  <a:srgbClr val="647B54"/>
                </a:solidFill>
              </a:rPr>
              <a:t>3</a:t>
            </a:r>
            <a:r>
              <a:rPr lang="en-GB" sz="1200" dirty="0" smtClean="0">
                <a:solidFill>
                  <a:srgbClr val="647B54"/>
                </a:solidFill>
              </a:rPr>
              <a:t> </a:t>
            </a:r>
            <a:r>
              <a:rPr lang="en-GB" sz="1200" dirty="0">
                <a:solidFill>
                  <a:srgbClr val="647B54"/>
                </a:solidFill>
              </a:rPr>
              <a:t>x </a:t>
            </a:r>
            <a:r>
              <a:rPr lang="en-GB" sz="1200" u="sng" dirty="0">
                <a:solidFill>
                  <a:srgbClr val="647B54"/>
                </a:solidFill>
              </a:rPr>
              <a:t>27.1</a:t>
            </a:r>
            <a:r>
              <a:rPr lang="en-GB" sz="1200" dirty="0">
                <a:solidFill>
                  <a:srgbClr val="647B54"/>
                </a:solidFill>
              </a:rPr>
              <a:t> </a:t>
            </a:r>
            <a:r>
              <a:rPr lang="en-GB" sz="1200" dirty="0">
                <a:solidFill>
                  <a:srgbClr val="647B54"/>
                </a:solidFill>
              </a:rPr>
              <a:t>dm</a:t>
            </a:r>
            <a:r>
              <a:rPr lang="en-GB" sz="1200" baseline="30000" dirty="0">
                <a:solidFill>
                  <a:srgbClr val="647B54"/>
                </a:solidFill>
              </a:rPr>
              <a:t>3</a:t>
            </a:r>
            <a:r>
              <a:rPr lang="en-GB" sz="1200" dirty="0">
                <a:solidFill>
                  <a:srgbClr val="647B54"/>
                </a:solidFill>
              </a:rPr>
              <a:t> </a:t>
            </a:r>
            <a:endParaRPr lang="en-GB" sz="1200" dirty="0">
              <a:solidFill>
                <a:srgbClr val="647B54"/>
              </a:solidFill>
            </a:endParaRPr>
          </a:p>
          <a:p>
            <a:r>
              <a:rPr lang="en-GB" sz="1200" dirty="0">
                <a:solidFill>
                  <a:srgbClr val="647B54"/>
                </a:solidFill>
              </a:rPr>
              <a:t>		            </a:t>
            </a:r>
            <a:r>
              <a:rPr lang="en-GB" sz="1200" dirty="0" smtClean="0">
                <a:solidFill>
                  <a:srgbClr val="647B54"/>
                </a:solidFill>
              </a:rPr>
              <a:t>   1000</a:t>
            </a:r>
            <a:endParaRPr lang="en-GB" sz="1200" dirty="0">
              <a:solidFill>
                <a:srgbClr val="647B54"/>
              </a:solidFill>
            </a:endParaRPr>
          </a:p>
          <a:p>
            <a:r>
              <a:rPr lang="en-GB" sz="1200" dirty="0">
                <a:solidFill>
                  <a:srgbClr val="647B54"/>
                </a:solidFill>
              </a:rPr>
              <a:t>amount in moles = 0.00271 </a:t>
            </a:r>
            <a:r>
              <a:rPr lang="en-GB" sz="1200" dirty="0" err="1">
                <a:solidFill>
                  <a:srgbClr val="647B54"/>
                </a:solidFill>
              </a:rPr>
              <a:t>mol</a:t>
            </a:r>
            <a:endParaRPr lang="en-GB" sz="1200" dirty="0">
              <a:solidFill>
                <a:srgbClr val="647B54"/>
              </a:solidFill>
            </a:endParaRPr>
          </a:p>
        </p:txBody>
      </p:sp>
      <p:sp>
        <p:nvSpPr>
          <p:cNvPr id="50" name="Pentagon 49"/>
          <p:cNvSpPr/>
          <p:nvPr/>
        </p:nvSpPr>
        <p:spPr>
          <a:xfrm>
            <a:off x="491111" y="2431007"/>
            <a:ext cx="2618026" cy="703766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calculate moles of sulfuric acid from concentration and volume</a:t>
            </a:r>
            <a:endParaRPr lang="en-GB" sz="1200" baseline="-25000" dirty="0"/>
          </a:p>
        </p:txBody>
      </p:sp>
      <p:sp>
        <p:nvSpPr>
          <p:cNvPr id="52" name="Pentagon 51"/>
          <p:cNvSpPr/>
          <p:nvPr/>
        </p:nvSpPr>
        <p:spPr>
          <a:xfrm>
            <a:off x="1079595" y="4077072"/>
            <a:ext cx="2029541" cy="373527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write balanced equation</a:t>
            </a:r>
            <a:endParaRPr lang="en-GB" sz="1200" baseline="-25000" dirty="0"/>
          </a:p>
        </p:txBody>
      </p:sp>
      <p:sp>
        <p:nvSpPr>
          <p:cNvPr id="54" name="TextBox 53"/>
          <p:cNvSpPr txBox="1"/>
          <p:nvPr/>
        </p:nvSpPr>
        <p:spPr>
          <a:xfrm>
            <a:off x="3312340" y="4093094"/>
            <a:ext cx="3390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</a:rPr>
              <a:t>2NaOH</a:t>
            </a:r>
            <a:r>
              <a:rPr lang="en-GB" sz="1200" dirty="0"/>
              <a:t> + </a:t>
            </a:r>
            <a:r>
              <a:rPr lang="en-GB" sz="1200" dirty="0">
                <a:solidFill>
                  <a:srgbClr val="647B54"/>
                </a:solidFill>
              </a:rPr>
              <a:t>H</a:t>
            </a:r>
            <a:r>
              <a:rPr lang="en-GB" sz="1200" baseline="-25000" dirty="0">
                <a:solidFill>
                  <a:srgbClr val="647B54"/>
                </a:solidFill>
              </a:rPr>
              <a:t>2</a:t>
            </a:r>
            <a:r>
              <a:rPr lang="en-GB" sz="1200" dirty="0">
                <a:solidFill>
                  <a:srgbClr val="647B54"/>
                </a:solidFill>
              </a:rPr>
              <a:t>SO</a:t>
            </a:r>
            <a:r>
              <a:rPr lang="en-GB" sz="1200" baseline="-25000" dirty="0">
                <a:solidFill>
                  <a:srgbClr val="647B54"/>
                </a:solidFill>
              </a:rPr>
              <a:t>4</a:t>
            </a:r>
            <a:r>
              <a:rPr lang="en-GB" sz="1200" dirty="0"/>
              <a:t> → Na</a:t>
            </a:r>
            <a:r>
              <a:rPr lang="en-GB" sz="1200" baseline="-25000" dirty="0"/>
              <a:t>2</a:t>
            </a:r>
            <a:r>
              <a:rPr lang="en-GB" sz="1200" dirty="0"/>
              <a:t>SO</a:t>
            </a:r>
            <a:r>
              <a:rPr lang="en-GB" sz="1200" baseline="-25000" dirty="0"/>
              <a:t>4</a:t>
            </a:r>
            <a:r>
              <a:rPr lang="en-GB" sz="1200" dirty="0"/>
              <a:t> + 2H</a:t>
            </a:r>
            <a:r>
              <a:rPr lang="en-GB" sz="1200" baseline="-25000" dirty="0"/>
              <a:t>2</a:t>
            </a:r>
            <a:r>
              <a:rPr lang="en-GB" sz="1200" dirty="0"/>
              <a:t>O</a:t>
            </a:r>
            <a:endParaRPr lang="en-GB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3273905" y="4518447"/>
            <a:ext cx="4324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</a:rPr>
              <a:t>            2 </a:t>
            </a:r>
            <a:r>
              <a:rPr lang="en-GB" sz="1200" dirty="0" smtClean="0">
                <a:solidFill>
                  <a:srgbClr val="0070C0"/>
                </a:solidFill>
              </a:rPr>
              <a:t>moles  </a:t>
            </a:r>
            <a:r>
              <a:rPr lang="en-GB" sz="1200" dirty="0" err="1">
                <a:solidFill>
                  <a:srgbClr val="0070C0"/>
                </a:solidFill>
              </a:rPr>
              <a:t>NaOH</a:t>
            </a:r>
            <a:r>
              <a:rPr lang="en-GB" sz="1200" dirty="0"/>
              <a:t>    </a:t>
            </a:r>
            <a:r>
              <a:rPr lang="en-GB" sz="1200" dirty="0" smtClean="0"/>
              <a:t>reacts </a:t>
            </a:r>
            <a:r>
              <a:rPr lang="en-GB" sz="1200" dirty="0"/>
              <a:t>with    </a:t>
            </a:r>
            <a:r>
              <a:rPr lang="en-GB" sz="1200" dirty="0">
                <a:solidFill>
                  <a:srgbClr val="647B54"/>
                </a:solidFill>
              </a:rPr>
              <a:t>1 mole H</a:t>
            </a:r>
            <a:r>
              <a:rPr lang="en-GB" sz="1200" baseline="-25000" dirty="0">
                <a:solidFill>
                  <a:srgbClr val="647B54"/>
                </a:solidFill>
              </a:rPr>
              <a:t>2</a:t>
            </a:r>
            <a:r>
              <a:rPr lang="en-GB" sz="1200" dirty="0">
                <a:solidFill>
                  <a:srgbClr val="647B54"/>
                </a:solidFill>
              </a:rPr>
              <a:t>SO</a:t>
            </a:r>
            <a:r>
              <a:rPr lang="en-GB" sz="1200" baseline="-25000" dirty="0">
                <a:solidFill>
                  <a:srgbClr val="647B54"/>
                </a:solidFill>
              </a:rPr>
              <a:t>4</a:t>
            </a:r>
          </a:p>
          <a:p>
            <a:r>
              <a:rPr lang="en-GB" sz="1200" dirty="0">
                <a:solidFill>
                  <a:srgbClr val="0070C0"/>
                </a:solidFill>
              </a:rPr>
              <a:t>2 x 0.00271 </a:t>
            </a:r>
            <a:r>
              <a:rPr lang="en-GB" sz="1200" dirty="0" err="1">
                <a:solidFill>
                  <a:srgbClr val="0070C0"/>
                </a:solidFill>
              </a:rPr>
              <a:t>mol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r>
              <a:rPr lang="en-GB" sz="1200" dirty="0" err="1">
                <a:solidFill>
                  <a:srgbClr val="0070C0"/>
                </a:solidFill>
              </a:rPr>
              <a:t>NaOH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r>
              <a:rPr lang="en-GB" sz="1200" dirty="0" smtClean="0">
                <a:solidFill>
                  <a:srgbClr val="0070C0"/>
                </a:solidFill>
              </a:rPr>
              <a:t>   </a:t>
            </a:r>
            <a:r>
              <a:rPr lang="en-GB" sz="1200" dirty="0" smtClean="0"/>
              <a:t>reacts </a:t>
            </a:r>
            <a:r>
              <a:rPr lang="en-GB" sz="1200" dirty="0"/>
              <a:t>with </a:t>
            </a:r>
            <a:r>
              <a:rPr lang="en-GB" sz="1200" dirty="0"/>
              <a:t>  </a:t>
            </a:r>
            <a:r>
              <a:rPr lang="en-GB" sz="1200" dirty="0" smtClean="0"/>
              <a:t> </a:t>
            </a:r>
            <a:r>
              <a:rPr lang="en-GB" sz="1200" dirty="0" smtClean="0">
                <a:solidFill>
                  <a:srgbClr val="647B54"/>
                </a:solidFill>
              </a:rPr>
              <a:t>0.00271 </a:t>
            </a:r>
            <a:r>
              <a:rPr lang="en-GB" sz="1200" dirty="0" err="1">
                <a:solidFill>
                  <a:srgbClr val="647B54"/>
                </a:solidFill>
              </a:rPr>
              <a:t>mol</a:t>
            </a:r>
            <a:r>
              <a:rPr lang="en-GB" sz="1200" dirty="0">
                <a:solidFill>
                  <a:srgbClr val="647B54"/>
                </a:solidFill>
              </a:rPr>
              <a:t> H</a:t>
            </a:r>
            <a:r>
              <a:rPr lang="en-GB" sz="1200" baseline="-25000" dirty="0">
                <a:solidFill>
                  <a:srgbClr val="647B54"/>
                </a:solidFill>
              </a:rPr>
              <a:t>2</a:t>
            </a:r>
            <a:r>
              <a:rPr lang="en-GB" sz="1200" dirty="0">
                <a:solidFill>
                  <a:srgbClr val="647B54"/>
                </a:solidFill>
              </a:rPr>
              <a:t>SO</a:t>
            </a:r>
            <a:r>
              <a:rPr lang="en-GB" sz="1200" baseline="-25000" dirty="0">
                <a:solidFill>
                  <a:srgbClr val="647B54"/>
                </a:solidFill>
              </a:rPr>
              <a:t>4</a:t>
            </a:r>
          </a:p>
          <a:p>
            <a:r>
              <a:rPr lang="en-GB" sz="1200" dirty="0">
                <a:solidFill>
                  <a:srgbClr val="0070C0"/>
                </a:solidFill>
              </a:rPr>
              <a:t>  0.00542 </a:t>
            </a:r>
            <a:r>
              <a:rPr lang="en-GB" sz="1200" dirty="0" err="1">
                <a:solidFill>
                  <a:srgbClr val="0070C0"/>
                </a:solidFill>
              </a:rPr>
              <a:t>mol</a:t>
            </a:r>
            <a:r>
              <a:rPr lang="en-GB" sz="1200" dirty="0">
                <a:solidFill>
                  <a:srgbClr val="0070C0"/>
                </a:solidFill>
              </a:rPr>
              <a:t>  </a:t>
            </a:r>
            <a:r>
              <a:rPr lang="en-GB" sz="1200" dirty="0" smtClean="0">
                <a:solidFill>
                  <a:srgbClr val="0070C0"/>
                </a:solidFill>
              </a:rPr>
              <a:t>   </a:t>
            </a:r>
            <a:r>
              <a:rPr lang="en-GB" sz="1200" dirty="0" err="1" smtClean="0">
                <a:solidFill>
                  <a:srgbClr val="0070C0"/>
                </a:solidFill>
              </a:rPr>
              <a:t>NaOH</a:t>
            </a:r>
            <a:r>
              <a:rPr lang="en-GB" sz="1200" dirty="0" smtClean="0"/>
              <a:t>    reacts </a:t>
            </a:r>
            <a:r>
              <a:rPr lang="en-GB" sz="1200" dirty="0"/>
              <a:t>with  </a:t>
            </a:r>
            <a:r>
              <a:rPr lang="en-GB" sz="1200" dirty="0" smtClean="0"/>
              <a:t>  </a:t>
            </a:r>
            <a:r>
              <a:rPr lang="en-GB" sz="1200" dirty="0" smtClean="0">
                <a:solidFill>
                  <a:srgbClr val="647B54"/>
                </a:solidFill>
              </a:rPr>
              <a:t>0.00271 </a:t>
            </a:r>
            <a:r>
              <a:rPr lang="en-GB" sz="1200" dirty="0" err="1">
                <a:solidFill>
                  <a:srgbClr val="647B54"/>
                </a:solidFill>
              </a:rPr>
              <a:t>mol</a:t>
            </a:r>
            <a:r>
              <a:rPr lang="en-GB" sz="1200" dirty="0">
                <a:solidFill>
                  <a:srgbClr val="647B54"/>
                </a:solidFill>
              </a:rPr>
              <a:t> H</a:t>
            </a:r>
            <a:r>
              <a:rPr lang="en-GB" sz="1200" baseline="-25000" dirty="0">
                <a:solidFill>
                  <a:srgbClr val="647B54"/>
                </a:solidFill>
              </a:rPr>
              <a:t>2</a:t>
            </a:r>
            <a:r>
              <a:rPr lang="en-GB" sz="1200" dirty="0">
                <a:solidFill>
                  <a:srgbClr val="647B54"/>
                </a:solidFill>
              </a:rPr>
              <a:t>SO</a:t>
            </a:r>
            <a:r>
              <a:rPr lang="en-GB" sz="1200" baseline="-25000" dirty="0">
                <a:solidFill>
                  <a:srgbClr val="647B54"/>
                </a:solidFill>
              </a:rPr>
              <a:t>4</a:t>
            </a:r>
            <a:endParaRPr lang="en-GB" sz="1200" dirty="0">
              <a:solidFill>
                <a:srgbClr val="647B54"/>
              </a:solidFill>
            </a:endParaRPr>
          </a:p>
          <a:p>
            <a:endParaRPr lang="en-GB" sz="1200" dirty="0"/>
          </a:p>
        </p:txBody>
      </p:sp>
      <p:sp>
        <p:nvSpPr>
          <p:cNvPr id="56" name="Rectangle 55"/>
          <p:cNvSpPr/>
          <p:nvPr/>
        </p:nvSpPr>
        <p:spPr>
          <a:xfrm>
            <a:off x="3400945" y="5356392"/>
            <a:ext cx="42050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</a:rPr>
              <a:t>sodium hydroxide </a:t>
            </a:r>
          </a:p>
          <a:p>
            <a:r>
              <a:rPr lang="en-GB" sz="1200" dirty="0">
                <a:solidFill>
                  <a:srgbClr val="0070C0"/>
                </a:solidFill>
              </a:rPr>
              <a:t>amount = 0.00542 </a:t>
            </a:r>
            <a:r>
              <a:rPr lang="en-GB" sz="1200" dirty="0" err="1">
                <a:solidFill>
                  <a:srgbClr val="0070C0"/>
                </a:solidFill>
              </a:rPr>
              <a:t>mol</a:t>
            </a:r>
            <a:r>
              <a:rPr lang="en-GB" sz="1200" dirty="0">
                <a:solidFill>
                  <a:srgbClr val="0070C0"/>
                </a:solidFill>
              </a:rPr>
              <a:t>, volume = 25.0 </a:t>
            </a:r>
            <a:r>
              <a:rPr lang="en-GB" sz="1200" dirty="0">
                <a:solidFill>
                  <a:srgbClr val="0070C0"/>
                </a:solidFill>
              </a:rPr>
              <a:t>cm</a:t>
            </a:r>
            <a:r>
              <a:rPr lang="en-GB" sz="1200" baseline="30000" dirty="0">
                <a:solidFill>
                  <a:srgbClr val="0070C0"/>
                </a:solidFill>
              </a:rPr>
              <a:t>3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endParaRPr lang="en-GB" sz="1200" dirty="0">
              <a:solidFill>
                <a:srgbClr val="0070C0"/>
              </a:solidFill>
            </a:endParaRPr>
          </a:p>
          <a:p>
            <a:r>
              <a:rPr lang="en-GB" sz="1200" dirty="0">
                <a:solidFill>
                  <a:srgbClr val="0070C0"/>
                </a:solidFill>
              </a:rPr>
              <a:t>c</a:t>
            </a:r>
            <a:r>
              <a:rPr lang="en-GB" sz="1200" dirty="0" smtClean="0">
                <a:solidFill>
                  <a:srgbClr val="0070C0"/>
                </a:solidFill>
              </a:rPr>
              <a:t>oncentration </a:t>
            </a:r>
            <a:r>
              <a:rPr lang="en-GB" sz="1200" dirty="0">
                <a:solidFill>
                  <a:srgbClr val="0070C0"/>
                </a:solidFill>
              </a:rPr>
              <a:t>=</a:t>
            </a:r>
            <a:r>
              <a:rPr lang="en-GB" sz="1200" u="sng" dirty="0">
                <a:solidFill>
                  <a:srgbClr val="0070C0"/>
                </a:solidFill>
              </a:rPr>
              <a:t> 0.00542 </a:t>
            </a:r>
            <a:r>
              <a:rPr lang="en-GB" sz="1200" u="sng" dirty="0" err="1">
                <a:solidFill>
                  <a:srgbClr val="0070C0"/>
                </a:solidFill>
              </a:rPr>
              <a:t>mol</a:t>
            </a:r>
            <a:r>
              <a:rPr lang="en-GB" sz="1200" u="sng" dirty="0">
                <a:solidFill>
                  <a:srgbClr val="0070C0"/>
                </a:solidFill>
              </a:rPr>
              <a:t> </a:t>
            </a:r>
            <a:r>
              <a:rPr lang="en-GB" sz="1200" dirty="0">
                <a:solidFill>
                  <a:srgbClr val="0070C0"/>
                </a:solidFill>
              </a:rPr>
              <a:t>= 0.217 </a:t>
            </a:r>
            <a:r>
              <a:rPr lang="en-GB" sz="1200" dirty="0" err="1" smtClean="0">
                <a:solidFill>
                  <a:srgbClr val="0070C0"/>
                </a:solidFill>
              </a:rPr>
              <a:t>mol</a:t>
            </a:r>
            <a:r>
              <a:rPr lang="en-GB" sz="1200" dirty="0" smtClean="0">
                <a:solidFill>
                  <a:srgbClr val="0070C0"/>
                </a:solidFill>
              </a:rPr>
              <a:t> dm</a:t>
            </a:r>
            <a:r>
              <a:rPr lang="en-GB" sz="1200" baseline="30000" dirty="0" smtClean="0">
                <a:solidFill>
                  <a:srgbClr val="0070C0"/>
                </a:solidFill>
              </a:rPr>
              <a:t>−3</a:t>
            </a:r>
            <a:endParaRPr lang="en-GB" sz="1200" baseline="30000" dirty="0">
              <a:solidFill>
                <a:srgbClr val="0070C0"/>
              </a:solidFill>
            </a:endParaRPr>
          </a:p>
          <a:p>
            <a:r>
              <a:rPr lang="en-GB" sz="1200" dirty="0">
                <a:solidFill>
                  <a:srgbClr val="0070C0"/>
                </a:solidFill>
              </a:rPr>
              <a:t>	</a:t>
            </a:r>
            <a:r>
              <a:rPr lang="en-GB" sz="1200" dirty="0">
                <a:solidFill>
                  <a:srgbClr val="0070C0"/>
                </a:solidFill>
              </a:rPr>
              <a:t>   </a:t>
            </a:r>
            <a:r>
              <a:rPr lang="en-GB" sz="1200" dirty="0" smtClean="0">
                <a:solidFill>
                  <a:srgbClr val="0070C0"/>
                </a:solidFill>
              </a:rPr>
              <a:t>  </a:t>
            </a:r>
            <a:r>
              <a:rPr lang="en-GB" sz="1200" dirty="0">
                <a:solidFill>
                  <a:srgbClr val="0070C0"/>
                </a:solidFill>
              </a:rPr>
              <a:t>0.025 dm</a:t>
            </a:r>
            <a:r>
              <a:rPr lang="en-GB" sz="1200" baseline="30000" dirty="0">
                <a:solidFill>
                  <a:srgbClr val="0070C0"/>
                </a:solidFill>
              </a:rPr>
              <a:t>3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58" name="Pentagon 57"/>
          <p:cNvSpPr/>
          <p:nvPr/>
        </p:nvSpPr>
        <p:spPr>
          <a:xfrm>
            <a:off x="173359" y="4738539"/>
            <a:ext cx="2935777" cy="373527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use </a:t>
            </a:r>
            <a:r>
              <a:rPr lang="en-GB" sz="1200" dirty="0" smtClean="0"/>
              <a:t>equation </a:t>
            </a:r>
            <a:r>
              <a:rPr lang="en-GB" sz="1200" dirty="0"/>
              <a:t>to calculate moles in flask</a:t>
            </a:r>
            <a:endParaRPr lang="en-GB" sz="1200" baseline="-25000" dirty="0"/>
          </a:p>
        </p:txBody>
      </p:sp>
      <p:sp>
        <p:nvSpPr>
          <p:cNvPr id="60" name="Pentagon 59"/>
          <p:cNvSpPr/>
          <p:nvPr/>
        </p:nvSpPr>
        <p:spPr>
          <a:xfrm>
            <a:off x="173359" y="5381908"/>
            <a:ext cx="2935777" cy="71138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use moles and volume to get concentration</a:t>
            </a:r>
            <a:endParaRPr lang="en-GB" sz="1200" baseline="-25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279076"/>
              </p:ext>
            </p:extLst>
          </p:nvPr>
        </p:nvGraphicFramePr>
        <p:xfrm>
          <a:off x="323528" y="1559704"/>
          <a:ext cx="8496943" cy="64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6264">
                  <a:extLst>
                    <a:ext uri="{9D8B030D-6E8A-4147-A177-3AD203B41FA5}">
                      <a16:colId xmlns:a16="http://schemas.microsoft.com/office/drawing/2014/main" val="2857192255"/>
                    </a:ext>
                  </a:extLst>
                </a:gridCol>
                <a:gridCol w="1183172">
                  <a:extLst>
                    <a:ext uri="{9D8B030D-6E8A-4147-A177-3AD203B41FA5}">
                      <a16:colId xmlns:a16="http://schemas.microsoft.com/office/drawing/2014/main" val="2329813569"/>
                    </a:ext>
                  </a:extLst>
                </a:gridCol>
                <a:gridCol w="1043975">
                  <a:extLst>
                    <a:ext uri="{9D8B030D-6E8A-4147-A177-3AD203B41FA5}">
                      <a16:colId xmlns:a16="http://schemas.microsoft.com/office/drawing/2014/main" val="4164251300"/>
                    </a:ext>
                  </a:extLst>
                </a:gridCol>
                <a:gridCol w="974377">
                  <a:extLst>
                    <a:ext uri="{9D8B030D-6E8A-4147-A177-3AD203B41FA5}">
                      <a16:colId xmlns:a16="http://schemas.microsoft.com/office/drawing/2014/main" val="517196850"/>
                    </a:ext>
                  </a:extLst>
                </a:gridCol>
                <a:gridCol w="974377">
                  <a:extLst>
                    <a:ext uri="{9D8B030D-6E8A-4147-A177-3AD203B41FA5}">
                      <a16:colId xmlns:a16="http://schemas.microsoft.com/office/drawing/2014/main" val="3198220871"/>
                    </a:ext>
                  </a:extLst>
                </a:gridCol>
                <a:gridCol w="904778">
                  <a:extLst>
                    <a:ext uri="{9D8B030D-6E8A-4147-A177-3AD203B41FA5}">
                      <a16:colId xmlns:a16="http://schemas.microsoft.com/office/drawing/2014/main" val="28734885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Titration 1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Titration</a:t>
                      </a:r>
                      <a:r>
                        <a:rPr lang="en-GB" sz="1200" b="0" baseline="0" dirty="0" smtClean="0"/>
                        <a:t> 2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Titration 3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Titration</a:t>
                      </a:r>
                      <a:r>
                        <a:rPr lang="en-GB" sz="1200" b="0" baseline="0" dirty="0" smtClean="0"/>
                        <a:t> 4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Titration 5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8261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Volume of 0.100 </a:t>
                      </a:r>
                      <a:r>
                        <a:rPr lang="en-GB" sz="1200" b="0" dirty="0" err="1" smtClean="0"/>
                        <a:t>mol</a:t>
                      </a:r>
                      <a:r>
                        <a:rPr lang="en-GB" sz="1200" b="0" dirty="0" smtClean="0"/>
                        <a:t> dm</a:t>
                      </a:r>
                      <a:r>
                        <a:rPr lang="en-GB" sz="1200" b="0" baseline="30000" dirty="0" smtClean="0"/>
                        <a:t>-3</a:t>
                      </a:r>
                      <a:r>
                        <a:rPr lang="en-GB" sz="1200" b="0" baseline="0" dirty="0" smtClean="0"/>
                        <a:t> </a:t>
                      </a:r>
                      <a:r>
                        <a:rPr lang="en-GB" sz="1200" b="0" baseline="0" dirty="0" err="1" smtClean="0"/>
                        <a:t>sulfuric</a:t>
                      </a:r>
                      <a:r>
                        <a:rPr lang="en-GB" sz="1200" b="0" baseline="0" dirty="0" smtClean="0"/>
                        <a:t> acid in cm</a:t>
                      </a:r>
                      <a:r>
                        <a:rPr lang="en-GB" sz="1200" b="0" baseline="30000" dirty="0" smtClean="0"/>
                        <a:t>3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27.40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28.15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27.05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27.15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27.15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839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6309320"/>
            <a:ext cx="6480720" cy="27699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The concentration of the sodium hydroxide is 0.217 </a:t>
            </a:r>
            <a:r>
              <a:rPr lang="en-GB" sz="1200" b="1" dirty="0" err="1"/>
              <a:t>mol</a:t>
            </a:r>
            <a:r>
              <a:rPr lang="en-GB" sz="1200" b="1" dirty="0"/>
              <a:t> dm</a:t>
            </a:r>
            <a:r>
              <a:rPr lang="en-GB" sz="1200" b="1" baseline="30000" dirty="0"/>
              <a:t>−3</a:t>
            </a:r>
          </a:p>
        </p:txBody>
      </p:sp>
    </p:spTree>
    <p:extLst>
      <p:ext uri="{BB962C8B-B14F-4D97-AF65-F5344CB8AC3E}">
        <p14:creationId xmlns:p14="http://schemas.microsoft.com/office/powerpoint/2010/main" val="39568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/>
      <p:bldP spid="46" grpId="0"/>
      <p:bldP spid="47" grpId="0" animBg="1"/>
      <p:bldP spid="49" grpId="0"/>
      <p:bldP spid="50" grpId="0" animBg="1"/>
      <p:bldP spid="52" grpId="0" animBg="1"/>
      <p:bldP spid="54" grpId="0"/>
      <p:bldP spid="55" grpId="0"/>
      <p:bldP spid="56" grpId="0"/>
      <p:bldP spid="58" grpId="0" animBg="1"/>
      <p:bldP spid="60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Build up the basics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Ensure you </a:t>
            </a:r>
            <a:r>
              <a:rPr lang="en-GB" dirty="0"/>
              <a:t>have </a:t>
            </a:r>
            <a:r>
              <a:rPr lang="en-GB" dirty="0" smtClean="0"/>
              <a:t>secured the </a:t>
            </a:r>
            <a:r>
              <a:rPr lang="en-GB" dirty="0"/>
              <a:t>following maths skills before applying them to a multi-step </a:t>
            </a:r>
            <a:r>
              <a:rPr lang="en-GB" dirty="0" smtClean="0"/>
              <a:t>problem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22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1. Units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842963" y="1773238"/>
            <a:ext cx="6969125" cy="460851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Include </a:t>
            </a:r>
            <a:r>
              <a:rPr lang="en-GB" dirty="0"/>
              <a:t>units throughout a </a:t>
            </a:r>
            <a:r>
              <a:rPr lang="en-GB" dirty="0" smtClean="0"/>
              <a:t>calculation.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This makes it easier to see if you </a:t>
            </a:r>
            <a:r>
              <a:rPr lang="en-GB" dirty="0"/>
              <a:t>need to </a:t>
            </a:r>
            <a:r>
              <a:rPr lang="en-GB" dirty="0" smtClean="0"/>
              <a:t>convert units.</a:t>
            </a:r>
            <a:br>
              <a:rPr lang="en-GB" dirty="0" smtClean="0"/>
            </a:br>
            <a:r>
              <a:rPr lang="en-GB" dirty="0" smtClean="0"/>
              <a:t>For </a:t>
            </a:r>
            <a:r>
              <a:rPr lang="en-GB" dirty="0"/>
              <a:t>example, if a concentration is given </a:t>
            </a:r>
            <a:r>
              <a:rPr lang="en-GB" dirty="0" smtClean="0"/>
              <a:t>in</a:t>
            </a:r>
            <a:br>
              <a:rPr lang="en-GB" dirty="0" smtClean="0"/>
            </a:br>
            <a:r>
              <a:rPr lang="en-GB" dirty="0" smtClean="0"/>
              <a:t>g dm</a:t>
            </a:r>
            <a:r>
              <a:rPr lang="en-GB" baseline="30000" dirty="0" smtClean="0"/>
              <a:t>-3</a:t>
            </a:r>
            <a:r>
              <a:rPr lang="en-GB" dirty="0"/>
              <a:t> but a volume is given in </a:t>
            </a:r>
            <a:r>
              <a:rPr lang="en-GB" dirty="0" smtClean="0"/>
              <a:t>cm</a:t>
            </a:r>
            <a:r>
              <a:rPr lang="en-GB" baseline="30000" dirty="0" smtClean="0"/>
              <a:t>3</a:t>
            </a:r>
            <a:r>
              <a:rPr lang="en-GB" dirty="0" smtClean="0"/>
              <a:t>,</a:t>
            </a:r>
            <a:r>
              <a:rPr lang="en-GB" dirty="0"/>
              <a:t> the volume should be converted to dm</a:t>
            </a:r>
            <a:r>
              <a:rPr lang="en-GB" baseline="30000" dirty="0"/>
              <a:t>3</a:t>
            </a:r>
            <a:r>
              <a:rPr lang="en-GB" dirty="0"/>
              <a:t> before substituting into the </a:t>
            </a:r>
            <a:r>
              <a:rPr lang="en-GB" dirty="0" smtClean="0"/>
              <a:t>formula.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It’s also </a:t>
            </a:r>
            <a:r>
              <a:rPr lang="en-GB" dirty="0"/>
              <a:t>a useful way of checking for errors. If </a:t>
            </a:r>
            <a:r>
              <a:rPr lang="en-GB" dirty="0" smtClean="0"/>
              <a:t>you </a:t>
            </a:r>
            <a:r>
              <a:rPr lang="en-GB" dirty="0"/>
              <a:t>end up with the units for concentration as dm</a:t>
            </a:r>
            <a:r>
              <a:rPr lang="en-GB" baseline="30000" dirty="0"/>
              <a:t>3</a:t>
            </a:r>
            <a:r>
              <a:rPr lang="en-GB" dirty="0"/>
              <a:t> g</a:t>
            </a:r>
            <a:r>
              <a:rPr lang="en-GB" baseline="30000" dirty="0"/>
              <a:t>-1</a:t>
            </a:r>
            <a:r>
              <a:rPr lang="en-GB" dirty="0"/>
              <a:t>, </a:t>
            </a:r>
            <a:r>
              <a:rPr lang="en-GB" dirty="0" smtClean="0"/>
              <a:t>you </a:t>
            </a:r>
            <a:r>
              <a:rPr lang="en-GB" dirty="0"/>
              <a:t>know </a:t>
            </a:r>
            <a:r>
              <a:rPr lang="en-GB" dirty="0" smtClean="0"/>
              <a:t>you’ve </a:t>
            </a:r>
            <a:r>
              <a:rPr lang="en-GB" dirty="0"/>
              <a:t>made a mistake.</a:t>
            </a:r>
          </a:p>
          <a:p>
            <a:r>
              <a:rPr lang="en-GB" dirty="0"/>
              <a:t>Additionally, </a:t>
            </a:r>
            <a:r>
              <a:rPr lang="en-GB" dirty="0" smtClean="0"/>
              <a:t>you will become more familiar with which </a:t>
            </a:r>
            <a:r>
              <a:rPr lang="en-GB" dirty="0"/>
              <a:t>units are used for each type of measurement (</a:t>
            </a:r>
            <a:r>
              <a:rPr lang="en-GB" dirty="0" err="1" smtClean="0"/>
              <a:t>eg</a:t>
            </a:r>
            <a:r>
              <a:rPr lang="en-GB" dirty="0" smtClean="0"/>
              <a:t> dm</a:t>
            </a:r>
            <a:r>
              <a:rPr lang="en-GB" baseline="30000" dirty="0" smtClean="0"/>
              <a:t>3</a:t>
            </a:r>
            <a:r>
              <a:rPr lang="en-GB" dirty="0"/>
              <a:t> for volume, g for mass), and recognise that something measured in dm</a:t>
            </a:r>
            <a:r>
              <a:rPr lang="en-GB" baseline="30000" dirty="0"/>
              <a:t>3</a:t>
            </a:r>
            <a:r>
              <a:rPr lang="en-GB" dirty="0"/>
              <a:t> relates to a </a:t>
            </a:r>
            <a:r>
              <a:rPr lang="en-GB" dirty="0" smtClean="0"/>
              <a:t>volume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28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2. </a:t>
            </a:r>
            <a:r>
              <a:rPr lang="en-GB" dirty="0"/>
              <a:t>Making sense of formulas</a:t>
            </a:r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GB" dirty="0" smtClean="0"/>
                  <a:t>Understanding </a:t>
                </a:r>
                <a:r>
                  <a:rPr lang="en-GB" dirty="0"/>
                  <a:t>that concentration is how much solute is present in a certain volume of liquid helps to make sense of the formula, because the formula represents, in words, the amount per </a:t>
                </a:r>
                <a:r>
                  <a:rPr lang="en-GB" dirty="0" smtClean="0"/>
                  <a:t>volume.</a:t>
                </a:r>
              </a:p>
              <a:p>
                <a:r>
                  <a:rPr lang="en-GB" dirty="0" smtClean="0"/>
                  <a:t>For example, something </a:t>
                </a:r>
                <a:r>
                  <a:rPr lang="en-GB" dirty="0"/>
                  <a:t>concentrated has a large amount in a relatively small volume.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𝑐𝑜𝑛𝑐𝑒𝑛𝑡𝑟𝑎𝑡𝑖𝑜𝑛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𝑎𝑚𝑜𝑢𝑛𝑡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𝑣𝑜𝑙𝑢𝑚𝑒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 smtClean="0"/>
                  <a:t>Also understand that</a:t>
                </a:r>
                <a:r>
                  <a:rPr lang="en-GB" dirty="0"/>
                  <a:t>, for example, the molar mass is the mass per mole of a substance. So, a very large atom or molecule will have a large molar mass because each atom or molecule is bigger.</a:t>
                </a: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>
                <a:blip r:embed="rId2"/>
                <a:stretch>
                  <a:fillRect l="-874" t="-2591" r="-1661" b="-2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03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3. Speaking the language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Talk </a:t>
            </a:r>
            <a:r>
              <a:rPr lang="en-GB" dirty="0"/>
              <a:t>through what </a:t>
            </a:r>
            <a:r>
              <a:rPr lang="en-GB" dirty="0" smtClean="0"/>
              <a:t>you’re doing </a:t>
            </a:r>
            <a:r>
              <a:rPr lang="en-GB" dirty="0"/>
              <a:t>in a calculation </a:t>
            </a:r>
            <a:r>
              <a:rPr lang="en-GB" dirty="0" smtClean="0"/>
              <a:t>– this will help you learn the </a:t>
            </a:r>
            <a:r>
              <a:rPr lang="en-GB" dirty="0"/>
              <a:t>appropriate language. </a:t>
            </a:r>
            <a:endParaRPr lang="en-GB" dirty="0" smtClean="0"/>
          </a:p>
          <a:p>
            <a:r>
              <a:rPr lang="en-GB" dirty="0" smtClean="0"/>
              <a:t>For </a:t>
            </a:r>
            <a:r>
              <a:rPr lang="en-GB" dirty="0"/>
              <a:t>example, it helps </a:t>
            </a:r>
            <a:r>
              <a:rPr lang="en-GB" dirty="0" smtClean="0"/>
              <a:t>to </a:t>
            </a:r>
            <a:r>
              <a:rPr lang="en-GB" dirty="0"/>
              <a:t>make the link between ‘per’ and ‘divide’.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7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4. Using ratio and proportion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42963" y="1773239"/>
            <a:ext cx="2576909" cy="295190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Clearly set </a:t>
            </a:r>
            <a:r>
              <a:rPr lang="en-GB" dirty="0"/>
              <a:t>out </a:t>
            </a:r>
            <a:r>
              <a:rPr lang="en-GB" dirty="0" smtClean="0"/>
              <a:t>the answers </a:t>
            </a:r>
            <a:r>
              <a:rPr lang="en-GB" dirty="0"/>
              <a:t>to questions involving ratio </a:t>
            </a:r>
            <a:r>
              <a:rPr lang="en-GB" dirty="0" smtClean="0"/>
              <a:t>and proportion.</a:t>
            </a:r>
          </a:p>
          <a:p>
            <a:pPr>
              <a:lnSpc>
                <a:spcPct val="110000"/>
              </a:lnSpc>
            </a:pPr>
            <a:endParaRPr lang="en-GB" sz="1600" dirty="0" smtClean="0"/>
          </a:p>
          <a:p>
            <a:pPr>
              <a:lnSpc>
                <a:spcPct val="110000"/>
              </a:lnSpc>
            </a:pPr>
            <a:r>
              <a:rPr lang="en-GB" dirty="0" smtClean="0"/>
              <a:t>For </a:t>
            </a:r>
            <a:r>
              <a:rPr lang="en-GB" dirty="0"/>
              <a:t>example, if we know that 1 mole of CO</a:t>
            </a:r>
            <a:r>
              <a:rPr lang="en-GB" baseline="-25000" dirty="0"/>
              <a:t>2</a:t>
            </a:r>
            <a:r>
              <a:rPr lang="en-GB" dirty="0"/>
              <a:t> gas occupies 24 dm</a:t>
            </a:r>
            <a:r>
              <a:rPr lang="en-GB" baseline="30000" dirty="0"/>
              <a:t>3</a:t>
            </a:r>
            <a:r>
              <a:rPr lang="en-GB" dirty="0"/>
              <a:t>, what volume would </a:t>
            </a:r>
            <a:r>
              <a:rPr lang="en-GB" dirty="0" smtClean="0"/>
              <a:t>0.162 mole </a:t>
            </a:r>
            <a:r>
              <a:rPr lang="en-GB" dirty="0"/>
              <a:t>of CO</a:t>
            </a:r>
            <a:r>
              <a:rPr lang="en-GB" baseline="-25000" dirty="0"/>
              <a:t>2</a:t>
            </a:r>
            <a:r>
              <a:rPr lang="en-GB" dirty="0"/>
              <a:t> </a:t>
            </a:r>
            <a:r>
              <a:rPr lang="en-GB" dirty="0" smtClean="0"/>
              <a:t>gas occupy?</a:t>
            </a:r>
          </a:p>
          <a:p>
            <a:pPr>
              <a:lnSpc>
                <a:spcPct val="110000"/>
              </a:lnSpc>
            </a:pP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491880" y="1844824"/>
            <a:ext cx="5328592" cy="2606303"/>
          </a:xfrm>
          <a:prstGeom prst="rect">
            <a:avLst/>
          </a:prstGeo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827584" y="4725144"/>
            <a:ext cx="7185422" cy="142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 baseline="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Think through this calculation carefully. We have a ratio of 1 mole CO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 to 24 dm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 volume. To get from 1 to 24 we multiply by 24. So to work out the volume for 0.162 mole CO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, we multiply 0.162 by 24 to get 3.9 dm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563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Scaffold the process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Once </a:t>
            </a:r>
            <a:r>
              <a:rPr lang="en-GB" dirty="0" smtClean="0"/>
              <a:t>you’re comfortable </a:t>
            </a:r>
            <a:r>
              <a:rPr lang="en-GB" dirty="0"/>
              <a:t>with calculation basics, </a:t>
            </a:r>
            <a:r>
              <a:rPr lang="en-GB" dirty="0" smtClean="0"/>
              <a:t>build up </a:t>
            </a:r>
            <a:r>
              <a:rPr lang="en-GB" dirty="0"/>
              <a:t>the process for solving a multi-step calculation.</a:t>
            </a:r>
          </a:p>
        </p:txBody>
      </p:sp>
    </p:spTree>
    <p:extLst>
      <p:ext uri="{BB962C8B-B14F-4D97-AF65-F5344CB8AC3E}">
        <p14:creationId xmlns:p14="http://schemas.microsoft.com/office/powerpoint/2010/main" val="138661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5. Narrative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842963" y="1484784"/>
            <a:ext cx="6969125" cy="525658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Describe what the question tells you and what it asks you to do.</a:t>
            </a:r>
          </a:p>
          <a:p>
            <a:endParaRPr lang="en-GB" sz="1700" dirty="0" smtClean="0"/>
          </a:p>
          <a:p>
            <a:endParaRPr lang="en-GB" sz="1700" dirty="0"/>
          </a:p>
          <a:p>
            <a:endParaRPr lang="en-GB" sz="1700" dirty="0" smtClean="0"/>
          </a:p>
          <a:p>
            <a:endParaRPr lang="en-GB" sz="1700" dirty="0"/>
          </a:p>
          <a:p>
            <a:endParaRPr lang="en-GB" sz="1700" dirty="0" smtClean="0"/>
          </a:p>
          <a:p>
            <a:endParaRPr lang="en-GB" sz="1700" dirty="0"/>
          </a:p>
          <a:p>
            <a:endParaRPr lang="en-GB" sz="1700" dirty="0" smtClean="0"/>
          </a:p>
          <a:p>
            <a:endParaRPr lang="en-GB" sz="1700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For this example, </a:t>
            </a:r>
            <a:r>
              <a:rPr lang="en-GB" dirty="0"/>
              <a:t>you might say, ‘The balanced chemical equation tells me one mole of copper carbonate gives me one mole of copper chloride. Moles are our currency in chemistry. I know the mass of copper chloride. So, I first have to work out the number of moles that corresponds to. Once I know this, I can say how many moles of copper carbonate would be required, and then I can convert that into grams to get the answer.’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251520" y="2312219"/>
            <a:ext cx="8640960" cy="16208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 baseline="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5057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Make 20.0 g of copper chloride from copper carbonate and dilute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acid. The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equation for the reaction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is:      CuCO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+ 2HCl → CuCl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+ H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 + CO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Relative atomic masses,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: H = 1; C = 12; O = 16; Cl = 35.5; Cu = 63.5</a:t>
            </a:r>
          </a:p>
          <a:p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Calculate the mass of copper carbonate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you should react with dilute hydrochloric acid to make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20.0 g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of copper chloride.</a:t>
            </a:r>
          </a:p>
        </p:txBody>
      </p:sp>
    </p:spTree>
    <p:extLst>
      <p:ext uri="{BB962C8B-B14F-4D97-AF65-F5344CB8AC3E}">
        <p14:creationId xmlns:p14="http://schemas.microsoft.com/office/powerpoint/2010/main" val="298839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6. Signposts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Write </a:t>
            </a:r>
            <a:r>
              <a:rPr lang="en-GB" dirty="0"/>
              <a:t>signposts that describe what is done at each step.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3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1012</TotalTime>
  <Words>992</Words>
  <Application>Microsoft Office PowerPoint</Application>
  <PresentationFormat>On-screen Show (4:3)</PresentationFormat>
  <Paragraphs>122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Cambria Math</vt:lpstr>
      <vt:lpstr>Office Theme</vt:lpstr>
      <vt:lpstr>Nine tips for scaffolding multi-step calculations</vt:lpstr>
      <vt:lpstr>Build up the basics</vt:lpstr>
      <vt:lpstr>PowerPoint Presentation</vt:lpstr>
      <vt:lpstr>PowerPoint Presentation</vt:lpstr>
      <vt:lpstr>PowerPoint Presentation</vt:lpstr>
      <vt:lpstr>PowerPoint Presentation</vt:lpstr>
      <vt:lpstr>Scaffold the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Nine tips for scaffolding multi-step calculations</dc:title>
  <dc:creator>Matt Baldwin</dc:creator>
  <dc:description>From Education in Chemistry, https://rsc.li/2PAxFig</dc:description>
  <cp:lastModifiedBy>David Sait</cp:lastModifiedBy>
  <cp:revision>68</cp:revision>
  <dcterms:created xsi:type="dcterms:W3CDTF">2013-06-04T12:27:23Z</dcterms:created>
  <dcterms:modified xsi:type="dcterms:W3CDTF">2018-10-16T13:47:26Z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