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6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76848" autoAdjust="0"/>
  </p:normalViewPr>
  <p:slideViewPr>
    <p:cSldViewPr snapToGrid="0" snapToObjects="1">
      <p:cViewPr varScale="1">
        <p:scale>
          <a:sx n="81" d="100"/>
          <a:sy n="81" d="100"/>
        </p:scale>
        <p:origin x="2586" y="90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21/10/2019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Chemistry World. Use this slide as a lesson starter for a lesson on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the Earth's resources and sustainable development</a:t>
            </a:r>
            <a:r>
              <a:rPr lang="en-GB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2H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O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2H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+ 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or simply water  hydrogen + oxygen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carbon footprint is the total amount of carbon dioxide and other greenhouse gases emitted over the full life cycle of a product, service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event.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Any from : uses waste products (ammonia), does not need plants to be grown or need animals to be raised, renewable energy can be used to produce raw materials, low carbon footprint.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on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 the Earth's resources and sustainable development</a:t>
            </a:r>
            <a:r>
              <a:rPr lang="en-GB" baseline="0" dirty="0" smtClean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2H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O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2H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+ O</a:t>
            </a:r>
            <a:r>
              <a:rPr lang="en-GB" sz="1200" baseline="-2500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or simply water  hydrogen + oxygen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carbon footprint is the total amount of carbon dioxide and other greenhouse gases emitted over the full life cycle of a product, service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event.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Any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from: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uses waste products (ammonia), does not need plants to be grown or need animals to be raised, renewable energy can be used to produce raw materials,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low-carbon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footprint.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71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MR5RW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MR5RW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673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3"/>
              </a:rPr>
              <a:t>rsc.li/2MR5RWO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124387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Sustainable method for producing proteins</a:t>
            </a:r>
            <a:endParaRPr lang="en-GB" sz="3200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6730" y="1326253"/>
            <a:ext cx="8119110" cy="3194947"/>
          </a:xfrm>
        </p:spPr>
        <p:txBody>
          <a:bodyPr>
            <a:noAutofit/>
          </a:bodyPr>
          <a:lstStyle/>
          <a:p>
            <a:r>
              <a:rPr lang="en-GB" sz="1800" dirty="0" smtClean="0"/>
              <a:t>Scientists have </a:t>
            </a:r>
            <a:r>
              <a:rPr lang="en-GB" sz="1800" dirty="0"/>
              <a:t>developed a </a:t>
            </a:r>
            <a:r>
              <a:rPr lang="en-GB" sz="1800" dirty="0" smtClean="0"/>
              <a:t>new biotechnology process </a:t>
            </a:r>
            <a:r>
              <a:rPr lang="en-GB" sz="1800" dirty="0"/>
              <a:t>that turns waste resources and renewable energy into edible proteins. </a:t>
            </a:r>
            <a:r>
              <a:rPr lang="en-GB" sz="1800" dirty="0" smtClean="0"/>
              <a:t>The two-stage system </a:t>
            </a:r>
            <a:r>
              <a:rPr lang="en-GB" sz="1800" dirty="0"/>
              <a:t>makes </a:t>
            </a:r>
            <a:r>
              <a:rPr lang="en-GB" sz="1800" dirty="0" smtClean="0"/>
              <a:t>biomass </a:t>
            </a:r>
            <a:r>
              <a:rPr lang="en-GB" sz="1800" dirty="0"/>
              <a:t>with a protein </a:t>
            </a:r>
            <a:r>
              <a:rPr lang="en-GB" sz="1800" dirty="0" smtClean="0"/>
              <a:t>content </a:t>
            </a:r>
            <a:r>
              <a:rPr lang="en-GB" sz="1800" dirty="0"/>
              <a:t>of 40–50%. The </a:t>
            </a:r>
            <a:r>
              <a:rPr lang="en-GB" sz="1800" dirty="0" smtClean="0"/>
              <a:t>first stage </a:t>
            </a:r>
            <a:r>
              <a:rPr lang="en-GB" sz="1800" dirty="0"/>
              <a:t>uses </a:t>
            </a:r>
            <a:r>
              <a:rPr lang="en-GB" sz="1800" dirty="0" smtClean="0"/>
              <a:t>bacteria to </a:t>
            </a:r>
            <a:r>
              <a:rPr lang="en-GB" sz="1800" dirty="0"/>
              <a:t>convert hydrogen and carbon dioxide into acetate through a </a:t>
            </a:r>
            <a:r>
              <a:rPr lang="en-GB" sz="1800" dirty="0" smtClean="0"/>
              <a:t>carbon-fixing reaction. A culture </a:t>
            </a:r>
            <a:r>
              <a:rPr lang="en-GB" sz="1800" dirty="0"/>
              <a:t>of baker’s yeast in </a:t>
            </a:r>
            <a:r>
              <a:rPr lang="en-GB" sz="1800" dirty="0" smtClean="0"/>
              <a:t>a </a:t>
            </a:r>
            <a:r>
              <a:rPr lang="en-GB" sz="1800" dirty="0"/>
              <a:t>second bioreactor converts the acetate along with ammonia and oxygen into edible </a:t>
            </a:r>
            <a:r>
              <a:rPr lang="en-GB" sz="1800" dirty="0" smtClean="0"/>
              <a:t>protein. </a:t>
            </a:r>
            <a:r>
              <a:rPr lang="en-GB" sz="1800" dirty="0"/>
              <a:t>The recycled ammonia could come from industrial waste </a:t>
            </a:r>
            <a:r>
              <a:rPr lang="en-GB" sz="1800" dirty="0" smtClean="0"/>
              <a:t>streams. </a:t>
            </a:r>
          </a:p>
          <a:p>
            <a:r>
              <a:rPr lang="en-GB" sz="1800" dirty="0" smtClean="0"/>
              <a:t>Other </a:t>
            </a:r>
            <a:r>
              <a:rPr lang="en-GB" sz="1800" dirty="0"/>
              <a:t>microbial protein-generating processes already exist but must be fuelled by sugar, so </a:t>
            </a:r>
            <a:r>
              <a:rPr lang="en-GB" sz="1800" dirty="0" smtClean="0"/>
              <a:t>rely </a:t>
            </a:r>
            <a:r>
              <a:rPr lang="en-GB" sz="1800" dirty="0"/>
              <a:t>on agriculture. Using renewable electricity to split water </a:t>
            </a:r>
            <a:r>
              <a:rPr lang="en-GB" sz="1800" dirty="0" smtClean="0"/>
              <a:t>to supply the hydrogen </a:t>
            </a:r>
            <a:r>
              <a:rPr lang="en-GB" sz="1800" dirty="0"/>
              <a:t>and oxygen </a:t>
            </a:r>
            <a:r>
              <a:rPr lang="en-GB" sz="1800" dirty="0" smtClean="0"/>
              <a:t>could give </a:t>
            </a:r>
            <a:r>
              <a:rPr lang="en-GB" sz="1800" dirty="0"/>
              <a:t>the </a:t>
            </a:r>
            <a:r>
              <a:rPr lang="en-GB" sz="1800" dirty="0" smtClean="0"/>
              <a:t>system a </a:t>
            </a:r>
            <a:r>
              <a:rPr lang="en-GB" sz="1800" dirty="0"/>
              <a:t>low-carbon </a:t>
            </a:r>
            <a:r>
              <a:rPr lang="en-GB" sz="1800" dirty="0" smtClean="0"/>
              <a:t>footprint.</a:t>
            </a:r>
            <a:endParaRPr lang="en-GB" sz="1800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 txBox="1">
            <a:spLocks/>
          </p:cNvSpPr>
          <p:nvPr/>
        </p:nvSpPr>
        <p:spPr>
          <a:xfrm>
            <a:off x="506730" y="12025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9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Sustainable method for producing proteins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051" y="5777138"/>
            <a:ext cx="1045723" cy="104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6730" y="1014347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3"/>
              </a:rPr>
              <a:t>rsc.li/2MR5RWO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730" y="124387"/>
            <a:ext cx="7886700" cy="1325563"/>
          </a:xfrm>
        </p:spPr>
        <p:txBody>
          <a:bodyPr>
            <a:normAutofit/>
          </a:bodyPr>
          <a:lstStyle/>
          <a:p>
            <a:r>
              <a:rPr lang="en-US" sz="3200" dirty="0"/>
              <a:t>Sustainable method for producing proteins</a:t>
            </a:r>
            <a:endParaRPr lang="en-GB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6730" y="4442956"/>
            <a:ext cx="8139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4585A"/>
                </a:solidFill>
              </a:rPr>
              <a:t>1. Write an equation for the splitting of water into hydrogen and oxygen.</a:t>
            </a:r>
          </a:p>
          <a:p>
            <a:r>
              <a:rPr lang="en-GB" dirty="0" smtClean="0">
                <a:solidFill>
                  <a:srgbClr val="54585A"/>
                </a:solidFill>
              </a:rPr>
              <a:t>2. </a:t>
            </a:r>
            <a:r>
              <a:rPr lang="en-GB" dirty="0">
                <a:solidFill>
                  <a:srgbClr val="54585A"/>
                </a:solidFill>
              </a:rPr>
              <a:t>Define the term ‘carbon footprint</a:t>
            </a:r>
            <a:r>
              <a:rPr lang="en-GB" dirty="0" smtClean="0">
                <a:solidFill>
                  <a:srgbClr val="54585A"/>
                </a:solidFill>
              </a:rPr>
              <a:t>’.</a:t>
            </a:r>
          </a:p>
          <a:p>
            <a:r>
              <a:rPr lang="en-GB" dirty="0" smtClean="0">
                <a:solidFill>
                  <a:srgbClr val="54585A"/>
                </a:solidFill>
              </a:rPr>
              <a:t>3. Explain why </a:t>
            </a:r>
            <a:r>
              <a:rPr lang="en-GB" dirty="0">
                <a:solidFill>
                  <a:srgbClr val="54585A"/>
                </a:solidFill>
              </a:rPr>
              <a:t>this process </a:t>
            </a:r>
            <a:r>
              <a:rPr lang="en-GB" dirty="0" smtClean="0">
                <a:solidFill>
                  <a:srgbClr val="54585A"/>
                </a:solidFill>
              </a:rPr>
              <a:t>could be sustainable.</a:t>
            </a:r>
            <a:endParaRPr lang="en-GB" dirty="0">
              <a:solidFill>
                <a:srgbClr val="54585A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06730" y="1326253"/>
            <a:ext cx="8119110" cy="3194947"/>
          </a:xfrm>
        </p:spPr>
        <p:txBody>
          <a:bodyPr>
            <a:noAutofit/>
          </a:bodyPr>
          <a:lstStyle/>
          <a:p>
            <a:r>
              <a:rPr lang="en-GB" sz="1800" dirty="0" smtClean="0"/>
              <a:t>Scientists have </a:t>
            </a:r>
            <a:r>
              <a:rPr lang="en-GB" sz="1800" dirty="0"/>
              <a:t>developed a </a:t>
            </a:r>
            <a:r>
              <a:rPr lang="en-GB" sz="1800" dirty="0" smtClean="0"/>
              <a:t>new biotechnology process </a:t>
            </a:r>
            <a:r>
              <a:rPr lang="en-GB" sz="1800" dirty="0"/>
              <a:t>that turns waste resources and renewable energy into edible proteins. </a:t>
            </a:r>
            <a:r>
              <a:rPr lang="en-GB" sz="1800" dirty="0" smtClean="0"/>
              <a:t>The two-stage system </a:t>
            </a:r>
            <a:r>
              <a:rPr lang="en-GB" sz="1800" dirty="0"/>
              <a:t>makes </a:t>
            </a:r>
            <a:r>
              <a:rPr lang="en-GB" sz="1800" dirty="0" smtClean="0"/>
              <a:t>biomass </a:t>
            </a:r>
            <a:r>
              <a:rPr lang="en-GB" sz="1800" dirty="0"/>
              <a:t>with a protein </a:t>
            </a:r>
            <a:r>
              <a:rPr lang="en-GB" sz="1800" dirty="0" smtClean="0"/>
              <a:t>content </a:t>
            </a:r>
            <a:r>
              <a:rPr lang="en-GB" sz="1800" dirty="0"/>
              <a:t>of 40–50%. The </a:t>
            </a:r>
            <a:r>
              <a:rPr lang="en-GB" sz="1800" dirty="0" smtClean="0"/>
              <a:t>first stage </a:t>
            </a:r>
            <a:r>
              <a:rPr lang="en-GB" sz="1800" dirty="0"/>
              <a:t>uses </a:t>
            </a:r>
            <a:r>
              <a:rPr lang="en-GB" sz="1800" dirty="0" smtClean="0"/>
              <a:t>bacteria to </a:t>
            </a:r>
            <a:r>
              <a:rPr lang="en-GB" sz="1800" dirty="0"/>
              <a:t>convert hydrogen and carbon dioxide into acetate through a </a:t>
            </a:r>
            <a:r>
              <a:rPr lang="en-GB" sz="1800" dirty="0" smtClean="0"/>
              <a:t>carbon-fixing reaction. A culture </a:t>
            </a:r>
            <a:r>
              <a:rPr lang="en-GB" sz="1800" dirty="0"/>
              <a:t>of baker’s yeast in </a:t>
            </a:r>
            <a:r>
              <a:rPr lang="en-GB" sz="1800" dirty="0" smtClean="0"/>
              <a:t>a </a:t>
            </a:r>
            <a:r>
              <a:rPr lang="en-GB" sz="1800" dirty="0"/>
              <a:t>second bioreactor converts the acetate along with ammonia and oxygen into edible </a:t>
            </a:r>
            <a:r>
              <a:rPr lang="en-GB" sz="1800" dirty="0" smtClean="0"/>
              <a:t>protein. </a:t>
            </a:r>
            <a:r>
              <a:rPr lang="en-GB" sz="1800" dirty="0"/>
              <a:t>The recycled ammonia could come from industrial waste </a:t>
            </a:r>
            <a:r>
              <a:rPr lang="en-GB" sz="1800" dirty="0" smtClean="0"/>
              <a:t>streams. </a:t>
            </a:r>
          </a:p>
          <a:p>
            <a:r>
              <a:rPr lang="en-GB" sz="1800" dirty="0" smtClean="0"/>
              <a:t>Other </a:t>
            </a:r>
            <a:r>
              <a:rPr lang="en-GB" sz="1800" dirty="0"/>
              <a:t>microbial protein-generating processes already exist but must be fuelled by sugar, so </a:t>
            </a:r>
            <a:r>
              <a:rPr lang="en-GB" sz="1800" dirty="0" smtClean="0"/>
              <a:t>rely </a:t>
            </a:r>
            <a:r>
              <a:rPr lang="en-GB" sz="1800" dirty="0"/>
              <a:t>on agriculture. Using renewable electricity to split water </a:t>
            </a:r>
            <a:r>
              <a:rPr lang="en-GB" sz="1800" dirty="0" smtClean="0"/>
              <a:t>to supply the hydrogen </a:t>
            </a:r>
            <a:r>
              <a:rPr lang="en-GB" sz="1800" dirty="0"/>
              <a:t>and oxygen </a:t>
            </a:r>
            <a:r>
              <a:rPr lang="en-GB" sz="1800" dirty="0" smtClean="0"/>
              <a:t>could give </a:t>
            </a:r>
            <a:r>
              <a:rPr lang="en-GB" sz="1800" dirty="0"/>
              <a:t>the </a:t>
            </a:r>
            <a:r>
              <a:rPr lang="en-GB" sz="1800" dirty="0" smtClean="0"/>
              <a:t>system a </a:t>
            </a:r>
            <a:r>
              <a:rPr lang="en-GB" sz="1800" dirty="0"/>
              <a:t>low-carbon </a:t>
            </a:r>
            <a:r>
              <a:rPr lang="en-GB" sz="1800" dirty="0" smtClean="0"/>
              <a:t>footprint.</a:t>
            </a:r>
            <a:endParaRPr lang="en-GB" sz="1800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 txBox="1">
            <a:spLocks/>
          </p:cNvSpPr>
          <p:nvPr/>
        </p:nvSpPr>
        <p:spPr>
          <a:xfrm>
            <a:off x="506730" y="12025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00497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Sustainable method for producing proteins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051" y="5777138"/>
            <a:ext cx="1045723" cy="104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32841"/>
      </p:ext>
    </p:extLst>
  </p:cSld>
  <p:clrMapOvr>
    <a:masterClrMapping/>
  </p:clrMapOvr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27d643f5-4560-4eff-9f48-d0fe6b2bec2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572</TotalTime>
  <Words>519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1_RSC_Plain_no footer</vt:lpstr>
      <vt:lpstr>Sustainable method for producing proteins</vt:lpstr>
      <vt:lpstr>Sustainable method for producing proteins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Andy McLaughlin</dc:creator>
  <cp:lastModifiedBy>Lisa Clatworthy</cp:lastModifiedBy>
  <cp:revision>51</cp:revision>
  <dcterms:created xsi:type="dcterms:W3CDTF">2019-06-17T10:12:16Z</dcterms:created>
  <dcterms:modified xsi:type="dcterms:W3CDTF">2019-10-21T09:50:30Z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