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64" r:id="rId5"/>
    <p:sldId id="265" r:id="rId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e Blackburn" initials="LB" lastIdx="1" clrIdx="0">
    <p:extLst>
      <p:ext uri="{19B8F6BF-5375-455C-9EA6-DF929625EA0E}">
        <p15:presenceInfo xmlns:p15="http://schemas.microsoft.com/office/powerpoint/2012/main" userId="S-1-5-21-1805851971-1264261665-475923621-263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758B"/>
    <a:srgbClr val="505759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030" autoAdjust="0"/>
  </p:normalViewPr>
  <p:slideViewPr>
    <p:cSldViewPr>
      <p:cViewPr varScale="1">
        <p:scale>
          <a:sx n="87" d="100"/>
          <a:sy n="87" d="100"/>
        </p:scale>
        <p:origin x="222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514779C-79A7-49E8-BEAB-D399194BACEE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8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DCDCBA4-4DCE-453B-AE0F-9AB001E25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94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Chemistry World. Use this slide as a lesson starter.</a:t>
            </a:r>
          </a:p>
          <a:p>
            <a:r>
              <a:rPr lang="en-GB" baseline="0" dirty="0" smtClean="0"/>
              <a:t>Image credit: © </a:t>
            </a:r>
            <a:r>
              <a:rPr lang="en-GB" baseline="0" dirty="0" err="1" smtClean="0"/>
              <a:t>Shutterstock</a:t>
            </a: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554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Chemistry World. Use this slide as a lesson starter.</a:t>
            </a:r>
          </a:p>
          <a:p>
            <a:r>
              <a:rPr lang="en-GB" baseline="0" dirty="0" smtClean="0"/>
              <a:t>Image credit: © </a:t>
            </a:r>
            <a:r>
              <a:rPr lang="en-GB" baseline="0" dirty="0" err="1" smtClean="0"/>
              <a:t>Shutterstock</a:t>
            </a:r>
            <a:endParaRPr lang="en-GB" baseline="0" dirty="0" smtClean="0"/>
          </a:p>
          <a:p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The questions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 could be used with a 14–16 class studying the analysis topic</a:t>
            </a:r>
          </a:p>
          <a:p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Answers 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Only contains one compound or element</a:t>
            </a:r>
            <a:endParaRPr lang="en-GB" sz="1200" b="0" baseline="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The sheet covered with adsorbent material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Divide the distance moved by spot by the distance moved by the solvent.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(Extension question) different compounds may have different solubility in the solvent. The more soluble one will move the furthest up the paper.</a:t>
            </a:r>
            <a:endParaRPr lang="en-GB" sz="12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764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TOMCid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TOMCid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59621" y="217252"/>
            <a:ext cx="4680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79510" y="219203"/>
            <a:ext cx="6597788" cy="1957066"/>
            <a:chOff x="179510" y="219203"/>
            <a:chExt cx="6597788" cy="1957066"/>
          </a:xfrm>
        </p:grpSpPr>
        <p:sp>
          <p:nvSpPr>
            <p:cNvPr id="13" name="TextBox 12"/>
            <p:cNvSpPr txBox="1"/>
            <p:nvPr/>
          </p:nvSpPr>
          <p:spPr>
            <a:xfrm>
              <a:off x="179510" y="219203"/>
              <a:ext cx="62646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App quantifies chemicals in </a:t>
              </a:r>
              <a:r>
                <a:rPr lang="en-US" b="1" dirty="0" smtClean="0">
                  <a:solidFill>
                    <a:schemeClr val="bg1"/>
                  </a:solidFill>
                </a:rPr>
                <a:t>thin-layer </a:t>
              </a:r>
              <a:r>
                <a:rPr lang="en-US" b="1" dirty="0">
                  <a:solidFill>
                    <a:schemeClr val="bg1"/>
                  </a:solidFill>
                </a:rPr>
                <a:t>chromatography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79510" y="669240"/>
              <a:ext cx="32403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>
                  <a:solidFill>
                    <a:schemeClr val="bg1"/>
                  </a:solidFill>
                </a:rPr>
                <a:t>Read the full article </a:t>
              </a:r>
              <a:r>
                <a:rPr lang="en-GB" sz="1200" i="1" dirty="0" smtClean="0">
                  <a:solidFill>
                    <a:schemeClr val="bg1"/>
                  </a:solidFill>
                </a:rPr>
                <a:t>at</a:t>
              </a:r>
              <a:r>
                <a:rPr lang="en-GB" sz="1200" i="1" dirty="0">
                  <a:solidFill>
                    <a:schemeClr val="bg1"/>
                  </a:solidFill>
                </a:rPr>
                <a:t>: </a:t>
              </a:r>
              <a:r>
                <a:rPr lang="en-GB" sz="1200" i="1" dirty="0" smtClean="0">
                  <a:solidFill>
                    <a:schemeClr val="bg1"/>
                  </a:solidFill>
                  <a:hlinkClick r:id="rId3"/>
                </a:rPr>
                <a:t>rsc.li/2TOMCid</a:t>
              </a:r>
              <a:endParaRPr lang="en-GB" sz="1200" i="1" dirty="0" smtClean="0">
                <a:solidFill>
                  <a:schemeClr val="bg1"/>
                </a:solidFill>
              </a:endParaRPr>
            </a:p>
            <a:p>
              <a:endParaRPr lang="en-GB" sz="1200" i="1" strike="sngStrike" dirty="0">
                <a:solidFill>
                  <a:schemeClr val="bg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79510" y="975940"/>
              <a:ext cx="659778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Researchers have made a web app that converts </a:t>
              </a:r>
              <a:r>
                <a:rPr lang="en-GB" dirty="0" smtClean="0">
                  <a:solidFill>
                    <a:schemeClr val="bg1"/>
                  </a:solidFill>
                </a:rPr>
                <a:t>thin-layer </a:t>
              </a:r>
              <a:r>
                <a:rPr lang="en-GB" dirty="0" smtClean="0">
                  <a:solidFill>
                    <a:schemeClr val="bg1"/>
                  </a:solidFill>
                </a:rPr>
                <a:t>chromatography (TLC) into a quantitative analytical technique.</a:t>
              </a:r>
            </a:p>
            <a:p>
              <a:r>
                <a:rPr lang="en-GB" dirty="0" smtClean="0">
                  <a:solidFill>
                    <a:schemeClr val="bg1"/>
                  </a:solidFill>
                </a:rPr>
                <a:t>The app uses smartphone photos to calculate compound concentrations. </a:t>
              </a:r>
            </a:p>
          </p:txBody>
        </p:sp>
      </p:grpSp>
      <p:sp>
        <p:nvSpPr>
          <p:cNvPr id="20" name="Rectangle 19"/>
          <p:cNvSpPr/>
          <p:nvPr/>
        </p:nvSpPr>
        <p:spPr>
          <a:xfrm>
            <a:off x="179510" y="2089879"/>
            <a:ext cx="87129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TLC separates compound mixtures on a sheet covered with an adsorbent material through the action of a solvent. </a:t>
            </a:r>
            <a:r>
              <a:rPr lang="en-GB" dirty="0" smtClean="0">
                <a:solidFill>
                  <a:schemeClr val="bg1"/>
                </a:solidFill>
              </a:rPr>
              <a:t>Common classroom examples use TLC to separate </a:t>
            </a:r>
            <a:r>
              <a:rPr lang="en-GB" dirty="0">
                <a:solidFill>
                  <a:schemeClr val="bg1"/>
                </a:solidFill>
              </a:rPr>
              <a:t>the components in black </a:t>
            </a:r>
            <a:r>
              <a:rPr lang="en-GB" dirty="0" smtClean="0">
                <a:solidFill>
                  <a:schemeClr val="bg1"/>
                </a:solidFill>
              </a:rPr>
              <a:t>ink or leaf extracts. </a:t>
            </a:r>
            <a:r>
              <a:rPr lang="en-GB" dirty="0">
                <a:solidFill>
                  <a:schemeClr val="bg1"/>
                </a:solidFill>
              </a:rPr>
              <a:t>But </a:t>
            </a:r>
            <a:r>
              <a:rPr lang="en-GB" dirty="0" smtClean="0">
                <a:solidFill>
                  <a:schemeClr val="bg1"/>
                </a:solidFill>
              </a:rPr>
              <a:t>until now, TLC has been limited </a:t>
            </a:r>
            <a:r>
              <a:rPr lang="en-GB" dirty="0">
                <a:solidFill>
                  <a:schemeClr val="bg1"/>
                </a:solidFill>
              </a:rPr>
              <a:t>to qualitative analyses – it can </a:t>
            </a:r>
            <a:r>
              <a:rPr lang="en-GB" dirty="0" smtClean="0">
                <a:solidFill>
                  <a:schemeClr val="bg1"/>
                </a:solidFill>
              </a:rPr>
              <a:t>show how </a:t>
            </a:r>
            <a:r>
              <a:rPr lang="en-GB" dirty="0">
                <a:solidFill>
                  <a:schemeClr val="bg1"/>
                </a:solidFill>
              </a:rPr>
              <a:t>many different </a:t>
            </a:r>
            <a:r>
              <a:rPr lang="en-GB" dirty="0" smtClean="0">
                <a:solidFill>
                  <a:schemeClr val="bg1"/>
                </a:solidFill>
              </a:rPr>
              <a:t>compounds </a:t>
            </a:r>
            <a:r>
              <a:rPr lang="en-GB" dirty="0">
                <a:solidFill>
                  <a:schemeClr val="bg1"/>
                </a:solidFill>
              </a:rPr>
              <a:t>a mixture </a:t>
            </a:r>
            <a:r>
              <a:rPr lang="en-GB" dirty="0" smtClean="0">
                <a:solidFill>
                  <a:schemeClr val="bg1"/>
                </a:solidFill>
              </a:rPr>
              <a:t>contains, </a:t>
            </a:r>
            <a:r>
              <a:rPr lang="en-GB" dirty="0">
                <a:solidFill>
                  <a:schemeClr val="bg1"/>
                </a:solidFill>
              </a:rPr>
              <a:t>but not how much of each component there is</a:t>
            </a:r>
            <a:r>
              <a:rPr lang="en-GB" dirty="0" smtClean="0">
                <a:solidFill>
                  <a:schemeClr val="bg1"/>
                </a:solidFill>
              </a:rPr>
              <a:t>.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Users of the app place three </a:t>
            </a:r>
            <a:r>
              <a:rPr lang="en-GB" dirty="0">
                <a:solidFill>
                  <a:schemeClr val="bg1"/>
                </a:solidFill>
              </a:rPr>
              <a:t>samples of known concentration next to one of unknown </a:t>
            </a:r>
            <a:r>
              <a:rPr lang="en-GB" dirty="0" smtClean="0">
                <a:solidFill>
                  <a:schemeClr val="bg1"/>
                </a:solidFill>
              </a:rPr>
              <a:t>concentration </a:t>
            </a:r>
            <a:r>
              <a:rPr lang="en-GB" dirty="0">
                <a:solidFill>
                  <a:schemeClr val="bg1"/>
                </a:solidFill>
              </a:rPr>
              <a:t>on their TLC plate and run it. </a:t>
            </a:r>
            <a:r>
              <a:rPr lang="en-GB" dirty="0" smtClean="0">
                <a:solidFill>
                  <a:schemeClr val="bg1"/>
                </a:solidFill>
              </a:rPr>
              <a:t>When a photograph of the TLC plate is then uploaded to the app, it compares the size and intensity of the spots to estimate </a:t>
            </a:r>
            <a:r>
              <a:rPr lang="en-GB" dirty="0">
                <a:solidFill>
                  <a:schemeClr val="bg1"/>
                </a:solidFill>
              </a:rPr>
              <a:t>the concentration </a:t>
            </a:r>
            <a:r>
              <a:rPr lang="en-GB" dirty="0" smtClean="0">
                <a:solidFill>
                  <a:schemeClr val="bg1"/>
                </a:solidFill>
              </a:rPr>
              <a:t>of compounds in the </a:t>
            </a:r>
            <a:r>
              <a:rPr lang="en-GB" dirty="0">
                <a:solidFill>
                  <a:schemeClr val="bg1"/>
                </a:solidFill>
              </a:rPr>
              <a:t>unknown sample.</a:t>
            </a:r>
          </a:p>
          <a:p>
            <a:endParaRPr lang="en-GB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511" y="332656"/>
            <a:ext cx="2248242" cy="149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5936" y="4699010"/>
            <a:ext cx="51125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What is a pure substance?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What is the stationary phase in TLC?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Describe how to calculate the </a:t>
            </a:r>
            <a:r>
              <a:rPr lang="en-GB" dirty="0" err="1" smtClean="0">
                <a:solidFill>
                  <a:schemeClr val="bg1"/>
                </a:solidFill>
              </a:rPr>
              <a:t>R</a:t>
            </a:r>
            <a:r>
              <a:rPr lang="en-GB" sz="1400" dirty="0" err="1" smtClean="0">
                <a:solidFill>
                  <a:schemeClr val="bg1"/>
                </a:solidFill>
              </a:rPr>
              <a:t>f</a:t>
            </a:r>
            <a:r>
              <a:rPr lang="en-GB" sz="1400" dirty="0" smtClean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value for a spot on a chromatogram.</a:t>
            </a:r>
            <a:endParaRPr lang="en-GB" dirty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Explain why two different compounds may move different distances on a chromatogram.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9621" y="217252"/>
            <a:ext cx="4680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79510" y="219203"/>
            <a:ext cx="6597788" cy="1957066"/>
            <a:chOff x="179510" y="219203"/>
            <a:chExt cx="6597788" cy="1957066"/>
          </a:xfrm>
        </p:grpSpPr>
        <p:sp>
          <p:nvSpPr>
            <p:cNvPr id="13" name="TextBox 12"/>
            <p:cNvSpPr txBox="1"/>
            <p:nvPr/>
          </p:nvSpPr>
          <p:spPr>
            <a:xfrm>
              <a:off x="179510" y="219203"/>
              <a:ext cx="62646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App quantifies chemicals in </a:t>
              </a:r>
              <a:r>
                <a:rPr lang="en-US" b="1" dirty="0" smtClean="0">
                  <a:solidFill>
                    <a:schemeClr val="bg1"/>
                  </a:solidFill>
                </a:rPr>
                <a:t>thin-layer </a:t>
              </a:r>
              <a:r>
                <a:rPr lang="en-US" b="1" dirty="0">
                  <a:solidFill>
                    <a:schemeClr val="bg1"/>
                  </a:solidFill>
                </a:rPr>
                <a:t>chromatography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79510" y="669240"/>
              <a:ext cx="32403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>
                  <a:solidFill>
                    <a:schemeClr val="bg1"/>
                  </a:solidFill>
                </a:rPr>
                <a:t>Read the full article </a:t>
              </a:r>
              <a:r>
                <a:rPr lang="en-GB" sz="1200" i="1" dirty="0" smtClean="0">
                  <a:solidFill>
                    <a:schemeClr val="bg1"/>
                  </a:solidFill>
                </a:rPr>
                <a:t>at</a:t>
              </a:r>
              <a:r>
                <a:rPr lang="en-GB" sz="1200" i="1" dirty="0">
                  <a:solidFill>
                    <a:schemeClr val="bg1"/>
                  </a:solidFill>
                </a:rPr>
                <a:t>: </a:t>
              </a:r>
              <a:r>
                <a:rPr lang="en-GB" sz="1200" i="1" dirty="0" smtClean="0">
                  <a:solidFill>
                    <a:schemeClr val="bg1"/>
                  </a:solidFill>
                  <a:hlinkClick r:id="rId3"/>
                </a:rPr>
                <a:t>rsc.li/2TOMCid</a:t>
              </a:r>
              <a:endParaRPr lang="en-GB" sz="1200" i="1" dirty="0" smtClean="0">
                <a:solidFill>
                  <a:schemeClr val="bg1"/>
                </a:solidFill>
              </a:endParaRPr>
            </a:p>
            <a:p>
              <a:endParaRPr lang="en-GB" sz="1200" i="1" strike="sngStrike" dirty="0">
                <a:solidFill>
                  <a:schemeClr val="bg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79510" y="975940"/>
              <a:ext cx="659778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Researchers have made a web app that converts </a:t>
              </a:r>
              <a:r>
                <a:rPr lang="en-GB" dirty="0" smtClean="0">
                  <a:solidFill>
                    <a:schemeClr val="bg1"/>
                  </a:solidFill>
                </a:rPr>
                <a:t>thin-layer </a:t>
              </a:r>
              <a:r>
                <a:rPr lang="en-GB" dirty="0" smtClean="0">
                  <a:solidFill>
                    <a:schemeClr val="bg1"/>
                  </a:solidFill>
                </a:rPr>
                <a:t>chromatography (TLC) into a quantitative analytical technique.</a:t>
              </a:r>
            </a:p>
            <a:p>
              <a:r>
                <a:rPr lang="en-GB" dirty="0" smtClean="0">
                  <a:solidFill>
                    <a:schemeClr val="bg1"/>
                  </a:solidFill>
                </a:rPr>
                <a:t>The app uses smartphone photos to calculate compound concentrations. </a:t>
              </a:r>
            </a:p>
          </p:txBody>
        </p:sp>
      </p:grpSp>
      <p:sp>
        <p:nvSpPr>
          <p:cNvPr id="20" name="Rectangle 19"/>
          <p:cNvSpPr/>
          <p:nvPr/>
        </p:nvSpPr>
        <p:spPr>
          <a:xfrm>
            <a:off x="179510" y="2089879"/>
            <a:ext cx="87129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TLC separates compound mixtures on a sheet covered with an adsorbent material through the action of a solvent. </a:t>
            </a:r>
            <a:r>
              <a:rPr lang="en-GB" dirty="0" smtClean="0">
                <a:solidFill>
                  <a:schemeClr val="bg1"/>
                </a:solidFill>
              </a:rPr>
              <a:t>Common classroom examples use TLC to separate </a:t>
            </a:r>
            <a:r>
              <a:rPr lang="en-GB" dirty="0">
                <a:solidFill>
                  <a:schemeClr val="bg1"/>
                </a:solidFill>
              </a:rPr>
              <a:t>the components in black </a:t>
            </a:r>
            <a:r>
              <a:rPr lang="en-GB" dirty="0" smtClean="0">
                <a:solidFill>
                  <a:schemeClr val="bg1"/>
                </a:solidFill>
              </a:rPr>
              <a:t>ink or leaf extracts. </a:t>
            </a:r>
            <a:r>
              <a:rPr lang="en-GB" dirty="0">
                <a:solidFill>
                  <a:schemeClr val="bg1"/>
                </a:solidFill>
              </a:rPr>
              <a:t>But </a:t>
            </a:r>
            <a:r>
              <a:rPr lang="en-GB" dirty="0" smtClean="0">
                <a:solidFill>
                  <a:schemeClr val="bg1"/>
                </a:solidFill>
              </a:rPr>
              <a:t>until now, TLC has been limited </a:t>
            </a:r>
            <a:r>
              <a:rPr lang="en-GB" dirty="0">
                <a:solidFill>
                  <a:schemeClr val="bg1"/>
                </a:solidFill>
              </a:rPr>
              <a:t>to qualitative analyses – it can </a:t>
            </a:r>
            <a:r>
              <a:rPr lang="en-GB" dirty="0" smtClean="0">
                <a:solidFill>
                  <a:schemeClr val="bg1"/>
                </a:solidFill>
              </a:rPr>
              <a:t>show how </a:t>
            </a:r>
            <a:r>
              <a:rPr lang="en-GB" dirty="0">
                <a:solidFill>
                  <a:schemeClr val="bg1"/>
                </a:solidFill>
              </a:rPr>
              <a:t>many different </a:t>
            </a:r>
            <a:r>
              <a:rPr lang="en-GB" dirty="0" smtClean="0">
                <a:solidFill>
                  <a:schemeClr val="bg1"/>
                </a:solidFill>
              </a:rPr>
              <a:t>compounds </a:t>
            </a:r>
            <a:r>
              <a:rPr lang="en-GB" dirty="0">
                <a:solidFill>
                  <a:schemeClr val="bg1"/>
                </a:solidFill>
              </a:rPr>
              <a:t>a mixture </a:t>
            </a:r>
            <a:r>
              <a:rPr lang="en-GB" dirty="0" smtClean="0">
                <a:solidFill>
                  <a:schemeClr val="bg1"/>
                </a:solidFill>
              </a:rPr>
              <a:t>contains, </a:t>
            </a:r>
            <a:r>
              <a:rPr lang="en-GB" dirty="0">
                <a:solidFill>
                  <a:schemeClr val="bg1"/>
                </a:solidFill>
              </a:rPr>
              <a:t>but not how much of each component there is</a:t>
            </a:r>
            <a:r>
              <a:rPr lang="en-GB" dirty="0" smtClean="0">
                <a:solidFill>
                  <a:schemeClr val="bg1"/>
                </a:solidFill>
              </a:rPr>
              <a:t>.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Users of the app place three </a:t>
            </a:r>
            <a:r>
              <a:rPr lang="en-GB" dirty="0">
                <a:solidFill>
                  <a:schemeClr val="bg1"/>
                </a:solidFill>
              </a:rPr>
              <a:t>samples of known concentration next to one of unknown </a:t>
            </a:r>
            <a:r>
              <a:rPr lang="en-GB" dirty="0" smtClean="0">
                <a:solidFill>
                  <a:schemeClr val="bg1"/>
                </a:solidFill>
              </a:rPr>
              <a:t>concentration </a:t>
            </a:r>
            <a:r>
              <a:rPr lang="en-GB" dirty="0">
                <a:solidFill>
                  <a:schemeClr val="bg1"/>
                </a:solidFill>
              </a:rPr>
              <a:t>on their TLC plate and run it. </a:t>
            </a:r>
            <a:r>
              <a:rPr lang="en-GB" dirty="0" smtClean="0">
                <a:solidFill>
                  <a:schemeClr val="bg1"/>
                </a:solidFill>
              </a:rPr>
              <a:t>When a photograph of the TLC plate is then uploaded to the app, it compares the size and intensity of the spots to estimate </a:t>
            </a:r>
            <a:r>
              <a:rPr lang="en-GB" dirty="0">
                <a:solidFill>
                  <a:schemeClr val="bg1"/>
                </a:solidFill>
              </a:rPr>
              <a:t>the concentration </a:t>
            </a:r>
            <a:r>
              <a:rPr lang="en-GB" dirty="0" smtClean="0">
                <a:solidFill>
                  <a:schemeClr val="bg1"/>
                </a:solidFill>
              </a:rPr>
              <a:t>of compounds in the </a:t>
            </a:r>
            <a:r>
              <a:rPr lang="en-GB" dirty="0">
                <a:solidFill>
                  <a:schemeClr val="bg1"/>
                </a:solidFill>
              </a:rPr>
              <a:t>unknown sample.</a:t>
            </a:r>
          </a:p>
          <a:p>
            <a:endParaRPr lang="en-GB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511" y="332656"/>
            <a:ext cx="2248242" cy="149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46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8765011-A555-4DFA-AE85-6BF42B9B2042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27d643f5-4560-4eff-9f48-d0fe6b2bec2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4794</TotalTime>
  <Words>493</Words>
  <Application>Microsoft Office PowerPoint</Application>
  <PresentationFormat>On-screen Show (4:3)</PresentationFormat>
  <Paragraphs>28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Starter slides: App quantifies chemicals in thin layer chromatography</dc:title>
  <dc:creator>EIC</dc:creator>
  <dc:description>From Education in Chemistry article, [shortened URL]</dc:description>
  <cp:lastModifiedBy>Jamie Durrani</cp:lastModifiedBy>
  <cp:revision>449</cp:revision>
  <cp:lastPrinted>2018-04-19T13:17:15Z</cp:lastPrinted>
  <dcterms:created xsi:type="dcterms:W3CDTF">2013-06-04T12:27:23Z</dcterms:created>
  <dcterms:modified xsi:type="dcterms:W3CDTF">2019-04-04T11:11:11Z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