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5" r:id="rId4"/>
    <p:sldId id="266" r:id="rId5"/>
    <p:sldId id="272" r:id="rId6"/>
    <p:sldId id="273" r:id="rId7"/>
    <p:sldId id="267" r:id="rId8"/>
    <p:sldId id="268" r:id="rId9"/>
    <p:sldId id="269" r:id="rId10"/>
    <p:sldId id="270" r:id="rId11"/>
    <p:sldId id="271" r:id="rId12"/>
    <p:sldId id="27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22" autoAdjust="0"/>
    <p:restoredTop sz="93792" autoAdjust="0"/>
  </p:normalViewPr>
  <p:slideViewPr>
    <p:cSldViewPr snapToGrid="0" snapToObjects="1">
      <p:cViewPr varScale="1">
        <p:scale>
          <a:sx n="114" d="100"/>
          <a:sy n="114" d="100"/>
        </p:scale>
        <p:origin x="34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89BBF4-0FA0-43CE-91FA-3E3DB7441653}" type="datetimeFigureOut">
              <a:rPr lang="en-GB" smtClean="0"/>
              <a:t>23/06/2021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66BD8-328F-4450-A4B1-418F531385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6701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66BD8-328F-4450-A4B1-418F5313852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0031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66BD8-328F-4450-A4B1-418F5313852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753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66BD8-328F-4450-A4B1-418F5313852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889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66BD8-328F-4450-A4B1-418F5313852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96092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66BD8-328F-4450-A4B1-418F5313852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47142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66BD8-328F-4450-A4B1-418F5313852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948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2UfBalB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567776"/>
          </a:xfrm>
        </p:spPr>
        <p:txBody>
          <a:bodyPr>
            <a:normAutofit fontScale="90000"/>
          </a:bodyPr>
          <a:lstStyle/>
          <a:p>
            <a:r>
              <a:rPr lang="en-GB" sz="2200" dirty="0"/>
              <a:t>Primary science investigations</a:t>
            </a:r>
            <a:br>
              <a:rPr lang="en-GB" dirty="0"/>
            </a:br>
            <a:r>
              <a:rPr lang="en-GB" sz="1800" b="0" dirty="0">
                <a:hlinkClick r:id="rId2"/>
              </a:rPr>
              <a:t>rsc.li/2UfBalB</a:t>
            </a:r>
            <a:br>
              <a:rPr lang="en-GB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Bath bombs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336C445-97F1-5949-BD1E-E9AC5E26777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Follow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30" y="1259999"/>
            <a:ext cx="9540000" cy="4011911"/>
          </a:xfrm>
        </p:spPr>
        <p:txBody>
          <a:bodyPr/>
          <a:lstStyle/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GB" dirty="0"/>
              <a:t>How can you make a ‘bath bomb’ using these substances?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GB" dirty="0"/>
              <a:t>What else might you want to add to this to make the bath bomb look/smell better?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541E6317-6799-4BF1-972E-B54167167AE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8628" y="3265954"/>
            <a:ext cx="7943523" cy="277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7547DA-EE36-4E14-9B7D-778489F03919}"/>
              </a:ext>
            </a:extLst>
          </p:cNvPr>
          <p:cNvSpPr txBox="1"/>
          <p:nvPr/>
        </p:nvSpPr>
        <p:spPr>
          <a:xfrm>
            <a:off x="540001" y="1078686"/>
            <a:ext cx="995462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entury Gothic" panose="020B0502020202020204" pitchFamily="34" charset="0"/>
              </a:rPr>
              <a:t>How do you feel about our </a:t>
            </a:r>
            <a:r>
              <a:rPr lang="en-GB" sz="2000" b="1" dirty="0">
                <a:solidFill>
                  <a:srgbClr val="DA1884"/>
                </a:solidFill>
                <a:latin typeface="Century Gothic" panose="020B0502020202020204" pitchFamily="34" charset="0"/>
              </a:rPr>
              <a:t>learning objectives </a:t>
            </a:r>
            <a:r>
              <a:rPr lang="en-GB" sz="2000" dirty="0">
                <a:latin typeface="Century Gothic" panose="020B0502020202020204" pitchFamily="34" charset="0"/>
              </a:rPr>
              <a:t>today?</a:t>
            </a:r>
          </a:p>
          <a:p>
            <a:endParaRPr lang="en-GB" sz="2000" dirty="0">
              <a:latin typeface="Century Gothic" panose="020B0502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Century Gothic" panose="020B0502020202020204" pitchFamily="34" charset="0"/>
              </a:rPr>
              <a:t>I can describe how some materials produce new materials when they are mixed together.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Century Gothic" panose="020B0502020202020204" pitchFamily="34" charset="0"/>
              </a:rPr>
              <a:t>I know that this is an irreversible chemical reaction.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Century Gothic" panose="020B0502020202020204" pitchFamily="34" charset="0"/>
              </a:rPr>
              <a:t>I can make careful measurements and observations.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Century Gothic" panose="020B0502020202020204" pitchFamily="34" charset="0"/>
              </a:rPr>
              <a:t>I can record data and results.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Century Gothic" panose="020B0502020202020204" pitchFamily="34" charset="0"/>
              </a:rPr>
              <a:t>I can make predictions.</a:t>
            </a:r>
          </a:p>
          <a:p>
            <a:endParaRPr lang="en-GB" sz="2000" dirty="0">
              <a:latin typeface="Century Gothic" panose="020B0502020202020204" pitchFamily="34" charset="0"/>
            </a:endParaRPr>
          </a:p>
          <a:p>
            <a:r>
              <a:rPr lang="en-GB" sz="2000" dirty="0">
                <a:latin typeface="Century Gothic" panose="020B0502020202020204" pitchFamily="34" charset="0"/>
              </a:rPr>
              <a:t>If you feel confident, show your teacher 5 fingers, or show 1 if you feel that you need to chat through the lesson again.</a:t>
            </a: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Century Gothic" panose="020B0502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06F62C4-7D93-497A-851A-E9E48E6CC7E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810151-7156-4470-A342-1FB5DC6973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508" y="4489994"/>
            <a:ext cx="8381645" cy="221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1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/>
              <a:t>   Acknowledgements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en-GB" sz="1800" dirty="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entury Gothic" panose="020B0502020202020204" pitchFamily="34" charset="0"/>
              </a:rPr>
              <a:t>Slide 2: image © New Africa/Shutterstock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4: image 1 © </a:t>
            </a:r>
            <a:r>
              <a:rPr lang="en-GB" dirty="0" err="1">
                <a:latin typeface="Century Gothic" panose="020B0502020202020204" pitchFamily="34" charset="0"/>
              </a:rPr>
              <a:t>EKramerl</a:t>
            </a:r>
            <a:r>
              <a:rPr lang="en-GB" dirty="0">
                <a:latin typeface="Century Gothic" panose="020B0502020202020204" pitchFamily="34" charset="0"/>
              </a:rPr>
              <a:t>/Shutterstock; image 2 source pixabay.com (no attribution needed)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5: image source pixabay.com (no attribution needed)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6: image 1 © N. </a:t>
            </a:r>
            <a:r>
              <a:rPr lang="en-GB" dirty="0" err="1">
                <a:latin typeface="Century Gothic" panose="020B0502020202020204" pitchFamily="34" charset="0"/>
              </a:rPr>
              <a:t>Rotteveel</a:t>
            </a:r>
            <a:r>
              <a:rPr lang="en-GB" dirty="0">
                <a:latin typeface="Century Gothic" panose="020B0502020202020204" pitchFamily="34" charset="0"/>
              </a:rPr>
              <a:t>/Shutterstock; image 2 © </a:t>
            </a:r>
            <a:r>
              <a:rPr lang="en-GB" dirty="0" err="1">
                <a:latin typeface="Century Gothic" panose="020B0502020202020204" pitchFamily="34" charset="0"/>
              </a:rPr>
              <a:t>Sulit.photos</a:t>
            </a:r>
            <a:r>
              <a:rPr lang="en-GB" dirty="0">
                <a:latin typeface="Century Gothic" panose="020B0502020202020204" pitchFamily="34" charset="0"/>
              </a:rPr>
              <a:t>/Shutterstock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10: image © New Africa/Shutterstock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11: image © </a:t>
            </a:r>
            <a:r>
              <a:rPr lang="en-GB" dirty="0" err="1">
                <a:latin typeface="Century Gothic" panose="020B0502020202020204" pitchFamily="34" charset="0"/>
              </a:rPr>
              <a:t>Prostock-studiol</a:t>
            </a:r>
            <a:r>
              <a:rPr lang="en-GB" dirty="0">
                <a:latin typeface="Century Gothic" panose="020B0502020202020204" pitchFamily="34" charset="0"/>
              </a:rPr>
              <a:t>/Shutterstock</a:t>
            </a:r>
          </a:p>
          <a:p>
            <a:endParaRPr lang="en-GB" dirty="0">
              <a:latin typeface="Century Gothic" panose="020B0502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Bath bombs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642188"/>
            <a:ext cx="9540000" cy="5215812"/>
          </a:xfrm>
        </p:spPr>
        <p:txBody>
          <a:bodyPr/>
          <a:lstStyle/>
          <a:p>
            <a:r>
              <a:rPr lang="en-US" b="1" dirty="0"/>
              <a:t>We will be:</a:t>
            </a:r>
          </a:p>
          <a:p>
            <a:r>
              <a:rPr lang="en-US" dirty="0"/>
              <a:t>Investigating the science behind bath bombs.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D57A9E1-5C7A-4EC1-96E7-2ECF07BB81A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7138" y="2858521"/>
            <a:ext cx="5291911" cy="352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44634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DA1884"/>
                </a:solidFill>
              </a:rPr>
              <a:t>Understanding</a:t>
            </a:r>
          </a:p>
          <a:p>
            <a:r>
              <a:rPr lang="en-GB" dirty="0"/>
              <a:t>I can describe how some materials produce new materials when they are mixed.</a:t>
            </a:r>
          </a:p>
          <a:p>
            <a:r>
              <a:rPr lang="en-GB" dirty="0"/>
              <a:t>I know that this is an irreversible chemical reaction.</a:t>
            </a:r>
          </a:p>
          <a:p>
            <a:endParaRPr lang="en-GB" dirty="0"/>
          </a:p>
          <a:p>
            <a:pPr marL="0" indent="0">
              <a:buNone/>
            </a:pPr>
            <a:r>
              <a:rPr lang="en-US" b="1" dirty="0">
                <a:solidFill>
                  <a:srgbClr val="DA1884"/>
                </a:solidFill>
              </a:rPr>
              <a:t>Enquiry skills</a:t>
            </a:r>
          </a:p>
          <a:p>
            <a:r>
              <a:rPr lang="en-GB" dirty="0"/>
              <a:t>I can make careful measurements and observations.</a:t>
            </a:r>
          </a:p>
          <a:p>
            <a:r>
              <a:rPr lang="en-GB" dirty="0"/>
              <a:t>I can record data and results.</a:t>
            </a:r>
          </a:p>
          <a:p>
            <a:r>
              <a:rPr lang="en-GB" dirty="0"/>
              <a:t>I can make predictions.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425177"/>
            <a:ext cx="9540000" cy="440661"/>
          </a:xfrm>
        </p:spPr>
        <p:txBody>
          <a:bodyPr/>
          <a:lstStyle/>
          <a:p>
            <a:r>
              <a:rPr lang="en-US" dirty="0"/>
              <a:t>Useful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086852"/>
            <a:ext cx="6152712" cy="5598000"/>
          </a:xfrm>
        </p:spPr>
        <p:txBody>
          <a:bodyPr>
            <a:normAutofit/>
          </a:bodyPr>
          <a:lstStyle/>
          <a:p>
            <a:pPr lvl="0"/>
            <a:r>
              <a:rPr lang="en-GB" b="1" dirty="0">
                <a:solidFill>
                  <a:srgbClr val="DA1884"/>
                </a:solidFill>
              </a:rPr>
              <a:t>Reversible change:</a:t>
            </a:r>
            <a:r>
              <a:rPr lang="en-GB" dirty="0"/>
              <a:t> a change where no new materials are created and the original material can be recovered.  For example: melting, evaporating, freezing, dissolving and mixing.</a:t>
            </a:r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r>
              <a:rPr lang="en-GB" b="1" dirty="0">
                <a:solidFill>
                  <a:srgbClr val="DA1884"/>
                </a:solidFill>
              </a:rPr>
              <a:t>Irreversible change:</a:t>
            </a:r>
            <a:r>
              <a:rPr lang="en-GB" dirty="0"/>
              <a:t> a chemical change or reaction where new materials are formed.</a:t>
            </a:r>
          </a:p>
        </p:txBody>
      </p:sp>
      <p:pic>
        <p:nvPicPr>
          <p:cNvPr id="5" name="Picture 4" descr="A picture containing eaten, pan&#10;&#10;Description automatically generated">
            <a:extLst>
              <a:ext uri="{FF2B5EF4-FFF2-40B4-BE49-F238E27FC236}">
                <a16:creationId xmlns:a16="http://schemas.microsoft.com/office/drawing/2014/main" id="{2073DB3C-CF65-4888-B737-486617BD394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142" y="1086852"/>
            <a:ext cx="2926080" cy="1996440"/>
          </a:xfrm>
          <a:prstGeom prst="rect">
            <a:avLst/>
          </a:prstGeom>
        </p:spPr>
      </p:pic>
      <p:pic>
        <p:nvPicPr>
          <p:cNvPr id="7" name="Picture 6" descr="A picture containing indoor, beverage&#10;&#10;Description automatically generated">
            <a:extLst>
              <a:ext uri="{FF2B5EF4-FFF2-40B4-BE49-F238E27FC236}">
                <a16:creationId xmlns:a16="http://schemas.microsoft.com/office/drawing/2014/main" id="{79CE9825-2F64-4884-9086-67BFB9D4A1A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141" y="3820183"/>
            <a:ext cx="2926081" cy="195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425177"/>
            <a:ext cx="9540000" cy="440661"/>
          </a:xfrm>
        </p:spPr>
        <p:txBody>
          <a:bodyPr/>
          <a:lstStyle/>
          <a:p>
            <a:r>
              <a:rPr lang="en-US" dirty="0"/>
              <a:t>Useful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086852"/>
            <a:ext cx="6683289" cy="5598000"/>
          </a:xfrm>
        </p:spPr>
        <p:txBody>
          <a:bodyPr>
            <a:normAutofit/>
          </a:bodyPr>
          <a:lstStyle/>
          <a:p>
            <a:pPr lvl="0"/>
            <a:r>
              <a:rPr lang="en-GB" b="1" dirty="0">
                <a:solidFill>
                  <a:srgbClr val="DA1884"/>
                </a:solidFill>
              </a:rPr>
              <a:t>Gas:</a:t>
            </a:r>
            <a:r>
              <a:rPr lang="en-GB" b="1" dirty="0"/>
              <a:t> </a:t>
            </a:r>
            <a:r>
              <a:rPr lang="en-GB" dirty="0"/>
              <a:t>a ‘state of matter’ where particles have high energy and large spaces between them. A gas takes the shape of the container it is in and will flow. </a:t>
            </a:r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r>
              <a:rPr lang="en-GB" b="1" dirty="0">
                <a:solidFill>
                  <a:srgbClr val="DA1884"/>
                </a:solidFill>
              </a:rPr>
              <a:t>Carbon dioxide:</a:t>
            </a:r>
            <a:r>
              <a:rPr lang="en-GB" dirty="0"/>
              <a:t> a type of material usually found as a gas. </a:t>
            </a:r>
          </a:p>
        </p:txBody>
      </p:sp>
      <p:pic>
        <p:nvPicPr>
          <p:cNvPr id="5" name="Picture 4" descr="A person standing in front of a large yellow tent&#10;&#10;Description automatically generated with low confidence">
            <a:extLst>
              <a:ext uri="{FF2B5EF4-FFF2-40B4-BE49-F238E27FC236}">
                <a16:creationId xmlns:a16="http://schemas.microsoft.com/office/drawing/2014/main" id="{87A0506F-CBEE-43C9-8D41-7C43D1E0B7F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9578" y="2553829"/>
            <a:ext cx="3518324" cy="2345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718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425177"/>
            <a:ext cx="9540000" cy="440661"/>
          </a:xfrm>
        </p:spPr>
        <p:txBody>
          <a:bodyPr/>
          <a:lstStyle/>
          <a:p>
            <a:r>
              <a:rPr lang="en-US" dirty="0"/>
              <a:t>Useful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154414"/>
            <a:ext cx="7033245" cy="5598000"/>
          </a:xfrm>
        </p:spPr>
        <p:txBody>
          <a:bodyPr>
            <a:normAutofit/>
          </a:bodyPr>
          <a:lstStyle/>
          <a:p>
            <a:pPr lvl="0"/>
            <a:r>
              <a:rPr lang="en-GB" b="1" dirty="0">
                <a:solidFill>
                  <a:srgbClr val="DA1884"/>
                </a:solidFill>
              </a:rPr>
              <a:t>Variable:</a:t>
            </a:r>
            <a:r>
              <a:rPr lang="en-GB" b="1" dirty="0"/>
              <a:t> </a:t>
            </a:r>
            <a:r>
              <a:rPr lang="en-GB" dirty="0"/>
              <a:t>something that is observed or measured which could change during a science experiment, </a:t>
            </a:r>
            <a:r>
              <a:rPr lang="en-GB" dirty="0" err="1"/>
              <a:t>eg</a:t>
            </a:r>
            <a:r>
              <a:rPr lang="en-GB" dirty="0"/>
              <a:t> temperature, amount of substance. </a:t>
            </a:r>
          </a:p>
          <a:p>
            <a:pPr lvl="0"/>
            <a:endParaRPr lang="en-GB" dirty="0"/>
          </a:p>
          <a:p>
            <a:pPr lvl="0"/>
            <a:r>
              <a:rPr lang="en-GB" b="1" dirty="0">
                <a:solidFill>
                  <a:srgbClr val="DA1884"/>
                </a:solidFill>
              </a:rPr>
              <a:t>Acids and alkalis: </a:t>
            </a:r>
            <a:r>
              <a:rPr lang="en-GB" dirty="0"/>
              <a:t>chemicals with specific properties that may be thought of as ‘chemical opposites’ and that react together to form new substances.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C1E83-FBC6-4417-9E71-B607E70F95F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553" y="1154414"/>
            <a:ext cx="2904447" cy="1969758"/>
          </a:xfrm>
          <a:prstGeom prst="rect">
            <a:avLst/>
          </a:prstGeom>
        </p:spPr>
      </p:pic>
      <p:pic>
        <p:nvPicPr>
          <p:cNvPr id="10" name="Picture 9" descr="A picture containing indoor, food, counter, beverage&#10;&#10;Description automatically generated">
            <a:extLst>
              <a:ext uri="{FF2B5EF4-FFF2-40B4-BE49-F238E27FC236}">
                <a16:creationId xmlns:a16="http://schemas.microsoft.com/office/drawing/2014/main" id="{1BBFA987-54B8-41B5-8013-BC8B4F498CF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6561" y="3953414"/>
            <a:ext cx="2904447" cy="193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597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59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Working in pairs: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Mix the two solids together in a container. What do you notice?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en-US" dirty="0"/>
              <a:t>Now add water, one drop at a time. Record how many drops of water you can add until nothing else happens.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en-US" dirty="0"/>
              <a:t>Write/describe what you observe in a table.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B59D58-1D34-F84F-877F-B654091E547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Investigate the reaction further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4618286"/>
          </a:xfrm>
        </p:spPr>
        <p:txBody>
          <a:bodyPr>
            <a:normAutofit/>
          </a:bodyPr>
          <a:lstStyle/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You are going to investigate the factors that affect the reaction. 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You need to decide, as a group, what you are going to change and what you are going to keep the same. 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en-US" dirty="0"/>
              <a:t>Write down your plan and check that you have all agreed on what you will be measuring.</a:t>
            </a:r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en-US" dirty="0"/>
              <a:t>Collect the equipment and carry out the investigation.</a:t>
            </a:r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en-US" dirty="0"/>
              <a:t>Record your measurements.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9A4AC5-8C45-7F4E-B258-CE1BC6E7695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E97FDD-6BDF-1346-8E58-F66FACC7734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did you find out?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4357029"/>
          </a:xfrm>
        </p:spPr>
        <p:txBody>
          <a:bodyPr/>
          <a:lstStyle/>
          <a:p>
            <a:r>
              <a:rPr lang="en-GB" dirty="0"/>
              <a:t>What happened when you added water to a dry mixture of acid and alkali?</a:t>
            </a:r>
          </a:p>
          <a:p>
            <a:r>
              <a:rPr lang="en-GB" dirty="0"/>
              <a:t>What affected the rate at which this took place?</a:t>
            </a:r>
          </a:p>
          <a:p>
            <a:r>
              <a:rPr lang="en-GB" dirty="0"/>
              <a:t>Can you get the original substances back? </a:t>
            </a:r>
          </a:p>
          <a:p>
            <a:r>
              <a:rPr lang="en-GB" dirty="0"/>
              <a:t>Where have they gone</a:t>
            </a:r>
            <a:r>
              <a:rPr lang="en-GB" i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598</Words>
  <Application>Microsoft Office PowerPoint</Application>
  <PresentationFormat>Widescreen</PresentationFormat>
  <Paragraphs>81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Primary science investigations rsc.li/2UfBalB </vt:lpstr>
      <vt:lpstr>Bath bombs</vt:lpstr>
      <vt:lpstr>Learning objectives</vt:lpstr>
      <vt:lpstr>Useful vocabulary</vt:lpstr>
      <vt:lpstr>Useful vocabulary</vt:lpstr>
      <vt:lpstr>Useful vocabulary</vt:lpstr>
      <vt:lpstr>Method</vt:lpstr>
      <vt:lpstr>Investigate the reaction further</vt:lpstr>
      <vt:lpstr>What did you find out?</vt:lpstr>
      <vt:lpstr>Follow up</vt:lpstr>
      <vt:lpstr>Evaluation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Bath Bombs_primary science investigation_powerpoint</dc:title>
  <dc:subject>Use this powerpoint to help you deliver the bath bombs investigation</dc:subject>
  <dc:creator>Melinda Welch</dc:creator>
  <cp:keywords>Slides learners classroom primary science experiment reactions</cp:keywords>
  <cp:lastModifiedBy>Juliet Kennard</cp:lastModifiedBy>
  <cp:revision>257</cp:revision>
  <dcterms:created xsi:type="dcterms:W3CDTF">2021-04-13T16:26:00Z</dcterms:created>
  <dcterms:modified xsi:type="dcterms:W3CDTF">2021-06-23T16:12:20Z</dcterms:modified>
</cp:coreProperties>
</file>