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erine Hartop" initials="KH" lastIdx="1" clrIdx="0">
    <p:extLst>
      <p:ext uri="{19B8F6BF-5375-455C-9EA6-DF929625EA0E}">
        <p15:presenceInfo xmlns:p15="http://schemas.microsoft.com/office/powerpoint/2012/main" userId="S::HartopK@rsc.org::cb63f70b-0f29-48df-993a-23fc7b2d26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p:scale>
          <a:sx n="100" d="100"/>
          <a:sy n="100" d="100"/>
        </p:scale>
        <p:origin x="2184" y="72"/>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29/09/2021</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dirty="0"/>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starter for a lesson (14</a:t>
            </a:r>
            <a:r>
              <a:rPr lang="en-US" dirty="0"/>
              <a:t>–</a:t>
            </a:r>
            <a:r>
              <a:rPr lang="en-GB" baseline="0" dirty="0"/>
              <a:t>16) on </a:t>
            </a:r>
            <a:r>
              <a:rPr lang="en-GB" b="0" i="0" dirty="0">
                <a:solidFill>
                  <a:srgbClr val="333333"/>
                </a:solidFill>
                <a:effectLst/>
                <a:latin typeface="Roboto" panose="02000000000000000000" pitchFamily="2" charset="0"/>
              </a:rPr>
              <a:t>carbon allotropes and </a:t>
            </a:r>
            <a:r>
              <a:rPr lang="en-GB" baseline="0" dirty="0"/>
              <a:t>giant covalent structures.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Shutterstock</a:t>
            </a:r>
            <a:r>
              <a:rPr lang="en-GB" b="0" i="0" baseline="30000" dirty="0">
                <a:solidFill>
                  <a:srgbClr val="BDC1C6"/>
                </a:solidFill>
                <a:effectLst/>
                <a:latin typeface="arial" panose="020B0604020202020204" pitchFamily="34" charset="0"/>
              </a:rPr>
              <a:t>©</a:t>
            </a:r>
            <a:endParaRPr lang="en-GB" baseline="30000"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dirty="0"/>
          </a:p>
        </p:txBody>
      </p:sp>
    </p:spTree>
    <p:extLst>
      <p:ext uri="{BB962C8B-B14F-4D97-AF65-F5344CB8AC3E}">
        <p14:creationId xmlns:p14="http://schemas.microsoft.com/office/powerpoint/2010/main" val="2617246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starter for a lesson (14</a:t>
            </a:r>
            <a:r>
              <a:rPr lang="en-US" dirty="0"/>
              <a:t>–</a:t>
            </a:r>
            <a:r>
              <a:rPr lang="en-GB" baseline="0" dirty="0"/>
              <a:t>16) on </a:t>
            </a:r>
            <a:r>
              <a:rPr lang="en-GB" b="0" i="0" dirty="0">
                <a:solidFill>
                  <a:srgbClr val="333333"/>
                </a:solidFill>
                <a:effectLst/>
                <a:latin typeface="Roboto" panose="02000000000000000000" pitchFamily="2" charset="0"/>
              </a:rPr>
              <a:t>carbon allotropes and </a:t>
            </a:r>
            <a:r>
              <a:rPr lang="en-GB" baseline="0" dirty="0"/>
              <a:t>giant covalent structures.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Shutterstock</a:t>
            </a:r>
            <a:r>
              <a:rPr lang="en-GB" b="0" i="0" baseline="30000" dirty="0">
                <a:solidFill>
                  <a:srgbClr val="BDC1C6"/>
                </a:solidFill>
                <a:effectLst/>
                <a:latin typeface="arial" panose="020B0604020202020204" pitchFamily="34" charset="0"/>
              </a:rPr>
              <a:t>©</a:t>
            </a:r>
            <a:endParaRPr lang="en-GB" baseline="300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Covalent.</a:t>
            </a:r>
          </a:p>
          <a:p>
            <a:pPr marL="228600" indent="-228600">
              <a:buAutoNum type="arabicPeriod"/>
            </a:pPr>
            <a:r>
              <a:rPr lang="en-US" dirty="0"/>
              <a:t>Each carbon atom forms four strong covalent bonds with other carbon atoms in a giant covalent structure.</a:t>
            </a:r>
          </a:p>
          <a:p>
            <a:pPr marL="228600" indent="-228600">
              <a:buAutoNum type="arabicPeriod"/>
            </a:pPr>
            <a:r>
              <a:rPr lang="en-US" dirty="0"/>
              <a:t>Fullerenes</a:t>
            </a:r>
            <a:r>
              <a:rPr lang="en-US" baseline="0" dirty="0"/>
              <a:t> </a:t>
            </a:r>
            <a:r>
              <a:rPr lang="en-US" dirty="0"/>
              <a:t>are molecules of carbon atoms with hollow shape. The structure of fullerenes is based on hexagonal rings of carbon atoms that may also contain rings with five or seven carbon atoms. Buckminsterfullerene (C</a:t>
            </a:r>
            <a:r>
              <a:rPr lang="en-US" baseline="-25000" dirty="0"/>
              <a:t>60</a:t>
            </a:r>
            <a:r>
              <a:rPr lang="en-US" dirty="0"/>
              <a:t>) has a spherical shape.</a:t>
            </a:r>
            <a:endParaRPr lang="en-US" baseline="0" dirty="0"/>
          </a:p>
          <a:p>
            <a:pPr marL="228600" indent="-228600">
              <a:buAutoNum type="arabicPeriod" startAt="3"/>
            </a:pP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dirty="0"/>
          </a:p>
        </p:txBody>
      </p:sp>
    </p:spTree>
    <p:extLst>
      <p:ext uri="{BB962C8B-B14F-4D97-AF65-F5344CB8AC3E}">
        <p14:creationId xmlns:p14="http://schemas.microsoft.com/office/powerpoint/2010/main" val="779495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dirty="0"/>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dirty="0"/>
              <a:t>Click icon to add picture</a:t>
            </a:r>
            <a:endParaRPr lang="en-GB" dirty="0"/>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dirty="0"/>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dirty="0"/>
              <a:t>Click icon to add table</a:t>
            </a:r>
            <a:endParaRPr lang="en-GB" dirty="0"/>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lQGaY6"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lQGaY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289151" y="984035"/>
            <a:ext cx="7262192"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rsc.li/3lQGaY6  </a:t>
            </a:r>
            <a:endParaRPr lang="en-GB" sz="1400" i="1" dirty="0">
              <a:solidFill>
                <a:srgbClr val="004976"/>
              </a:solidFill>
            </a:endParaRPr>
          </a:p>
        </p:txBody>
      </p:sp>
      <p:sp>
        <p:nvSpPr>
          <p:cNvPr id="11" name="TextBox 10">
            <a:extLst>
              <a:ext uri="{FF2B5EF4-FFF2-40B4-BE49-F238E27FC236}">
                <a16:creationId xmlns:a16="http://schemas.microsoft.com/office/drawing/2014/main" id="{1C31579D-7559-44CC-A472-9E2C622D2B21}"/>
              </a:ext>
            </a:extLst>
          </p:cNvPr>
          <p:cNvSpPr txBox="1"/>
          <p:nvPr/>
        </p:nvSpPr>
        <p:spPr>
          <a:xfrm>
            <a:off x="552449" y="1422820"/>
            <a:ext cx="5448301" cy="4247317"/>
          </a:xfrm>
          <a:prstGeom prst="rect">
            <a:avLst/>
          </a:prstGeom>
          <a:noFill/>
        </p:spPr>
        <p:txBody>
          <a:bodyPr wrap="square">
            <a:spAutoFit/>
          </a:bodyPr>
          <a:lstStyle/>
          <a:p>
            <a:pPr fontAlgn="base"/>
            <a:r>
              <a:rPr lang="en-US" dirty="0">
                <a:solidFill>
                  <a:srgbClr val="54585A"/>
                </a:solidFill>
              </a:rPr>
              <a:t>When buckminsterfullerene C</a:t>
            </a:r>
            <a:r>
              <a:rPr lang="en-US" baseline="-25000" dirty="0">
                <a:solidFill>
                  <a:srgbClr val="54585A"/>
                </a:solidFill>
              </a:rPr>
              <a:t>60</a:t>
            </a:r>
            <a:r>
              <a:rPr lang="en-US" dirty="0">
                <a:solidFill>
                  <a:srgbClr val="54585A"/>
                </a:solidFill>
              </a:rPr>
              <a:t> is compressed at 5GPa, at temperatures above 800˚C, it forms a disordered carbon material </a:t>
            </a:r>
            <a:r>
              <a:rPr lang="en-GB" dirty="0">
                <a:solidFill>
                  <a:srgbClr val="54585A"/>
                </a:solidFill>
              </a:rPr>
              <a:t>with a compressive strength like diamond</a:t>
            </a:r>
            <a:r>
              <a:rPr lang="en-US" dirty="0">
                <a:solidFill>
                  <a:srgbClr val="54585A"/>
                </a:solidFill>
              </a:rPr>
              <a:t>. The extreme conditions cause the fullerene’s bonding character to change from three bonds per atom (called sp</a:t>
            </a:r>
            <a:r>
              <a:rPr lang="en-US" baseline="30000" dirty="0">
                <a:solidFill>
                  <a:srgbClr val="54585A"/>
                </a:solidFill>
              </a:rPr>
              <a:t>2</a:t>
            </a:r>
            <a:r>
              <a:rPr lang="en-US" dirty="0">
                <a:solidFill>
                  <a:srgbClr val="54585A"/>
                </a:solidFill>
              </a:rPr>
              <a:t>) to four (sp</a:t>
            </a:r>
            <a:r>
              <a:rPr lang="en-US" baseline="30000" dirty="0">
                <a:solidFill>
                  <a:srgbClr val="54585A"/>
                </a:solidFill>
              </a:rPr>
              <a:t>3</a:t>
            </a:r>
            <a:r>
              <a:rPr lang="en-US" dirty="0">
                <a:solidFill>
                  <a:srgbClr val="54585A"/>
                </a:solidFill>
              </a:rPr>
              <a:t>). The resulting material’s physical properties depend on the ratio of sp</a:t>
            </a:r>
            <a:r>
              <a:rPr lang="en-US" baseline="30000" dirty="0">
                <a:solidFill>
                  <a:srgbClr val="54585A"/>
                </a:solidFill>
              </a:rPr>
              <a:t>2</a:t>
            </a:r>
            <a:r>
              <a:rPr lang="en-US" dirty="0">
                <a:solidFill>
                  <a:srgbClr val="54585A"/>
                </a:solidFill>
              </a:rPr>
              <a:t> to sp</a:t>
            </a:r>
            <a:r>
              <a:rPr lang="en-US" baseline="30000" dirty="0">
                <a:solidFill>
                  <a:srgbClr val="54585A"/>
                </a:solidFill>
              </a:rPr>
              <a:t>3</a:t>
            </a:r>
            <a:r>
              <a:rPr lang="en-US" dirty="0">
                <a:solidFill>
                  <a:srgbClr val="54585A"/>
                </a:solidFill>
              </a:rPr>
              <a:t> carbons. Raising the temperature during reaction increases the sp</a:t>
            </a:r>
            <a:r>
              <a:rPr lang="en-US" baseline="30000" dirty="0">
                <a:solidFill>
                  <a:srgbClr val="54585A"/>
                </a:solidFill>
              </a:rPr>
              <a:t>3</a:t>
            </a:r>
            <a:r>
              <a:rPr lang="en-US" dirty="0">
                <a:solidFill>
                  <a:srgbClr val="54585A"/>
                </a:solidFill>
              </a:rPr>
              <a:t> fraction, producing a harder material. The hardest among these materials was created at 1200˚C. Its tetragonally-arranged network of carbons is so hard it can scratch diamond and is of a similar strength. But unlike diamond, the material acts as a semiconductor.</a:t>
            </a:r>
          </a:p>
        </p:txBody>
      </p:sp>
      <p:sp>
        <p:nvSpPr>
          <p:cNvPr id="12" name="TextBox 11">
            <a:extLst>
              <a:ext uri="{FF2B5EF4-FFF2-40B4-BE49-F238E27FC236}">
                <a16:creationId xmlns:a16="http://schemas.microsoft.com/office/drawing/2014/main" id="{942FEAF9-014A-4EF2-96BD-AD9E117B5E75}"/>
              </a:ext>
            </a:extLst>
          </p:cNvPr>
          <p:cNvSpPr txBox="1"/>
          <p:nvPr/>
        </p:nvSpPr>
        <p:spPr>
          <a:xfrm>
            <a:off x="6238875" y="2817578"/>
            <a:ext cx="2833910" cy="523220"/>
          </a:xfrm>
          <a:prstGeom prst="rect">
            <a:avLst/>
          </a:prstGeom>
          <a:noFill/>
        </p:spPr>
        <p:txBody>
          <a:bodyPr wrap="square" rtlCol="0">
            <a:spAutoFit/>
          </a:bodyPr>
          <a:lstStyle/>
          <a:p>
            <a:pPr algn="ctr"/>
            <a:r>
              <a:rPr lang="en-GB" sz="1400" dirty="0"/>
              <a:t>Structure of </a:t>
            </a:r>
            <a:br>
              <a:rPr lang="en-GB" sz="1400" dirty="0"/>
            </a:br>
            <a:r>
              <a:rPr lang="en-GB" sz="1400" dirty="0"/>
              <a:t>buckminsterfullerene</a:t>
            </a:r>
          </a:p>
        </p:txBody>
      </p:sp>
      <p:sp>
        <p:nvSpPr>
          <p:cNvPr id="15" name="Title 2">
            <a:extLst>
              <a:ext uri="{FF2B5EF4-FFF2-40B4-BE49-F238E27FC236}">
                <a16:creationId xmlns:a16="http://schemas.microsoft.com/office/drawing/2014/main" id="{B5179E71-3CDC-4AEC-9AA3-A24D35C502CE}"/>
              </a:ext>
            </a:extLst>
          </p:cNvPr>
          <p:cNvSpPr txBox="1">
            <a:spLocks/>
          </p:cNvSpPr>
          <p:nvPr/>
        </p:nvSpPr>
        <p:spPr>
          <a:xfrm>
            <a:off x="289151" y="93249"/>
            <a:ext cx="803010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a:lstStyle>
          <a:p>
            <a:r>
              <a:rPr lang="en-GB" sz="3000" dirty="0"/>
              <a:t>Making stronger carbon allotropes</a:t>
            </a:r>
          </a:p>
        </p:txBody>
      </p:sp>
      <p:pic>
        <p:nvPicPr>
          <p:cNvPr id="14" name="Picture 13" descr="A picture containing metalware, chain&#10;&#10;Description automatically generated">
            <a:extLst>
              <a:ext uri="{FF2B5EF4-FFF2-40B4-BE49-F238E27FC236}">
                <a16:creationId xmlns:a16="http://schemas.microsoft.com/office/drawing/2014/main" id="{B65FE92D-01C0-496F-85AB-8661704FAE30}"/>
              </a:ext>
            </a:extLst>
          </p:cNvPr>
          <p:cNvPicPr>
            <a:picLocks noChangeAspect="1"/>
          </p:cNvPicPr>
          <p:nvPr/>
        </p:nvPicPr>
        <p:blipFill rotWithShape="1">
          <a:blip r:embed="rId5"/>
          <a:srcRect l="16592" r="14602"/>
          <a:stretch/>
        </p:blipFill>
        <p:spPr>
          <a:xfrm>
            <a:off x="6238875" y="72805"/>
            <a:ext cx="2833910" cy="2745791"/>
          </a:xfrm>
          <a:prstGeom prst="rect">
            <a:avLst/>
          </a:prstGeom>
        </p:spPr>
      </p:pic>
    </p:spTree>
    <p:extLst>
      <p:ext uri="{BB962C8B-B14F-4D97-AF65-F5344CB8AC3E}">
        <p14:creationId xmlns:p14="http://schemas.microsoft.com/office/powerpoint/2010/main" val="2294983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03267" y="3484923"/>
            <a:ext cx="2905125" cy="2185214"/>
          </a:xfrm>
          <a:prstGeom prst="rect">
            <a:avLst/>
          </a:prstGeom>
          <a:noFill/>
        </p:spPr>
        <p:txBody>
          <a:bodyPr wrap="square" rtlCol="0">
            <a:spAutoFit/>
          </a:bodyPr>
          <a:lstStyle/>
          <a:p>
            <a:pPr marL="342900" indent="-342900">
              <a:buAutoNum type="arabicPeriod"/>
            </a:pPr>
            <a:r>
              <a:rPr lang="en-GB" sz="1700" dirty="0"/>
              <a:t>In buckminsterfullerene what type of bond is between the carbon atoms?  </a:t>
            </a:r>
          </a:p>
          <a:p>
            <a:pPr marL="342900" indent="-342900">
              <a:buAutoNum type="arabicPeriod"/>
            </a:pPr>
            <a:r>
              <a:rPr lang="en-GB" sz="1700" dirty="0"/>
              <a:t>Explain why diamond is a very hard substance.  </a:t>
            </a:r>
          </a:p>
          <a:p>
            <a:pPr marL="342900" indent="-342900">
              <a:buAutoNum type="arabicPeriod"/>
            </a:pPr>
            <a:r>
              <a:rPr lang="en-GB" sz="1700" dirty="0"/>
              <a:t>Describe the structure of fullerenes.</a:t>
            </a:r>
          </a:p>
        </p:txBody>
      </p:sp>
      <p:sp>
        <p:nvSpPr>
          <p:cNvPr id="7" name="TextBox 11"/>
          <p:cNvSpPr txBox="1"/>
          <p:nvPr/>
        </p:nvSpPr>
        <p:spPr>
          <a:xfrm>
            <a:off x="289151" y="984035"/>
            <a:ext cx="7262192"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rsc.li/3lQGaY6  </a:t>
            </a:r>
            <a:endParaRPr lang="en-GB" sz="1400" i="1" dirty="0">
              <a:solidFill>
                <a:srgbClr val="004976"/>
              </a:solidFill>
            </a:endParaRPr>
          </a:p>
        </p:txBody>
      </p:sp>
      <p:sp>
        <p:nvSpPr>
          <p:cNvPr id="11" name="TextBox 10">
            <a:extLst>
              <a:ext uri="{FF2B5EF4-FFF2-40B4-BE49-F238E27FC236}">
                <a16:creationId xmlns:a16="http://schemas.microsoft.com/office/drawing/2014/main" id="{1C31579D-7559-44CC-A472-9E2C622D2B21}"/>
              </a:ext>
            </a:extLst>
          </p:cNvPr>
          <p:cNvSpPr txBox="1"/>
          <p:nvPr/>
        </p:nvSpPr>
        <p:spPr>
          <a:xfrm>
            <a:off x="552449" y="1422820"/>
            <a:ext cx="5448301" cy="4247317"/>
          </a:xfrm>
          <a:prstGeom prst="rect">
            <a:avLst/>
          </a:prstGeom>
          <a:noFill/>
        </p:spPr>
        <p:txBody>
          <a:bodyPr wrap="square">
            <a:spAutoFit/>
          </a:bodyPr>
          <a:lstStyle/>
          <a:p>
            <a:pPr fontAlgn="base"/>
            <a:r>
              <a:rPr lang="en-US" dirty="0">
                <a:solidFill>
                  <a:srgbClr val="54585A"/>
                </a:solidFill>
              </a:rPr>
              <a:t>When buckminsterfullerene C</a:t>
            </a:r>
            <a:r>
              <a:rPr lang="en-US" baseline="-25000" dirty="0">
                <a:solidFill>
                  <a:srgbClr val="54585A"/>
                </a:solidFill>
              </a:rPr>
              <a:t>60</a:t>
            </a:r>
            <a:r>
              <a:rPr lang="en-US" dirty="0">
                <a:solidFill>
                  <a:srgbClr val="54585A"/>
                </a:solidFill>
              </a:rPr>
              <a:t> is compressed at 5GPa, at temperatures above 800˚C, it forms a disordered carbon material </a:t>
            </a:r>
            <a:r>
              <a:rPr lang="en-GB" dirty="0">
                <a:solidFill>
                  <a:srgbClr val="54585A"/>
                </a:solidFill>
              </a:rPr>
              <a:t>with a compressive strength like diamond</a:t>
            </a:r>
            <a:r>
              <a:rPr lang="en-US" dirty="0">
                <a:solidFill>
                  <a:srgbClr val="54585A"/>
                </a:solidFill>
              </a:rPr>
              <a:t>. The extreme conditions cause the fullerene’s bonding character to change from three bonds per atom (called sp</a:t>
            </a:r>
            <a:r>
              <a:rPr lang="en-US" baseline="30000" dirty="0">
                <a:solidFill>
                  <a:srgbClr val="54585A"/>
                </a:solidFill>
              </a:rPr>
              <a:t>2</a:t>
            </a:r>
            <a:r>
              <a:rPr lang="en-US" dirty="0">
                <a:solidFill>
                  <a:srgbClr val="54585A"/>
                </a:solidFill>
              </a:rPr>
              <a:t>) to four (sp</a:t>
            </a:r>
            <a:r>
              <a:rPr lang="en-US" baseline="30000" dirty="0">
                <a:solidFill>
                  <a:srgbClr val="54585A"/>
                </a:solidFill>
              </a:rPr>
              <a:t>3</a:t>
            </a:r>
            <a:r>
              <a:rPr lang="en-US" dirty="0">
                <a:solidFill>
                  <a:srgbClr val="54585A"/>
                </a:solidFill>
              </a:rPr>
              <a:t>). The resulting material’s physical properties depend on the ratio of sp</a:t>
            </a:r>
            <a:r>
              <a:rPr lang="en-US" baseline="30000" dirty="0">
                <a:solidFill>
                  <a:srgbClr val="54585A"/>
                </a:solidFill>
              </a:rPr>
              <a:t>2</a:t>
            </a:r>
            <a:r>
              <a:rPr lang="en-US" dirty="0">
                <a:solidFill>
                  <a:srgbClr val="54585A"/>
                </a:solidFill>
              </a:rPr>
              <a:t> to sp</a:t>
            </a:r>
            <a:r>
              <a:rPr lang="en-US" baseline="30000" dirty="0">
                <a:solidFill>
                  <a:srgbClr val="54585A"/>
                </a:solidFill>
              </a:rPr>
              <a:t>3</a:t>
            </a:r>
            <a:r>
              <a:rPr lang="en-US" dirty="0">
                <a:solidFill>
                  <a:srgbClr val="54585A"/>
                </a:solidFill>
              </a:rPr>
              <a:t> carbons. Raising the temperature during reaction increases the sp</a:t>
            </a:r>
            <a:r>
              <a:rPr lang="en-US" baseline="30000" dirty="0">
                <a:solidFill>
                  <a:srgbClr val="54585A"/>
                </a:solidFill>
              </a:rPr>
              <a:t>3</a:t>
            </a:r>
            <a:r>
              <a:rPr lang="en-US" dirty="0">
                <a:solidFill>
                  <a:srgbClr val="54585A"/>
                </a:solidFill>
              </a:rPr>
              <a:t> fraction, producing a harder material. The hardest among these materials was created at 1200˚C. Its tetragonally-arranged network of carbons is so hard it can scratch diamond and is of a similar strength. But unlike diamond, the material acts as a semiconductor.</a:t>
            </a:r>
          </a:p>
        </p:txBody>
      </p:sp>
      <p:sp>
        <p:nvSpPr>
          <p:cNvPr id="12" name="TextBox 11">
            <a:extLst>
              <a:ext uri="{FF2B5EF4-FFF2-40B4-BE49-F238E27FC236}">
                <a16:creationId xmlns:a16="http://schemas.microsoft.com/office/drawing/2014/main" id="{942FEAF9-014A-4EF2-96BD-AD9E117B5E75}"/>
              </a:ext>
            </a:extLst>
          </p:cNvPr>
          <p:cNvSpPr txBox="1"/>
          <p:nvPr/>
        </p:nvSpPr>
        <p:spPr>
          <a:xfrm>
            <a:off x="6238875" y="2817578"/>
            <a:ext cx="2833910" cy="523220"/>
          </a:xfrm>
          <a:prstGeom prst="rect">
            <a:avLst/>
          </a:prstGeom>
          <a:noFill/>
        </p:spPr>
        <p:txBody>
          <a:bodyPr wrap="square" rtlCol="0">
            <a:spAutoFit/>
          </a:bodyPr>
          <a:lstStyle/>
          <a:p>
            <a:pPr algn="ctr"/>
            <a:r>
              <a:rPr lang="en-GB" sz="1400" dirty="0"/>
              <a:t>Structure of </a:t>
            </a:r>
            <a:br>
              <a:rPr lang="en-GB" sz="1400" dirty="0"/>
            </a:br>
            <a:r>
              <a:rPr lang="en-GB" sz="1400" dirty="0"/>
              <a:t>buckminsterfullerene</a:t>
            </a:r>
          </a:p>
        </p:txBody>
      </p:sp>
      <p:sp>
        <p:nvSpPr>
          <p:cNvPr id="15" name="Title 2">
            <a:extLst>
              <a:ext uri="{FF2B5EF4-FFF2-40B4-BE49-F238E27FC236}">
                <a16:creationId xmlns:a16="http://schemas.microsoft.com/office/drawing/2014/main" id="{B5179E71-3CDC-4AEC-9AA3-A24D35C502CE}"/>
              </a:ext>
            </a:extLst>
          </p:cNvPr>
          <p:cNvSpPr txBox="1">
            <a:spLocks/>
          </p:cNvSpPr>
          <p:nvPr/>
        </p:nvSpPr>
        <p:spPr>
          <a:xfrm>
            <a:off x="289151" y="93249"/>
            <a:ext cx="803010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a:lstStyle>
          <a:p>
            <a:r>
              <a:rPr lang="en-GB" sz="3000" dirty="0"/>
              <a:t>Making stronger carbon allotropes</a:t>
            </a:r>
          </a:p>
        </p:txBody>
      </p:sp>
      <p:pic>
        <p:nvPicPr>
          <p:cNvPr id="14" name="Picture 13" descr="A picture containing metalware, chain&#10;&#10;Description automatically generated">
            <a:extLst>
              <a:ext uri="{FF2B5EF4-FFF2-40B4-BE49-F238E27FC236}">
                <a16:creationId xmlns:a16="http://schemas.microsoft.com/office/drawing/2014/main" id="{B65FE92D-01C0-496F-85AB-8661704FAE30}"/>
              </a:ext>
            </a:extLst>
          </p:cNvPr>
          <p:cNvPicPr>
            <a:picLocks noChangeAspect="1"/>
          </p:cNvPicPr>
          <p:nvPr/>
        </p:nvPicPr>
        <p:blipFill rotWithShape="1">
          <a:blip r:embed="rId5"/>
          <a:srcRect l="16592" r="14602"/>
          <a:stretch/>
        </p:blipFill>
        <p:spPr>
          <a:xfrm>
            <a:off x="6238875" y="72805"/>
            <a:ext cx="2833910" cy="2745791"/>
          </a:xfrm>
          <a:prstGeom prst="rect">
            <a:avLst/>
          </a:prstGeom>
        </p:spPr>
      </p:pic>
    </p:spTree>
    <p:extLst>
      <p:ext uri="{BB962C8B-B14F-4D97-AF65-F5344CB8AC3E}">
        <p14:creationId xmlns:p14="http://schemas.microsoft.com/office/powerpoint/2010/main" val="822879442"/>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dcmitype/"/>
    <ds:schemaRef ds:uri="http://schemas.microsoft.com/office/2006/metadata/properties"/>
    <ds:schemaRef ds:uri="27d643f5-4560-4eff-9f48-d0fe6b2bec2d"/>
    <ds:schemaRef ds:uri="http://purl.org/dc/terms/"/>
    <ds:schemaRef ds:uri="http://purl.org/dc/elements/1.1/"/>
    <ds:schemaRef ds:uri="http://schemas.microsoft.com/office/2006/documentManagement/typ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1396</TotalTime>
  <Words>456</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vt:lpstr>
      <vt:lpstr>Calibri</vt:lpstr>
      <vt:lpstr>Roboto</vt:lpstr>
      <vt:lpstr>1_RSC_Plain_no footer</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stronger carbon allotropes</dc:title>
  <dc:creator>Neil Goalby</dc:creator>
  <cp:keywords>carbon allotropes; carbon; buckminsterfullerene; covalent; diamon</cp:keywords>
  <dc:description>From Education in Chemistry article A carbon allotrope that can scratch diamond https://rsc.li/3lQGaY6</dc:description>
  <cp:lastModifiedBy>Lisa Clatworthy</cp:lastModifiedBy>
  <cp:revision>149</cp:revision>
  <dcterms:created xsi:type="dcterms:W3CDTF">2020-04-08T13:50:19Z</dcterms:created>
  <dcterms:modified xsi:type="dcterms:W3CDTF">2021-09-29T09:08:39Z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