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3"/>
    <p:sldMasterId id="2147483661" r:id="rId4"/>
  </p:sldMasterIdLst>
  <p:notesMasterIdLst>
    <p:notesMasterId r:id="rId43"/>
  </p:notesMasterIdLst>
  <p:sldIdLst>
    <p:sldId id="256" r:id="rId5"/>
    <p:sldId id="305" r:id="rId6"/>
    <p:sldId id="351" r:id="rId7"/>
    <p:sldId id="277" r:id="rId8"/>
    <p:sldId id="308" r:id="rId9"/>
    <p:sldId id="309" r:id="rId10"/>
    <p:sldId id="310" r:id="rId11"/>
    <p:sldId id="311" r:id="rId12"/>
    <p:sldId id="312" r:id="rId13"/>
    <p:sldId id="314" r:id="rId14"/>
    <p:sldId id="315" r:id="rId15"/>
    <p:sldId id="313" r:id="rId16"/>
    <p:sldId id="316" r:id="rId17"/>
    <p:sldId id="317" r:id="rId18"/>
    <p:sldId id="318" r:id="rId19"/>
    <p:sldId id="319" r:id="rId20"/>
    <p:sldId id="320" r:id="rId21"/>
    <p:sldId id="321" r:id="rId22"/>
    <p:sldId id="349" r:id="rId23"/>
    <p:sldId id="326" r:id="rId24"/>
    <p:sldId id="325" r:id="rId25"/>
    <p:sldId id="324" r:id="rId26"/>
    <p:sldId id="323" r:id="rId27"/>
    <p:sldId id="322" r:id="rId28"/>
    <p:sldId id="339" r:id="rId29"/>
    <p:sldId id="338" r:id="rId30"/>
    <p:sldId id="337" r:id="rId31"/>
    <p:sldId id="336" r:id="rId32"/>
    <p:sldId id="335" r:id="rId33"/>
    <p:sldId id="334" r:id="rId34"/>
    <p:sldId id="346" r:id="rId35"/>
    <p:sldId id="347" r:id="rId36"/>
    <p:sldId id="333" r:id="rId37"/>
    <p:sldId id="332" r:id="rId38"/>
    <p:sldId id="350" r:id="rId39"/>
    <p:sldId id="330" r:id="rId40"/>
    <p:sldId id="329" r:id="rId41"/>
    <p:sldId id="348" r:id="rId4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ntents page" id="{FB9AB48D-38E4-441F-9CBB-6D1BC3129548}">
          <p14:sldIdLst>
            <p14:sldId id="256"/>
            <p14:sldId id="305"/>
            <p14:sldId id="351"/>
          </p14:sldIdLst>
        </p14:section>
        <p14:section name="Diffusion" id="{71EAEE86-E226-411E-AF6C-5B42085BEC29}">
          <p14:sldIdLst>
            <p14:sldId id="277"/>
            <p14:sldId id="308"/>
            <p14:sldId id="309"/>
            <p14:sldId id="310"/>
          </p14:sldIdLst>
        </p14:section>
        <p14:section name="Changes of state" id="{1B1328D2-4AB2-41B6-BD00-9AB2AFC02638}">
          <p14:sldIdLst>
            <p14:sldId id="311"/>
            <p14:sldId id="312"/>
            <p14:sldId id="314"/>
            <p14:sldId id="315"/>
            <p14:sldId id="313"/>
            <p14:sldId id="316"/>
            <p14:sldId id="317"/>
            <p14:sldId id="318"/>
            <p14:sldId id="319"/>
            <p14:sldId id="320"/>
          </p14:sldIdLst>
        </p14:section>
        <p14:section name="Solutions" id="{8D90B666-613A-4D52-8450-26A01325F8A4}">
          <p14:sldIdLst>
            <p14:sldId id="321"/>
            <p14:sldId id="349"/>
            <p14:sldId id="326"/>
            <p14:sldId id="325"/>
            <p14:sldId id="324"/>
            <p14:sldId id="323"/>
            <p14:sldId id="322"/>
          </p14:sldIdLst>
        </p14:section>
        <p14:section name="States of Matter" id="{A261CCB0-9369-453A-9E90-D6C5596B3469}">
          <p14:sldIdLst>
            <p14:sldId id="339"/>
            <p14:sldId id="338"/>
            <p14:sldId id="337"/>
            <p14:sldId id="336"/>
            <p14:sldId id="335"/>
            <p14:sldId id="334"/>
            <p14:sldId id="346"/>
            <p14:sldId id="347"/>
            <p14:sldId id="333"/>
            <p14:sldId id="332"/>
            <p14:sldId id="350"/>
            <p14:sldId id="330"/>
            <p14:sldId id="329"/>
            <p14:sldId id="34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6AFCBE25-129D-71BD-2520-C70EFDD5EC17}" name="Katie Haylor" initials="KH" userId="S::HaylorK@rsc.org::79d54f7f-ffc1-4b04-bab6-1092a29c2844" providerId="AD"/>
  <p188:author id="{93898FDF-1F87-EDD6-6458-059E95E842BE}" name="Kirsty Patterson" initials="" userId="S::pattersonk@rsc.org::06c453ef-d90e-4cbc-ba6b-1bf363c3e0a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716B"/>
    <a:srgbClr val="FFFFFF"/>
    <a:srgbClr val="F2F8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EA8BB3-FABE-4F7C-B4E6-D494A435129D}" v="17" dt="2025-04-28T09:05:12.0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51" Type="http://schemas.microsoft.com/office/2018/10/relationships/authors" Target="authors.xml"/><Relationship Id="rId3" Type="http://schemas.openxmlformats.org/officeDocument/2006/relationships/slideMaster" Target="slideMasters/slideMaster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Haylor" userId="79d54f7f-ffc1-4b04-bab6-1092a29c2844" providerId="ADAL" clId="{63EA8BB3-FABE-4F7C-B4E6-D494A435129D}"/>
    <pc:docChg chg="undo custSel delSld modSld modSection modNotesMaster">
      <pc:chgData name="Katie Haylor" userId="79d54f7f-ffc1-4b04-bab6-1092a29c2844" providerId="ADAL" clId="{63EA8BB3-FABE-4F7C-B4E6-D494A435129D}" dt="2025-04-28T09:02:06.254" v="969" actId="1035"/>
      <pc:docMkLst>
        <pc:docMk/>
      </pc:docMkLst>
      <pc:sldChg chg="delSp mod">
        <pc:chgData name="Katie Haylor" userId="79d54f7f-ffc1-4b04-bab6-1092a29c2844" providerId="ADAL" clId="{63EA8BB3-FABE-4F7C-B4E6-D494A435129D}" dt="2025-04-28T08:54:27.824" v="860" actId="478"/>
        <pc:sldMkLst>
          <pc:docMk/>
          <pc:sldMk cId="0" sldId="256"/>
        </pc:sldMkLst>
        <pc:spChg chg="del">
          <ac:chgData name="Katie Haylor" userId="79d54f7f-ffc1-4b04-bab6-1092a29c2844" providerId="ADAL" clId="{63EA8BB3-FABE-4F7C-B4E6-D494A435129D}" dt="2025-04-28T08:54:27.824" v="860" actId="478"/>
          <ac:spMkLst>
            <pc:docMk/>
            <pc:sldMk cId="0" sldId="256"/>
            <ac:spMk id="95" creationId="{00000000-0000-0000-0000-000000000000}"/>
          </ac:spMkLst>
        </pc:spChg>
      </pc:sldChg>
      <pc:sldChg chg="modSp mod">
        <pc:chgData name="Katie Haylor" userId="79d54f7f-ffc1-4b04-bab6-1092a29c2844" providerId="ADAL" clId="{63EA8BB3-FABE-4F7C-B4E6-D494A435129D}" dt="2025-04-25T15:32:19.620" v="709" actId="1076"/>
        <pc:sldMkLst>
          <pc:docMk/>
          <pc:sldMk cId="823549095" sldId="305"/>
        </pc:sldMkLst>
        <pc:spChg chg="mod">
          <ac:chgData name="Katie Haylor" userId="79d54f7f-ffc1-4b04-bab6-1092a29c2844" providerId="ADAL" clId="{63EA8BB3-FABE-4F7C-B4E6-D494A435129D}" dt="2025-04-25T15:32:19.620" v="709" actId="1076"/>
          <ac:spMkLst>
            <pc:docMk/>
            <pc:sldMk cId="823549095" sldId="305"/>
            <ac:spMk id="2" creationId="{0C702DD5-4FA6-CF10-E498-DBD69F1F2BDB}"/>
          </ac:spMkLst>
        </pc:spChg>
      </pc:sldChg>
      <pc:sldChg chg="modSp mod">
        <pc:chgData name="Katie Haylor" userId="79d54f7f-ffc1-4b04-bab6-1092a29c2844" providerId="ADAL" clId="{63EA8BB3-FABE-4F7C-B4E6-D494A435129D}" dt="2025-04-22T15:11:06.623" v="73" actId="14100"/>
        <pc:sldMkLst>
          <pc:docMk/>
          <pc:sldMk cId="4094984185" sldId="309"/>
        </pc:sldMkLst>
        <pc:spChg chg="mod">
          <ac:chgData name="Katie Haylor" userId="79d54f7f-ffc1-4b04-bab6-1092a29c2844" providerId="ADAL" clId="{63EA8BB3-FABE-4F7C-B4E6-D494A435129D}" dt="2025-04-22T15:11:03.868" v="72" actId="14100"/>
          <ac:spMkLst>
            <pc:docMk/>
            <pc:sldMk cId="4094984185" sldId="309"/>
            <ac:spMk id="3" creationId="{87B6E066-9030-D2D8-21FF-3222433FCC0B}"/>
          </ac:spMkLst>
        </pc:spChg>
        <pc:spChg chg="mod">
          <ac:chgData name="Katie Haylor" userId="79d54f7f-ffc1-4b04-bab6-1092a29c2844" providerId="ADAL" clId="{63EA8BB3-FABE-4F7C-B4E6-D494A435129D}" dt="2025-04-22T15:11:06.623" v="73" actId="14100"/>
          <ac:spMkLst>
            <pc:docMk/>
            <pc:sldMk cId="4094984185" sldId="309"/>
            <ac:spMk id="96" creationId="{00000000-0000-0000-0000-000000000000}"/>
          </ac:spMkLst>
        </pc:spChg>
        <pc:spChg chg="mod">
          <ac:chgData name="Katie Haylor" userId="79d54f7f-ffc1-4b04-bab6-1092a29c2844" providerId="ADAL" clId="{63EA8BB3-FABE-4F7C-B4E6-D494A435129D}" dt="2025-04-22T15:11:01.300" v="71" actId="14100"/>
          <ac:spMkLst>
            <pc:docMk/>
            <pc:sldMk cId="4094984185" sldId="309"/>
            <ac:spMk id="103" creationId="{00000000-0000-0000-0000-000000000000}"/>
          </ac:spMkLst>
        </pc:spChg>
      </pc:sldChg>
      <pc:sldChg chg="delSp mod">
        <pc:chgData name="Katie Haylor" userId="79d54f7f-ffc1-4b04-bab6-1092a29c2844" providerId="ADAL" clId="{63EA8BB3-FABE-4F7C-B4E6-D494A435129D}" dt="2025-04-22T15:10:42.471" v="70" actId="478"/>
        <pc:sldMkLst>
          <pc:docMk/>
          <pc:sldMk cId="3674706650" sldId="310"/>
        </pc:sldMkLst>
      </pc:sldChg>
      <pc:sldChg chg="delSp modSp mod">
        <pc:chgData name="Katie Haylor" userId="79d54f7f-ffc1-4b04-bab6-1092a29c2844" providerId="ADAL" clId="{63EA8BB3-FABE-4F7C-B4E6-D494A435129D}" dt="2025-04-28T08:57:48.264" v="898" actId="478"/>
        <pc:sldMkLst>
          <pc:docMk/>
          <pc:sldMk cId="2147738956" sldId="311"/>
        </pc:sldMkLst>
        <pc:spChg chg="mod">
          <ac:chgData name="Katie Haylor" userId="79d54f7f-ffc1-4b04-bab6-1092a29c2844" providerId="ADAL" clId="{63EA8BB3-FABE-4F7C-B4E6-D494A435129D}" dt="2025-04-22T15:01:13.940" v="54"/>
          <ac:spMkLst>
            <pc:docMk/>
            <pc:sldMk cId="2147738956" sldId="311"/>
            <ac:spMk id="2" creationId="{147C6395-965D-D60C-A85B-DF3136871D3D}"/>
          </ac:spMkLst>
        </pc:spChg>
        <pc:spChg chg="del mod">
          <ac:chgData name="Katie Haylor" userId="79d54f7f-ffc1-4b04-bab6-1092a29c2844" providerId="ADAL" clId="{63EA8BB3-FABE-4F7C-B4E6-D494A435129D}" dt="2025-04-28T08:57:48.264" v="898" actId="478"/>
          <ac:spMkLst>
            <pc:docMk/>
            <pc:sldMk cId="2147738956" sldId="311"/>
            <ac:spMk id="105" creationId="{00000000-0000-0000-0000-000000000000}"/>
          </ac:spMkLst>
        </pc:spChg>
      </pc:sldChg>
      <pc:sldChg chg="modSp mod">
        <pc:chgData name="Katie Haylor" userId="79d54f7f-ffc1-4b04-bab6-1092a29c2844" providerId="ADAL" clId="{63EA8BB3-FABE-4F7C-B4E6-D494A435129D}" dt="2025-04-25T15:33:17.011" v="718" actId="1038"/>
        <pc:sldMkLst>
          <pc:docMk/>
          <pc:sldMk cId="710167903" sldId="312"/>
        </pc:sldMkLst>
        <pc:spChg chg="mod">
          <ac:chgData name="Katie Haylor" userId="79d54f7f-ffc1-4b04-bab6-1092a29c2844" providerId="ADAL" clId="{63EA8BB3-FABE-4F7C-B4E6-D494A435129D}" dt="2025-04-25T15:33:17.011" v="718" actId="1038"/>
          <ac:spMkLst>
            <pc:docMk/>
            <pc:sldMk cId="710167903" sldId="312"/>
            <ac:spMk id="103" creationId="{00000000-0000-0000-0000-000000000000}"/>
          </ac:spMkLst>
        </pc:spChg>
      </pc:sldChg>
      <pc:sldChg chg="delSp modSp mod">
        <pc:chgData name="Katie Haylor" userId="79d54f7f-ffc1-4b04-bab6-1092a29c2844" providerId="ADAL" clId="{63EA8BB3-FABE-4F7C-B4E6-D494A435129D}" dt="2025-04-28T08:57:51.437" v="899" actId="478"/>
        <pc:sldMkLst>
          <pc:docMk/>
          <pc:sldMk cId="3047843674" sldId="313"/>
        </pc:sldMkLst>
        <pc:spChg chg="mod">
          <ac:chgData name="Katie Haylor" userId="79d54f7f-ffc1-4b04-bab6-1092a29c2844" providerId="ADAL" clId="{63EA8BB3-FABE-4F7C-B4E6-D494A435129D}" dt="2025-04-22T15:11:52.399" v="96" actId="14100"/>
          <ac:spMkLst>
            <pc:docMk/>
            <pc:sldMk cId="3047843674" sldId="313"/>
            <ac:spMk id="3" creationId="{87B6E066-9030-D2D8-21FF-3222433FCC0B}"/>
          </ac:spMkLst>
        </pc:spChg>
        <pc:spChg chg="mod">
          <ac:chgData name="Katie Haylor" userId="79d54f7f-ffc1-4b04-bab6-1092a29c2844" providerId="ADAL" clId="{63EA8BB3-FABE-4F7C-B4E6-D494A435129D}" dt="2025-04-22T15:11:55.522" v="97" actId="14100"/>
          <ac:spMkLst>
            <pc:docMk/>
            <pc:sldMk cId="3047843674" sldId="313"/>
            <ac:spMk id="96" creationId="{00000000-0000-0000-0000-000000000000}"/>
          </ac:spMkLst>
        </pc:spChg>
        <pc:spChg chg="mod">
          <ac:chgData name="Katie Haylor" userId="79d54f7f-ffc1-4b04-bab6-1092a29c2844" providerId="ADAL" clId="{63EA8BB3-FABE-4F7C-B4E6-D494A435129D}" dt="2025-04-22T15:11:45.562" v="78" actId="1076"/>
          <ac:spMkLst>
            <pc:docMk/>
            <pc:sldMk cId="3047843674" sldId="313"/>
            <ac:spMk id="103" creationId="{00000000-0000-0000-0000-000000000000}"/>
          </ac:spMkLst>
        </pc:spChg>
        <pc:spChg chg="del mod">
          <ac:chgData name="Katie Haylor" userId="79d54f7f-ffc1-4b04-bab6-1092a29c2844" providerId="ADAL" clId="{63EA8BB3-FABE-4F7C-B4E6-D494A435129D}" dt="2025-04-28T08:57:51.437" v="899" actId="478"/>
          <ac:spMkLst>
            <pc:docMk/>
            <pc:sldMk cId="3047843674" sldId="313"/>
            <ac:spMk id="105" creationId="{00000000-0000-0000-0000-000000000000}"/>
          </ac:spMkLst>
        </pc:spChg>
      </pc:sldChg>
      <pc:sldChg chg="modSp mod">
        <pc:chgData name="Katie Haylor" userId="79d54f7f-ffc1-4b04-bab6-1092a29c2844" providerId="ADAL" clId="{63EA8BB3-FABE-4F7C-B4E6-D494A435129D}" dt="2025-04-25T14:40:26.719" v="624" actId="20577"/>
        <pc:sldMkLst>
          <pc:docMk/>
          <pc:sldMk cId="3139187295" sldId="314"/>
        </pc:sldMkLst>
        <pc:spChg chg="mod">
          <ac:chgData name="Katie Haylor" userId="79d54f7f-ffc1-4b04-bab6-1092a29c2844" providerId="ADAL" clId="{63EA8BB3-FABE-4F7C-B4E6-D494A435129D}" dt="2025-04-22T15:11:15.722" v="74" actId="1076"/>
          <ac:spMkLst>
            <pc:docMk/>
            <pc:sldMk cId="3139187295" sldId="314"/>
            <ac:spMk id="3" creationId="{87B6E066-9030-D2D8-21FF-3222433FCC0B}"/>
          </ac:spMkLst>
        </pc:spChg>
        <pc:spChg chg="mod">
          <ac:chgData name="Katie Haylor" userId="79d54f7f-ffc1-4b04-bab6-1092a29c2844" providerId="ADAL" clId="{63EA8BB3-FABE-4F7C-B4E6-D494A435129D}" dt="2025-04-22T15:11:20.746" v="76" actId="14100"/>
          <ac:spMkLst>
            <pc:docMk/>
            <pc:sldMk cId="3139187295" sldId="314"/>
            <ac:spMk id="96" creationId="{00000000-0000-0000-0000-000000000000}"/>
          </ac:spMkLst>
        </pc:spChg>
        <pc:spChg chg="mod">
          <ac:chgData name="Katie Haylor" userId="79d54f7f-ffc1-4b04-bab6-1092a29c2844" providerId="ADAL" clId="{63EA8BB3-FABE-4F7C-B4E6-D494A435129D}" dt="2025-04-25T14:40:26.719" v="624" actId="20577"/>
          <ac:spMkLst>
            <pc:docMk/>
            <pc:sldMk cId="3139187295" sldId="314"/>
            <ac:spMk id="104" creationId="{00000000-0000-0000-0000-000000000000}"/>
          </ac:spMkLst>
        </pc:spChg>
        <pc:picChg chg="mod">
          <ac:chgData name="Katie Haylor" userId="79d54f7f-ffc1-4b04-bab6-1092a29c2844" providerId="ADAL" clId="{63EA8BB3-FABE-4F7C-B4E6-D494A435129D}" dt="2025-04-22T15:11:18.553" v="75" actId="1076"/>
          <ac:picMkLst>
            <pc:docMk/>
            <pc:sldMk cId="3139187295" sldId="314"/>
            <ac:picMk id="5" creationId="{848425FC-49D5-D8F2-E9B4-A02DEF5A531A}"/>
          </ac:picMkLst>
        </pc:picChg>
      </pc:sldChg>
      <pc:sldChg chg="modSp mod">
        <pc:chgData name="Katie Haylor" userId="79d54f7f-ffc1-4b04-bab6-1092a29c2844" providerId="ADAL" clId="{63EA8BB3-FABE-4F7C-B4E6-D494A435129D}" dt="2025-04-22T15:12:48.481" v="128" actId="1037"/>
        <pc:sldMkLst>
          <pc:docMk/>
          <pc:sldMk cId="3119085838" sldId="316"/>
        </pc:sldMkLst>
        <pc:spChg chg="mod">
          <ac:chgData name="Katie Haylor" userId="79d54f7f-ffc1-4b04-bab6-1092a29c2844" providerId="ADAL" clId="{63EA8BB3-FABE-4F7C-B4E6-D494A435129D}" dt="2025-04-22T15:12:11.554" v="100" actId="14100"/>
          <ac:spMkLst>
            <pc:docMk/>
            <pc:sldMk cId="3119085838" sldId="316"/>
            <ac:spMk id="2" creationId="{147C6395-965D-D60C-A85B-DF3136871D3D}"/>
          </ac:spMkLst>
        </pc:spChg>
        <pc:spChg chg="mod">
          <ac:chgData name="Katie Haylor" userId="79d54f7f-ffc1-4b04-bab6-1092a29c2844" providerId="ADAL" clId="{63EA8BB3-FABE-4F7C-B4E6-D494A435129D}" dt="2025-04-22T15:12:27.530" v="107" actId="1076"/>
          <ac:spMkLst>
            <pc:docMk/>
            <pc:sldMk cId="3119085838" sldId="316"/>
            <ac:spMk id="3" creationId="{87B6E066-9030-D2D8-21FF-3222433FCC0B}"/>
          </ac:spMkLst>
        </pc:spChg>
        <pc:spChg chg="mod">
          <ac:chgData name="Katie Haylor" userId="79d54f7f-ffc1-4b04-bab6-1092a29c2844" providerId="ADAL" clId="{63EA8BB3-FABE-4F7C-B4E6-D494A435129D}" dt="2025-04-22T15:12:24.998" v="106" actId="1076"/>
          <ac:spMkLst>
            <pc:docMk/>
            <pc:sldMk cId="3119085838" sldId="316"/>
            <ac:spMk id="96" creationId="{00000000-0000-0000-0000-000000000000}"/>
          </ac:spMkLst>
        </pc:spChg>
        <pc:spChg chg="mod">
          <ac:chgData name="Katie Haylor" userId="79d54f7f-ffc1-4b04-bab6-1092a29c2844" providerId="ADAL" clId="{63EA8BB3-FABE-4F7C-B4E6-D494A435129D}" dt="2025-04-22T15:12:19.651" v="104" actId="14100"/>
          <ac:spMkLst>
            <pc:docMk/>
            <pc:sldMk cId="3119085838" sldId="316"/>
            <ac:spMk id="97" creationId="{00000000-0000-0000-0000-000000000000}"/>
          </ac:spMkLst>
        </pc:spChg>
        <pc:spChg chg="mod">
          <ac:chgData name="Katie Haylor" userId="79d54f7f-ffc1-4b04-bab6-1092a29c2844" providerId="ADAL" clId="{63EA8BB3-FABE-4F7C-B4E6-D494A435129D}" dt="2025-04-22T15:12:42.592" v="119" actId="1035"/>
          <ac:spMkLst>
            <pc:docMk/>
            <pc:sldMk cId="3119085838" sldId="316"/>
            <ac:spMk id="103" creationId="{00000000-0000-0000-0000-000000000000}"/>
          </ac:spMkLst>
        </pc:spChg>
        <pc:spChg chg="mod">
          <ac:chgData name="Katie Haylor" userId="79d54f7f-ffc1-4b04-bab6-1092a29c2844" providerId="ADAL" clId="{63EA8BB3-FABE-4F7C-B4E6-D494A435129D}" dt="2025-04-22T15:12:45.232" v="120" actId="1076"/>
          <ac:spMkLst>
            <pc:docMk/>
            <pc:sldMk cId="3119085838" sldId="316"/>
            <ac:spMk id="104" creationId="{00000000-0000-0000-0000-000000000000}"/>
          </ac:spMkLst>
        </pc:spChg>
        <pc:spChg chg="mod">
          <ac:chgData name="Katie Haylor" userId="79d54f7f-ffc1-4b04-bab6-1092a29c2844" providerId="ADAL" clId="{63EA8BB3-FABE-4F7C-B4E6-D494A435129D}" dt="2025-04-22T15:12:48.481" v="128" actId="1037"/>
          <ac:spMkLst>
            <pc:docMk/>
            <pc:sldMk cId="3119085838" sldId="316"/>
            <ac:spMk id="105" creationId="{00000000-0000-0000-0000-000000000000}"/>
          </ac:spMkLst>
        </pc:spChg>
        <pc:picChg chg="mod">
          <ac:chgData name="Katie Haylor" userId="79d54f7f-ffc1-4b04-bab6-1092a29c2844" providerId="ADAL" clId="{63EA8BB3-FABE-4F7C-B4E6-D494A435129D}" dt="2025-04-22T15:12:12.978" v="101" actId="1076"/>
          <ac:picMkLst>
            <pc:docMk/>
            <pc:sldMk cId="3119085838" sldId="316"/>
            <ac:picMk id="107" creationId="{00000000-0000-0000-0000-000000000000}"/>
          </ac:picMkLst>
        </pc:picChg>
        <pc:picChg chg="mod">
          <ac:chgData name="Katie Haylor" userId="79d54f7f-ffc1-4b04-bab6-1092a29c2844" providerId="ADAL" clId="{63EA8BB3-FABE-4F7C-B4E6-D494A435129D}" dt="2025-04-22T15:12:14.795" v="102" actId="1076"/>
          <ac:picMkLst>
            <pc:docMk/>
            <pc:sldMk cId="3119085838" sldId="316"/>
            <ac:picMk id="108" creationId="{00000000-0000-0000-0000-000000000000}"/>
          </ac:picMkLst>
        </pc:picChg>
      </pc:sldChg>
      <pc:sldChg chg="modSp mod">
        <pc:chgData name="Katie Haylor" userId="79d54f7f-ffc1-4b04-bab6-1092a29c2844" providerId="ADAL" clId="{63EA8BB3-FABE-4F7C-B4E6-D494A435129D}" dt="2025-04-28T08:58:00.697" v="900" actId="20577"/>
        <pc:sldMkLst>
          <pc:docMk/>
          <pc:sldMk cId="1379408664" sldId="319"/>
        </pc:sldMkLst>
        <pc:spChg chg="mod">
          <ac:chgData name="Katie Haylor" userId="79d54f7f-ffc1-4b04-bab6-1092a29c2844" providerId="ADAL" clId="{63EA8BB3-FABE-4F7C-B4E6-D494A435129D}" dt="2025-04-28T08:58:00.697" v="900" actId="20577"/>
          <ac:spMkLst>
            <pc:docMk/>
            <pc:sldMk cId="1379408664" sldId="319"/>
            <ac:spMk id="3" creationId="{87B6E066-9030-D2D8-21FF-3222433FCC0B}"/>
          </ac:spMkLst>
        </pc:spChg>
        <pc:spChg chg="mod">
          <ac:chgData name="Katie Haylor" userId="79d54f7f-ffc1-4b04-bab6-1092a29c2844" providerId="ADAL" clId="{63EA8BB3-FABE-4F7C-B4E6-D494A435129D}" dt="2025-04-25T15:34:10.155" v="727" actId="14100"/>
          <ac:spMkLst>
            <pc:docMk/>
            <pc:sldMk cId="1379408664" sldId="319"/>
            <ac:spMk id="96" creationId="{00000000-0000-0000-0000-000000000000}"/>
          </ac:spMkLst>
        </pc:spChg>
      </pc:sldChg>
      <pc:sldChg chg="modSp mod">
        <pc:chgData name="Katie Haylor" userId="79d54f7f-ffc1-4b04-bab6-1092a29c2844" providerId="ADAL" clId="{63EA8BB3-FABE-4F7C-B4E6-D494A435129D}" dt="2025-04-28T08:59:25.130" v="925" actId="20577"/>
        <pc:sldMkLst>
          <pc:docMk/>
          <pc:sldMk cId="262706895" sldId="321"/>
        </pc:sldMkLst>
        <pc:spChg chg="mod">
          <ac:chgData name="Katie Haylor" userId="79d54f7f-ffc1-4b04-bab6-1092a29c2844" providerId="ADAL" clId="{63EA8BB3-FABE-4F7C-B4E6-D494A435129D}" dt="2025-04-28T08:59:25.130" v="925" actId="20577"/>
          <ac:spMkLst>
            <pc:docMk/>
            <pc:sldMk cId="262706895" sldId="321"/>
            <ac:spMk id="97" creationId="{00000000-0000-0000-0000-000000000000}"/>
          </ac:spMkLst>
        </pc:spChg>
      </pc:sldChg>
      <pc:sldChg chg="delSp modSp mod">
        <pc:chgData name="Katie Haylor" userId="79d54f7f-ffc1-4b04-bab6-1092a29c2844" providerId="ADAL" clId="{63EA8BB3-FABE-4F7C-B4E6-D494A435129D}" dt="2025-04-28T09:00:45.263" v="941" actId="20577"/>
        <pc:sldMkLst>
          <pc:docMk/>
          <pc:sldMk cId="594263887" sldId="322"/>
        </pc:sldMkLst>
        <pc:spChg chg="mod">
          <ac:chgData name="Katie Haylor" userId="79d54f7f-ffc1-4b04-bab6-1092a29c2844" providerId="ADAL" clId="{63EA8BB3-FABE-4F7C-B4E6-D494A435129D}" dt="2025-04-28T09:00:45.263" v="941" actId="20577"/>
          <ac:spMkLst>
            <pc:docMk/>
            <pc:sldMk cId="594263887" sldId="322"/>
            <ac:spMk id="97" creationId="{00000000-0000-0000-0000-000000000000}"/>
          </ac:spMkLst>
        </pc:spChg>
        <pc:picChg chg="mod">
          <ac:chgData name="Katie Haylor" userId="79d54f7f-ffc1-4b04-bab6-1092a29c2844" providerId="ADAL" clId="{63EA8BB3-FABE-4F7C-B4E6-D494A435129D}" dt="2025-04-25T15:27:04.120" v="700" actId="1076"/>
          <ac:picMkLst>
            <pc:docMk/>
            <pc:sldMk cId="594263887" sldId="322"/>
            <ac:picMk id="4" creationId="{2C186E31-F0C5-89BC-FB69-C275122C7ED9}"/>
          </ac:picMkLst>
        </pc:picChg>
      </pc:sldChg>
      <pc:sldChg chg="delSp modSp mod">
        <pc:chgData name="Katie Haylor" userId="79d54f7f-ffc1-4b04-bab6-1092a29c2844" providerId="ADAL" clId="{63EA8BB3-FABE-4F7C-B4E6-D494A435129D}" dt="2025-04-28T09:00:18.435" v="940" actId="20577"/>
        <pc:sldMkLst>
          <pc:docMk/>
          <pc:sldMk cId="3421065109" sldId="323"/>
        </pc:sldMkLst>
        <pc:spChg chg="mod">
          <ac:chgData name="Katie Haylor" userId="79d54f7f-ffc1-4b04-bab6-1092a29c2844" providerId="ADAL" clId="{63EA8BB3-FABE-4F7C-B4E6-D494A435129D}" dt="2025-04-28T09:00:18.435" v="940" actId="20577"/>
          <ac:spMkLst>
            <pc:docMk/>
            <pc:sldMk cId="3421065109" sldId="323"/>
            <ac:spMk id="97" creationId="{00000000-0000-0000-0000-000000000000}"/>
          </ac:spMkLst>
        </pc:spChg>
        <pc:picChg chg="mod">
          <ac:chgData name="Katie Haylor" userId="79d54f7f-ffc1-4b04-bab6-1092a29c2844" providerId="ADAL" clId="{63EA8BB3-FABE-4F7C-B4E6-D494A435129D}" dt="2025-04-25T15:26:37.976" v="696" actId="14100"/>
          <ac:picMkLst>
            <pc:docMk/>
            <pc:sldMk cId="3421065109" sldId="323"/>
            <ac:picMk id="4" creationId="{42A60F0B-0F0A-3F1F-D2DD-9EEF58713B60}"/>
          </ac:picMkLst>
        </pc:picChg>
      </pc:sldChg>
      <pc:sldChg chg="delSp modSp mod">
        <pc:chgData name="Katie Haylor" userId="79d54f7f-ffc1-4b04-bab6-1092a29c2844" providerId="ADAL" clId="{63EA8BB3-FABE-4F7C-B4E6-D494A435129D}" dt="2025-04-25T15:35:15.857" v="774" actId="1036"/>
        <pc:sldMkLst>
          <pc:docMk/>
          <pc:sldMk cId="3414002495" sldId="324"/>
        </pc:sldMkLst>
        <pc:spChg chg="mod">
          <ac:chgData name="Katie Haylor" userId="79d54f7f-ffc1-4b04-bab6-1092a29c2844" providerId="ADAL" clId="{63EA8BB3-FABE-4F7C-B4E6-D494A435129D}" dt="2025-04-22T15:05:51.900" v="56" actId="34135"/>
          <ac:spMkLst>
            <pc:docMk/>
            <pc:sldMk cId="3414002495" sldId="324"/>
            <ac:spMk id="2" creationId="{147C6395-965D-D60C-A85B-DF3136871D3D}"/>
          </ac:spMkLst>
        </pc:spChg>
        <pc:spChg chg="mod">
          <ac:chgData name="Katie Haylor" userId="79d54f7f-ffc1-4b04-bab6-1092a29c2844" providerId="ADAL" clId="{63EA8BB3-FABE-4F7C-B4E6-D494A435129D}" dt="2025-04-22T15:13:30.996" v="143" actId="27636"/>
          <ac:spMkLst>
            <pc:docMk/>
            <pc:sldMk cId="3414002495" sldId="324"/>
            <ac:spMk id="3" creationId="{87B6E066-9030-D2D8-21FF-3222433FCC0B}"/>
          </ac:spMkLst>
        </pc:spChg>
        <pc:spChg chg="mod">
          <ac:chgData name="Katie Haylor" userId="79d54f7f-ffc1-4b04-bab6-1092a29c2844" providerId="ADAL" clId="{63EA8BB3-FABE-4F7C-B4E6-D494A435129D}" dt="2025-04-22T15:13:34.695" v="144" actId="14100"/>
          <ac:spMkLst>
            <pc:docMk/>
            <pc:sldMk cId="3414002495" sldId="324"/>
            <ac:spMk id="96" creationId="{00000000-0000-0000-0000-000000000000}"/>
          </ac:spMkLst>
        </pc:spChg>
        <pc:spChg chg="mod">
          <ac:chgData name="Katie Haylor" userId="79d54f7f-ffc1-4b04-bab6-1092a29c2844" providerId="ADAL" clId="{63EA8BB3-FABE-4F7C-B4E6-D494A435129D}" dt="2025-04-25T15:35:15.857" v="774" actId="1036"/>
          <ac:spMkLst>
            <pc:docMk/>
            <pc:sldMk cId="3414002495" sldId="324"/>
            <ac:spMk id="103" creationId="{00000000-0000-0000-0000-000000000000}"/>
          </ac:spMkLst>
        </pc:spChg>
        <pc:picChg chg="mod">
          <ac:chgData name="Katie Haylor" userId="79d54f7f-ffc1-4b04-bab6-1092a29c2844" providerId="ADAL" clId="{63EA8BB3-FABE-4F7C-B4E6-D494A435129D}" dt="2025-04-25T15:26:32.247" v="694" actId="1076"/>
          <ac:picMkLst>
            <pc:docMk/>
            <pc:sldMk cId="3414002495" sldId="324"/>
            <ac:picMk id="5" creationId="{37204520-10E0-109E-9357-B53ADB952B19}"/>
          </ac:picMkLst>
        </pc:picChg>
      </pc:sldChg>
      <pc:sldChg chg="modSp mod">
        <pc:chgData name="Katie Haylor" userId="79d54f7f-ffc1-4b04-bab6-1092a29c2844" providerId="ADAL" clId="{63EA8BB3-FABE-4F7C-B4E6-D494A435129D}" dt="2025-04-25T15:34:48.163" v="754" actId="1037"/>
        <pc:sldMkLst>
          <pc:docMk/>
          <pc:sldMk cId="1783495055" sldId="326"/>
        </pc:sldMkLst>
        <pc:spChg chg="mod">
          <ac:chgData name="Katie Haylor" userId="79d54f7f-ffc1-4b04-bab6-1092a29c2844" providerId="ADAL" clId="{63EA8BB3-FABE-4F7C-B4E6-D494A435129D}" dt="2025-04-25T15:34:48.163" v="754" actId="1037"/>
          <ac:spMkLst>
            <pc:docMk/>
            <pc:sldMk cId="1783495055" sldId="326"/>
            <ac:spMk id="3" creationId="{87B6E066-9030-D2D8-21FF-3222433FCC0B}"/>
          </ac:spMkLst>
        </pc:spChg>
        <pc:spChg chg="mod">
          <ac:chgData name="Katie Haylor" userId="79d54f7f-ffc1-4b04-bab6-1092a29c2844" providerId="ADAL" clId="{63EA8BB3-FABE-4F7C-B4E6-D494A435129D}" dt="2025-04-25T15:34:48.163" v="754" actId="1037"/>
          <ac:spMkLst>
            <pc:docMk/>
            <pc:sldMk cId="1783495055" sldId="326"/>
            <ac:spMk id="96" creationId="{00000000-0000-0000-0000-000000000000}"/>
          </ac:spMkLst>
        </pc:spChg>
        <pc:spChg chg="mod">
          <ac:chgData name="Katie Haylor" userId="79d54f7f-ffc1-4b04-bab6-1092a29c2844" providerId="ADAL" clId="{63EA8BB3-FABE-4F7C-B4E6-D494A435129D}" dt="2025-04-25T15:34:48.163" v="754" actId="1037"/>
          <ac:spMkLst>
            <pc:docMk/>
            <pc:sldMk cId="1783495055" sldId="326"/>
            <ac:spMk id="103" creationId="{00000000-0000-0000-0000-000000000000}"/>
          </ac:spMkLst>
        </pc:spChg>
      </pc:sldChg>
      <pc:sldChg chg="modSp mod">
        <pc:chgData name="Katie Haylor" userId="79d54f7f-ffc1-4b04-bab6-1092a29c2844" providerId="ADAL" clId="{63EA8BB3-FABE-4F7C-B4E6-D494A435129D}" dt="2025-04-25T15:36:45.327" v="858" actId="1036"/>
        <pc:sldMkLst>
          <pc:docMk/>
          <pc:sldMk cId="386546933" sldId="329"/>
        </pc:sldMkLst>
        <pc:spChg chg="mod">
          <ac:chgData name="Katie Haylor" userId="79d54f7f-ffc1-4b04-bab6-1092a29c2844" providerId="ADAL" clId="{63EA8BB3-FABE-4F7C-B4E6-D494A435129D}" dt="2025-04-25T15:36:45.327" v="858" actId="1036"/>
          <ac:spMkLst>
            <pc:docMk/>
            <pc:sldMk cId="386546933" sldId="329"/>
            <ac:spMk id="103" creationId="{00000000-0000-0000-0000-000000000000}"/>
          </ac:spMkLst>
        </pc:spChg>
        <pc:spChg chg="mod">
          <ac:chgData name="Katie Haylor" userId="79d54f7f-ffc1-4b04-bab6-1092a29c2844" providerId="ADAL" clId="{63EA8BB3-FABE-4F7C-B4E6-D494A435129D}" dt="2025-04-25T15:36:43.647" v="853" actId="1038"/>
          <ac:spMkLst>
            <pc:docMk/>
            <pc:sldMk cId="386546933" sldId="329"/>
            <ac:spMk id="105" creationId="{00000000-0000-0000-0000-000000000000}"/>
          </ac:spMkLst>
        </pc:spChg>
      </pc:sldChg>
      <pc:sldChg chg="modSp mod">
        <pc:chgData name="Katie Haylor" userId="79d54f7f-ffc1-4b04-bab6-1092a29c2844" providerId="ADAL" clId="{63EA8BB3-FABE-4F7C-B4E6-D494A435129D}" dt="2025-04-28T09:02:06.254" v="969" actId="1035"/>
        <pc:sldMkLst>
          <pc:docMk/>
          <pc:sldMk cId="2476911448" sldId="330"/>
        </pc:sldMkLst>
        <pc:spChg chg="mod">
          <ac:chgData name="Katie Haylor" userId="79d54f7f-ffc1-4b04-bab6-1092a29c2844" providerId="ADAL" clId="{63EA8BB3-FABE-4F7C-B4E6-D494A435129D}" dt="2025-04-28T09:02:06.254" v="969" actId="1035"/>
          <ac:spMkLst>
            <pc:docMk/>
            <pc:sldMk cId="2476911448" sldId="330"/>
            <ac:spMk id="2" creationId="{147C6395-965D-D60C-A85B-DF3136871D3D}"/>
          </ac:spMkLst>
        </pc:spChg>
        <pc:spChg chg="mod">
          <ac:chgData name="Katie Haylor" userId="79d54f7f-ffc1-4b04-bab6-1092a29c2844" providerId="ADAL" clId="{63EA8BB3-FABE-4F7C-B4E6-D494A435129D}" dt="2025-04-28T09:01:53.881" v="947" actId="1036"/>
          <ac:spMkLst>
            <pc:docMk/>
            <pc:sldMk cId="2476911448" sldId="330"/>
            <ac:spMk id="97" creationId="{00000000-0000-0000-0000-000000000000}"/>
          </ac:spMkLst>
        </pc:spChg>
        <pc:spChg chg="mod">
          <ac:chgData name="Katie Haylor" userId="79d54f7f-ffc1-4b04-bab6-1092a29c2844" providerId="ADAL" clId="{63EA8BB3-FABE-4F7C-B4E6-D494A435129D}" dt="2025-04-25T14:43:50.462" v="643" actId="20577"/>
          <ac:spMkLst>
            <pc:docMk/>
            <pc:sldMk cId="2476911448" sldId="330"/>
            <ac:spMk id="104" creationId="{00000000-0000-0000-0000-000000000000}"/>
          </ac:spMkLst>
        </pc:spChg>
        <pc:picChg chg="mod">
          <ac:chgData name="Katie Haylor" userId="79d54f7f-ffc1-4b04-bab6-1092a29c2844" providerId="ADAL" clId="{63EA8BB3-FABE-4F7C-B4E6-D494A435129D}" dt="2025-04-28T09:02:06.254" v="969" actId="1035"/>
          <ac:picMkLst>
            <pc:docMk/>
            <pc:sldMk cId="2476911448" sldId="330"/>
            <ac:picMk id="107" creationId="{00000000-0000-0000-0000-000000000000}"/>
          </ac:picMkLst>
        </pc:picChg>
        <pc:picChg chg="mod">
          <ac:chgData name="Katie Haylor" userId="79d54f7f-ffc1-4b04-bab6-1092a29c2844" providerId="ADAL" clId="{63EA8BB3-FABE-4F7C-B4E6-D494A435129D}" dt="2025-04-28T09:02:06.254" v="969" actId="1035"/>
          <ac:picMkLst>
            <pc:docMk/>
            <pc:sldMk cId="2476911448" sldId="330"/>
            <ac:picMk id="108" creationId="{00000000-0000-0000-0000-000000000000}"/>
          </ac:picMkLst>
        </pc:picChg>
      </pc:sldChg>
      <pc:sldChg chg="del">
        <pc:chgData name="Katie Haylor" userId="79d54f7f-ffc1-4b04-bab6-1092a29c2844" providerId="ADAL" clId="{63EA8BB3-FABE-4F7C-B4E6-D494A435129D}" dt="2025-04-22T14:49:29.399" v="21" actId="2696"/>
        <pc:sldMkLst>
          <pc:docMk/>
          <pc:sldMk cId="2674690750" sldId="331"/>
        </pc:sldMkLst>
      </pc:sldChg>
      <pc:sldChg chg="modSp mod modCm">
        <pc:chgData name="Katie Haylor" userId="79d54f7f-ffc1-4b04-bab6-1092a29c2844" providerId="ADAL" clId="{63EA8BB3-FABE-4F7C-B4E6-D494A435129D}" dt="2025-04-25T15:23:30.502" v="679" actId="962"/>
        <pc:sldMkLst>
          <pc:docMk/>
          <pc:sldMk cId="3394321764" sldId="332"/>
        </pc:sldMkLst>
        <pc:spChg chg="mod">
          <ac:chgData name="Katie Haylor" userId="79d54f7f-ffc1-4b04-bab6-1092a29c2844" providerId="ADAL" clId="{63EA8BB3-FABE-4F7C-B4E6-D494A435129D}" dt="2025-04-22T15:08:57.279" v="59" actId="14100"/>
          <ac:spMkLst>
            <pc:docMk/>
            <pc:sldMk cId="3394321764" sldId="332"/>
            <ac:spMk id="2" creationId="{147C6395-965D-D60C-A85B-DF3136871D3D}"/>
          </ac:spMkLst>
        </pc:spChg>
        <pc:spChg chg="mod">
          <ac:chgData name="Katie Haylor" userId="79d54f7f-ffc1-4b04-bab6-1092a29c2844" providerId="ADAL" clId="{63EA8BB3-FABE-4F7C-B4E6-D494A435129D}" dt="2025-04-22T15:15:52.244" v="352" actId="1076"/>
          <ac:spMkLst>
            <pc:docMk/>
            <pc:sldMk cId="3394321764" sldId="332"/>
            <ac:spMk id="3" creationId="{87B6E066-9030-D2D8-21FF-3222433FCC0B}"/>
          </ac:spMkLst>
        </pc:spChg>
        <pc:spChg chg="mod">
          <ac:chgData name="Katie Haylor" userId="79d54f7f-ffc1-4b04-bab6-1092a29c2844" providerId="ADAL" clId="{63EA8BB3-FABE-4F7C-B4E6-D494A435129D}" dt="2025-04-24T09:55:43.709" v="603" actId="1037"/>
          <ac:spMkLst>
            <pc:docMk/>
            <pc:sldMk cId="3394321764" sldId="332"/>
            <ac:spMk id="8" creationId="{4FB271D5-EF0D-FEB0-450D-4C36A5FA026C}"/>
          </ac:spMkLst>
        </pc:spChg>
        <pc:spChg chg="mod">
          <ac:chgData name="Katie Haylor" userId="79d54f7f-ffc1-4b04-bab6-1092a29c2844" providerId="ADAL" clId="{63EA8BB3-FABE-4F7C-B4E6-D494A435129D}" dt="2025-04-22T15:16:04.439" v="355" actId="14100"/>
          <ac:spMkLst>
            <pc:docMk/>
            <pc:sldMk cId="3394321764" sldId="332"/>
            <ac:spMk id="96" creationId="{00000000-0000-0000-0000-000000000000}"/>
          </ac:spMkLst>
        </pc:spChg>
        <pc:spChg chg="mod">
          <ac:chgData name="Katie Haylor" userId="79d54f7f-ffc1-4b04-bab6-1092a29c2844" providerId="ADAL" clId="{63EA8BB3-FABE-4F7C-B4E6-D494A435129D}" dt="2025-04-22T15:09:02.160" v="62" actId="14100"/>
          <ac:spMkLst>
            <pc:docMk/>
            <pc:sldMk cId="3394321764" sldId="332"/>
            <ac:spMk id="97" creationId="{00000000-0000-0000-0000-000000000000}"/>
          </ac:spMkLst>
        </pc:spChg>
        <pc:spChg chg="mod">
          <ac:chgData name="Katie Haylor" userId="79d54f7f-ffc1-4b04-bab6-1092a29c2844" providerId="ADAL" clId="{63EA8BB3-FABE-4F7C-B4E6-D494A435129D}" dt="2025-04-22T15:15:54.796" v="353" actId="1076"/>
          <ac:spMkLst>
            <pc:docMk/>
            <pc:sldMk cId="3394321764" sldId="332"/>
            <ac:spMk id="103" creationId="{00000000-0000-0000-0000-000000000000}"/>
          </ac:spMkLst>
        </pc:spChg>
        <pc:spChg chg="mod">
          <ac:chgData name="Katie Haylor" userId="79d54f7f-ffc1-4b04-bab6-1092a29c2844" providerId="ADAL" clId="{63EA8BB3-FABE-4F7C-B4E6-D494A435129D}" dt="2025-04-25T14:32:35.591" v="615" actId="20577"/>
          <ac:spMkLst>
            <pc:docMk/>
            <pc:sldMk cId="3394321764" sldId="332"/>
            <ac:spMk id="104" creationId="{00000000-0000-0000-0000-000000000000}"/>
          </ac:spMkLst>
        </pc:spChg>
        <pc:picChg chg="mod">
          <ac:chgData name="Katie Haylor" userId="79d54f7f-ffc1-4b04-bab6-1092a29c2844" providerId="ADAL" clId="{63EA8BB3-FABE-4F7C-B4E6-D494A435129D}" dt="2025-04-24T09:55:44.836" v="605" actId="1037"/>
          <ac:picMkLst>
            <pc:docMk/>
            <pc:sldMk cId="3394321764" sldId="332"/>
            <ac:picMk id="4" creationId="{10A3FCF6-0764-2940-D750-1774A2E3C5FD}"/>
          </ac:picMkLst>
        </pc:picChg>
        <pc:picChg chg="mod">
          <ac:chgData name="Katie Haylor" userId="79d54f7f-ffc1-4b04-bab6-1092a29c2844" providerId="ADAL" clId="{63EA8BB3-FABE-4F7C-B4E6-D494A435129D}" dt="2025-04-25T15:23:30.502" v="679" actId="962"/>
          <ac:picMkLst>
            <pc:docMk/>
            <pc:sldMk cId="3394321764" sldId="332"/>
            <ac:picMk id="5" creationId="{743B9810-A55B-99E4-9B3E-521904995F1F}"/>
          </ac:picMkLst>
        </pc:picChg>
        <pc:picChg chg="mod">
          <ac:chgData name="Katie Haylor" userId="79d54f7f-ffc1-4b04-bab6-1092a29c2844" providerId="ADAL" clId="{63EA8BB3-FABE-4F7C-B4E6-D494A435129D}" dt="2025-04-22T15:08:59.969" v="61" actId="1076"/>
          <ac:picMkLst>
            <pc:docMk/>
            <pc:sldMk cId="3394321764" sldId="332"/>
            <ac:picMk id="107" creationId="{00000000-0000-0000-0000-000000000000}"/>
          </ac:picMkLst>
        </pc:picChg>
        <pc:picChg chg="mod">
          <ac:chgData name="Katie Haylor" userId="79d54f7f-ffc1-4b04-bab6-1092a29c2844" providerId="ADAL" clId="{63EA8BB3-FABE-4F7C-B4E6-D494A435129D}" dt="2025-04-22T15:08:58.662" v="60" actId="1076"/>
          <ac:picMkLst>
            <pc:docMk/>
            <pc:sldMk cId="3394321764" sldId="332"/>
            <ac:picMk id="108" creationId="{00000000-0000-0000-0000-000000000000}"/>
          </ac:picMkLst>
        </pc:pic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63EA8BB3-FABE-4F7C-B4E6-D494A435129D}" dt="2025-04-22T14:48:50.535" v="4" actId="20577"/>
              <pc2:cmMkLst xmlns:pc2="http://schemas.microsoft.com/office/powerpoint/2019/9/main/command">
                <pc:docMk/>
                <pc:sldMk cId="3394321764" sldId="332"/>
                <pc2:cmMk id="{5663A084-6776-4F1F-84B4-2596B956822C}"/>
              </pc2:cmMkLst>
            </pc226:cmChg>
          </p:ext>
        </pc:extLst>
      </pc:sldChg>
      <pc:sldChg chg="modSp mod">
        <pc:chgData name="Katie Haylor" userId="79d54f7f-ffc1-4b04-bab6-1092a29c2844" providerId="ADAL" clId="{63EA8BB3-FABE-4F7C-B4E6-D494A435129D}" dt="2025-04-25T15:35:56.835" v="814" actId="1037"/>
        <pc:sldMkLst>
          <pc:docMk/>
          <pc:sldMk cId="440283766" sldId="334"/>
        </pc:sldMkLst>
        <pc:spChg chg="mod">
          <ac:chgData name="Katie Haylor" userId="79d54f7f-ffc1-4b04-bab6-1092a29c2844" providerId="ADAL" clId="{63EA8BB3-FABE-4F7C-B4E6-D494A435129D}" dt="2025-04-22T15:14:53.273" v="264" actId="1037"/>
          <ac:spMkLst>
            <pc:docMk/>
            <pc:sldMk cId="440283766" sldId="334"/>
            <ac:spMk id="3" creationId="{87B6E066-9030-D2D8-21FF-3222433FCC0B}"/>
          </ac:spMkLst>
        </pc:spChg>
        <pc:spChg chg="mod">
          <ac:chgData name="Katie Haylor" userId="79d54f7f-ffc1-4b04-bab6-1092a29c2844" providerId="ADAL" clId="{63EA8BB3-FABE-4F7C-B4E6-D494A435129D}" dt="2025-04-22T15:14:49.740" v="255" actId="1037"/>
          <ac:spMkLst>
            <pc:docMk/>
            <pc:sldMk cId="440283766" sldId="334"/>
            <ac:spMk id="6" creationId="{4FAD8573-F6FB-2A0A-DF5A-57241EED3961}"/>
          </ac:spMkLst>
        </pc:spChg>
        <pc:spChg chg="mod">
          <ac:chgData name="Katie Haylor" userId="79d54f7f-ffc1-4b04-bab6-1092a29c2844" providerId="ADAL" clId="{63EA8BB3-FABE-4F7C-B4E6-D494A435129D}" dt="2025-04-22T15:14:55.639" v="265" actId="14100"/>
          <ac:spMkLst>
            <pc:docMk/>
            <pc:sldMk cId="440283766" sldId="334"/>
            <ac:spMk id="96" creationId="{00000000-0000-0000-0000-000000000000}"/>
          </ac:spMkLst>
        </pc:spChg>
        <pc:spChg chg="mod">
          <ac:chgData name="Katie Haylor" userId="79d54f7f-ffc1-4b04-bab6-1092a29c2844" providerId="ADAL" clId="{63EA8BB3-FABE-4F7C-B4E6-D494A435129D}" dt="2025-04-22T15:14:51.225" v="260" actId="1037"/>
          <ac:spMkLst>
            <pc:docMk/>
            <pc:sldMk cId="440283766" sldId="334"/>
            <ac:spMk id="103" creationId="{00000000-0000-0000-0000-000000000000}"/>
          </ac:spMkLst>
        </pc:spChg>
        <pc:picChg chg="mod">
          <ac:chgData name="Katie Haylor" userId="79d54f7f-ffc1-4b04-bab6-1092a29c2844" providerId="ADAL" clId="{63EA8BB3-FABE-4F7C-B4E6-D494A435129D}" dt="2025-04-25T15:35:56.835" v="814" actId="1037"/>
          <ac:picMkLst>
            <pc:docMk/>
            <pc:sldMk cId="440283766" sldId="334"/>
            <ac:picMk id="8" creationId="{4AD88D5F-4D5B-59F3-E473-0C7A584F66AB}"/>
          </ac:picMkLst>
        </pc:picChg>
      </pc:sldChg>
      <pc:sldChg chg="modSp mod">
        <pc:chgData name="Katie Haylor" userId="79d54f7f-ffc1-4b04-bab6-1092a29c2844" providerId="ADAL" clId="{63EA8BB3-FABE-4F7C-B4E6-D494A435129D}" dt="2025-04-25T15:35:53.467" v="811" actId="1076"/>
        <pc:sldMkLst>
          <pc:docMk/>
          <pc:sldMk cId="770939736" sldId="335"/>
        </pc:sldMkLst>
        <pc:spChg chg="mod">
          <ac:chgData name="Katie Haylor" userId="79d54f7f-ffc1-4b04-bab6-1092a29c2844" providerId="ADAL" clId="{63EA8BB3-FABE-4F7C-B4E6-D494A435129D}" dt="2025-04-22T15:14:44.297" v="250" actId="1036"/>
          <ac:spMkLst>
            <pc:docMk/>
            <pc:sldMk cId="770939736" sldId="335"/>
            <ac:spMk id="103" creationId="{00000000-0000-0000-0000-000000000000}"/>
          </ac:spMkLst>
        </pc:spChg>
        <pc:picChg chg="mod">
          <ac:chgData name="Katie Haylor" userId="79d54f7f-ffc1-4b04-bab6-1092a29c2844" providerId="ADAL" clId="{63EA8BB3-FABE-4F7C-B4E6-D494A435129D}" dt="2025-04-25T15:35:53.467" v="811" actId="1076"/>
          <ac:picMkLst>
            <pc:docMk/>
            <pc:sldMk cId="770939736" sldId="335"/>
            <ac:picMk id="5" creationId="{06A0E047-3DFA-0EBB-B682-6F68E83DF6ED}"/>
          </ac:picMkLst>
        </pc:picChg>
      </pc:sldChg>
      <pc:sldChg chg="modSp mod">
        <pc:chgData name="Katie Haylor" userId="79d54f7f-ffc1-4b04-bab6-1092a29c2844" providerId="ADAL" clId="{63EA8BB3-FABE-4F7C-B4E6-D494A435129D}" dt="2025-04-25T15:35:47.892" v="809" actId="1038"/>
        <pc:sldMkLst>
          <pc:docMk/>
          <pc:sldMk cId="2785699171" sldId="336"/>
        </pc:sldMkLst>
        <pc:spChg chg="mod">
          <ac:chgData name="Katie Haylor" userId="79d54f7f-ffc1-4b04-bab6-1092a29c2844" providerId="ADAL" clId="{63EA8BB3-FABE-4F7C-B4E6-D494A435129D}" dt="2025-04-22T15:14:18.813" v="208" actId="1037"/>
          <ac:spMkLst>
            <pc:docMk/>
            <pc:sldMk cId="2785699171" sldId="336"/>
            <ac:spMk id="3" creationId="{87B6E066-9030-D2D8-21FF-3222433FCC0B}"/>
          </ac:spMkLst>
        </pc:spChg>
        <pc:spChg chg="mod">
          <ac:chgData name="Katie Haylor" userId="79d54f7f-ffc1-4b04-bab6-1092a29c2844" providerId="ADAL" clId="{63EA8BB3-FABE-4F7C-B4E6-D494A435129D}" dt="2025-04-22T15:14:34.839" v="246" actId="1037"/>
          <ac:spMkLst>
            <pc:docMk/>
            <pc:sldMk cId="2785699171" sldId="336"/>
            <ac:spMk id="8" creationId="{9C3312FF-14A6-051E-1BA6-942FCF9FF4FC}"/>
          </ac:spMkLst>
        </pc:spChg>
        <pc:spChg chg="mod">
          <ac:chgData name="Katie Haylor" userId="79d54f7f-ffc1-4b04-bab6-1092a29c2844" providerId="ADAL" clId="{63EA8BB3-FABE-4F7C-B4E6-D494A435129D}" dt="2025-04-22T15:14:40.259" v="247" actId="14100"/>
          <ac:spMkLst>
            <pc:docMk/>
            <pc:sldMk cId="2785699171" sldId="336"/>
            <ac:spMk id="96" creationId="{00000000-0000-0000-0000-000000000000}"/>
          </ac:spMkLst>
        </pc:spChg>
        <pc:spChg chg="mod">
          <ac:chgData name="Katie Haylor" userId="79d54f7f-ffc1-4b04-bab6-1092a29c2844" providerId="ADAL" clId="{63EA8BB3-FABE-4F7C-B4E6-D494A435129D}" dt="2025-04-22T15:14:32.666" v="242" actId="1037"/>
          <ac:spMkLst>
            <pc:docMk/>
            <pc:sldMk cId="2785699171" sldId="336"/>
            <ac:spMk id="103" creationId="{00000000-0000-0000-0000-000000000000}"/>
          </ac:spMkLst>
        </pc:spChg>
        <pc:picChg chg="mod">
          <ac:chgData name="Katie Haylor" userId="79d54f7f-ffc1-4b04-bab6-1092a29c2844" providerId="ADAL" clId="{63EA8BB3-FABE-4F7C-B4E6-D494A435129D}" dt="2025-04-25T15:35:47.892" v="809" actId="1038"/>
          <ac:picMkLst>
            <pc:docMk/>
            <pc:sldMk cId="2785699171" sldId="336"/>
            <ac:picMk id="5" creationId="{EC8B5992-43A9-BBA3-A94F-CB9D64360CCB}"/>
          </ac:picMkLst>
        </pc:picChg>
      </pc:sldChg>
      <pc:sldChg chg="modSp mod">
        <pc:chgData name="Katie Haylor" userId="79d54f7f-ffc1-4b04-bab6-1092a29c2844" providerId="ADAL" clId="{63EA8BB3-FABE-4F7C-B4E6-D494A435129D}" dt="2025-04-23T08:47:22.484" v="582" actId="14100"/>
        <pc:sldMkLst>
          <pc:docMk/>
          <pc:sldMk cId="1975297058" sldId="338"/>
        </pc:sldMkLst>
        <pc:spChg chg="mod">
          <ac:chgData name="Katie Haylor" userId="79d54f7f-ffc1-4b04-bab6-1092a29c2844" providerId="ADAL" clId="{63EA8BB3-FABE-4F7C-B4E6-D494A435129D}" dt="2025-04-23T08:45:41.224" v="571" actId="1076"/>
          <ac:spMkLst>
            <pc:docMk/>
            <pc:sldMk cId="1975297058" sldId="338"/>
            <ac:spMk id="2" creationId="{147C6395-965D-D60C-A85B-DF3136871D3D}"/>
          </ac:spMkLst>
        </pc:spChg>
        <pc:spChg chg="mod">
          <ac:chgData name="Katie Haylor" userId="79d54f7f-ffc1-4b04-bab6-1092a29c2844" providerId="ADAL" clId="{63EA8BB3-FABE-4F7C-B4E6-D494A435129D}" dt="2025-04-23T08:47:22.484" v="582" actId="14100"/>
          <ac:spMkLst>
            <pc:docMk/>
            <pc:sldMk cId="1975297058" sldId="338"/>
            <ac:spMk id="3" creationId="{87B6E066-9030-D2D8-21FF-3222433FCC0B}"/>
          </ac:spMkLst>
        </pc:spChg>
        <pc:spChg chg="mod">
          <ac:chgData name="Katie Haylor" userId="79d54f7f-ffc1-4b04-bab6-1092a29c2844" providerId="ADAL" clId="{63EA8BB3-FABE-4F7C-B4E6-D494A435129D}" dt="2025-04-23T08:45:38.970" v="570" actId="1076"/>
          <ac:spMkLst>
            <pc:docMk/>
            <pc:sldMk cId="1975297058" sldId="338"/>
            <ac:spMk id="97" creationId="{00000000-0000-0000-0000-000000000000}"/>
          </ac:spMkLst>
        </pc:spChg>
      </pc:sldChg>
      <pc:sldChg chg="delSp modSp mod">
        <pc:chgData name="Katie Haylor" userId="79d54f7f-ffc1-4b04-bab6-1092a29c2844" providerId="ADAL" clId="{63EA8BB3-FABE-4F7C-B4E6-D494A435129D}" dt="2025-04-28T08:55:27.357" v="884" actId="20577"/>
        <pc:sldMkLst>
          <pc:docMk/>
          <pc:sldMk cId="2054817126" sldId="339"/>
        </pc:sldMkLst>
        <pc:spChg chg="mod">
          <ac:chgData name="Katie Haylor" userId="79d54f7f-ffc1-4b04-bab6-1092a29c2844" providerId="ADAL" clId="{63EA8BB3-FABE-4F7C-B4E6-D494A435129D}" dt="2025-04-22T09:35:02.727" v="1" actId="1076"/>
          <ac:spMkLst>
            <pc:docMk/>
            <pc:sldMk cId="2054817126" sldId="339"/>
            <ac:spMk id="2" creationId="{7ECBC880-C9A2-4487-42B8-73AB0AD1FBA1}"/>
          </ac:spMkLst>
        </pc:spChg>
        <pc:spChg chg="mod">
          <ac:chgData name="Katie Haylor" userId="79d54f7f-ffc1-4b04-bab6-1092a29c2844" providerId="ADAL" clId="{63EA8BB3-FABE-4F7C-B4E6-D494A435129D}" dt="2025-04-28T08:55:27.357" v="884" actId="20577"/>
          <ac:spMkLst>
            <pc:docMk/>
            <pc:sldMk cId="2054817126" sldId="339"/>
            <ac:spMk id="3" creationId="{DBB1C70B-278E-ED76-5393-5258880759F0}"/>
          </ac:spMkLst>
        </pc:spChg>
        <pc:picChg chg="mod">
          <ac:chgData name="Katie Haylor" userId="79d54f7f-ffc1-4b04-bab6-1092a29c2844" providerId="ADAL" clId="{63EA8BB3-FABE-4F7C-B4E6-D494A435129D}" dt="2025-04-22T09:35:04.121" v="2" actId="1076"/>
          <ac:picMkLst>
            <pc:docMk/>
            <pc:sldMk cId="2054817126" sldId="339"/>
            <ac:picMk id="107" creationId="{440B7B13-3862-EAE0-5CDD-8A5CCBC81569}"/>
          </ac:picMkLst>
        </pc:picChg>
        <pc:picChg chg="mod">
          <ac:chgData name="Katie Haylor" userId="79d54f7f-ffc1-4b04-bab6-1092a29c2844" providerId="ADAL" clId="{63EA8BB3-FABE-4F7C-B4E6-D494A435129D}" dt="2025-04-22T09:35:06.601" v="3" actId="1076"/>
          <ac:picMkLst>
            <pc:docMk/>
            <pc:sldMk cId="2054817126" sldId="339"/>
            <ac:picMk id="108" creationId="{5F6313A1-F302-3119-DE75-8BE813273C4E}"/>
          </ac:picMkLst>
        </pc:picChg>
      </pc:sldChg>
      <pc:sldChg chg="modSp mod">
        <pc:chgData name="Katie Haylor" userId="79d54f7f-ffc1-4b04-bab6-1092a29c2844" providerId="ADAL" clId="{63EA8BB3-FABE-4F7C-B4E6-D494A435129D}" dt="2025-04-25T15:36:09.625" v="835" actId="1036"/>
        <pc:sldMkLst>
          <pc:docMk/>
          <pc:sldMk cId="1543031404" sldId="346"/>
        </pc:sldMkLst>
        <pc:spChg chg="mod">
          <ac:chgData name="Katie Haylor" userId="79d54f7f-ffc1-4b04-bab6-1092a29c2844" providerId="ADAL" clId="{63EA8BB3-FABE-4F7C-B4E6-D494A435129D}" dt="2025-04-22T15:15:11.948" v="272" actId="14100"/>
          <ac:spMkLst>
            <pc:docMk/>
            <pc:sldMk cId="1543031404" sldId="346"/>
            <ac:spMk id="2" creationId="{DD7434E2-701F-AE87-E649-909E4BD91121}"/>
          </ac:spMkLst>
        </pc:spChg>
        <pc:spChg chg="mod">
          <ac:chgData name="Katie Haylor" userId="79d54f7f-ffc1-4b04-bab6-1092a29c2844" providerId="ADAL" clId="{63EA8BB3-FABE-4F7C-B4E6-D494A435129D}" dt="2025-04-22T15:15:28.124" v="290" actId="1037"/>
          <ac:spMkLst>
            <pc:docMk/>
            <pc:sldMk cId="1543031404" sldId="346"/>
            <ac:spMk id="3" creationId="{9D11C7B5-124A-73BE-9F3F-E33E40908BEC}"/>
          </ac:spMkLst>
        </pc:spChg>
        <pc:spChg chg="mod">
          <ac:chgData name="Katie Haylor" userId="79d54f7f-ffc1-4b04-bab6-1092a29c2844" providerId="ADAL" clId="{63EA8BB3-FABE-4F7C-B4E6-D494A435129D}" dt="2025-04-22T15:15:37.054" v="350" actId="1038"/>
          <ac:spMkLst>
            <pc:docMk/>
            <pc:sldMk cId="1543031404" sldId="346"/>
            <ac:spMk id="6" creationId="{2B1B6244-BE6C-AEAC-24C8-6805BB72BA04}"/>
          </ac:spMkLst>
        </pc:spChg>
        <pc:spChg chg="mod">
          <ac:chgData name="Katie Haylor" userId="79d54f7f-ffc1-4b04-bab6-1092a29c2844" providerId="ADAL" clId="{63EA8BB3-FABE-4F7C-B4E6-D494A435129D}" dt="2025-04-22T15:15:03.421" v="267" actId="14100"/>
          <ac:spMkLst>
            <pc:docMk/>
            <pc:sldMk cId="1543031404" sldId="346"/>
            <ac:spMk id="97" creationId="{210945CA-68BF-12BB-CC2F-CAC66B2C1F35}"/>
          </ac:spMkLst>
        </pc:spChg>
        <pc:spChg chg="mod">
          <ac:chgData name="Katie Haylor" userId="79d54f7f-ffc1-4b04-bab6-1092a29c2844" providerId="ADAL" clId="{63EA8BB3-FABE-4F7C-B4E6-D494A435129D}" dt="2025-04-22T15:15:41.029" v="351" actId="14100"/>
          <ac:spMkLst>
            <pc:docMk/>
            <pc:sldMk cId="1543031404" sldId="346"/>
            <ac:spMk id="103" creationId="{7635DC81-1FE3-3527-2D76-19AF30D7AC3B}"/>
          </ac:spMkLst>
        </pc:spChg>
        <pc:spChg chg="mod">
          <ac:chgData name="Katie Haylor" userId="79d54f7f-ffc1-4b04-bab6-1092a29c2844" providerId="ADAL" clId="{63EA8BB3-FABE-4F7C-B4E6-D494A435129D}" dt="2025-04-25T14:42:18.594" v="642" actId="20577"/>
          <ac:spMkLst>
            <pc:docMk/>
            <pc:sldMk cId="1543031404" sldId="346"/>
            <ac:spMk id="104" creationId="{09DDC544-1CDB-2EEF-9BFE-698375E72B47}"/>
          </ac:spMkLst>
        </pc:spChg>
        <pc:picChg chg="mod">
          <ac:chgData name="Katie Haylor" userId="79d54f7f-ffc1-4b04-bab6-1092a29c2844" providerId="ADAL" clId="{63EA8BB3-FABE-4F7C-B4E6-D494A435129D}" dt="2025-04-25T15:36:09.625" v="835" actId="1036"/>
          <ac:picMkLst>
            <pc:docMk/>
            <pc:sldMk cId="1543031404" sldId="346"/>
            <ac:picMk id="8" creationId="{ABE84C5A-02F2-05E9-05F2-90E50DBBBFDE}"/>
          </ac:picMkLst>
        </pc:picChg>
        <pc:picChg chg="mod">
          <ac:chgData name="Katie Haylor" userId="79d54f7f-ffc1-4b04-bab6-1092a29c2844" providerId="ADAL" clId="{63EA8BB3-FABE-4F7C-B4E6-D494A435129D}" dt="2025-04-22T15:15:07.815" v="270" actId="1076"/>
          <ac:picMkLst>
            <pc:docMk/>
            <pc:sldMk cId="1543031404" sldId="346"/>
            <ac:picMk id="107" creationId="{460490C7-45E3-A31B-6833-847E13277B60}"/>
          </ac:picMkLst>
        </pc:picChg>
        <pc:picChg chg="mod">
          <ac:chgData name="Katie Haylor" userId="79d54f7f-ffc1-4b04-bab6-1092a29c2844" providerId="ADAL" clId="{63EA8BB3-FABE-4F7C-B4E6-D494A435129D}" dt="2025-04-22T15:15:09.436" v="271" actId="1076"/>
          <ac:picMkLst>
            <pc:docMk/>
            <pc:sldMk cId="1543031404" sldId="346"/>
            <ac:picMk id="108" creationId="{FDA0408C-34BE-B790-5BA0-9D33EFF09DD5}"/>
          </ac:picMkLst>
        </pc:picChg>
      </pc:sldChg>
      <pc:sldChg chg="delSp modSp mod">
        <pc:chgData name="Katie Haylor" userId="79d54f7f-ffc1-4b04-bab6-1092a29c2844" providerId="ADAL" clId="{63EA8BB3-FABE-4F7C-B4E6-D494A435129D}" dt="2025-04-25T14:42:06.067" v="631" actId="20577"/>
        <pc:sldMkLst>
          <pc:docMk/>
          <pc:sldMk cId="1065115714" sldId="347"/>
        </pc:sldMkLst>
        <pc:spChg chg="mod">
          <ac:chgData name="Katie Haylor" userId="79d54f7f-ffc1-4b04-bab6-1092a29c2844" providerId="ADAL" clId="{63EA8BB3-FABE-4F7C-B4E6-D494A435129D}" dt="2025-04-25T14:42:06.067" v="631" actId="20577"/>
          <ac:spMkLst>
            <pc:docMk/>
            <pc:sldMk cId="1065115714" sldId="347"/>
            <ac:spMk id="104" creationId="{791C0D6F-4E78-AB5D-FF26-2D4662AC2135}"/>
          </ac:spMkLst>
        </pc:spChg>
        <pc:picChg chg="mod">
          <ac:chgData name="Katie Haylor" userId="79d54f7f-ffc1-4b04-bab6-1092a29c2844" providerId="ADAL" clId="{63EA8BB3-FABE-4F7C-B4E6-D494A435129D}" dt="2025-04-22T15:10:21.849" v="67" actId="1076"/>
          <ac:picMkLst>
            <pc:docMk/>
            <pc:sldMk cId="1065115714" sldId="347"/>
            <ac:picMk id="6" creationId="{EFE4FA70-2952-36C2-19D9-0BF86F681F8D}"/>
          </ac:picMkLst>
        </pc:picChg>
      </pc:sldChg>
      <pc:sldChg chg="modSp mod modCm">
        <pc:chgData name="Katie Haylor" userId="79d54f7f-ffc1-4b04-bab6-1092a29c2844" providerId="ADAL" clId="{63EA8BB3-FABE-4F7C-B4E6-D494A435129D}" dt="2025-04-25T15:29:06.707" v="708" actId="20577"/>
        <pc:sldMkLst>
          <pc:docMk/>
          <pc:sldMk cId="808799825" sldId="348"/>
        </pc:sldMkLst>
        <pc:spChg chg="mod">
          <ac:chgData name="Katie Haylor" userId="79d54f7f-ffc1-4b04-bab6-1092a29c2844" providerId="ADAL" clId="{63EA8BB3-FABE-4F7C-B4E6-D494A435129D}" dt="2025-04-25T15:29:06.707" v="708" actId="20577"/>
          <ac:spMkLst>
            <pc:docMk/>
            <pc:sldMk cId="808799825" sldId="348"/>
            <ac:spMk id="4" creationId="{0B9A3072-F7B7-D801-B8C1-64653689D6A0}"/>
          </ac:spMkLst>
        </pc:sp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63EA8BB3-FABE-4F7C-B4E6-D494A435129D}" dt="2025-04-25T15:27:17.173" v="706" actId="20577"/>
              <pc2:cmMkLst xmlns:pc2="http://schemas.microsoft.com/office/powerpoint/2019/9/main/command">
                <pc:docMk/>
                <pc:sldMk cId="808799825" sldId="348"/>
                <pc2:cmMk id="{07E48452-DB68-41C0-AF07-239CCB62A415}"/>
              </pc2:cmMkLst>
            </pc226:cmChg>
          </p:ext>
        </pc:extLst>
      </pc:sldChg>
      <pc:sldChg chg="modSp mod">
        <pc:chgData name="Katie Haylor" userId="79d54f7f-ffc1-4b04-bab6-1092a29c2844" providerId="ADAL" clId="{63EA8BB3-FABE-4F7C-B4E6-D494A435129D}" dt="2025-04-28T08:59:51.677" v="931" actId="14100"/>
        <pc:sldMkLst>
          <pc:docMk/>
          <pc:sldMk cId="542245693" sldId="349"/>
        </pc:sldMkLst>
        <pc:spChg chg="mod">
          <ac:chgData name="Katie Haylor" userId="79d54f7f-ffc1-4b04-bab6-1092a29c2844" providerId="ADAL" clId="{63EA8BB3-FABE-4F7C-B4E6-D494A435129D}" dt="2025-04-28T08:59:51.677" v="931" actId="14100"/>
          <ac:spMkLst>
            <pc:docMk/>
            <pc:sldMk cId="542245693" sldId="349"/>
            <ac:spMk id="3" creationId="{F73CBA77-571D-DAC5-9ED6-C73FE58648D4}"/>
          </ac:spMkLst>
        </pc:spChg>
        <pc:spChg chg="mod">
          <ac:chgData name="Katie Haylor" userId="79d54f7f-ffc1-4b04-bab6-1092a29c2844" providerId="ADAL" clId="{63EA8BB3-FABE-4F7C-B4E6-D494A435129D}" dt="2025-04-25T15:34:25.059" v="742" actId="1037"/>
          <ac:spMkLst>
            <pc:docMk/>
            <pc:sldMk cId="542245693" sldId="349"/>
            <ac:spMk id="96" creationId="{54812B5B-0050-F2A6-283A-4C374E2A6D17}"/>
          </ac:spMkLst>
        </pc:spChg>
      </pc:sldChg>
      <pc:sldChg chg="addSp delSp modSp mod">
        <pc:chgData name="Katie Haylor" userId="79d54f7f-ffc1-4b04-bab6-1092a29c2844" providerId="ADAL" clId="{63EA8BB3-FABE-4F7C-B4E6-D494A435129D}" dt="2025-04-25T15:36:33.612" v="851" actId="1037"/>
        <pc:sldMkLst>
          <pc:docMk/>
          <pc:sldMk cId="1484870485" sldId="350"/>
        </pc:sldMkLst>
        <pc:spChg chg="mod">
          <ac:chgData name="Katie Haylor" userId="79d54f7f-ffc1-4b04-bab6-1092a29c2844" providerId="ADAL" clId="{63EA8BB3-FABE-4F7C-B4E6-D494A435129D}" dt="2025-04-25T15:36:27.660" v="839" actId="1037"/>
          <ac:spMkLst>
            <pc:docMk/>
            <pc:sldMk cId="1484870485" sldId="350"/>
            <ac:spMk id="3" creationId="{86A0D065-5983-C0FE-6647-FD801B9D6D81}"/>
          </ac:spMkLst>
        </pc:spChg>
        <pc:spChg chg="mod">
          <ac:chgData name="Katie Haylor" userId="79d54f7f-ffc1-4b04-bab6-1092a29c2844" providerId="ADAL" clId="{63EA8BB3-FABE-4F7C-B4E6-D494A435129D}" dt="2025-04-22T14:53:40.457" v="50" actId="1036"/>
          <ac:spMkLst>
            <pc:docMk/>
            <pc:sldMk cId="1484870485" sldId="350"/>
            <ac:spMk id="18" creationId="{53B48781-BDA4-7CBE-48C0-99BD593FFF42}"/>
          </ac:spMkLst>
        </pc:spChg>
        <pc:spChg chg="mod">
          <ac:chgData name="Katie Haylor" userId="79d54f7f-ffc1-4b04-bab6-1092a29c2844" providerId="ADAL" clId="{63EA8BB3-FABE-4F7C-B4E6-D494A435129D}" dt="2025-04-25T15:36:33.612" v="851" actId="1037"/>
          <ac:spMkLst>
            <pc:docMk/>
            <pc:sldMk cId="1484870485" sldId="350"/>
            <ac:spMk id="19" creationId="{C756FFF8-2F64-3B24-06C6-E042BCF413E4}"/>
          </ac:spMkLst>
        </pc:spChg>
        <pc:spChg chg="mod">
          <ac:chgData name="Katie Haylor" userId="79d54f7f-ffc1-4b04-bab6-1092a29c2844" providerId="ADAL" clId="{63EA8BB3-FABE-4F7C-B4E6-D494A435129D}" dt="2025-04-22T15:16:34.584" v="446" actId="14100"/>
          <ac:spMkLst>
            <pc:docMk/>
            <pc:sldMk cId="1484870485" sldId="350"/>
            <ac:spMk id="96" creationId="{1C01020D-7CEA-788D-4259-5E25BEFD85CC}"/>
          </ac:spMkLst>
        </pc:spChg>
        <pc:spChg chg="mod">
          <ac:chgData name="Katie Haylor" userId="79d54f7f-ffc1-4b04-bab6-1092a29c2844" providerId="ADAL" clId="{63EA8BB3-FABE-4F7C-B4E6-D494A435129D}" dt="2025-04-25T15:36:27.660" v="839" actId="1037"/>
          <ac:spMkLst>
            <pc:docMk/>
            <pc:sldMk cId="1484870485" sldId="350"/>
            <ac:spMk id="103" creationId="{269C4AF3-FEAE-8442-9599-C93EFE1695FF}"/>
          </ac:spMkLst>
        </pc:spChg>
        <pc:spChg chg="mod">
          <ac:chgData name="Katie Haylor" userId="79d54f7f-ffc1-4b04-bab6-1092a29c2844" providerId="ADAL" clId="{63EA8BB3-FABE-4F7C-B4E6-D494A435129D}" dt="2025-04-25T14:29:41.336" v="612" actId="20577"/>
          <ac:spMkLst>
            <pc:docMk/>
            <pc:sldMk cId="1484870485" sldId="350"/>
            <ac:spMk id="104" creationId="{79A1E59C-E77A-8F3A-E1D8-10BEF67EA9B2}"/>
          </ac:spMkLst>
        </pc:spChg>
        <pc:spChg chg="mod">
          <ac:chgData name="Katie Haylor" userId="79d54f7f-ffc1-4b04-bab6-1092a29c2844" providerId="ADAL" clId="{63EA8BB3-FABE-4F7C-B4E6-D494A435129D}" dt="2025-04-25T15:36:27.660" v="839" actId="1037"/>
          <ac:spMkLst>
            <pc:docMk/>
            <pc:sldMk cId="1484870485" sldId="350"/>
            <ac:spMk id="105" creationId="{D88F8D7B-D1AA-3F83-DFA0-859B22F52888}"/>
          </ac:spMkLst>
        </pc:spChg>
        <pc:picChg chg="mod">
          <ac:chgData name="Katie Haylor" userId="79d54f7f-ffc1-4b04-bab6-1092a29c2844" providerId="ADAL" clId="{63EA8BB3-FABE-4F7C-B4E6-D494A435129D}" dt="2025-04-25T15:36:33.612" v="851" actId="1037"/>
          <ac:picMkLst>
            <pc:docMk/>
            <pc:sldMk cId="1484870485" sldId="350"/>
            <ac:picMk id="5" creationId="{C61ADF58-D18F-157D-5B51-1DB56835855B}"/>
          </ac:picMkLst>
        </pc:picChg>
        <pc:picChg chg="add mod ord modCrop">
          <ac:chgData name="Katie Haylor" userId="79d54f7f-ffc1-4b04-bab6-1092a29c2844" providerId="ADAL" clId="{63EA8BB3-FABE-4F7C-B4E6-D494A435129D}" dt="2025-04-22T14:52:30.969" v="38" actId="14100"/>
          <ac:picMkLst>
            <pc:docMk/>
            <pc:sldMk cId="1484870485" sldId="350"/>
            <ac:picMk id="6" creationId="{3CD1F8F3-D145-F32A-42FC-D27E18B49CCA}"/>
          </ac:picMkLst>
        </pc:picChg>
        <pc:picChg chg="mod">
          <ac:chgData name="Katie Haylor" userId="79d54f7f-ffc1-4b04-bab6-1092a29c2844" providerId="ADAL" clId="{63EA8BB3-FABE-4F7C-B4E6-D494A435129D}" dt="2025-04-22T14:53:31.504" v="42" actId="1035"/>
          <ac:picMkLst>
            <pc:docMk/>
            <pc:sldMk cId="1484870485" sldId="350"/>
            <ac:picMk id="8" creationId="{9BB0634B-F0BD-2DB9-E0E1-AEB3AD393A48}"/>
          </ac:picMkLst>
        </pc:picChg>
        <pc:picChg chg="mod">
          <ac:chgData name="Katie Haylor" userId="79d54f7f-ffc1-4b04-bab6-1092a29c2844" providerId="ADAL" clId="{63EA8BB3-FABE-4F7C-B4E6-D494A435129D}" dt="2025-04-22T15:16:09.492" v="372" actId="1037"/>
          <ac:picMkLst>
            <pc:docMk/>
            <pc:sldMk cId="1484870485" sldId="350"/>
            <ac:picMk id="10" creationId="{A919D6A3-25F8-B061-342E-2D578558C68B}"/>
          </ac:picMkLst>
        </pc:picChg>
      </pc:sldChg>
    </pc:docChg>
  </pc:docChgLst>
  <pc:docChgLst>
    <pc:chgData name="Katie Haylor" userId="79d54f7f-ffc1-4b04-bab6-1092a29c2844" providerId="ADAL" clId="{861D96C3-18A4-4D80-8F6C-508369DC4723}"/>
    <pc:docChg chg="mod">
      <pc:chgData name="Katie Haylor" userId="79d54f7f-ffc1-4b04-bab6-1092a29c2844" providerId="ADAL" clId="{861D96C3-18A4-4D80-8F6C-508369DC4723}" dt="2025-04-17T13:53:54.213" v="0"/>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325" cy="498174"/>
          </a:xfrm>
          <a:prstGeom prst="rect">
            <a:avLst/>
          </a:prstGeom>
        </p:spPr>
        <p:txBody>
          <a:bodyPr vert="horz" lIns="83786" tIns="41893" rIns="83786" bIns="41893" rtlCol="0"/>
          <a:lstStyle>
            <a:lvl1pPr algn="l">
              <a:defRPr sz="1100"/>
            </a:lvl1pPr>
          </a:lstStyle>
          <a:p>
            <a:endParaRPr lang="en-GB"/>
          </a:p>
        </p:txBody>
      </p:sp>
      <p:sp>
        <p:nvSpPr>
          <p:cNvPr id="3" name="Date Placeholder 2"/>
          <p:cNvSpPr>
            <a:spLocks noGrp="1"/>
          </p:cNvSpPr>
          <p:nvPr>
            <p:ph type="dt" idx="1"/>
          </p:nvPr>
        </p:nvSpPr>
        <p:spPr>
          <a:xfrm>
            <a:off x="3849923" y="1"/>
            <a:ext cx="2946325" cy="498174"/>
          </a:xfrm>
          <a:prstGeom prst="rect">
            <a:avLst/>
          </a:prstGeom>
        </p:spPr>
        <p:txBody>
          <a:bodyPr vert="horz" lIns="83786" tIns="41893" rIns="83786" bIns="41893" rtlCol="0"/>
          <a:lstStyle>
            <a:lvl1pPr algn="r">
              <a:defRPr sz="1100"/>
            </a:lvl1pPr>
          </a:lstStyle>
          <a:p>
            <a:fld id="{FD0335B2-04DC-4693-A6A1-D32F2EE53573}" type="datetimeFigureOut">
              <a:rPr lang="en-GB" smtClean="0"/>
              <a:t>28/04/2025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83786" tIns="41893" rIns="83786" bIns="41893" rtlCol="0" anchor="ctr"/>
          <a:lstStyle/>
          <a:p>
            <a:endParaRPr lang="en-GB"/>
          </a:p>
        </p:txBody>
      </p:sp>
      <p:sp>
        <p:nvSpPr>
          <p:cNvPr id="5" name="Notes Placeholder 4"/>
          <p:cNvSpPr>
            <a:spLocks noGrp="1"/>
          </p:cNvSpPr>
          <p:nvPr>
            <p:ph type="body" sz="quarter" idx="3"/>
          </p:nvPr>
        </p:nvSpPr>
        <p:spPr>
          <a:xfrm>
            <a:off x="679482" y="4776872"/>
            <a:ext cx="5438711" cy="3908752"/>
          </a:xfrm>
          <a:prstGeom prst="rect">
            <a:avLst/>
          </a:prstGeom>
        </p:spPr>
        <p:txBody>
          <a:bodyPr vert="horz" lIns="83786" tIns="41893" rIns="83786" bIns="418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464"/>
            <a:ext cx="2946325" cy="498174"/>
          </a:xfrm>
          <a:prstGeom prst="rect">
            <a:avLst/>
          </a:prstGeom>
        </p:spPr>
        <p:txBody>
          <a:bodyPr vert="horz" lIns="83786" tIns="41893" rIns="83786" bIns="41893" rtlCol="0" anchor="b"/>
          <a:lstStyle>
            <a:lvl1pPr algn="l">
              <a:defRPr sz="1100"/>
            </a:lvl1pPr>
          </a:lstStyle>
          <a:p>
            <a:endParaRPr lang="en-GB"/>
          </a:p>
        </p:txBody>
      </p:sp>
      <p:sp>
        <p:nvSpPr>
          <p:cNvPr id="7" name="Slide Number Placeholder 6"/>
          <p:cNvSpPr>
            <a:spLocks noGrp="1"/>
          </p:cNvSpPr>
          <p:nvPr>
            <p:ph type="sldNum" sz="quarter" idx="5"/>
          </p:nvPr>
        </p:nvSpPr>
        <p:spPr>
          <a:xfrm>
            <a:off x="3849923" y="9428464"/>
            <a:ext cx="2946325" cy="498174"/>
          </a:xfrm>
          <a:prstGeom prst="rect">
            <a:avLst/>
          </a:prstGeom>
        </p:spPr>
        <p:txBody>
          <a:bodyPr vert="horz" lIns="83786" tIns="41893" rIns="83786" bIns="41893" rtlCol="0" anchor="b"/>
          <a:lstStyle>
            <a:lvl1pPr algn="r">
              <a:defRPr sz="1100"/>
            </a:lvl1pPr>
          </a:lstStyle>
          <a:p>
            <a:fld id="{84521392-3CE8-4877-913E-6AA1826ED5E2}" type="slidenum">
              <a:rPr lang="en-GB" smtClean="0"/>
              <a:t>‹#›</a:t>
            </a:fld>
            <a:endParaRPr lang="en-GB"/>
          </a:p>
        </p:txBody>
      </p:sp>
    </p:spTree>
    <p:extLst>
      <p:ext uri="{BB962C8B-B14F-4D97-AF65-F5344CB8AC3E}">
        <p14:creationId xmlns:p14="http://schemas.microsoft.com/office/powerpoint/2010/main" val="1371459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37865">
              <a:defRPr/>
            </a:pPr>
            <a:r>
              <a:rPr lang="en-GB"/>
              <a:t>The definition on this slide is consistent with moles per volume. But the example refers to mass per volume, to avoid confusion for learners who are not yet familiar with moles. At 14–16, it will be important to quantify concentration in terms of moles. </a:t>
            </a:r>
          </a:p>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4</a:t>
            </a:fld>
            <a:endParaRPr lang="en-GB"/>
          </a:p>
        </p:txBody>
      </p:sp>
    </p:spTree>
    <p:extLst>
      <p:ext uri="{BB962C8B-B14F-4D97-AF65-F5344CB8AC3E}">
        <p14:creationId xmlns:p14="http://schemas.microsoft.com/office/powerpoint/2010/main" val="5460131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29</a:t>
            </a:fld>
            <a:endParaRPr lang="en-GB"/>
          </a:p>
        </p:txBody>
      </p:sp>
    </p:spTree>
    <p:extLst>
      <p:ext uri="{BB962C8B-B14F-4D97-AF65-F5344CB8AC3E}">
        <p14:creationId xmlns:p14="http://schemas.microsoft.com/office/powerpoint/2010/main" val="3242056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Some of the detail on this slide may be beyond the requirements of the 11–14 stage. Please edit as best suits your learners.</a:t>
            </a:r>
          </a:p>
        </p:txBody>
      </p:sp>
      <p:sp>
        <p:nvSpPr>
          <p:cNvPr id="4" name="Slide Number Placeholder 3"/>
          <p:cNvSpPr>
            <a:spLocks noGrp="1"/>
          </p:cNvSpPr>
          <p:nvPr>
            <p:ph type="sldNum" sz="quarter" idx="5"/>
          </p:nvPr>
        </p:nvSpPr>
        <p:spPr/>
        <p:txBody>
          <a:bodyPr/>
          <a:lstStyle/>
          <a:p>
            <a:fld id="{84521392-3CE8-4877-913E-6AA1826ED5E2}" type="slidenum">
              <a:rPr lang="en-GB" smtClean="0"/>
              <a:t>30</a:t>
            </a:fld>
            <a:endParaRPr lang="en-GB"/>
          </a:p>
        </p:txBody>
      </p:sp>
    </p:spTree>
    <p:extLst>
      <p:ext uri="{BB962C8B-B14F-4D97-AF65-F5344CB8AC3E}">
        <p14:creationId xmlns:p14="http://schemas.microsoft.com/office/powerpoint/2010/main" val="31267726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E296E1-3CFC-A25D-1D97-76575EE22E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6BA719-5B7A-09ED-C342-874F3569A1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A75C42-7309-8F1D-2D8C-831225AC9C7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41EB37D-8E77-2B26-2680-560B1449C741}"/>
              </a:ext>
            </a:extLst>
          </p:cNvPr>
          <p:cNvSpPr>
            <a:spLocks noGrp="1"/>
          </p:cNvSpPr>
          <p:nvPr>
            <p:ph type="sldNum" sz="quarter" idx="5"/>
          </p:nvPr>
        </p:nvSpPr>
        <p:spPr/>
        <p:txBody>
          <a:bodyPr/>
          <a:lstStyle/>
          <a:p>
            <a:fld id="{84521392-3CE8-4877-913E-6AA1826ED5E2}" type="slidenum">
              <a:rPr lang="en-GB" smtClean="0"/>
              <a:t>31</a:t>
            </a:fld>
            <a:endParaRPr lang="en-GB"/>
          </a:p>
        </p:txBody>
      </p:sp>
    </p:spTree>
    <p:extLst>
      <p:ext uri="{BB962C8B-B14F-4D97-AF65-F5344CB8AC3E}">
        <p14:creationId xmlns:p14="http://schemas.microsoft.com/office/powerpoint/2010/main" val="3319613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DD7397-D650-B135-99F5-BA0B0C4C62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D7FACF-BB06-32F4-60AE-0F01CFC7AE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2A1F58-576A-48F8-8479-023CD8A8771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E861131-FF3B-AE88-F9BF-08B7FE88E9F8}"/>
              </a:ext>
            </a:extLst>
          </p:cNvPr>
          <p:cNvSpPr>
            <a:spLocks noGrp="1"/>
          </p:cNvSpPr>
          <p:nvPr>
            <p:ph type="sldNum" sz="quarter" idx="5"/>
          </p:nvPr>
        </p:nvSpPr>
        <p:spPr/>
        <p:txBody>
          <a:bodyPr/>
          <a:lstStyle/>
          <a:p>
            <a:fld id="{84521392-3CE8-4877-913E-6AA1826ED5E2}" type="slidenum">
              <a:rPr lang="en-GB" smtClean="0"/>
              <a:t>35</a:t>
            </a:fld>
            <a:endParaRPr lang="en-GB"/>
          </a:p>
        </p:txBody>
      </p:sp>
    </p:spTree>
    <p:extLst>
      <p:ext uri="{BB962C8B-B14F-4D97-AF65-F5344CB8AC3E}">
        <p14:creationId xmlns:p14="http://schemas.microsoft.com/office/powerpoint/2010/main" val="2549552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10</a:t>
            </a:fld>
            <a:endParaRPr lang="en-GB"/>
          </a:p>
        </p:txBody>
      </p:sp>
    </p:spTree>
    <p:extLst>
      <p:ext uri="{BB962C8B-B14F-4D97-AF65-F5344CB8AC3E}">
        <p14:creationId xmlns:p14="http://schemas.microsoft.com/office/powerpoint/2010/main" val="3443201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11</a:t>
            </a:fld>
            <a:endParaRPr lang="en-GB"/>
          </a:p>
        </p:txBody>
      </p:sp>
    </p:spTree>
    <p:extLst>
      <p:ext uri="{BB962C8B-B14F-4D97-AF65-F5344CB8AC3E}">
        <p14:creationId xmlns:p14="http://schemas.microsoft.com/office/powerpoint/2010/main" val="2494487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12</a:t>
            </a:fld>
            <a:endParaRPr lang="en-GB"/>
          </a:p>
        </p:txBody>
      </p:sp>
    </p:spTree>
    <p:extLst>
      <p:ext uri="{BB962C8B-B14F-4D97-AF65-F5344CB8AC3E}">
        <p14:creationId xmlns:p14="http://schemas.microsoft.com/office/powerpoint/2010/main" val="1396673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13</a:t>
            </a:fld>
            <a:endParaRPr lang="en-GB"/>
          </a:p>
        </p:txBody>
      </p:sp>
    </p:spTree>
    <p:extLst>
      <p:ext uri="{BB962C8B-B14F-4D97-AF65-F5344CB8AC3E}">
        <p14:creationId xmlns:p14="http://schemas.microsoft.com/office/powerpoint/2010/main" val="641484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14</a:t>
            </a:fld>
            <a:endParaRPr lang="en-GB"/>
          </a:p>
        </p:txBody>
      </p:sp>
    </p:spTree>
    <p:extLst>
      <p:ext uri="{BB962C8B-B14F-4D97-AF65-F5344CB8AC3E}">
        <p14:creationId xmlns:p14="http://schemas.microsoft.com/office/powerpoint/2010/main" val="3417990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17</a:t>
            </a:fld>
            <a:endParaRPr lang="en-GB"/>
          </a:p>
        </p:txBody>
      </p:sp>
    </p:spTree>
    <p:extLst>
      <p:ext uri="{BB962C8B-B14F-4D97-AF65-F5344CB8AC3E}">
        <p14:creationId xmlns:p14="http://schemas.microsoft.com/office/powerpoint/2010/main" val="1022855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25</a:t>
            </a:fld>
            <a:endParaRPr lang="en-GB"/>
          </a:p>
        </p:txBody>
      </p:sp>
    </p:spTree>
    <p:extLst>
      <p:ext uri="{BB962C8B-B14F-4D97-AF65-F5344CB8AC3E}">
        <p14:creationId xmlns:p14="http://schemas.microsoft.com/office/powerpoint/2010/main" val="3720365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4521392-3CE8-4877-913E-6AA1826ED5E2}" type="slidenum">
              <a:rPr lang="en-GB" smtClean="0"/>
              <a:t>28</a:t>
            </a:fld>
            <a:endParaRPr lang="en-GB"/>
          </a:p>
        </p:txBody>
      </p:sp>
    </p:spTree>
    <p:extLst>
      <p:ext uri="{BB962C8B-B14F-4D97-AF65-F5344CB8AC3E}">
        <p14:creationId xmlns:p14="http://schemas.microsoft.com/office/powerpoint/2010/main" val="1061992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7" name="PlaceHolder 1"/>
          <p:cNvSpPr>
            <a:spLocks noGrp="1"/>
          </p:cNvSpPr>
          <p:nvPr>
            <p:ph type="title"/>
          </p:nvPr>
        </p:nvSpPr>
        <p:spPr>
          <a:xfrm>
            <a:off x="540000" y="540000"/>
            <a:ext cx="10079640" cy="44028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58" name="PlaceHolder 2"/>
          <p:cNvSpPr>
            <a:spLocks noGrp="1"/>
          </p:cNvSpPr>
          <p:nvPr>
            <p:ph type="subTitle"/>
          </p:nvPr>
        </p:nvSpPr>
        <p:spPr>
          <a:xfrm>
            <a:off x="540000" y="1260000"/>
            <a:ext cx="5669640" cy="50396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hyperlink" Target="https://rsc.li/wheelbarrow" TargetMode="External"/><Relationship Id="rId4" Type="http://schemas.openxmlformats.org/officeDocument/2006/relationships/image" Target="../media/image2.png"/><Relationship Id="rId9" Type="http://schemas.openxmlformats.org/officeDocument/2006/relationships/image" Target="../media/image7.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Rectangle 6"/>
          <p:cNvSpPr/>
          <p:nvPr/>
        </p:nvSpPr>
        <p:spPr>
          <a:xfrm>
            <a:off x="0" y="0"/>
            <a:ext cx="12191760" cy="6857640"/>
          </a:xfrm>
          <a:prstGeom prst="rect">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p:style>
      </p:sp>
      <p:grpSp>
        <p:nvGrpSpPr>
          <p:cNvPr id="14" name="Group 42"/>
          <p:cNvGrpSpPr/>
          <p:nvPr/>
        </p:nvGrpSpPr>
        <p:grpSpPr>
          <a:xfrm>
            <a:off x="0" y="0"/>
            <a:ext cx="12196440" cy="6857640"/>
            <a:chOff x="0" y="0"/>
            <a:chExt cx="12196440" cy="6857640"/>
          </a:xfrm>
        </p:grpSpPr>
        <p:pic>
          <p:nvPicPr>
            <p:cNvPr id="2" name="Picture 15"/>
            <p:cNvPicPr/>
            <p:nvPr/>
          </p:nvPicPr>
          <p:blipFill>
            <a:blip r:embed="rId3"/>
            <a:stretch/>
          </p:blipFill>
          <p:spPr>
            <a:xfrm>
              <a:off x="0" y="0"/>
              <a:ext cx="12196440" cy="6857640"/>
            </a:xfrm>
            <a:prstGeom prst="rect">
              <a:avLst/>
            </a:prstGeom>
            <a:ln w="0">
              <a:noFill/>
            </a:ln>
          </p:spPr>
        </p:pic>
        <p:pic>
          <p:nvPicPr>
            <p:cNvPr id="3" name="Picture 41"/>
            <p:cNvPicPr/>
            <p:nvPr/>
          </p:nvPicPr>
          <p:blipFill>
            <a:blip r:embed="rId4"/>
            <a:stretch/>
          </p:blipFill>
          <p:spPr>
            <a:xfrm>
              <a:off x="5306040" y="0"/>
              <a:ext cx="6854760" cy="6857640"/>
            </a:xfrm>
            <a:prstGeom prst="rect">
              <a:avLst/>
            </a:prstGeom>
            <a:ln w="0">
              <a:noFill/>
            </a:ln>
          </p:spPr>
        </p:pic>
      </p:grpSp>
      <p:grpSp>
        <p:nvGrpSpPr>
          <p:cNvPr id="4" name="Group 97"/>
          <p:cNvGrpSpPr/>
          <p:nvPr/>
        </p:nvGrpSpPr>
        <p:grpSpPr>
          <a:xfrm>
            <a:off x="0" y="-1800"/>
            <a:ext cx="7622280" cy="6859440"/>
            <a:chOff x="0" y="-1800"/>
            <a:chExt cx="7622280" cy="6859440"/>
          </a:xfrm>
        </p:grpSpPr>
        <p:pic>
          <p:nvPicPr>
            <p:cNvPr id="5" name="Picture 83"/>
            <p:cNvPicPr/>
            <p:nvPr/>
          </p:nvPicPr>
          <p:blipFill>
            <a:blip r:embed="rId5"/>
            <a:stretch/>
          </p:blipFill>
          <p:spPr>
            <a:xfrm>
              <a:off x="0" y="0"/>
              <a:ext cx="7485480" cy="6857640"/>
            </a:xfrm>
            <a:prstGeom prst="rect">
              <a:avLst/>
            </a:prstGeom>
            <a:ln w="0">
              <a:noFill/>
            </a:ln>
          </p:spPr>
        </p:pic>
        <p:pic>
          <p:nvPicPr>
            <p:cNvPr id="6" name="Picture 85"/>
            <p:cNvPicPr/>
            <p:nvPr/>
          </p:nvPicPr>
          <p:blipFill>
            <a:blip r:embed="rId6"/>
            <a:stretch/>
          </p:blipFill>
          <p:spPr>
            <a:xfrm>
              <a:off x="3383280" y="-1800"/>
              <a:ext cx="4238640" cy="6857640"/>
            </a:xfrm>
            <a:prstGeom prst="rect">
              <a:avLst/>
            </a:prstGeom>
            <a:ln w="0">
              <a:noFill/>
            </a:ln>
          </p:spPr>
        </p:pic>
        <p:pic>
          <p:nvPicPr>
            <p:cNvPr id="7" name="Picture 95"/>
            <p:cNvPicPr/>
            <p:nvPr/>
          </p:nvPicPr>
          <p:blipFill>
            <a:blip r:embed="rId7">
              <a:alphaModFix amt="75000"/>
            </a:blip>
            <a:stretch/>
          </p:blipFill>
          <p:spPr>
            <a:xfrm>
              <a:off x="4023360" y="0"/>
              <a:ext cx="3598920" cy="2831760"/>
            </a:xfrm>
            <a:prstGeom prst="rect">
              <a:avLst/>
            </a:prstGeom>
            <a:ln w="0">
              <a:noFill/>
            </a:ln>
          </p:spPr>
        </p:pic>
      </p:grpSp>
      <p:sp>
        <p:nvSpPr>
          <p:cNvPr id="8" name="PlaceHolder 1"/>
          <p:cNvSpPr>
            <a:spLocks noGrp="1"/>
          </p:cNvSpPr>
          <p:nvPr>
            <p:ph type="title"/>
          </p:nvPr>
        </p:nvSpPr>
        <p:spPr>
          <a:xfrm>
            <a:off x="540000" y="1238400"/>
            <a:ext cx="5219640" cy="336240"/>
          </a:xfrm>
          <a:prstGeom prst="rect">
            <a:avLst/>
          </a:prstGeom>
        </p:spPr>
        <p:txBody>
          <a:bodyPr lIns="0" tIns="0" rIns="0" bIns="0">
            <a:normAutofit/>
          </a:bodyPr>
          <a:lstStyle/>
          <a:p>
            <a:pPr>
              <a:lnSpc>
                <a:spcPct val="90000"/>
              </a:lnSpc>
            </a:pPr>
            <a:r>
              <a:rPr lang="en-GB" sz="2400" b="1" strike="noStrike" spc="-1">
                <a:solidFill>
                  <a:srgbClr val="000000"/>
                </a:solidFill>
                <a:latin typeface="Century Gothic"/>
              </a:rPr>
              <a:t>11–14 years</a:t>
            </a:r>
            <a:endParaRPr lang="en-US" sz="2400" b="0" strike="noStrike" spc="-1">
              <a:solidFill>
                <a:srgbClr val="000000"/>
              </a:solidFill>
              <a:latin typeface="Calibri"/>
            </a:endParaRPr>
          </a:p>
        </p:txBody>
      </p:sp>
      <p:pic>
        <p:nvPicPr>
          <p:cNvPr id="9" name="Picture 6"/>
          <p:cNvPicPr/>
          <p:nvPr/>
        </p:nvPicPr>
        <p:blipFill>
          <a:blip r:embed="rId8"/>
          <a:stretch/>
        </p:blipFill>
        <p:spPr>
          <a:xfrm>
            <a:off x="540000" y="5640840"/>
            <a:ext cx="2568600" cy="716400"/>
          </a:xfrm>
          <a:prstGeom prst="rect">
            <a:avLst/>
          </a:prstGeom>
          <a:ln w="0">
            <a:noFill/>
          </a:ln>
        </p:spPr>
      </p:pic>
      <p:pic>
        <p:nvPicPr>
          <p:cNvPr id="10" name="Picture 37"/>
          <p:cNvPicPr/>
          <p:nvPr/>
        </p:nvPicPr>
        <p:blipFill>
          <a:blip r:embed="rId9"/>
          <a:stretch/>
        </p:blipFill>
        <p:spPr>
          <a:xfrm>
            <a:off x="3648960" y="5816520"/>
            <a:ext cx="1753920" cy="417240"/>
          </a:xfrm>
          <a:prstGeom prst="rect">
            <a:avLst/>
          </a:prstGeom>
          <a:ln w="0">
            <a:noFill/>
          </a:ln>
        </p:spPr>
      </p:pic>
      <p:sp>
        <p:nvSpPr>
          <p:cNvPr id="11" name="Title 1"/>
          <p:cNvSpPr/>
          <p:nvPr/>
        </p:nvSpPr>
        <p:spPr>
          <a:xfrm>
            <a:off x="8025481" y="5850000"/>
            <a:ext cx="3944520" cy="336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normAutofit fontScale="25000" lnSpcReduction="20000"/>
          </a:bodyPr>
          <a:lstStyle/>
          <a:p>
            <a:pPr algn="r">
              <a:lnSpc>
                <a:spcPct val="90000"/>
              </a:lnSpc>
            </a:pPr>
            <a:r>
              <a:rPr lang="en-GB" sz="7200" b="1" u="none" strike="noStrike" spc="-1" dirty="0">
                <a:solidFill>
                  <a:schemeClr val="bg1"/>
                </a:solidFill>
                <a:latin typeface="Century Gothic"/>
              </a:rPr>
              <a:t>Downloaded from </a:t>
            </a:r>
            <a:r>
              <a:rPr lang="en-GB" sz="7200" b="1" i="0" u="none" strike="noStrike" dirty="0">
                <a:solidFill>
                  <a:schemeClr val="bg1"/>
                </a:solidFill>
                <a:effectLst/>
                <a:latin typeface="Century Gothic" panose="020B0502020202020204" pitchFamily="34" charset="0"/>
              </a:rPr>
              <a:t>rsc.li/4cmvSbS</a:t>
            </a:r>
            <a:r>
              <a:rPr lang="en-GB" sz="7200" b="1" u="none" strike="noStrike" spc="-1" dirty="0">
                <a:solidFill>
                  <a:schemeClr val="bg1"/>
                </a:solidFill>
                <a:latin typeface="Century Gothic"/>
              </a:rPr>
              <a:t>, </a:t>
            </a:r>
          </a:p>
          <a:p>
            <a:pPr algn="r">
              <a:lnSpc>
                <a:spcPct val="90000"/>
              </a:lnSpc>
            </a:pPr>
            <a:r>
              <a:rPr lang="en-GB" sz="7200" b="1" u="none" strike="noStrike" spc="-1" dirty="0">
                <a:solidFill>
                  <a:schemeClr val="bg1"/>
                </a:solidFill>
                <a:latin typeface="Century Gothic"/>
              </a:rPr>
              <a:t>teacher notes also available.</a:t>
            </a:r>
            <a:r>
              <a:rPr lang="en-GB" sz="1600" b="1" strike="noStrike" spc="-1" dirty="0">
                <a:solidFill>
                  <a:srgbClr val="0563C1"/>
                </a:solidFill>
                <a:latin typeface="Century Gothic"/>
                <a:hlinkClick r:id="rId10">
                  <a:extLst>
                    <a:ext uri="{A12FA001-AC4F-418D-AE19-62706E023703}">
                      <ahyp:hlinkClr xmlns:ahyp="http://schemas.microsoft.com/office/drawing/2018/hyperlinkcolor" val="tx"/>
                    </a:ext>
                  </a:extLst>
                </a:hlinkClick>
              </a:rPr>
              <a:t>.</a:t>
            </a:r>
            <a:endParaRPr lang="en-GB" sz="1600" b="0" strike="noStrike" spc="-1" dirty="0">
              <a:latin typeface="Arial"/>
            </a:endParaRPr>
          </a:p>
        </p:txBody>
      </p:sp>
      <p:sp>
        <p:nvSpPr>
          <p:cNvPr id="12"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dirty="0">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000" b="0" strike="noStrike" spc="-1" dirty="0">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800" b="0" strike="noStrike" spc="-1" dirty="0">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800" b="0" strike="noStrike" spc="-1" dirty="0">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dirty="0">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dirty="0">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dirty="0">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 name="Rectangle 6"/>
          <p:cNvSpPr/>
          <p:nvPr/>
        </p:nvSpPr>
        <p:spPr>
          <a:xfrm>
            <a:off x="0" y="0"/>
            <a:ext cx="12191760" cy="6857640"/>
          </a:xfrm>
          <a:prstGeom prst="rect">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p:style>
      </p:sp>
      <p:pic>
        <p:nvPicPr>
          <p:cNvPr id="50" name="Picture 14"/>
          <p:cNvPicPr/>
          <p:nvPr/>
        </p:nvPicPr>
        <p:blipFill>
          <a:blip r:embed="rId4"/>
          <a:stretch/>
        </p:blipFill>
        <p:spPr>
          <a:xfrm>
            <a:off x="8607240" y="0"/>
            <a:ext cx="3584160" cy="6857640"/>
          </a:xfrm>
          <a:prstGeom prst="rect">
            <a:avLst/>
          </a:prstGeom>
          <a:ln w="0">
            <a:noFill/>
          </a:ln>
        </p:spPr>
      </p:pic>
      <p:sp>
        <p:nvSpPr>
          <p:cNvPr id="51" name="PlaceHolder 1"/>
          <p:cNvSpPr>
            <a:spLocks noGrp="1"/>
          </p:cNvSpPr>
          <p:nvPr>
            <p:ph type="title"/>
          </p:nvPr>
        </p:nvSpPr>
        <p:spPr>
          <a:xfrm>
            <a:off x="540000" y="540000"/>
            <a:ext cx="10079640" cy="440280"/>
          </a:xfrm>
          <a:prstGeom prst="rect">
            <a:avLst/>
          </a:prstGeom>
        </p:spPr>
        <p:txBody>
          <a:bodyPr lIns="0" tIns="0" rIns="0" bIns="0">
            <a:noAutofit/>
          </a:bodyPr>
          <a:lstStyle/>
          <a:p>
            <a:pPr>
              <a:lnSpc>
                <a:spcPct val="90000"/>
              </a:lnSpc>
            </a:pPr>
            <a:r>
              <a:rPr lang="en-GB" sz="3400" b="1" strike="noStrike" spc="-1">
                <a:solidFill>
                  <a:srgbClr val="006F62"/>
                </a:solidFill>
                <a:latin typeface="Century Gothic"/>
              </a:rPr>
              <a:t>Heading</a:t>
            </a:r>
            <a:endParaRPr lang="en-US" sz="3400" b="0" strike="noStrike" spc="-1">
              <a:solidFill>
                <a:srgbClr val="000000"/>
              </a:solidFill>
              <a:latin typeface="Calibri"/>
            </a:endParaRPr>
          </a:p>
        </p:txBody>
      </p:sp>
      <p:sp>
        <p:nvSpPr>
          <p:cNvPr id="52" name="PlaceHolder 2"/>
          <p:cNvSpPr>
            <a:spLocks noGrp="1"/>
          </p:cNvSpPr>
          <p:nvPr>
            <p:ph type="body"/>
          </p:nvPr>
        </p:nvSpPr>
        <p:spPr>
          <a:xfrm>
            <a:off x="540000" y="1260000"/>
            <a:ext cx="5669640" cy="5039640"/>
          </a:xfrm>
          <a:prstGeom prst="rect">
            <a:avLst/>
          </a:prstGeom>
        </p:spPr>
        <p:txBody>
          <a:bodyPr lIns="0" tIns="0" rIns="0" bIns="0">
            <a:normAutofit/>
          </a:bodyPr>
          <a:lstStyle/>
          <a:p>
            <a:pPr>
              <a:lnSpc>
                <a:spcPct val="100000"/>
              </a:lnSpc>
              <a:spcAft>
                <a:spcPts val="1199"/>
              </a:spcAft>
              <a:tabLst>
                <a:tab pos="0" algn="l"/>
              </a:tabLst>
            </a:pPr>
            <a:r>
              <a:rPr lang="en-GB" sz="2200" b="0" strike="noStrike" spc="-1">
                <a:solidFill>
                  <a:srgbClr val="000000"/>
                </a:solidFill>
                <a:latin typeface="Century Gothic"/>
              </a:rPr>
              <a:t>Here is the text.</a:t>
            </a:r>
            <a:endParaRPr lang="en-US" sz="2200" b="0" strike="noStrike" spc="-1">
              <a:solidFill>
                <a:srgbClr val="000000"/>
              </a:solidFill>
              <a:latin typeface="Calibri"/>
            </a:endParaRPr>
          </a:p>
        </p:txBody>
      </p:sp>
      <p:sp>
        <p:nvSpPr>
          <p:cNvPr id="53" name="Rectangle 3"/>
          <p:cNvSpPr/>
          <p:nvPr/>
        </p:nvSpPr>
        <p:spPr>
          <a:xfrm>
            <a:off x="11382120" y="0"/>
            <a:ext cx="809640" cy="685764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p:style>
      </p:sp>
      <p:pic>
        <p:nvPicPr>
          <p:cNvPr id="54" name="Picture 16"/>
          <p:cNvPicPr/>
          <p:nvPr/>
        </p:nvPicPr>
        <p:blipFill>
          <a:blip r:embed="rId5"/>
          <a:stretch/>
        </p:blipFill>
        <p:spPr>
          <a:xfrm>
            <a:off x="10855080" y="4546440"/>
            <a:ext cx="1333080" cy="2311200"/>
          </a:xfrm>
          <a:prstGeom prst="rect">
            <a:avLst/>
          </a:prstGeom>
          <a:ln w="0">
            <a:noFill/>
          </a:ln>
        </p:spPr>
      </p:pic>
      <p:pic>
        <p:nvPicPr>
          <p:cNvPr id="55" name="Picture 18"/>
          <p:cNvPicPr/>
          <p:nvPr/>
        </p:nvPicPr>
        <p:blipFill>
          <a:blip r:embed="rId6"/>
          <a:stretch/>
        </p:blipFill>
        <p:spPr>
          <a:xfrm>
            <a:off x="10734120" y="4724280"/>
            <a:ext cx="1574280" cy="2133360"/>
          </a:xfrm>
          <a:prstGeom prst="rect">
            <a:avLst/>
          </a:prstGeom>
          <a:ln w="0">
            <a:noFill/>
          </a:ln>
        </p:spPr>
      </p:pic>
      <p:sp>
        <p:nvSpPr>
          <p:cNvPr id="56" name="PlaceHolder 3"/>
          <p:cNvSpPr>
            <a:spLocks noGrp="1"/>
          </p:cNvSpPr>
          <p:nvPr>
            <p:ph type="body"/>
          </p:nvPr>
        </p:nvSpPr>
        <p:spPr>
          <a:xfrm>
            <a:off x="6593760" y="1260000"/>
            <a:ext cx="4023000" cy="5039640"/>
          </a:xfrm>
          <a:prstGeom prst="rect">
            <a:avLst/>
          </a:prstGeom>
        </p:spPr>
        <p:txBody>
          <a:bodyPr lIns="0" tIns="0" rIns="0" bIns="0" anchor="ctr">
            <a:normAutofit/>
          </a:bodyPr>
          <a:lstStyle/>
          <a:p>
            <a:pPr algn="ctr">
              <a:lnSpc>
                <a:spcPct val="100000"/>
              </a:lnSpc>
              <a:spcAft>
                <a:spcPts val="1199"/>
              </a:spcAft>
              <a:tabLst>
                <a:tab pos="0" algn="l"/>
              </a:tabLst>
            </a:pPr>
            <a:r>
              <a:rPr lang="en-GB" sz="1200" b="1" strike="noStrike" spc="-1">
                <a:solidFill>
                  <a:srgbClr val="000000"/>
                </a:solidFill>
                <a:latin typeface="Century Gothic"/>
              </a:rPr>
              <a:t>Image goes here.</a:t>
            </a:r>
            <a:endParaRPr lang="en-US" sz="12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7.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bit.ly/3Y2ECxX" TargetMode="External"/><Relationship Id="rId5" Type="http://schemas.openxmlformats.org/officeDocument/2006/relationships/hyperlink" Target="NULL" TargetMode="Externa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9.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ssc.education.ed.ac.uk/BSL/chemistry/endothermic.html#start" TargetMode="External"/><Relationship Id="rId5" Type="http://schemas.openxmlformats.org/officeDocument/2006/relationships/hyperlink" Target="https://bit.ly/44di8OT" TargetMode="External"/><Relationship Id="rId4" Type="http://schemas.openxmlformats.org/officeDocument/2006/relationships/hyperlink" Target="NUL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42tpPOe" TargetMode="External"/><Relationship Id="rId4" Type="http://schemas.openxmlformats.org/officeDocument/2006/relationships/hyperlink" Target="NUL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43Wj9e0" TargetMode="External"/><Relationship Id="rId4" Type="http://schemas.openxmlformats.org/officeDocument/2006/relationships/hyperlink" Target="NUL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NULL" TargetMode="External"/><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3GzGo3y"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jrUsdK"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jfIZ1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42v8moJ" TargetMode="External"/><Relationship Id="rId4" Type="http://schemas.openxmlformats.org/officeDocument/2006/relationships/hyperlink" Target="NULL"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13.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3G7Xdm2" TargetMode="External"/><Relationship Id="rId4" Type="http://schemas.openxmlformats.org/officeDocument/2006/relationships/hyperlink" Target="NULL"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1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4lx9wIQ" TargetMode="External"/><Relationship Id="rId4" Type="http://schemas.openxmlformats.org/officeDocument/2006/relationships/hyperlink" Target="NUL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13.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3YdfXH3" TargetMode="External"/><Relationship Id="rId4" Type="http://schemas.openxmlformats.org/officeDocument/2006/relationships/hyperlink" Target="NUL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3S6Ttnv"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4uofh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czJbW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3G7XpSi" TargetMode="External"/><Relationship Id="rId4" Type="http://schemas.openxmlformats.org/officeDocument/2006/relationships/hyperlink" Target="NUL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lydvVG"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4lsBd5P" TargetMode="External"/><Relationship Id="rId4" Type="http://schemas.openxmlformats.org/officeDocument/2006/relationships/hyperlink" Target="NULL"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42V6mr1" TargetMode="External"/><Relationship Id="rId4" Type="http://schemas.openxmlformats.org/officeDocument/2006/relationships/hyperlink" Target="NUL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3Yv76R2" TargetMode="External"/><Relationship Id="rId4" Type="http://schemas.openxmlformats.org/officeDocument/2006/relationships/hyperlink" Target="NUL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4jaZCev" TargetMode="External"/><Relationship Id="rId4" Type="http://schemas.openxmlformats.org/officeDocument/2006/relationships/hyperlink" Target="NULL"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cuQXB0"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lBjGbG"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s://bit.ly/42x2z1E" TargetMode="External"/><Relationship Id="rId3" Type="http://schemas.openxmlformats.org/officeDocument/2006/relationships/image" Target="../media/image46.png"/><Relationship Id="rId7" Type="http://schemas.openxmlformats.org/officeDocument/2006/relationships/hyperlink" Target="NUL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13.png"/><Relationship Id="rId4" Type="http://schemas.openxmlformats.org/officeDocument/2006/relationships/image" Target="../media/image47.png"/><Relationship Id="rId9" Type="http://schemas.openxmlformats.org/officeDocument/2006/relationships/image" Target="../media/image12.png"/></Relationships>
</file>

<file path=ppt/slides/_rels/slide36.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3YsVvC8"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url.uk.m.mimecastprotect.com/s/jEEgCk807fqmnmJS2fjSGifKT?domain=ssc.education.ed.ac.uk"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3P87Hl"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bit.ly/4luPJtt" TargetMode="Externa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NULL" TargetMode="External"/><Relationship Id="rId7"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3Eohqne" TargetMode="External"/><Relationship Id="rId4" Type="http://schemas.openxmlformats.org/officeDocument/2006/relationships/hyperlink" Target="https://bit.ly/4cK2KM2"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NULL" TargetMode="External"/><Relationship Id="rId7"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bit.ly/42v7sZn" TargetMode="External"/><Relationship Id="rId4" Type="http://schemas.openxmlformats.org/officeDocument/2006/relationships/hyperlink" Target="https://bit.ly/4444xc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itle 1"/>
          <p:cNvSpPr txBox="1"/>
          <p:nvPr/>
        </p:nvSpPr>
        <p:spPr>
          <a:xfrm>
            <a:off x="540000" y="1238400"/>
            <a:ext cx="5219640" cy="336240"/>
          </a:xfrm>
          <a:prstGeom prst="rect">
            <a:avLst/>
          </a:prstGeom>
          <a:noFill/>
          <a:ln w="0">
            <a:noFill/>
          </a:ln>
        </p:spPr>
        <p:txBody>
          <a:bodyPr lIns="0" tIns="0" rIns="0" bIns="0">
            <a:noAutofit/>
          </a:bodyPr>
          <a:lstStyle/>
          <a:p>
            <a:pPr>
              <a:lnSpc>
                <a:spcPct val="90000"/>
              </a:lnSpc>
            </a:pPr>
            <a:r>
              <a:rPr lang="en-US" sz="2400" b="1" strike="noStrike" spc="-1">
                <a:solidFill>
                  <a:srgbClr val="000000"/>
                </a:solidFill>
                <a:latin typeface="Century Gothic"/>
              </a:rPr>
              <a:t>11–14 years</a:t>
            </a:r>
            <a:endParaRPr lang="en-US" sz="2400" b="0" strike="noStrike" spc="-1">
              <a:solidFill>
                <a:srgbClr val="000000"/>
              </a:solidFill>
              <a:latin typeface="Calibri"/>
            </a:endParaRPr>
          </a:p>
        </p:txBody>
      </p:sp>
      <p:sp>
        <p:nvSpPr>
          <p:cNvPr id="94" name="Subtitle 2"/>
          <p:cNvSpPr txBox="1">
            <a:spLocks noGrp="1"/>
          </p:cNvSpPr>
          <p:nvPr>
            <p:ph type="title" idx="4294967295"/>
          </p:nvPr>
        </p:nvSpPr>
        <p:spPr>
          <a:xfrm>
            <a:off x="540000" y="1980000"/>
            <a:ext cx="5219640" cy="2833300"/>
          </a:xfrm>
          <a:prstGeom prst="rect">
            <a:avLst/>
          </a:prstGeom>
          <a:noFill/>
          <a:ln w="0">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tab pos="0" algn="l"/>
              </a:tabLst>
              <a:defRPr/>
            </a:pPr>
            <a:r>
              <a:rPr kumimoji="0" lang="en-US" sz="5000" b="1" i="0" u="none" strike="noStrike" kern="1200" cap="none" spc="-1" normalizeH="0" baseline="0" noProof="0">
                <a:ln>
                  <a:noFill/>
                </a:ln>
                <a:solidFill>
                  <a:srgbClr val="006F62"/>
                </a:solidFill>
                <a:effectLst/>
                <a:uLnTx/>
                <a:uFillTx/>
                <a:latin typeface="Century Gothic"/>
                <a:ea typeface="+mn-ea"/>
                <a:cs typeface="+mn-cs"/>
              </a:rPr>
              <a:t>Key terms accessible glossary: particle model</a:t>
            </a:r>
            <a:endParaRPr kumimoji="0" lang="en-GB" sz="5000" b="0" i="0" u="none" strike="noStrike" kern="1200" cap="none" spc="-1" normalizeH="0" baseline="0" noProof="0">
              <a:ln>
                <a:noFill/>
              </a:ln>
              <a:solidFill>
                <a:schemeClr val="tx1"/>
              </a:solidFill>
              <a:effectLst/>
              <a:uLnTx/>
              <a:uFillTx/>
              <a:latin typeface="Arial"/>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251162" y="218428"/>
            <a:ext cx="2750048"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Condense</a:t>
            </a:r>
            <a:endParaRPr kumimoji="0" lang="en-US" sz="4000" b="1" i="0" u="none" strike="noStrike" kern="1200" cap="none" spc="-1" normalizeH="0" baseline="0" noProof="0">
              <a:ln>
                <a:noFill/>
              </a:ln>
              <a:solidFill>
                <a:srgbClr val="3A716B"/>
              </a:solidFill>
              <a:effectLst/>
              <a:uLnTx/>
              <a:uFillTx/>
              <a:latin typeface="Century Gothic"/>
              <a:ea typeface="+mn-ea"/>
              <a:cs typeface="+mn-cs"/>
            </a:endParaRPr>
          </a:p>
        </p:txBody>
      </p:sp>
      <p:sp>
        <p:nvSpPr>
          <p:cNvPr id="96" name="Title 1"/>
          <p:cNvSpPr/>
          <p:nvPr/>
        </p:nvSpPr>
        <p:spPr>
          <a:xfrm>
            <a:off x="4029768" y="218428"/>
            <a:ext cx="6710171" cy="1323625"/>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chor="t">
            <a:noAutofit/>
          </a:bodyPr>
          <a:lstStyle/>
          <a:p>
            <a:pPr>
              <a:defRPr/>
            </a:pPr>
            <a:r>
              <a:rPr lang="en-GB" sz="2400" spc="-1" dirty="0">
                <a:solidFill>
                  <a:srgbClr val="000000"/>
                </a:solidFill>
                <a:latin typeface="Century Gothic "/>
              </a:rPr>
              <a:t>when a gas is cooled, energy is transferred from the gas to the gas’ surroundings and </a:t>
            </a:r>
            <a:r>
              <a:rPr kumimoji="0" lang="en-GB" sz="2400" b="0" i="0" u="none" strike="noStrike" kern="1200" cap="none" spc="-1" normalizeH="0" baseline="0" noProof="0" dirty="0">
                <a:ln>
                  <a:noFill/>
                </a:ln>
                <a:solidFill>
                  <a:srgbClr val="000000"/>
                </a:solidFill>
                <a:effectLst/>
                <a:uLnTx/>
                <a:uFillTx/>
                <a:latin typeface="Century Gothic "/>
              </a:rPr>
              <a:t>the </a:t>
            </a:r>
            <a:r>
              <a:rPr lang="en-GB" sz="2400" spc="-1" dirty="0">
                <a:solidFill>
                  <a:srgbClr val="000000"/>
                </a:solidFill>
                <a:latin typeface="Century Gothic "/>
              </a:rPr>
              <a:t>gas turns into </a:t>
            </a:r>
            <a:r>
              <a:rPr kumimoji="0" lang="en-GB" sz="2400" b="0" i="0" u="none" strike="noStrike" kern="1200" cap="none" spc="-1" normalizeH="0" baseline="0" noProof="0" dirty="0">
                <a:ln>
                  <a:noFill/>
                </a:ln>
                <a:solidFill>
                  <a:srgbClr val="000000"/>
                </a:solidFill>
                <a:effectLst/>
                <a:uLnTx/>
                <a:uFillTx/>
                <a:latin typeface="Century Gothic "/>
              </a:rPr>
              <a:t>a </a:t>
            </a:r>
            <a:r>
              <a:rPr lang="en-GB" sz="2400" spc="-1" dirty="0">
                <a:solidFill>
                  <a:srgbClr val="000000"/>
                </a:solidFill>
                <a:latin typeface="Century Gothic "/>
              </a:rPr>
              <a:t>liquid</a:t>
            </a:r>
            <a:endParaRPr lang="en-US" sz="2400" dirty="0"/>
          </a:p>
          <a:p>
            <a:pPr marL="0" marR="0" lvl="0" indent="0" algn="l" defTabSz="914400" rtl="0" eaLnBrk="1" fontAlgn="auto" latinLnBrk="0" hangingPunct="1">
              <a:buClrTx/>
              <a:buSzTx/>
              <a:buFontTx/>
              <a:buNone/>
              <a:tabLst/>
              <a:defRPr/>
            </a:pPr>
            <a:endParaRPr lang="en-GB" sz="2000" b="0" strike="noStrike" spc="-1" dirty="0">
              <a:latin typeface="Arial"/>
            </a:endParaRPr>
          </a:p>
          <a:p>
            <a:endParaRPr lang="en-GB" sz="2000" b="0" strike="noStrike" spc="-1" dirty="0">
              <a:latin typeface="Arial"/>
            </a:endParaRPr>
          </a:p>
        </p:txBody>
      </p:sp>
      <p:pic>
        <p:nvPicPr>
          <p:cNvPr id="6" name="Picture 5" descr="A diagram of condensation. It shows one square with a few particles in it which are spaced apart, and then a black arrow leads to another square which has more particles in it. They are much closer together, touching and some are overlapping">
            <a:extLst>
              <a:ext uri="{FF2B5EF4-FFF2-40B4-BE49-F238E27FC236}">
                <a16:creationId xmlns:a16="http://schemas.microsoft.com/office/drawing/2014/main" id="{F12D9072-7CB4-4F1B-A7C5-79C28CDF22C9}"/>
              </a:ext>
            </a:extLst>
          </p:cNvPr>
          <p:cNvPicPr>
            <a:picLocks noChangeAspect="1"/>
          </p:cNvPicPr>
          <p:nvPr/>
        </p:nvPicPr>
        <p:blipFill>
          <a:blip r:embed="rId3">
            <a:extLst>
              <a:ext uri="{28A0092B-C50C-407E-A947-70E740481C1C}">
                <a14:useLocalDpi xmlns:a14="http://schemas.microsoft.com/office/drawing/2010/main" val="0"/>
              </a:ext>
            </a:extLst>
          </a:blip>
          <a:srcRect l="17481" r="13516"/>
          <a:stretch/>
        </p:blipFill>
        <p:spPr>
          <a:xfrm>
            <a:off x="4100363" y="1851118"/>
            <a:ext cx="1608168" cy="2330554"/>
          </a:xfrm>
          <a:prstGeom prst="rect">
            <a:avLst/>
          </a:prstGeom>
        </p:spPr>
      </p:pic>
      <p:pic>
        <p:nvPicPr>
          <p:cNvPr id="5" name="Picture 4" descr="A window where condensed water is pooling on it">
            <a:extLst>
              <a:ext uri="{FF2B5EF4-FFF2-40B4-BE49-F238E27FC236}">
                <a16:creationId xmlns:a16="http://schemas.microsoft.com/office/drawing/2014/main" id="{848425FC-49D5-D8F2-E9B4-A02DEF5A531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88548" y="2278458"/>
            <a:ext cx="2227899" cy="1475873"/>
          </a:xfrm>
          <a:prstGeom prst="rect">
            <a:avLst/>
          </a:prstGeom>
        </p:spPr>
      </p:pic>
      <p:sp>
        <p:nvSpPr>
          <p:cNvPr id="97" name="Content Placeholder 2"/>
          <p:cNvSpPr/>
          <p:nvPr/>
        </p:nvSpPr>
        <p:spPr>
          <a:xfrm>
            <a:off x="251162" y="1637814"/>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US" sz="2000" spc="-1">
                <a:solidFill>
                  <a:srgbClr val="000000"/>
                </a:solidFill>
                <a:latin typeface="Century Gothic"/>
              </a:rPr>
              <a:t>when a gas cools and turns into </a:t>
            </a:r>
            <a:r>
              <a:rPr lang="en-US" sz="2000" b="0" strike="noStrike" spc="-1">
                <a:solidFill>
                  <a:srgbClr val="000000"/>
                </a:solidFill>
                <a:latin typeface="Century Gothic"/>
              </a:rPr>
              <a:t>a </a:t>
            </a:r>
            <a:r>
              <a:rPr lang="en-US" sz="2000" spc="-1">
                <a:solidFill>
                  <a:srgbClr val="000000"/>
                </a:solidFill>
                <a:latin typeface="Century Gothic"/>
              </a:rPr>
              <a:t>liquid</a:t>
            </a:r>
            <a:endParaRPr lang="en-GB"/>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2" name="Content Placeholder 2">
            <a:extLst>
              <a:ext uri="{FF2B5EF4-FFF2-40B4-BE49-F238E27FC236}">
                <a16:creationId xmlns:a16="http://schemas.microsoft.com/office/drawing/2014/main" id="{147C6395-965D-D60C-A85B-DF3136871D3D}"/>
              </a:ext>
            </a:extLst>
          </p:cNvPr>
          <p:cNvSpPr/>
          <p:nvPr/>
        </p:nvSpPr>
        <p:spPr>
          <a:xfrm>
            <a:off x="251162" y="3620787"/>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Sign it</a:t>
            </a:r>
            <a:endParaRPr lang="en-GB" sz="2000" b="0" strike="noStrike" spc="-1">
              <a:latin typeface="Arial"/>
            </a:endParaRPr>
          </a:p>
          <a:p>
            <a:pPr>
              <a:tabLst>
                <a:tab pos="0" algn="l"/>
              </a:tabLst>
            </a:pPr>
            <a:r>
              <a:rPr lang="en-US" sz="2000" b="0" strike="noStrike" spc="-1">
                <a:uFillTx/>
                <a:latin typeface="Century Gothic"/>
              </a:rPr>
              <a:t>Watch a video:</a:t>
            </a:r>
            <a:br>
              <a:rPr lang="en-US" sz="2000" b="0" u="sng" strike="noStrike" spc="-1">
                <a:uFillTx/>
                <a:latin typeface="Century Gothic"/>
                <a:hlinkClick r:id="rId5" invalidUrl="http://"/>
              </a:rPr>
            </a:br>
            <a:r>
              <a:rPr lang="en-US" sz="2000" b="0" u="sng" strike="noStrike" spc="-1">
                <a:solidFill>
                  <a:srgbClr val="0563C1"/>
                </a:solidFill>
                <a:uFillTx/>
                <a:latin typeface="Century Gothic"/>
                <a:hlinkClick r:id="rId6">
                  <a:extLst>
                    <a:ext uri="{A12FA001-AC4F-418D-AE19-62706E023703}">
                      <ahyp:hlinkClr xmlns:ahyp="http://schemas.microsoft.com/office/drawing/2018/hyperlinkcolor" val="tx"/>
                    </a:ext>
                  </a:extLst>
                </a:hlinkClick>
              </a:rPr>
              <a:t>bit.ly/</a:t>
            </a:r>
            <a:r>
              <a:rPr lang="en-US" sz="2000" u="sng" spc="-1">
                <a:solidFill>
                  <a:srgbClr val="0563C1"/>
                </a:solidFill>
                <a:latin typeface="Century Gothic"/>
                <a:hlinkClick r:id="rId6"/>
              </a:rPr>
              <a:t>3Y2ECxX</a:t>
            </a:r>
            <a:endParaRPr lang="en-GB" sz="2000" b="0" strike="noStrike" spc="-1">
              <a:latin typeface="Arial"/>
              <a:hlinkClick r:id="rId6"/>
            </a:endParaRPr>
          </a:p>
        </p:txBody>
      </p:sp>
      <p:sp>
        <p:nvSpPr>
          <p:cNvPr id="104" name="TextBox 13"/>
          <p:cNvSpPr/>
          <p:nvPr/>
        </p:nvSpPr>
        <p:spPr>
          <a:xfrm>
            <a:off x="251162" y="5367193"/>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r>
              <a:rPr lang="en-GB" sz="2000" spc="-1" dirty="0">
                <a:solidFill>
                  <a:srgbClr val="000000"/>
                </a:solidFill>
                <a:latin typeface="Century Gothic "/>
              </a:rPr>
              <a:t>Kon-den-ss</a:t>
            </a:r>
            <a:endParaRPr lang="en-GB" dirty="0"/>
          </a:p>
        </p:txBody>
      </p:sp>
      <p:sp>
        <p:nvSpPr>
          <p:cNvPr id="3" name="Content Placeholder 2">
            <a:extLst>
              <a:ext uri="{FF2B5EF4-FFF2-40B4-BE49-F238E27FC236}">
                <a16:creationId xmlns:a16="http://schemas.microsoft.com/office/drawing/2014/main" id="{87B6E066-9030-D2D8-21FF-3222433FCC0B}"/>
              </a:ext>
            </a:extLst>
          </p:cNvPr>
          <p:cNvSpPr/>
          <p:nvPr/>
        </p:nvSpPr>
        <p:spPr>
          <a:xfrm>
            <a:off x="8340165" y="1679010"/>
            <a:ext cx="2399774" cy="224616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rmAutofit/>
          </a:bodyPr>
          <a:lstStyle/>
          <a:p>
            <a:pPr>
              <a:tabLst>
                <a:tab pos="0" algn="l"/>
              </a:tabLst>
            </a:pPr>
            <a:r>
              <a:rPr lang="en-US" sz="2200" b="1" spc="-1" dirty="0">
                <a:solidFill>
                  <a:srgbClr val="006F62"/>
                </a:solidFill>
                <a:latin typeface="Century Gothic"/>
              </a:rPr>
              <a:t>Example</a:t>
            </a:r>
            <a:endParaRPr lang="en-GB" sz="2200" b="0" strike="noStrike" spc="-1" dirty="0">
              <a:latin typeface="Arial"/>
            </a:endParaRPr>
          </a:p>
          <a:p>
            <a:pPr>
              <a:tabLst>
                <a:tab pos="0" algn="l"/>
              </a:tabLst>
            </a:pPr>
            <a:r>
              <a:rPr lang="en-US" sz="2000" spc="-1" dirty="0">
                <a:solidFill>
                  <a:srgbClr val="000000"/>
                </a:solidFill>
                <a:latin typeface="Century Gothic"/>
              </a:rPr>
              <a:t>When steam cools down, condensation occurs and liquid water is formed</a:t>
            </a:r>
            <a:endParaRPr lang="en-GB" sz="2000" dirty="0"/>
          </a:p>
        </p:txBody>
      </p:sp>
      <p:sp>
        <p:nvSpPr>
          <p:cNvPr id="103" name="TextBox 12"/>
          <p:cNvSpPr/>
          <p:nvPr/>
        </p:nvSpPr>
        <p:spPr>
          <a:xfrm>
            <a:off x="4029769" y="4842519"/>
            <a:ext cx="6699191"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spc="-1">
                <a:solidFill>
                  <a:srgbClr val="000000"/>
                </a:solidFill>
                <a:latin typeface="Century Gothic"/>
              </a:rPr>
              <a:t>rain. Condensation is often used to talk about the production of rain because water vapour in clouds condenses into rain droplets</a:t>
            </a:r>
            <a:endParaRPr lang="en-GB" sz="2000">
              <a:latin typeface="Century Gothic"/>
            </a:endParaRPr>
          </a:p>
        </p:txBody>
      </p:sp>
      <p:pic>
        <p:nvPicPr>
          <p:cNvPr id="107" name="Graphic 16">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352257" y="3827173"/>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8" cstate="print">
            <a:extLst>
              <a:ext uri="{28A0092B-C50C-407E-A947-70E740481C1C}">
                <a14:useLocalDpi xmlns:a14="http://schemas.microsoft.com/office/drawing/2010/main"/>
              </a:ext>
            </a:extLst>
          </a:blip>
          <a:stretch/>
        </p:blipFill>
        <p:spPr>
          <a:xfrm>
            <a:off x="2896217" y="3822861"/>
            <a:ext cx="538560" cy="538560"/>
          </a:xfrm>
          <a:prstGeom prst="rect">
            <a:avLst/>
          </a:prstGeom>
          <a:ln w="0">
            <a:noFill/>
          </a:ln>
        </p:spPr>
      </p:pic>
    </p:spTree>
    <p:extLst>
      <p:ext uri="{BB962C8B-B14F-4D97-AF65-F5344CB8AC3E}">
        <p14:creationId xmlns:p14="http://schemas.microsoft.com/office/powerpoint/2010/main" val="3139187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285705" y="298212"/>
            <a:ext cx="3312317"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Endothermic</a:t>
            </a:r>
          </a:p>
        </p:txBody>
      </p:sp>
      <p:sp>
        <p:nvSpPr>
          <p:cNvPr id="96" name="Title 1"/>
          <p:cNvSpPr/>
          <p:nvPr/>
        </p:nvSpPr>
        <p:spPr>
          <a:xfrm>
            <a:off x="3864773" y="298212"/>
            <a:ext cx="6995622" cy="1218666"/>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chor="t">
            <a:noAutofit/>
          </a:bodyPr>
          <a:lstStyle/>
          <a:p>
            <a:pPr>
              <a:defRPr/>
            </a:pPr>
            <a:r>
              <a:rPr kumimoji="0" lang="en-GB" sz="2400" b="0" i="0" u="none" strike="noStrike" kern="1200" cap="none" spc="-1" normalizeH="0" baseline="0" noProof="0">
                <a:ln>
                  <a:noFill/>
                </a:ln>
                <a:solidFill>
                  <a:srgbClr val="000000"/>
                </a:solidFill>
                <a:effectLst/>
                <a:uLnTx/>
                <a:uFillTx/>
                <a:latin typeface="Century Gothic "/>
              </a:rPr>
              <a:t>a </a:t>
            </a:r>
            <a:r>
              <a:rPr lang="en-GB" sz="2400" spc="-1">
                <a:solidFill>
                  <a:srgbClr val="000000"/>
                </a:solidFill>
                <a:latin typeface="Century Gothic "/>
              </a:rPr>
              <a:t>physical change or chemical reaction which transfers energy from its surroundings, causing the surroundings to get cooler</a:t>
            </a:r>
            <a:endParaRPr lang="en-US" sz="2400"/>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pic>
        <p:nvPicPr>
          <p:cNvPr id="5" name="Picture 4" descr="A diagram of a flask with liquid in. Arrows are arranged in a circle around the liquid and all point inwards. The arrows have a text label which reads heat">
            <a:extLst>
              <a:ext uri="{FF2B5EF4-FFF2-40B4-BE49-F238E27FC236}">
                <a16:creationId xmlns:a16="http://schemas.microsoft.com/office/drawing/2014/main" id="{9F0704BB-027A-3A01-A9B9-FD9EF1A165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4773" y="2002641"/>
            <a:ext cx="3203874" cy="3157963"/>
          </a:xfrm>
          <a:prstGeom prst="rect">
            <a:avLst/>
          </a:prstGeom>
        </p:spPr>
      </p:pic>
      <p:sp>
        <p:nvSpPr>
          <p:cNvPr id="97" name="Content Placeholder 2"/>
          <p:cNvSpPr/>
          <p:nvPr/>
        </p:nvSpPr>
        <p:spPr>
          <a:xfrm>
            <a:off x="285705" y="1610251"/>
            <a:ext cx="3466359" cy="137571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In other words …</a:t>
            </a:r>
            <a:endParaRPr lang="en-GB" sz="2000" spc="-1">
              <a:latin typeface="Arial"/>
            </a:endParaRPr>
          </a:p>
          <a:p>
            <a:pPr>
              <a:tabLst>
                <a:tab pos="0" algn="l"/>
              </a:tabLst>
            </a:pPr>
            <a:r>
              <a:rPr lang="en-US" sz="2000" spc="-1">
                <a:solidFill>
                  <a:srgbClr val="000000"/>
                </a:solidFill>
                <a:latin typeface="Century Gothic"/>
              </a:rPr>
              <a:t>when a reaction transfers thermal energy into a substance</a:t>
            </a:r>
            <a:endParaRPr lang="en-GB"/>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2" name="Content Placeholder 2">
            <a:extLst>
              <a:ext uri="{FF2B5EF4-FFF2-40B4-BE49-F238E27FC236}">
                <a16:creationId xmlns:a16="http://schemas.microsoft.com/office/drawing/2014/main" id="{147C6395-965D-D60C-A85B-DF3136871D3D}"/>
              </a:ext>
            </a:extLst>
          </p:cNvPr>
          <p:cNvSpPr/>
          <p:nvPr/>
        </p:nvSpPr>
        <p:spPr>
          <a:xfrm>
            <a:off x="285705" y="3183585"/>
            <a:ext cx="3458700" cy="1061203"/>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Sign it</a:t>
            </a:r>
            <a:endParaRPr lang="en-GB" sz="2000" b="0" strike="noStrike" spc="-1">
              <a:latin typeface="Arial"/>
            </a:endParaRPr>
          </a:p>
          <a:p>
            <a:pPr>
              <a:tabLst>
                <a:tab pos="0" algn="l"/>
              </a:tabLst>
            </a:pPr>
            <a:r>
              <a:rPr lang="en-US" sz="2000" b="0" strike="noStrike" spc="-1">
                <a:uFillTx/>
                <a:latin typeface="Century Gothic"/>
              </a:rPr>
              <a:t>Watch a video:</a:t>
            </a:r>
            <a:br>
              <a:rPr lang="en-US" sz="2000" b="0" u="sng" strike="noStrike" spc="-1">
                <a:uFillTx/>
                <a:latin typeface="Century Gothic"/>
                <a:hlinkClick r:id="rId4" invalidUrl="http://"/>
              </a:rPr>
            </a:br>
            <a:r>
              <a:rPr lang="en-US" sz="2000" b="0" u="sng" strike="noStrike" spc="-1">
                <a:solidFill>
                  <a:srgbClr val="0563C1"/>
                </a:solidFill>
                <a:uFillTx/>
                <a:latin typeface="Century Gothic"/>
                <a:hlinkClick r:id="rId5"/>
              </a:rPr>
              <a:t>bit.ly/</a:t>
            </a:r>
            <a:r>
              <a:rPr lang="en-US" sz="2000" u="sng" spc="-1">
                <a:solidFill>
                  <a:srgbClr val="0563C1"/>
                </a:solidFill>
                <a:latin typeface="Century Gothic"/>
                <a:hlinkClick r:id="rId5"/>
              </a:rPr>
              <a:t>44di8OT</a:t>
            </a:r>
            <a:endParaRPr lang="en-GB" sz="2000" b="0" strike="noStrike" spc="-1">
              <a:latin typeface="Arial"/>
              <a:hlinkClick r:id="rId6">
                <a:extLst>
                  <a:ext uri="{A12FA001-AC4F-418D-AE19-62706E023703}">
                    <ahyp:hlinkClr xmlns:ahyp="http://schemas.microsoft.com/office/drawing/2018/hyperlinkcolor" val="tx"/>
                  </a:ext>
                </a:extLst>
              </a:hlinkClick>
            </a:endParaRPr>
          </a:p>
        </p:txBody>
      </p:sp>
      <p:sp>
        <p:nvSpPr>
          <p:cNvPr id="104" name="TextBox 13"/>
          <p:cNvSpPr/>
          <p:nvPr/>
        </p:nvSpPr>
        <p:spPr>
          <a:xfrm>
            <a:off x="285705" y="4363293"/>
            <a:ext cx="3474716"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r>
              <a:rPr lang="en-GB" sz="2000" spc="-1">
                <a:solidFill>
                  <a:srgbClr val="000000"/>
                </a:solidFill>
                <a:latin typeface="Century Gothic "/>
              </a:rPr>
              <a:t>En-doh-</a:t>
            </a:r>
            <a:r>
              <a:rPr lang="en-GB" sz="2000" spc="-1" err="1">
                <a:solidFill>
                  <a:srgbClr val="000000"/>
                </a:solidFill>
                <a:latin typeface="Century Gothic "/>
              </a:rPr>
              <a:t>thur</a:t>
            </a:r>
            <a:r>
              <a:rPr lang="en-GB" sz="2000" spc="-1">
                <a:solidFill>
                  <a:srgbClr val="000000"/>
                </a:solidFill>
                <a:latin typeface="Century Gothic "/>
              </a:rPr>
              <a:t>-</a:t>
            </a:r>
            <a:r>
              <a:rPr lang="en-GB" sz="2000" spc="-1" err="1">
                <a:solidFill>
                  <a:srgbClr val="000000"/>
                </a:solidFill>
                <a:latin typeface="Century Gothic "/>
              </a:rPr>
              <a:t>mik</a:t>
            </a:r>
            <a:endParaRPr lang="en-GB"/>
          </a:p>
        </p:txBody>
      </p:sp>
      <p:sp>
        <p:nvSpPr>
          <p:cNvPr id="105" name="TextBox 14"/>
          <p:cNvSpPr/>
          <p:nvPr/>
        </p:nvSpPr>
        <p:spPr>
          <a:xfrm>
            <a:off x="285705" y="5300812"/>
            <a:ext cx="3411373" cy="14128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nchor="t">
            <a:spAutoFit/>
          </a:bodyPr>
          <a:lstStyle/>
          <a:p>
            <a:r>
              <a:rPr lang="en-GB" sz="2000" b="1" spc="-1">
                <a:solidFill>
                  <a:srgbClr val="006F62"/>
                </a:solidFill>
                <a:latin typeface="Century Gothic "/>
              </a:rPr>
              <a:t>Break it down</a:t>
            </a:r>
            <a:endParaRPr lang="en-GB" sz="2000" b="0" strike="noStrike" spc="-1">
              <a:latin typeface="Arial"/>
            </a:endParaRPr>
          </a:p>
          <a:p>
            <a:r>
              <a:rPr lang="en-GB" sz="2000" spc="-1">
                <a:solidFill>
                  <a:srgbClr val="000000"/>
                </a:solidFill>
                <a:latin typeface="Century Gothic "/>
              </a:rPr>
              <a:t>Endo (inside),</a:t>
            </a:r>
          </a:p>
          <a:p>
            <a:r>
              <a:rPr lang="en-GB" sz="2000" spc="-1">
                <a:solidFill>
                  <a:srgbClr val="000000"/>
                </a:solidFill>
                <a:latin typeface="Century Gothic "/>
              </a:rPr>
              <a:t>thermal (temperature, heat)</a:t>
            </a:r>
            <a:r>
              <a:rPr lang="en-GB" sz="2000" b="0" strike="noStrike" spc="-1">
                <a:solidFill>
                  <a:srgbClr val="000000"/>
                </a:solidFill>
                <a:latin typeface="Century Gothic "/>
              </a:rPr>
              <a:t> </a:t>
            </a:r>
            <a:endParaRPr lang="en-GB"/>
          </a:p>
        </p:txBody>
      </p:sp>
      <p:sp>
        <p:nvSpPr>
          <p:cNvPr id="3" name="Content Placeholder 2">
            <a:extLst>
              <a:ext uri="{FF2B5EF4-FFF2-40B4-BE49-F238E27FC236}">
                <a16:creationId xmlns:a16="http://schemas.microsoft.com/office/drawing/2014/main" id="{87B6E066-9030-D2D8-21FF-3222433FCC0B}"/>
              </a:ext>
            </a:extLst>
          </p:cNvPr>
          <p:cNvSpPr/>
          <p:nvPr/>
        </p:nvSpPr>
        <p:spPr>
          <a:xfrm>
            <a:off x="7084663" y="1629826"/>
            <a:ext cx="3775732" cy="1818750"/>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rmAutofit/>
          </a:bodyPr>
          <a:lstStyle/>
          <a:p>
            <a:pPr>
              <a:tabLst>
                <a:tab pos="0" algn="l"/>
              </a:tabLst>
            </a:pPr>
            <a:r>
              <a:rPr lang="en-US" sz="2000" b="1" spc="-1" dirty="0">
                <a:solidFill>
                  <a:srgbClr val="006F62"/>
                </a:solidFill>
                <a:latin typeface="Century Gothic"/>
              </a:rPr>
              <a:t>Example</a:t>
            </a:r>
            <a:endParaRPr lang="en-GB" sz="2000" b="0" strike="noStrike" spc="-1" dirty="0">
              <a:latin typeface="Arial"/>
            </a:endParaRPr>
          </a:p>
          <a:p>
            <a:pPr>
              <a:tabLst>
                <a:tab pos="0" algn="l"/>
              </a:tabLst>
            </a:pPr>
            <a:r>
              <a:rPr lang="en-US" sz="2000" spc="-1" dirty="0">
                <a:solidFill>
                  <a:srgbClr val="000000"/>
                </a:solidFill>
                <a:latin typeface="Century Gothic"/>
              </a:rPr>
              <a:t>When ethanoic acid and sodium carbonate are reacted together the temperature falls</a:t>
            </a:r>
            <a:endParaRPr lang="en-GB" sz="2000" dirty="0"/>
          </a:p>
        </p:txBody>
      </p:sp>
      <p:sp>
        <p:nvSpPr>
          <p:cNvPr id="103" name="TextBox 12"/>
          <p:cNvSpPr/>
          <p:nvPr/>
        </p:nvSpPr>
        <p:spPr>
          <a:xfrm>
            <a:off x="7085597" y="5083914"/>
            <a:ext cx="3775732" cy="162976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r>
              <a:rPr lang="en-GB" sz="2000" b="1" strike="noStrike" spc="-1">
                <a:solidFill>
                  <a:srgbClr val="006F62"/>
                </a:solidFill>
                <a:latin typeface="Century Gothic "/>
              </a:rPr>
              <a:t>Don’t confuse with …</a:t>
            </a:r>
          </a:p>
          <a:p>
            <a:r>
              <a:rPr lang="en-GB" sz="2000" spc="-1">
                <a:latin typeface="Century Gothic" panose="020B0502020202020204" pitchFamily="34" charset="0"/>
              </a:rPr>
              <a:t>cooling down </a:t>
            </a:r>
            <a:r>
              <a:rPr lang="en-US" sz="2000" spc="-1">
                <a:solidFill>
                  <a:srgbClr val="000000"/>
                </a:solidFill>
                <a:latin typeface="Century Gothic"/>
              </a:rPr>
              <a:t>– </a:t>
            </a:r>
            <a:r>
              <a:rPr lang="en-GB" sz="2000" spc="-1">
                <a:latin typeface="Century Gothic" panose="020B0502020202020204" pitchFamily="34" charset="0"/>
              </a:rPr>
              <a:t>the area around the reaction gets cooler because energy is moving into the reactants</a:t>
            </a:r>
            <a:endParaRPr lang="en-GB" sz="2000" b="0" strike="noStrike" spc="-1">
              <a:latin typeface="Century Gothic" panose="020B0502020202020204" pitchFamily="34" charset="0"/>
            </a:endParaRPr>
          </a:p>
        </p:txBody>
      </p:sp>
      <p:pic>
        <p:nvPicPr>
          <p:cNvPr id="107" name="Graphic 16">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724293" y="3444907"/>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8" cstate="print">
            <a:extLst>
              <a:ext uri="{28A0092B-C50C-407E-A947-70E740481C1C}">
                <a14:useLocalDpi xmlns:a14="http://schemas.microsoft.com/office/drawing/2010/main"/>
              </a:ext>
            </a:extLst>
          </a:blip>
          <a:stretch/>
        </p:blipFill>
        <p:spPr>
          <a:xfrm>
            <a:off x="3221861" y="3444907"/>
            <a:ext cx="538560" cy="538560"/>
          </a:xfrm>
          <a:prstGeom prst="rect">
            <a:avLst/>
          </a:prstGeom>
          <a:ln w="0">
            <a:noFill/>
          </a:ln>
        </p:spPr>
      </p:pic>
    </p:spTree>
    <p:extLst>
      <p:ext uri="{BB962C8B-B14F-4D97-AF65-F5344CB8AC3E}">
        <p14:creationId xmlns:p14="http://schemas.microsoft.com/office/powerpoint/2010/main" val="506097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35929" y="394675"/>
            <a:ext cx="2725874"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Evaporate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831943" y="394675"/>
            <a:ext cx="6929384" cy="1262609"/>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buClrTx/>
              <a:buSzTx/>
              <a:buFontTx/>
              <a:buNone/>
              <a:tabLst/>
              <a:defRPr/>
            </a:pPr>
            <a:r>
              <a:rPr lang="en-GB" sz="2400">
                <a:effectLst/>
                <a:latin typeface="Century Gothic" panose="020B0502020202020204" pitchFamily="34" charset="0"/>
                <a:ea typeface="Times New Roman" panose="02020603050405020304" pitchFamily="18" charset="0"/>
                <a:cs typeface="Arial" panose="020B0604020202020204" pitchFamily="34" charset="0"/>
              </a:rPr>
              <a:t>when the surface of a liquid gains energy and turns into a gas</a:t>
            </a:r>
            <a:r>
              <a:rPr lang="en-GB" sz="2400">
                <a:latin typeface="Century Gothic" panose="020B0502020202020204" pitchFamily="34" charset="0"/>
                <a:ea typeface="Times New Roman" panose="02020603050405020304" pitchFamily="18" charset="0"/>
                <a:cs typeface="Arial" panose="020B0604020202020204" pitchFamily="34" charset="0"/>
              </a:rPr>
              <a:t>; t</a:t>
            </a:r>
            <a:r>
              <a:rPr lang="en-GB" sz="2400">
                <a:effectLst/>
                <a:latin typeface="Century Gothic" panose="020B0502020202020204" pitchFamily="34" charset="0"/>
                <a:ea typeface="Times New Roman" panose="02020603050405020304" pitchFamily="18" charset="0"/>
                <a:cs typeface="Arial" panose="020B0604020202020204" pitchFamily="34" charset="0"/>
              </a:rPr>
              <a:t>his can happen below the boiling point</a:t>
            </a:r>
            <a:endParaRPr lang="en-GB" sz="2400" b="0" strike="noStrike" spc="-1">
              <a:latin typeface="Arial"/>
            </a:endParaRPr>
          </a:p>
          <a:p>
            <a:endParaRPr lang="en-GB" sz="2000" b="0" strike="noStrike" spc="-1">
              <a:latin typeface="Arial"/>
            </a:endParaRPr>
          </a:p>
        </p:txBody>
      </p:sp>
      <p:pic>
        <p:nvPicPr>
          <p:cNvPr id="6" name="Picture 5" descr="A diagram of a beaker with liquid in. Arrows are rising out of the liquid">
            <a:extLst>
              <a:ext uri="{FF2B5EF4-FFF2-40B4-BE49-F238E27FC236}">
                <a16:creationId xmlns:a16="http://schemas.microsoft.com/office/drawing/2014/main" id="{8F00A3AE-DFA6-C62D-874A-796173B7BDD5}"/>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3545890" y="2021309"/>
            <a:ext cx="4189506" cy="2658331"/>
          </a:xfrm>
          <a:prstGeom prst="rect">
            <a:avLst/>
          </a:prstGeom>
        </p:spPr>
      </p:pic>
      <p:sp>
        <p:nvSpPr>
          <p:cNvPr id="97" name="Content Placeholder 2"/>
          <p:cNvSpPr/>
          <p:nvPr/>
        </p:nvSpPr>
        <p:spPr>
          <a:xfrm>
            <a:off x="318755" y="2021309"/>
            <a:ext cx="3216050" cy="1138986"/>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GB" sz="2000" spc="-1">
                <a:solidFill>
                  <a:srgbClr val="000000"/>
                </a:solidFill>
                <a:latin typeface="Century Gothic"/>
              </a:rPr>
              <a:t>w</a:t>
            </a:r>
            <a:r>
              <a:rPr lang="en-GB" sz="2000" b="0" strike="noStrike" spc="-1">
                <a:solidFill>
                  <a:srgbClr val="000000"/>
                </a:solidFill>
                <a:latin typeface="Century Gothic"/>
              </a:rPr>
              <a:t>hen a liquid turns into a gas</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8755" y="3582918"/>
            <a:ext cx="3258202"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Sign it</a:t>
            </a:r>
            <a:endParaRPr lang="en-GB" sz="2000" b="0" strike="noStrike" spc="-1">
              <a:latin typeface="Arial"/>
            </a:endParaRPr>
          </a:p>
          <a:p>
            <a:pPr>
              <a:tabLst>
                <a:tab pos="0" algn="l"/>
              </a:tabLst>
            </a:pPr>
            <a:r>
              <a:rPr lang="en-US" sz="2000" b="0" strike="noStrike" spc="-1">
                <a:uFillTx/>
                <a:latin typeface="Century Gothic"/>
              </a:rPr>
              <a:t>Watch a video:</a:t>
            </a:r>
            <a:br>
              <a:rPr lang="en-US" sz="2000" b="0" u="sng" strike="noStrike" spc="-1">
                <a:uFillTx/>
                <a:latin typeface="Century Gothic"/>
                <a:hlinkClick r:id="rId4" invalidUrl="http://"/>
              </a:rPr>
            </a:br>
            <a:r>
              <a:rPr lang="en-US" sz="2000" b="0" u="sng" strike="noStrike" spc="-1">
                <a:solidFill>
                  <a:srgbClr val="0563C1"/>
                </a:solidFill>
                <a:uFillTx/>
                <a:latin typeface="Century Gothic"/>
                <a:hlinkClick r:id="rId5"/>
              </a:rPr>
              <a:t>bit.ly/</a:t>
            </a:r>
            <a:r>
              <a:rPr lang="en-US" sz="2000" u="sng" spc="-1">
                <a:solidFill>
                  <a:srgbClr val="0563C1"/>
                </a:solidFill>
                <a:latin typeface="Century Gothic"/>
                <a:hlinkClick r:id="rId5"/>
              </a:rPr>
              <a:t>42tpPOe</a:t>
            </a:r>
            <a:endParaRPr lang="en-GB" sz="2000" b="0" strike="noStrike" spc="-1">
              <a:latin typeface="Arial"/>
            </a:endParaRPr>
          </a:p>
        </p:txBody>
      </p:sp>
      <p:sp>
        <p:nvSpPr>
          <p:cNvPr id="104" name="TextBox 13"/>
          <p:cNvSpPr/>
          <p:nvPr/>
        </p:nvSpPr>
        <p:spPr>
          <a:xfrm>
            <a:off x="318755" y="5485225"/>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r>
              <a:rPr lang="en-GB" sz="2000" spc="-1" dirty="0" err="1">
                <a:solidFill>
                  <a:srgbClr val="000000"/>
                </a:solidFill>
                <a:latin typeface="Century Gothic "/>
              </a:rPr>
              <a:t>Ih</a:t>
            </a:r>
            <a:r>
              <a:rPr lang="en-GB" sz="2000" spc="-1" dirty="0">
                <a:solidFill>
                  <a:srgbClr val="000000"/>
                </a:solidFill>
                <a:latin typeface="Century Gothic "/>
              </a:rPr>
              <a:t>-</a:t>
            </a:r>
            <a:r>
              <a:rPr lang="en-GB" sz="2000" spc="-1" dirty="0" err="1">
                <a:solidFill>
                  <a:srgbClr val="000000"/>
                </a:solidFill>
                <a:latin typeface="Century Gothic "/>
              </a:rPr>
              <a:t>vap</a:t>
            </a:r>
            <a:r>
              <a:rPr lang="en-GB" sz="2000" spc="-1" dirty="0">
                <a:solidFill>
                  <a:srgbClr val="000000"/>
                </a:solidFill>
                <a:latin typeface="Century Gothic "/>
              </a:rPr>
              <a:t>-uh-</a:t>
            </a:r>
            <a:r>
              <a:rPr lang="en-GB" sz="2000" spc="-1" dirty="0" err="1">
                <a:solidFill>
                  <a:srgbClr val="000000"/>
                </a:solidFill>
                <a:latin typeface="Century Gothic "/>
              </a:rPr>
              <a:t>rayt</a:t>
            </a:r>
            <a:endParaRPr lang="en-GB" sz="2000" spc="-1" dirty="0"/>
          </a:p>
        </p:txBody>
      </p:sp>
      <p:sp>
        <p:nvSpPr>
          <p:cNvPr id="3" name="Content Placeholder 2">
            <a:extLst>
              <a:ext uri="{FF2B5EF4-FFF2-40B4-BE49-F238E27FC236}">
                <a16:creationId xmlns:a16="http://schemas.microsoft.com/office/drawing/2014/main" id="{87B6E066-9030-D2D8-21FF-3222433FCC0B}"/>
              </a:ext>
            </a:extLst>
          </p:cNvPr>
          <p:cNvSpPr/>
          <p:nvPr/>
        </p:nvSpPr>
        <p:spPr>
          <a:xfrm>
            <a:off x="7746481" y="2021309"/>
            <a:ext cx="3014845" cy="140769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pc="-1" dirty="0">
                <a:solidFill>
                  <a:srgbClr val="006F62"/>
                </a:solidFill>
                <a:latin typeface="Century Gothic"/>
              </a:rPr>
              <a:t>Example</a:t>
            </a:r>
            <a:endParaRPr lang="en-GB" sz="2000" b="0" strike="noStrike" spc="-1" dirty="0">
              <a:latin typeface="Arial"/>
            </a:endParaRPr>
          </a:p>
          <a:p>
            <a:pPr>
              <a:tabLst>
                <a:tab pos="0" algn="l"/>
              </a:tabLst>
            </a:pPr>
            <a:r>
              <a:rPr lang="en-GB" sz="2000" b="0" strike="noStrike" spc="-1" dirty="0">
                <a:solidFill>
                  <a:srgbClr val="000000"/>
                </a:solidFill>
                <a:latin typeface="Century Gothic"/>
              </a:rPr>
              <a:t>Steam rising from the surface of a hot drink</a:t>
            </a:r>
          </a:p>
        </p:txBody>
      </p:sp>
      <p:sp>
        <p:nvSpPr>
          <p:cNvPr id="103" name="TextBox 12"/>
          <p:cNvSpPr/>
          <p:nvPr/>
        </p:nvSpPr>
        <p:spPr>
          <a:xfrm>
            <a:off x="7735396" y="4960551"/>
            <a:ext cx="3044331"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r>
              <a:rPr lang="en-GB" sz="2000" b="1" strike="noStrike" spc="-1" dirty="0">
                <a:solidFill>
                  <a:srgbClr val="006F62"/>
                </a:solidFill>
                <a:latin typeface="Century Gothic "/>
              </a:rPr>
              <a:t>Don’t confuse with …</a:t>
            </a:r>
            <a:endParaRPr lang="en-GB" sz="2000" b="0" strike="noStrike" spc="-1" dirty="0">
              <a:latin typeface="Arial"/>
            </a:endParaRPr>
          </a:p>
          <a:p>
            <a:r>
              <a:rPr lang="en-GB" sz="2000" spc="-1" dirty="0">
                <a:solidFill>
                  <a:srgbClr val="000000"/>
                </a:solidFill>
                <a:latin typeface="Century Gothic "/>
              </a:rPr>
              <a:t>heat - w</a:t>
            </a:r>
            <a:r>
              <a:rPr lang="en-GB" sz="2000" b="0" strike="noStrike" spc="-1" dirty="0">
                <a:solidFill>
                  <a:srgbClr val="000000"/>
                </a:solidFill>
                <a:latin typeface="Century Gothic "/>
              </a:rPr>
              <a:t>hen something evaporates it does not have to be hot</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431295" y="3617604"/>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907101" y="3617604"/>
            <a:ext cx="538560" cy="538560"/>
          </a:xfrm>
          <a:prstGeom prst="rect">
            <a:avLst/>
          </a:prstGeom>
          <a:ln w="0">
            <a:noFill/>
          </a:ln>
        </p:spPr>
      </p:pic>
    </p:spTree>
    <p:extLst>
      <p:ext uri="{BB962C8B-B14F-4D97-AF65-F5344CB8AC3E}">
        <p14:creationId xmlns:p14="http://schemas.microsoft.com/office/powerpoint/2010/main" val="30478436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0247" y="564066"/>
            <a:ext cx="2953373"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Exothermic</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263620" y="370620"/>
            <a:ext cx="7599666" cy="1198143"/>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a physical change or chemical reaction which transfers energy to its surroundings, causing the surroundings to get hotter</a:t>
            </a:r>
          </a:p>
          <a:p>
            <a:pPr marL="0" marR="0" lvl="0" indent="0" algn="l" defTabSz="914400" rtl="0" eaLnBrk="1" fontAlgn="auto" latinLnBrk="0" hangingPunct="1">
              <a:lnSpc>
                <a:spcPct val="100000"/>
              </a:lnSpc>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6" name="Picture 5" descr="A diagram of a flask with liquid in. Arrows are arranged in a circle around the liquid and all point outwards. The arrows have a text label which reads heat">
            <a:extLst>
              <a:ext uri="{FF2B5EF4-FFF2-40B4-BE49-F238E27FC236}">
                <a16:creationId xmlns:a16="http://schemas.microsoft.com/office/drawing/2014/main" id="{A59697D0-D68D-8D62-9312-E4166BECB3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0016" y="1744410"/>
            <a:ext cx="2977902" cy="2935230"/>
          </a:xfrm>
          <a:prstGeom prst="rect">
            <a:avLst/>
          </a:prstGeom>
        </p:spPr>
      </p:pic>
      <p:sp>
        <p:nvSpPr>
          <p:cNvPr id="97" name="Content Placeholder 2"/>
          <p:cNvSpPr/>
          <p:nvPr/>
        </p:nvSpPr>
        <p:spPr>
          <a:xfrm>
            <a:off x="310247" y="1781278"/>
            <a:ext cx="2736631" cy="164772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dirty="0">
                <a:solidFill>
                  <a:srgbClr val="006F62"/>
                </a:solidFill>
                <a:latin typeface="Century Gothic"/>
              </a:rPr>
              <a:t>In other words …</a:t>
            </a:r>
            <a:endParaRPr lang="en-GB" sz="2000" b="0" strike="noStrike" spc="-1" dirty="0">
              <a:latin typeface="Arial"/>
            </a:endParaRPr>
          </a:p>
          <a:p>
            <a:pPr>
              <a:lnSpc>
                <a:spcPct val="100000"/>
              </a:lnSpc>
              <a:tabLst>
                <a:tab pos="0" algn="l"/>
              </a:tabLst>
            </a:pPr>
            <a:r>
              <a:rPr lang="en-GB" sz="2000" spc="-1" dirty="0">
                <a:solidFill>
                  <a:srgbClr val="000000"/>
                </a:solidFill>
                <a:latin typeface="Century Gothic"/>
              </a:rPr>
              <a:t>w</a:t>
            </a:r>
            <a:r>
              <a:rPr lang="en-GB" sz="2000" b="0" strike="noStrike" spc="-1" dirty="0">
                <a:solidFill>
                  <a:srgbClr val="000000"/>
                </a:solidFill>
                <a:latin typeface="Century Gothic"/>
              </a:rPr>
              <a:t>hen a reaction transfers </a:t>
            </a:r>
            <a:r>
              <a:rPr lang="en-GB" sz="2000" spc="-1" dirty="0">
                <a:solidFill>
                  <a:srgbClr val="000000"/>
                </a:solidFill>
                <a:latin typeface="Century Gothic"/>
              </a:rPr>
              <a:t>thermal energy</a:t>
            </a:r>
            <a:r>
              <a:rPr lang="en-GB" sz="2000" b="0" strike="noStrike" spc="-1" dirty="0">
                <a:solidFill>
                  <a:srgbClr val="000000"/>
                </a:solidFill>
                <a:latin typeface="Century Gothic"/>
              </a:rPr>
              <a:t> to the surroundings</a:t>
            </a:r>
            <a:endParaRPr lang="en-GB" sz="2000" b="0" strike="noStrike" spc="-1" dirty="0">
              <a:latin typeface="Arial"/>
            </a:endParaRP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0247" y="3784432"/>
            <a:ext cx="2736631"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lnSpc>
                <a:spcPct val="100000"/>
              </a:lnSpc>
              <a:tabLst>
                <a:tab pos="0" algn="l"/>
              </a:tabLst>
            </a:pPr>
            <a:r>
              <a:rPr lang="en-US" sz="2000" b="0" strike="noStrike" spc="-1" dirty="0">
                <a:uFillTx/>
                <a:latin typeface="Century Gothic"/>
              </a:rPr>
              <a:t>Watch a video:</a:t>
            </a:r>
            <a:br>
              <a:rPr lang="en-US" sz="2000" b="0" u="sng" strike="noStrike" spc="-1" dirty="0">
                <a:uFillTx/>
                <a:latin typeface="Century Gothic"/>
                <a:hlinkClick r:id="rId4" invalidUrl="http://"/>
              </a:rPr>
            </a:br>
            <a:r>
              <a:rPr lang="en-US" sz="2000" b="0" u="sng" strike="noStrike" spc="-1" dirty="0">
                <a:solidFill>
                  <a:srgbClr val="0563C1"/>
                </a:solidFill>
                <a:uFillTx/>
                <a:latin typeface="Century Gothic"/>
                <a:hlinkClick r:id="rId5"/>
              </a:rPr>
              <a:t>bit.ly/</a:t>
            </a:r>
            <a:r>
              <a:rPr lang="en-US" sz="2000" u="sng" spc="-1" dirty="0">
                <a:solidFill>
                  <a:srgbClr val="0563C1"/>
                </a:solidFill>
                <a:latin typeface="Century Gothic"/>
                <a:hlinkClick r:id="rId5"/>
              </a:rPr>
              <a:t>43Wj9e0</a:t>
            </a:r>
            <a:endParaRPr lang="en-GB" sz="2000" b="0" strike="noStrike" spc="-1" dirty="0">
              <a:latin typeface="Arial"/>
            </a:endParaRPr>
          </a:p>
        </p:txBody>
      </p:sp>
      <p:sp>
        <p:nvSpPr>
          <p:cNvPr id="104" name="TextBox 13"/>
          <p:cNvSpPr/>
          <p:nvPr/>
        </p:nvSpPr>
        <p:spPr>
          <a:xfrm>
            <a:off x="310246" y="5594819"/>
            <a:ext cx="2736631"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a:solidFill>
                  <a:srgbClr val="000000"/>
                </a:solidFill>
                <a:latin typeface="Century Gothic "/>
              </a:rPr>
              <a:t>Ex-oh-</a:t>
            </a:r>
            <a:r>
              <a:rPr lang="en-GB" sz="2000" spc="-1" err="1">
                <a:solidFill>
                  <a:srgbClr val="000000"/>
                </a:solidFill>
                <a:latin typeface="Century Gothic "/>
              </a:rPr>
              <a:t>thur</a:t>
            </a:r>
            <a:r>
              <a:rPr lang="en-GB" sz="2000" spc="-1">
                <a:solidFill>
                  <a:srgbClr val="000000"/>
                </a:solidFill>
                <a:latin typeface="Century Gothic "/>
              </a:rPr>
              <a:t>-</a:t>
            </a:r>
            <a:r>
              <a:rPr lang="en-GB" sz="2000" spc="-1" err="1">
                <a:solidFill>
                  <a:srgbClr val="000000"/>
                </a:solidFill>
                <a:latin typeface="Century Gothic "/>
              </a:rPr>
              <a:t>mik</a:t>
            </a:r>
            <a:endParaRPr lang="en-GB" sz="2000" spc="-1">
              <a:solidFill>
                <a:srgbClr val="000000"/>
              </a:solidFill>
              <a:latin typeface="Century Gothic "/>
            </a:endParaRPr>
          </a:p>
        </p:txBody>
      </p:sp>
      <p:sp>
        <p:nvSpPr>
          <p:cNvPr id="105" name="TextBox 14"/>
          <p:cNvSpPr/>
          <p:nvPr/>
        </p:nvSpPr>
        <p:spPr>
          <a:xfrm>
            <a:off x="3355163" y="4679640"/>
            <a:ext cx="4198162" cy="172064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spAutoFit/>
          </a:bodyPr>
          <a:lstStyle/>
          <a:p>
            <a:pPr>
              <a:lnSpc>
                <a:spcPct val="100000"/>
              </a:lnSpc>
            </a:pPr>
            <a:r>
              <a:rPr lang="en-GB" sz="2000" b="1" strike="noStrike" spc="-1" dirty="0">
                <a:solidFill>
                  <a:srgbClr val="006F62"/>
                </a:solidFill>
                <a:latin typeface="Century Gothic "/>
              </a:rPr>
              <a:t>Similar words</a:t>
            </a:r>
            <a:endParaRPr lang="en-GB" sz="2000" b="0" strike="noStrike" spc="-1" dirty="0">
              <a:latin typeface="Arial"/>
            </a:endParaRPr>
          </a:p>
          <a:p>
            <a:pPr>
              <a:lnSpc>
                <a:spcPct val="100000"/>
              </a:lnSpc>
            </a:pPr>
            <a:r>
              <a:rPr lang="en-GB" sz="2000" spc="-1" dirty="0">
                <a:solidFill>
                  <a:srgbClr val="000000"/>
                </a:solidFill>
                <a:latin typeface="Century Gothic "/>
              </a:rPr>
              <a:t>‘E</a:t>
            </a:r>
            <a:r>
              <a:rPr lang="en-GB" sz="2000" b="0" strike="noStrike" spc="-1" dirty="0">
                <a:solidFill>
                  <a:srgbClr val="000000"/>
                </a:solidFill>
                <a:latin typeface="Century Gothic "/>
              </a:rPr>
              <a:t>xo</a:t>
            </a:r>
            <a:r>
              <a:rPr lang="en-GB" sz="2000" spc="-1" dirty="0">
                <a:solidFill>
                  <a:srgbClr val="000000"/>
                </a:solidFill>
                <a:latin typeface="Century Gothic "/>
              </a:rPr>
              <a:t>’</a:t>
            </a:r>
            <a:r>
              <a:rPr lang="en-GB" sz="2000" b="0" strike="noStrike" spc="-1" dirty="0">
                <a:solidFill>
                  <a:srgbClr val="000000"/>
                </a:solidFill>
                <a:latin typeface="Century Gothic "/>
              </a:rPr>
              <a:t> means outside. </a:t>
            </a:r>
          </a:p>
          <a:p>
            <a:pPr>
              <a:lnSpc>
                <a:spcPct val="100000"/>
              </a:lnSpc>
            </a:pPr>
            <a:r>
              <a:rPr lang="en-GB" sz="2000" b="0" strike="noStrike" spc="-1" dirty="0">
                <a:solidFill>
                  <a:srgbClr val="000000"/>
                </a:solidFill>
                <a:latin typeface="Century Gothic "/>
              </a:rPr>
              <a:t>Thermal links to temperature and heat.</a:t>
            </a:r>
          </a:p>
          <a:p>
            <a:pPr>
              <a:lnSpc>
                <a:spcPct val="100000"/>
              </a:lnSpc>
            </a:pPr>
            <a:r>
              <a:rPr lang="en-GB" sz="2000" b="0" strike="noStrike" spc="-1" dirty="0">
                <a:solidFill>
                  <a:srgbClr val="000000"/>
                </a:solidFill>
                <a:latin typeface="Century Gothic "/>
              </a:rPr>
              <a:t>Exothermic means heat outside</a:t>
            </a:r>
          </a:p>
        </p:txBody>
      </p:sp>
      <p:sp>
        <p:nvSpPr>
          <p:cNvPr id="3" name="Content Placeholder 2">
            <a:extLst>
              <a:ext uri="{FF2B5EF4-FFF2-40B4-BE49-F238E27FC236}">
                <a16:creationId xmlns:a16="http://schemas.microsoft.com/office/drawing/2014/main" id="{87B6E066-9030-D2D8-21FF-3222433FCC0B}"/>
              </a:ext>
            </a:extLst>
          </p:cNvPr>
          <p:cNvSpPr/>
          <p:nvPr/>
        </p:nvSpPr>
        <p:spPr>
          <a:xfrm>
            <a:off x="7818955" y="1781278"/>
            <a:ext cx="3044331" cy="234154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US" sz="2000" b="0" strike="noStrike" spc="-1" dirty="0">
                <a:solidFill>
                  <a:srgbClr val="000000"/>
                </a:solidFill>
                <a:latin typeface="Century Gothic"/>
              </a:rPr>
              <a:t>When </a:t>
            </a:r>
            <a:r>
              <a:rPr lang="en-GB" sz="2000" b="0" strike="noStrike" spc="-1" dirty="0">
                <a:solidFill>
                  <a:srgbClr val="000000"/>
                </a:solidFill>
                <a:latin typeface="Century Gothic"/>
              </a:rPr>
              <a:t>calcium chloride and water react, the temperature of the solution increases. This is an </a:t>
            </a:r>
            <a:r>
              <a:rPr lang="en-GB" sz="2000" strike="noStrike" spc="-1" dirty="0">
                <a:solidFill>
                  <a:srgbClr val="000000"/>
                </a:solidFill>
                <a:latin typeface="Century Gothic"/>
              </a:rPr>
              <a:t>exothermic</a:t>
            </a:r>
            <a:r>
              <a:rPr lang="en-GB" sz="2000" b="0" strike="noStrike" spc="-1" dirty="0">
                <a:solidFill>
                  <a:srgbClr val="000000"/>
                </a:solidFill>
                <a:latin typeface="Century Gothic"/>
              </a:rPr>
              <a:t> reaction</a:t>
            </a:r>
            <a:endParaRPr lang="en-US" sz="2000" b="0" strike="noStrike" spc="-1" dirty="0">
              <a:solidFill>
                <a:srgbClr val="000000"/>
              </a:solidFill>
              <a:latin typeface="Calibri"/>
            </a:endParaRPr>
          </a:p>
        </p:txBody>
      </p:sp>
      <p:sp>
        <p:nvSpPr>
          <p:cNvPr id="103" name="TextBox 12"/>
          <p:cNvSpPr/>
          <p:nvPr/>
        </p:nvSpPr>
        <p:spPr>
          <a:xfrm>
            <a:off x="7818955" y="4454592"/>
            <a:ext cx="3044331" cy="193753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dirty="0">
                <a:solidFill>
                  <a:srgbClr val="006F62"/>
                </a:solidFill>
                <a:latin typeface="Century Gothic "/>
              </a:rPr>
              <a:t>Don’t confuse with …</a:t>
            </a:r>
          </a:p>
          <a:p>
            <a:pPr>
              <a:lnSpc>
                <a:spcPct val="100000"/>
              </a:lnSpc>
            </a:pPr>
            <a:r>
              <a:rPr lang="en-US" sz="2000" spc="-1" dirty="0">
                <a:solidFill>
                  <a:srgbClr val="000000"/>
                </a:solidFill>
                <a:latin typeface="Century Gothic"/>
              </a:rPr>
              <a:t>heating up – </a:t>
            </a:r>
            <a:r>
              <a:rPr lang="en-GB" sz="2000" spc="-1" dirty="0">
                <a:solidFill>
                  <a:srgbClr val="000000"/>
                </a:solidFill>
                <a:latin typeface="Century Gothic"/>
              </a:rPr>
              <a:t>the area around the reaction gets warmer because energy is being transferred</a:t>
            </a:r>
            <a:endParaRPr lang="en-GB" sz="2000" b="0" strike="noStrike" spc="-1" dirty="0">
              <a:latin typeface="Arial"/>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203290" y="3834327"/>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559868" y="3842680"/>
            <a:ext cx="538560" cy="538560"/>
          </a:xfrm>
          <a:prstGeom prst="rect">
            <a:avLst/>
          </a:prstGeom>
          <a:ln w="0">
            <a:noFill/>
          </a:ln>
        </p:spPr>
      </p:pic>
    </p:spTree>
    <p:extLst>
      <p:ext uri="{BB962C8B-B14F-4D97-AF65-F5344CB8AC3E}">
        <p14:creationId xmlns:p14="http://schemas.microsoft.com/office/powerpoint/2010/main" val="3119085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261812" y="525852"/>
            <a:ext cx="1815753"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Freeze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2695575" y="525852"/>
            <a:ext cx="7966105" cy="1167553"/>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buClrTx/>
              <a:buSzTx/>
              <a:buFontTx/>
              <a:buNone/>
              <a:tabLst/>
              <a:defRPr/>
            </a:pPr>
            <a:r>
              <a:rPr kumimoji="0" lang="en-GB" sz="2400" b="0" i="0" u="none" strike="noStrike" kern="1200" cap="none" spc="-1" normalizeH="0" baseline="0" noProof="0">
                <a:ln>
                  <a:noFill/>
                </a:ln>
                <a:solidFill>
                  <a:srgbClr val="000000"/>
                </a:solidFill>
                <a:effectLst/>
                <a:uLnTx/>
                <a:uFillTx/>
                <a:latin typeface="Century Gothic "/>
              </a:rPr>
              <a:t>when a liquid is cooled, energy is transferred from the liquid to the liquid’s surroundings and the liquid turns into a solid</a:t>
            </a:r>
          </a:p>
          <a:p>
            <a:pPr marL="0" marR="0" lvl="0" indent="0" algn="l" defTabSz="914400" rtl="0" eaLnBrk="1" fontAlgn="auto" latinLnBrk="0" hangingPunct="1">
              <a:buClrTx/>
              <a:buSzTx/>
              <a:buFontTx/>
              <a:buNone/>
              <a:tabLst/>
              <a:defRPr/>
            </a:pPr>
            <a:endParaRPr kumimoji="0" lang="en-GB" sz="2000" b="0" i="0" u="none" strike="noStrike" kern="1200" cap="none" spc="-1" normalizeH="0" baseline="0" noProof="0">
              <a:ln>
                <a:noFill/>
              </a:ln>
              <a:solidFill>
                <a:prstClr val="black"/>
              </a:solidFill>
              <a:effectLst/>
              <a:uLnTx/>
              <a:uFillTx/>
              <a:latin typeface="Arial"/>
            </a:endParaRPr>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sp>
        <p:nvSpPr>
          <p:cNvPr id="97" name="Content Placeholder 2"/>
          <p:cNvSpPr/>
          <p:nvPr/>
        </p:nvSpPr>
        <p:spPr>
          <a:xfrm>
            <a:off x="261812" y="2489159"/>
            <a:ext cx="3216050" cy="119856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GB" sz="2000" spc="-1">
                <a:solidFill>
                  <a:srgbClr val="000000"/>
                </a:solidFill>
                <a:latin typeface="Century Gothic"/>
              </a:rPr>
              <a:t>w</a:t>
            </a:r>
            <a:r>
              <a:rPr lang="en-GB" sz="2000" b="0" strike="noStrike" spc="-1">
                <a:solidFill>
                  <a:srgbClr val="000000"/>
                </a:solidFill>
                <a:latin typeface="Century Gothic"/>
              </a:rPr>
              <a:t>hen a liquid cools and becomes a solid</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261812" y="3971382"/>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tabLst>
                <a:tab pos="0" algn="l"/>
              </a:tabLst>
            </a:pPr>
            <a:r>
              <a:rPr lang="en-US" sz="2000" b="0" strike="noStrike" spc="-1" dirty="0">
                <a:uFillTx/>
                <a:latin typeface="Century Gothic"/>
              </a:rPr>
              <a:t>Watch a video:</a:t>
            </a:r>
            <a:br>
              <a:rPr lang="en-US" sz="2000" b="0" u="sng" strike="noStrike" spc="-1" dirty="0">
                <a:uFillTx/>
                <a:latin typeface="Century Gothic"/>
                <a:hlinkClick r:id="rId3" invalidUrl="http://"/>
              </a:rPr>
            </a:br>
            <a:r>
              <a:rPr lang="en-US" sz="2000" b="0" u="sng" strike="noStrike" spc="-1" dirty="0">
                <a:solidFill>
                  <a:srgbClr val="0563C1"/>
                </a:solidFill>
                <a:uFillTx/>
                <a:latin typeface="Century Gothic"/>
                <a:hlinkClick r:id="rId4"/>
              </a:rPr>
              <a:t>bit.ly/3GzGo3y</a:t>
            </a:r>
            <a:endParaRPr lang="en-GB" sz="2000" b="0" strike="noStrike" spc="-1" dirty="0">
              <a:latin typeface="Arial"/>
            </a:endParaRPr>
          </a:p>
        </p:txBody>
      </p:sp>
      <p:sp>
        <p:nvSpPr>
          <p:cNvPr id="104" name="TextBox 13"/>
          <p:cNvSpPr/>
          <p:nvPr/>
        </p:nvSpPr>
        <p:spPr>
          <a:xfrm>
            <a:off x="261812" y="5486824"/>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r>
              <a:rPr lang="en-GB" sz="2000" spc="-1" dirty="0">
                <a:solidFill>
                  <a:srgbClr val="000000"/>
                </a:solidFill>
                <a:latin typeface="Century Gothic "/>
              </a:rPr>
              <a:t>Free-z</a:t>
            </a:r>
          </a:p>
        </p:txBody>
      </p:sp>
      <p:sp>
        <p:nvSpPr>
          <p:cNvPr id="3" name="Content Placeholder 2">
            <a:extLst>
              <a:ext uri="{FF2B5EF4-FFF2-40B4-BE49-F238E27FC236}">
                <a16:creationId xmlns:a16="http://schemas.microsoft.com/office/drawing/2014/main" id="{87B6E066-9030-D2D8-21FF-3222433FCC0B}"/>
              </a:ext>
            </a:extLst>
          </p:cNvPr>
          <p:cNvSpPr/>
          <p:nvPr/>
        </p:nvSpPr>
        <p:spPr>
          <a:xfrm>
            <a:off x="7617349" y="2489159"/>
            <a:ext cx="3044331" cy="1762000"/>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pc="-1">
                <a:solidFill>
                  <a:srgbClr val="006F62"/>
                </a:solidFill>
                <a:latin typeface="Century Gothic"/>
              </a:rPr>
              <a:t>Example</a:t>
            </a:r>
            <a:endParaRPr lang="en-GB" sz="2000" b="0" strike="noStrike" spc="-1">
              <a:latin typeface="Arial"/>
            </a:endParaRPr>
          </a:p>
          <a:p>
            <a:pPr>
              <a:tabLst>
                <a:tab pos="0" algn="l"/>
              </a:tabLst>
            </a:pPr>
            <a:r>
              <a:rPr lang="en-GB" sz="2000" b="0" strike="noStrike" spc="-1">
                <a:solidFill>
                  <a:srgbClr val="000000"/>
                </a:solidFill>
                <a:latin typeface="Century Gothic"/>
              </a:rPr>
              <a:t>When oxygen is cooled to -218.8 °C it will </a:t>
            </a:r>
            <a:r>
              <a:rPr lang="en-GB" sz="2000" strike="noStrike" spc="-1">
                <a:solidFill>
                  <a:srgbClr val="000000"/>
                </a:solidFill>
                <a:latin typeface="Century Gothic"/>
              </a:rPr>
              <a:t>freeze</a:t>
            </a:r>
            <a:r>
              <a:rPr lang="en-GB" sz="2000" b="0" strike="noStrike" spc="-1">
                <a:solidFill>
                  <a:srgbClr val="000000"/>
                </a:solidFill>
                <a:latin typeface="Century Gothic"/>
              </a:rPr>
              <a:t> and become solid</a:t>
            </a:r>
          </a:p>
        </p:txBody>
      </p:sp>
      <p:sp>
        <p:nvSpPr>
          <p:cNvPr id="103" name="TextBox 12"/>
          <p:cNvSpPr/>
          <p:nvPr/>
        </p:nvSpPr>
        <p:spPr>
          <a:xfrm>
            <a:off x="7613920" y="4654373"/>
            <a:ext cx="3047760" cy="162976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45000" rIns="90000" bIns="45000">
            <a:spAutoFit/>
          </a:bodyPr>
          <a:lstStyle/>
          <a:p>
            <a:r>
              <a:rPr lang="en-GB" sz="2000" b="1" strike="noStrike" spc="-1" dirty="0">
                <a:solidFill>
                  <a:srgbClr val="006F62"/>
                </a:solidFill>
                <a:latin typeface="Century Gothic "/>
              </a:rPr>
              <a:t>Don’t confuse with …</a:t>
            </a:r>
            <a:endParaRPr lang="en-GB" sz="2000" b="0" strike="noStrike" spc="-1" dirty="0">
              <a:latin typeface="Arial"/>
            </a:endParaRPr>
          </a:p>
          <a:p>
            <a:r>
              <a:rPr lang="en-GB" sz="2000" spc="-1" dirty="0">
                <a:solidFill>
                  <a:srgbClr val="000000"/>
                </a:solidFill>
                <a:latin typeface="Century Gothic "/>
              </a:rPr>
              <a:t>cold - a</a:t>
            </a:r>
            <a:r>
              <a:rPr lang="en-GB" sz="2000" b="0" strike="noStrike" spc="-1" dirty="0">
                <a:solidFill>
                  <a:srgbClr val="000000"/>
                </a:solidFill>
                <a:latin typeface="Century Gothic "/>
              </a:rPr>
              <a:t> substance does not have to be cold to </a:t>
            </a:r>
            <a:r>
              <a:rPr lang="en-GB" sz="2000" strike="noStrike" spc="-1" dirty="0">
                <a:solidFill>
                  <a:srgbClr val="000000"/>
                </a:solidFill>
                <a:latin typeface="Century Gothic "/>
              </a:rPr>
              <a:t>freeze</a:t>
            </a:r>
            <a:r>
              <a:rPr lang="en-GB" sz="2000" b="0" strike="noStrike" spc="-1" dirty="0">
                <a:solidFill>
                  <a:srgbClr val="000000"/>
                </a:solidFill>
                <a:latin typeface="Century Gothic "/>
              </a:rPr>
              <a:t>, copper freezes at 1085 °C</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420841" y="4047563"/>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896647" y="4047563"/>
            <a:ext cx="538560" cy="538560"/>
          </a:xfrm>
          <a:prstGeom prst="rect">
            <a:avLst/>
          </a:prstGeom>
          <a:ln w="0">
            <a:noFill/>
          </a:ln>
        </p:spPr>
      </p:pic>
      <p:pic>
        <p:nvPicPr>
          <p:cNvPr id="5" name="Picture 4" descr="A diagram of freezing. It shows one square with many particles in it which are touching and some are overlapping, but not in an orderly arrangement. And then a black arrow leads to another square which has more particles in it. They are touching and in an orderly arrangement">
            <a:extLst>
              <a:ext uri="{FF2B5EF4-FFF2-40B4-BE49-F238E27FC236}">
                <a16:creationId xmlns:a16="http://schemas.microsoft.com/office/drawing/2014/main" id="{9D9516A2-E5A3-3C05-6BC6-BF6E3A75E6A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89278" y="2489159"/>
            <a:ext cx="3602743" cy="3602743"/>
          </a:xfrm>
          <a:prstGeom prst="rect">
            <a:avLst/>
          </a:prstGeom>
        </p:spPr>
      </p:pic>
    </p:spTree>
    <p:extLst>
      <p:ext uri="{BB962C8B-B14F-4D97-AF65-F5344CB8AC3E}">
        <p14:creationId xmlns:p14="http://schemas.microsoft.com/office/powerpoint/2010/main" val="3154723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9" y="807288"/>
            <a:ext cx="1251753"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Melt</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555881" y="769176"/>
            <a:ext cx="7191432" cy="1043582"/>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r>
              <a:rPr lang="en-GB" sz="2400" b="0" strike="noStrike" spc="-1">
                <a:solidFill>
                  <a:srgbClr val="000000"/>
                </a:solidFill>
                <a:latin typeface="Century Gothic "/>
              </a:rPr>
              <a:t>when a solid is heated, gains more energy and turns into a liquid, at or above its melting point</a:t>
            </a:r>
            <a:endParaRPr lang="en-GB" sz="2400" b="0" strike="noStrike" spc="-1">
              <a:latin typeface="Arial"/>
            </a:endParaRPr>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pic>
        <p:nvPicPr>
          <p:cNvPr id="6" name="Picture 5" descr="A diagram of a melting ice cube">
            <a:extLst>
              <a:ext uri="{FF2B5EF4-FFF2-40B4-BE49-F238E27FC236}">
                <a16:creationId xmlns:a16="http://schemas.microsoft.com/office/drawing/2014/main" id="{F7279D40-46D3-2BB8-26AC-A6736F2C13C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443427" y="2175287"/>
            <a:ext cx="3602743" cy="3602743"/>
          </a:xfrm>
          <a:prstGeom prst="rect">
            <a:avLst/>
          </a:prstGeom>
        </p:spPr>
      </p:pic>
      <p:sp>
        <p:nvSpPr>
          <p:cNvPr id="97" name="Content Placeholder 2"/>
          <p:cNvSpPr/>
          <p:nvPr/>
        </p:nvSpPr>
        <p:spPr>
          <a:xfrm>
            <a:off x="319009" y="2489159"/>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GB" sz="2000" spc="-1">
                <a:solidFill>
                  <a:srgbClr val="000000"/>
                </a:solidFill>
                <a:latin typeface="Century Gothic"/>
              </a:rPr>
              <a:t>w</a:t>
            </a:r>
            <a:r>
              <a:rPr lang="en-GB" sz="2000" b="0" strike="noStrike" spc="-1">
                <a:solidFill>
                  <a:srgbClr val="000000"/>
                </a:solidFill>
                <a:latin typeface="Century Gothic"/>
              </a:rPr>
              <a:t>hen a solid becomes a liquid</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9009" y="4125188"/>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Sign it</a:t>
            </a:r>
            <a:endParaRPr lang="en-GB" sz="2000" b="0" strike="noStrike" spc="-1">
              <a:latin typeface="Arial"/>
            </a:endParaRPr>
          </a:p>
          <a:p>
            <a:pPr>
              <a:tabLst>
                <a:tab pos="0" algn="l"/>
              </a:tabLst>
            </a:pPr>
            <a:r>
              <a:rPr lang="en-US" sz="2000" b="0" strike="noStrike" spc="-1">
                <a:uFillTx/>
                <a:latin typeface="Century Gothic"/>
              </a:rPr>
              <a:t>Watch a video:</a:t>
            </a:r>
            <a:br>
              <a:rPr lang="en-US" sz="2000" b="0" u="sng" strike="noStrike" spc="-1">
                <a:uFillTx/>
                <a:latin typeface="Century Gothic"/>
                <a:hlinkClick r:id="rId3" invalidUrl="http://"/>
              </a:rPr>
            </a:br>
            <a:r>
              <a:rPr lang="en-US" sz="2000" b="0" u="sng" strike="noStrike" spc="-1">
                <a:solidFill>
                  <a:srgbClr val="0563C1"/>
                </a:solidFill>
                <a:uFillTx/>
                <a:latin typeface="Century Gothic"/>
                <a:hlinkClick r:id="rId4"/>
              </a:rPr>
              <a:t>bit.ly/</a:t>
            </a:r>
            <a:r>
              <a:rPr lang="en-US" sz="2000" u="sng" spc="-1">
                <a:solidFill>
                  <a:srgbClr val="0563C1"/>
                </a:solidFill>
                <a:latin typeface="Century Gothic"/>
                <a:hlinkClick r:id="rId4"/>
              </a:rPr>
              <a:t>4jrUsdK</a:t>
            </a:r>
            <a:endParaRPr lang="en-GB" sz="2000" b="0" strike="noStrike" spc="-1">
              <a:latin typeface="Arial"/>
            </a:endParaRPr>
          </a:p>
        </p:txBody>
      </p:sp>
      <p:sp>
        <p:nvSpPr>
          <p:cNvPr id="104" name="TextBox 13"/>
          <p:cNvSpPr/>
          <p:nvPr/>
        </p:nvSpPr>
        <p:spPr>
          <a:xfrm>
            <a:off x="319009" y="5482500"/>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r>
              <a:rPr lang="en-GB" sz="2000" spc="-1" dirty="0">
                <a:solidFill>
                  <a:srgbClr val="000000"/>
                </a:solidFill>
                <a:latin typeface="Century Gothic "/>
              </a:rPr>
              <a:t>Mel-t</a:t>
            </a:r>
            <a:endParaRPr lang="en-GB" sz="2000" spc="-1" dirty="0"/>
          </a:p>
        </p:txBody>
      </p:sp>
      <p:sp>
        <p:nvSpPr>
          <p:cNvPr id="3" name="Content Placeholder 2">
            <a:extLst>
              <a:ext uri="{FF2B5EF4-FFF2-40B4-BE49-F238E27FC236}">
                <a16:creationId xmlns:a16="http://schemas.microsoft.com/office/drawing/2014/main" id="{87B6E066-9030-D2D8-21FF-3222433FCC0B}"/>
              </a:ext>
            </a:extLst>
          </p:cNvPr>
          <p:cNvSpPr/>
          <p:nvPr/>
        </p:nvSpPr>
        <p:spPr>
          <a:xfrm>
            <a:off x="7037408" y="2489159"/>
            <a:ext cx="3709905" cy="177804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pc="-1">
                <a:solidFill>
                  <a:srgbClr val="006F62"/>
                </a:solidFill>
                <a:latin typeface="Century Gothic"/>
              </a:rPr>
              <a:t>Example</a:t>
            </a:r>
            <a:endParaRPr lang="en-GB" sz="2000" b="0" strike="noStrike" spc="-1">
              <a:latin typeface="Arial"/>
            </a:endParaRPr>
          </a:p>
          <a:p>
            <a:pPr>
              <a:tabLst>
                <a:tab pos="0" algn="l"/>
              </a:tabLst>
            </a:pPr>
            <a:r>
              <a:rPr lang="en-GB" sz="2000" b="0" strike="noStrike" spc="-1">
                <a:solidFill>
                  <a:srgbClr val="000000"/>
                </a:solidFill>
                <a:latin typeface="Century Gothic"/>
              </a:rPr>
              <a:t>The ice cubes started to </a:t>
            </a:r>
            <a:r>
              <a:rPr lang="en-GB" sz="2000" strike="noStrike" spc="-1">
                <a:solidFill>
                  <a:srgbClr val="000000"/>
                </a:solidFill>
                <a:latin typeface="Century Gothic"/>
              </a:rPr>
              <a:t>melt</a:t>
            </a:r>
            <a:r>
              <a:rPr lang="en-GB" sz="2000" b="0" strike="noStrike" spc="-1">
                <a:solidFill>
                  <a:srgbClr val="000000"/>
                </a:solidFill>
                <a:latin typeface="Century Gothic"/>
              </a:rPr>
              <a:t> when they were taken out of the freezer</a:t>
            </a:r>
          </a:p>
        </p:txBody>
      </p:sp>
      <p:sp>
        <p:nvSpPr>
          <p:cNvPr id="103" name="TextBox 12"/>
          <p:cNvSpPr/>
          <p:nvPr/>
        </p:nvSpPr>
        <p:spPr>
          <a:xfrm>
            <a:off x="7037407" y="4650049"/>
            <a:ext cx="3709905" cy="162976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spc="-1">
                <a:solidFill>
                  <a:srgbClr val="000000"/>
                </a:solidFill>
                <a:latin typeface="Century Gothic "/>
              </a:rPr>
              <a:t>high temperature - s</a:t>
            </a:r>
            <a:r>
              <a:rPr lang="en-GB" sz="2000" b="0" strike="noStrike" spc="-1">
                <a:solidFill>
                  <a:srgbClr val="000000"/>
                </a:solidFill>
                <a:latin typeface="Century Gothic "/>
              </a:rPr>
              <a:t>ubstances don’t always </a:t>
            </a:r>
            <a:r>
              <a:rPr lang="en-GB" sz="2000" strike="noStrike" spc="-1">
                <a:solidFill>
                  <a:srgbClr val="000000"/>
                </a:solidFill>
                <a:latin typeface="Century Gothic "/>
              </a:rPr>
              <a:t>melt</a:t>
            </a:r>
            <a:r>
              <a:rPr lang="en-GB" sz="2000" b="0" strike="noStrike" spc="-1">
                <a:solidFill>
                  <a:srgbClr val="000000"/>
                </a:solidFill>
                <a:latin typeface="Century Gothic "/>
              </a:rPr>
              <a:t> at high temperatures. Nitrogen melts at -210 °C</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412997" y="4410360"/>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888803" y="4410360"/>
            <a:ext cx="538560" cy="538560"/>
          </a:xfrm>
          <a:prstGeom prst="rect">
            <a:avLst/>
          </a:prstGeom>
          <a:ln w="0">
            <a:noFill/>
          </a:ln>
        </p:spPr>
      </p:pic>
    </p:spTree>
    <p:extLst>
      <p:ext uri="{BB962C8B-B14F-4D97-AF65-F5344CB8AC3E}">
        <p14:creationId xmlns:p14="http://schemas.microsoft.com/office/powerpoint/2010/main" val="1041778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9" y="256047"/>
            <a:ext cx="3416256"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Melting point</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4065005" y="264310"/>
            <a:ext cx="6431741" cy="1258976"/>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the temperature at which a pure substance melts and changes from a solid to a liquid, or from a liquid back to a solid </a:t>
            </a:r>
          </a:p>
          <a:p>
            <a:pPr marL="0" marR="0" lvl="0" indent="0" algn="l" defTabSz="914400" rtl="0" eaLnBrk="1" fontAlgn="auto" latinLnBrk="0" hangingPunct="1">
              <a:lnSpc>
                <a:spcPct val="100000"/>
              </a:lnSpc>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5" name="Picture 4" descr="A diagram of a melting ice cube with a thermometer in it to indicate a low temperature">
            <a:extLst>
              <a:ext uri="{FF2B5EF4-FFF2-40B4-BE49-F238E27FC236}">
                <a16:creationId xmlns:a16="http://schemas.microsoft.com/office/drawing/2014/main" id="{8C9652B3-D7A1-BF09-461A-23DE4D1FFEE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63590" y="2120099"/>
            <a:ext cx="3367845" cy="3367845"/>
          </a:xfrm>
          <a:prstGeom prst="rect">
            <a:avLst/>
          </a:prstGeom>
        </p:spPr>
      </p:pic>
      <p:sp>
        <p:nvSpPr>
          <p:cNvPr id="97" name="Content Placeholder 2"/>
          <p:cNvSpPr/>
          <p:nvPr/>
        </p:nvSpPr>
        <p:spPr>
          <a:xfrm>
            <a:off x="319009" y="2496577"/>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spc="-1">
                <a:solidFill>
                  <a:srgbClr val="000000"/>
                </a:solidFill>
                <a:latin typeface="Century Gothic"/>
              </a:rPr>
              <a:t>t</a:t>
            </a:r>
            <a:r>
              <a:rPr lang="en-GB" sz="2000" b="0" strike="noStrike" spc="-1">
                <a:solidFill>
                  <a:srgbClr val="000000"/>
                </a:solidFill>
                <a:latin typeface="Century Gothic"/>
              </a:rPr>
              <a:t>he temperature a substance melts or freezes</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9009" y="4125188"/>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lnSpc>
                <a:spcPct val="100000"/>
              </a:lnSpc>
              <a:tabLst>
                <a:tab pos="0" algn="l"/>
              </a:tabLst>
            </a:pPr>
            <a:r>
              <a:rPr lang="en-US" sz="2000" b="0" strike="noStrike" spc="-1" dirty="0">
                <a:uFillTx/>
                <a:latin typeface="Century Gothic"/>
              </a:rPr>
              <a:t>Watch a video:</a:t>
            </a:r>
            <a:br>
              <a:rPr lang="en-US" sz="2000" b="0" u="sng" strike="noStrike" spc="-1" dirty="0">
                <a:uFillTx/>
                <a:latin typeface="Century Gothic"/>
                <a:hlinkClick r:id="rId3" invalidUrl="http://"/>
              </a:rPr>
            </a:br>
            <a:r>
              <a:rPr lang="en-US" sz="2000" b="0" u="sng" strike="noStrike" spc="-1" dirty="0">
                <a:solidFill>
                  <a:srgbClr val="0563C1"/>
                </a:solidFill>
                <a:uFillTx/>
                <a:latin typeface="Century Gothic"/>
                <a:hlinkClick r:id="rId4"/>
              </a:rPr>
              <a:t>bit.ly/4jfIZ1f</a:t>
            </a:r>
            <a:endParaRPr lang="en-GB" sz="2000" b="0" strike="noStrike" spc="-1" dirty="0">
              <a:latin typeface="Arial"/>
            </a:endParaRPr>
          </a:p>
        </p:txBody>
      </p:sp>
      <p:sp>
        <p:nvSpPr>
          <p:cNvPr id="104" name="TextBox 13"/>
          <p:cNvSpPr/>
          <p:nvPr/>
        </p:nvSpPr>
        <p:spPr>
          <a:xfrm>
            <a:off x="319009" y="5487945"/>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pPr>
              <a:lnSpc>
                <a:spcPct val="100000"/>
              </a:lnSpc>
            </a:pPr>
            <a:r>
              <a:rPr lang="en-GB" sz="2000" spc="-1" dirty="0">
                <a:latin typeface="Century Gothic" panose="020B0502020202020204" pitchFamily="34" charset="0"/>
              </a:rPr>
              <a:t>Mel-ting </a:t>
            </a:r>
            <a:r>
              <a:rPr lang="en-GB" sz="2000" spc="-1" dirty="0" err="1">
                <a:latin typeface="Century Gothic" panose="020B0502020202020204" pitchFamily="34" charset="0"/>
              </a:rPr>
              <a:t>poynt</a:t>
            </a:r>
            <a:endParaRPr lang="en-GB" sz="2000" spc="-1" dirty="0">
              <a:latin typeface="Century Gothic" panose="020B0502020202020204" pitchFamily="34" charset="0"/>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262007" y="2496577"/>
            <a:ext cx="3234739" cy="108081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lnSpcReduction="10000"/>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GB" sz="2000" strike="noStrike" spc="-1" dirty="0">
                <a:solidFill>
                  <a:srgbClr val="000000"/>
                </a:solidFill>
                <a:latin typeface="Century Gothic"/>
              </a:rPr>
              <a:t>The melting point </a:t>
            </a:r>
            <a:r>
              <a:rPr lang="en-GB" sz="2000" b="0" strike="noStrike" spc="-1" dirty="0">
                <a:solidFill>
                  <a:srgbClr val="000000"/>
                </a:solidFill>
                <a:latin typeface="Century Gothic"/>
              </a:rPr>
              <a:t>of water is 0 </a:t>
            </a:r>
            <a:r>
              <a:rPr lang="en-GB" sz="2000" spc="-1" dirty="0">
                <a:solidFill>
                  <a:srgbClr val="000000"/>
                </a:solidFill>
                <a:latin typeface="Century Gothic "/>
              </a:rPr>
              <a:t>°</a:t>
            </a:r>
            <a:r>
              <a:rPr lang="en-GB" sz="2000" b="0" strike="noStrike" spc="-1" dirty="0">
                <a:solidFill>
                  <a:srgbClr val="000000"/>
                </a:solidFill>
                <a:latin typeface="Century Gothic"/>
              </a:rPr>
              <a:t>C</a:t>
            </a:r>
            <a:endParaRPr lang="en-GB" sz="2000" b="0" strike="noStrike" spc="-1" dirty="0">
              <a:latin typeface="Arial"/>
            </a:endParaRPr>
          </a:p>
        </p:txBody>
      </p:sp>
      <p:sp>
        <p:nvSpPr>
          <p:cNvPr id="105" name="TextBox 14"/>
          <p:cNvSpPr/>
          <p:nvPr/>
        </p:nvSpPr>
        <p:spPr>
          <a:xfrm>
            <a:off x="7245281" y="5180168"/>
            <a:ext cx="3251466" cy="110508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spAutoFit/>
          </a:bodyPr>
          <a:lstStyle/>
          <a:p>
            <a:pPr>
              <a:lnSpc>
                <a:spcPct val="100000"/>
              </a:lnSpc>
            </a:pPr>
            <a:r>
              <a:rPr lang="en-GB" sz="2000" b="1" strike="noStrike" spc="-1">
                <a:solidFill>
                  <a:srgbClr val="006F62"/>
                </a:solidFill>
                <a:latin typeface="Century Gothic "/>
              </a:rPr>
              <a:t>Similar words</a:t>
            </a:r>
            <a:endParaRPr lang="en-GB" sz="2000" b="0" strike="noStrike" spc="-1">
              <a:latin typeface="Arial"/>
            </a:endParaRPr>
          </a:p>
          <a:p>
            <a:pPr>
              <a:lnSpc>
                <a:spcPct val="100000"/>
              </a:lnSpc>
            </a:pPr>
            <a:r>
              <a:rPr lang="en-GB" sz="2000" strike="noStrike" spc="-1">
                <a:solidFill>
                  <a:srgbClr val="000000"/>
                </a:solidFill>
                <a:latin typeface="Century Gothic "/>
              </a:rPr>
              <a:t>Freezing point is the same as melting point</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412997" y="4410360"/>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888803" y="4410360"/>
            <a:ext cx="538560" cy="538560"/>
          </a:xfrm>
          <a:prstGeom prst="rect">
            <a:avLst/>
          </a:prstGeom>
          <a:ln w="0">
            <a:noFill/>
          </a:ln>
        </p:spPr>
      </p:pic>
    </p:spTree>
    <p:extLst>
      <p:ext uri="{BB962C8B-B14F-4D97-AF65-F5344CB8AC3E}">
        <p14:creationId xmlns:p14="http://schemas.microsoft.com/office/powerpoint/2010/main" val="1379408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9" y="424301"/>
            <a:ext cx="2153859"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Sublime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4260458" y="424301"/>
            <a:ext cx="6401222" cy="1229142"/>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buClrTx/>
              <a:buSzTx/>
              <a:buFontTx/>
              <a:buNone/>
              <a:tabLst/>
              <a:defRPr/>
            </a:pPr>
            <a:r>
              <a:rPr kumimoji="0" lang="en-GB" sz="2400" b="0" i="0" u="none" strike="noStrike" kern="1200" cap="none" spc="-1" normalizeH="0" baseline="0" noProof="0">
                <a:ln>
                  <a:noFill/>
                </a:ln>
                <a:solidFill>
                  <a:srgbClr val="000000"/>
                </a:solidFill>
                <a:effectLst/>
                <a:uLnTx/>
                <a:uFillTx/>
                <a:latin typeface="Century Gothic "/>
              </a:rPr>
              <a:t>when a solid is heated, gains energy and turns into a gas, without turning into a liquid first</a:t>
            </a:r>
            <a:endParaRPr lang="en-GB" sz="2000" b="0" strike="noStrike" spc="-1">
              <a:latin typeface="Arial"/>
            </a:endParaRPr>
          </a:p>
          <a:p>
            <a:endParaRPr lang="en-GB" sz="2000" b="0" strike="noStrike" spc="-1">
              <a:latin typeface="Arial"/>
            </a:endParaRPr>
          </a:p>
        </p:txBody>
      </p:sp>
      <p:pic>
        <p:nvPicPr>
          <p:cNvPr id="6" name="Picture 5" descr="A diagram of sublimation. Three boxes with particles in them to represent solid, liquid, gas. And an arrow from the solid box to the gas box">
            <a:extLst>
              <a:ext uri="{FF2B5EF4-FFF2-40B4-BE49-F238E27FC236}">
                <a16:creationId xmlns:a16="http://schemas.microsoft.com/office/drawing/2014/main" id="{A6483ED7-87BE-A6AE-4132-AA855946E8A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769469" y="2489159"/>
            <a:ext cx="2727190" cy="3602743"/>
          </a:xfrm>
          <a:prstGeom prst="rect">
            <a:avLst/>
          </a:prstGeom>
        </p:spPr>
      </p:pic>
      <p:sp>
        <p:nvSpPr>
          <p:cNvPr id="97" name="Content Placeholder 2"/>
          <p:cNvSpPr/>
          <p:nvPr/>
        </p:nvSpPr>
        <p:spPr>
          <a:xfrm>
            <a:off x="319009" y="2489159"/>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GB" sz="2000" spc="-1">
                <a:solidFill>
                  <a:srgbClr val="000000"/>
                </a:solidFill>
                <a:latin typeface="Century Gothic"/>
              </a:rPr>
              <a:t>w</a:t>
            </a:r>
            <a:r>
              <a:rPr lang="en-GB" sz="2000" b="0" strike="noStrike" spc="-1">
                <a:solidFill>
                  <a:srgbClr val="000000"/>
                </a:solidFill>
                <a:latin typeface="Century Gothic"/>
              </a:rPr>
              <a:t>hen a substance turns straight from a solid to a gas</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9009" y="4125188"/>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Sign it</a:t>
            </a:r>
            <a:endParaRPr lang="en-GB" sz="2000" b="0" strike="noStrike" spc="-1">
              <a:latin typeface="Arial"/>
            </a:endParaRPr>
          </a:p>
          <a:p>
            <a:pPr>
              <a:tabLst>
                <a:tab pos="0" algn="l"/>
              </a:tabLst>
            </a:pPr>
            <a:r>
              <a:rPr lang="en-US" sz="2000" b="0" strike="noStrike" spc="-1">
                <a:uFillTx/>
                <a:latin typeface="Century Gothic"/>
              </a:rPr>
              <a:t>Watch a video:</a:t>
            </a:r>
            <a:br>
              <a:rPr lang="en-US" sz="2000" b="0" u="sng" strike="noStrike" spc="-1">
                <a:uFillTx/>
                <a:latin typeface="Century Gothic"/>
                <a:hlinkClick r:id="rId4" invalidUrl="http://"/>
              </a:rPr>
            </a:br>
            <a:r>
              <a:rPr lang="en-US" sz="2000" b="0" u="sng" strike="noStrike" spc="-1">
                <a:solidFill>
                  <a:srgbClr val="0563C1"/>
                </a:solidFill>
                <a:uFillTx/>
                <a:latin typeface="Century Gothic"/>
                <a:hlinkClick r:id="rId5"/>
              </a:rPr>
              <a:t>bit.ly/</a:t>
            </a:r>
            <a:r>
              <a:rPr lang="en-US" sz="2000" u="sng" spc="-1">
                <a:solidFill>
                  <a:srgbClr val="0563C1"/>
                </a:solidFill>
                <a:latin typeface="Century Gothic"/>
                <a:hlinkClick r:id="rId5"/>
              </a:rPr>
              <a:t>42v8moJ</a:t>
            </a:r>
            <a:endParaRPr lang="en-GB" sz="2000" b="0" strike="noStrike" spc="-1">
              <a:latin typeface="Arial"/>
            </a:endParaRPr>
          </a:p>
        </p:txBody>
      </p:sp>
      <p:sp>
        <p:nvSpPr>
          <p:cNvPr id="104" name="TextBox 13"/>
          <p:cNvSpPr/>
          <p:nvPr/>
        </p:nvSpPr>
        <p:spPr>
          <a:xfrm>
            <a:off x="319009" y="5482500"/>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r>
              <a:rPr lang="en-GB" sz="2000" spc="-1" dirty="0" err="1">
                <a:solidFill>
                  <a:srgbClr val="000000"/>
                </a:solidFill>
                <a:latin typeface="Century Gothic "/>
              </a:rPr>
              <a:t>Suhb-lah-eem</a:t>
            </a:r>
            <a:endParaRPr lang="en-GB" sz="2000" spc="-1" dirty="0">
              <a:solidFill>
                <a:srgbClr val="000000"/>
              </a:solidFill>
              <a:latin typeface="Century Gothic "/>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058937" y="2489159"/>
            <a:ext cx="3602743" cy="163602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pc="-1" dirty="0">
                <a:solidFill>
                  <a:srgbClr val="006F62"/>
                </a:solidFill>
                <a:latin typeface="Century Gothic"/>
              </a:rPr>
              <a:t>Example</a:t>
            </a:r>
            <a:endParaRPr lang="en-GB" sz="2000" b="0" strike="noStrike" spc="-1" dirty="0">
              <a:latin typeface="Arial"/>
            </a:endParaRPr>
          </a:p>
          <a:p>
            <a:pPr>
              <a:tabLst>
                <a:tab pos="0" algn="l"/>
              </a:tabLst>
            </a:pPr>
            <a:r>
              <a:rPr lang="en-GB" sz="2000" b="0" strike="noStrike" spc="-1" dirty="0">
                <a:solidFill>
                  <a:srgbClr val="000000"/>
                </a:solidFill>
                <a:latin typeface="Century Gothic"/>
              </a:rPr>
              <a:t>Solid carbon dioxide (dry ice) will undergo </a:t>
            </a:r>
            <a:r>
              <a:rPr lang="en-GB" sz="2000" strike="noStrike" spc="-1" dirty="0">
                <a:solidFill>
                  <a:srgbClr val="000000"/>
                </a:solidFill>
                <a:latin typeface="Century Gothic"/>
              </a:rPr>
              <a:t>sublimation</a:t>
            </a:r>
            <a:r>
              <a:rPr lang="en-GB" sz="2000" b="0" strike="noStrike" spc="-1" dirty="0">
                <a:solidFill>
                  <a:srgbClr val="000000"/>
                </a:solidFill>
                <a:latin typeface="Century Gothic"/>
              </a:rPr>
              <a:t> and become a gas</a:t>
            </a:r>
          </a:p>
        </p:txBody>
      </p:sp>
      <p:sp>
        <p:nvSpPr>
          <p:cNvPr id="103" name="TextBox 12"/>
          <p:cNvSpPr/>
          <p:nvPr/>
        </p:nvSpPr>
        <p:spPr>
          <a:xfrm>
            <a:off x="7058937" y="4960904"/>
            <a:ext cx="3602743"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spc="-1">
                <a:solidFill>
                  <a:srgbClr val="000000"/>
                </a:solidFill>
                <a:latin typeface="Century Gothic "/>
              </a:rPr>
              <a:t>m</a:t>
            </a:r>
            <a:r>
              <a:rPr lang="en-GB" sz="2000" b="0" strike="noStrike" spc="-1">
                <a:solidFill>
                  <a:srgbClr val="000000"/>
                </a:solidFill>
                <a:latin typeface="Century Gothic "/>
              </a:rPr>
              <a:t>elt – when a substance sublimes </a:t>
            </a:r>
            <a:r>
              <a:rPr lang="en-GB" sz="2000" spc="-1">
                <a:solidFill>
                  <a:srgbClr val="000000"/>
                </a:solidFill>
                <a:latin typeface="Century Gothic "/>
              </a:rPr>
              <a:t>t</a:t>
            </a:r>
            <a:r>
              <a:rPr lang="en-GB" sz="2000" b="0" strike="noStrike" spc="-1">
                <a:solidFill>
                  <a:srgbClr val="000000"/>
                </a:solidFill>
                <a:latin typeface="Century Gothic "/>
              </a:rPr>
              <a:t>here is no liquid phase at all</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412997" y="4410360"/>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888803" y="4410360"/>
            <a:ext cx="538560" cy="538560"/>
          </a:xfrm>
          <a:prstGeom prst="rect">
            <a:avLst/>
          </a:prstGeom>
          <a:ln w="0">
            <a:noFill/>
          </a:ln>
        </p:spPr>
      </p:pic>
    </p:spTree>
    <p:extLst>
      <p:ext uri="{BB962C8B-B14F-4D97-AF65-F5344CB8AC3E}">
        <p14:creationId xmlns:p14="http://schemas.microsoft.com/office/powerpoint/2010/main" val="1333035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9" y="599566"/>
            <a:ext cx="2185791"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Dissolve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555881" y="599566"/>
            <a:ext cx="7107513" cy="1216742"/>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buClrTx/>
              <a:buSzTx/>
              <a:buFontTx/>
              <a:buNone/>
              <a:tabLst/>
              <a:defRPr/>
            </a:pPr>
            <a:r>
              <a:rPr lang="en-GB" sz="2400" spc="-1">
                <a:solidFill>
                  <a:srgbClr val="000000"/>
                </a:solidFill>
                <a:latin typeface="Century Gothic "/>
              </a:rPr>
              <a:t>w</a:t>
            </a:r>
            <a:r>
              <a:rPr kumimoji="0" lang="en-GB" sz="2400" b="0" i="0" u="none" strike="noStrike" kern="1200" cap="none" spc="-1" normalizeH="0" baseline="0" noProof="0">
                <a:ln>
                  <a:noFill/>
                </a:ln>
                <a:solidFill>
                  <a:srgbClr val="000000"/>
                </a:solidFill>
                <a:effectLst/>
                <a:uLnTx/>
                <a:uFillTx/>
                <a:latin typeface="Century Gothic "/>
              </a:rPr>
              <a:t>hen a solute is added to a solvent and the solute breaks into much smaller particles and spreads out</a:t>
            </a:r>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pic>
        <p:nvPicPr>
          <p:cNvPr id="20" name="Picture 19" descr="A diagram of two beakers with liquid in. The liquid on the left is clear, and the spoon above it contains a dark substance. The beaker on the right contains dark liquid and the spoon is sitting in the beaker">
            <a:extLst>
              <a:ext uri="{FF2B5EF4-FFF2-40B4-BE49-F238E27FC236}">
                <a16:creationId xmlns:a16="http://schemas.microsoft.com/office/drawing/2014/main" id="{A1C14C6A-E592-950B-E379-0B1191D3DDD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10048" y="1969720"/>
            <a:ext cx="2389929" cy="2389929"/>
          </a:xfrm>
          <a:prstGeom prst="rect">
            <a:avLst/>
          </a:prstGeom>
        </p:spPr>
      </p:pic>
      <p:pic>
        <p:nvPicPr>
          <p:cNvPr id="4" name="Picture 3" descr="A beaker of liquid with a white solid dissolved in it and a spoon inside the beaker. Next to the beaker is a spoon containing a white powder">
            <a:extLst>
              <a:ext uri="{FF2B5EF4-FFF2-40B4-BE49-F238E27FC236}">
                <a16:creationId xmlns:a16="http://schemas.microsoft.com/office/drawing/2014/main" id="{AB7C4BC1-67D4-1A50-2ED9-B024BF64DB0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58649" y="4641138"/>
            <a:ext cx="2743046" cy="1825069"/>
          </a:xfrm>
          <a:prstGeom prst="rect">
            <a:avLst/>
          </a:prstGeom>
        </p:spPr>
      </p:pic>
      <p:sp>
        <p:nvSpPr>
          <p:cNvPr id="97" name="Content Placeholder 2"/>
          <p:cNvSpPr/>
          <p:nvPr/>
        </p:nvSpPr>
        <p:spPr>
          <a:xfrm>
            <a:off x="319009" y="2036735"/>
            <a:ext cx="3224812" cy="194544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trike="noStrike" spc="-1" dirty="0">
                <a:solidFill>
                  <a:srgbClr val="006F62"/>
                </a:solidFill>
                <a:latin typeface="Century Gothic"/>
              </a:rPr>
              <a:t>In other words …</a:t>
            </a:r>
            <a:endParaRPr lang="en-GB" sz="2000" b="0" strike="noStrike" spc="-1" dirty="0">
              <a:latin typeface="Arial"/>
            </a:endParaRPr>
          </a:p>
          <a:p>
            <a:pPr>
              <a:tabLst>
                <a:tab pos="0" algn="l"/>
              </a:tabLst>
            </a:pPr>
            <a:r>
              <a:rPr lang="en-US" sz="2000" spc="-1" dirty="0">
                <a:solidFill>
                  <a:srgbClr val="000000"/>
                </a:solidFill>
                <a:latin typeface="Century Gothic"/>
              </a:rPr>
              <a:t>w</a:t>
            </a:r>
            <a:r>
              <a:rPr lang="en-US" sz="2000" b="0" strike="noStrike" spc="-1" dirty="0">
                <a:solidFill>
                  <a:srgbClr val="000000"/>
                </a:solidFill>
                <a:latin typeface="Century Gothic"/>
              </a:rPr>
              <a:t>hen a solid mixes with a liquid and spreads out until it looks like it has disappeared</a:t>
            </a:r>
            <a:endParaRPr lang="en-GB" sz="2000" b="0" strike="noStrike" spc="-1" dirty="0">
              <a:latin typeface="Arial"/>
            </a:endParaRP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9009" y="4125188"/>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Sign it</a:t>
            </a:r>
            <a:endParaRPr lang="en-GB" sz="2000" b="0" strike="noStrike" spc="-1">
              <a:latin typeface="Arial"/>
            </a:endParaRPr>
          </a:p>
          <a:p>
            <a:pPr>
              <a:tabLst>
                <a:tab pos="0" algn="l"/>
              </a:tabLst>
            </a:pPr>
            <a:r>
              <a:rPr lang="en-US" sz="2000" b="0" strike="noStrike" spc="-1">
                <a:uFillTx/>
                <a:latin typeface="Century Gothic"/>
              </a:rPr>
              <a:t>Watch a video:</a:t>
            </a:r>
            <a:br>
              <a:rPr lang="en-US" sz="2000" b="0" u="sng" strike="noStrike" spc="-1">
                <a:uFillTx/>
                <a:latin typeface="Century Gothic"/>
                <a:hlinkClick r:id="rId4" invalidUrl="http://"/>
              </a:rPr>
            </a:br>
            <a:r>
              <a:rPr lang="en-US" sz="2000" b="0" u="sng" strike="noStrike" spc="-1">
                <a:solidFill>
                  <a:srgbClr val="0563C1"/>
                </a:solidFill>
                <a:uFillTx/>
                <a:latin typeface="Century Gothic"/>
                <a:hlinkClick r:id="rId5"/>
              </a:rPr>
              <a:t>bit.ly/</a:t>
            </a:r>
            <a:r>
              <a:rPr lang="en-US" sz="2000" u="sng" spc="-1">
                <a:solidFill>
                  <a:srgbClr val="0563C1"/>
                </a:solidFill>
                <a:latin typeface="Century Gothic"/>
                <a:hlinkClick r:id="rId5"/>
              </a:rPr>
              <a:t>3G7Xdm2</a:t>
            </a:r>
            <a:endParaRPr lang="en-GB" sz="2000" b="0" strike="noStrike" spc="-1">
              <a:latin typeface="Arial"/>
            </a:endParaRPr>
          </a:p>
        </p:txBody>
      </p:sp>
      <p:sp>
        <p:nvSpPr>
          <p:cNvPr id="104" name="TextBox 13"/>
          <p:cNvSpPr/>
          <p:nvPr/>
        </p:nvSpPr>
        <p:spPr>
          <a:xfrm>
            <a:off x="319009" y="5668896"/>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r>
              <a:rPr lang="en-GB" sz="2000" spc="-1" err="1">
                <a:solidFill>
                  <a:srgbClr val="000000"/>
                </a:solidFill>
                <a:latin typeface="Century Gothic "/>
              </a:rPr>
              <a:t>Dih-zolv</a:t>
            </a:r>
            <a:endParaRPr lang="en-GB" sz="2000" spc="-1">
              <a:solidFill>
                <a:srgbClr val="000000"/>
              </a:solidFill>
              <a:latin typeface="Century Gothic "/>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619063" y="2036735"/>
            <a:ext cx="3044331" cy="139226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pc="-1">
                <a:solidFill>
                  <a:srgbClr val="006F62"/>
                </a:solidFill>
                <a:latin typeface="Century Gothic"/>
              </a:rPr>
              <a:t>Example</a:t>
            </a:r>
            <a:endParaRPr lang="en-GB" sz="2000" b="0" strike="noStrike" spc="-1">
              <a:latin typeface="Arial"/>
            </a:endParaRPr>
          </a:p>
          <a:p>
            <a:pPr>
              <a:tabLst>
                <a:tab pos="0" algn="l"/>
              </a:tabLst>
            </a:pPr>
            <a:r>
              <a:rPr lang="en-GB" sz="2000" b="0" strike="noStrike" spc="-1">
                <a:solidFill>
                  <a:srgbClr val="000000"/>
                </a:solidFill>
                <a:latin typeface="Century Gothic"/>
              </a:rPr>
              <a:t>A spoonful of sugar </a:t>
            </a:r>
            <a:r>
              <a:rPr lang="en-GB" sz="2000" strike="noStrike" spc="-1">
                <a:solidFill>
                  <a:srgbClr val="000000"/>
                </a:solidFill>
                <a:latin typeface="Century Gothic"/>
              </a:rPr>
              <a:t>dissolves</a:t>
            </a:r>
            <a:r>
              <a:rPr lang="en-GB" sz="2000" b="0" strike="noStrike" spc="-1">
                <a:solidFill>
                  <a:srgbClr val="000000"/>
                </a:solidFill>
                <a:latin typeface="Century Gothic"/>
              </a:rPr>
              <a:t> easily in a cup of tea</a:t>
            </a:r>
          </a:p>
        </p:txBody>
      </p:sp>
      <p:sp>
        <p:nvSpPr>
          <p:cNvPr id="103" name="TextBox 12"/>
          <p:cNvSpPr/>
          <p:nvPr/>
        </p:nvSpPr>
        <p:spPr>
          <a:xfrm>
            <a:off x="7615634" y="5144222"/>
            <a:ext cx="3047760"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45000" rIns="90000" bIns="45000">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b="0" strike="noStrike" spc="-1">
                <a:solidFill>
                  <a:srgbClr val="000000"/>
                </a:solidFill>
                <a:latin typeface="Century Gothic "/>
              </a:rPr>
              <a:t>melt </a:t>
            </a:r>
            <a:r>
              <a:rPr lang="en-US" sz="2000" spc="-1">
                <a:solidFill>
                  <a:srgbClr val="000000"/>
                </a:solidFill>
                <a:latin typeface="Century Gothic"/>
              </a:rPr>
              <a:t>– </a:t>
            </a:r>
            <a:r>
              <a:rPr lang="en-GB" sz="2000" b="0" strike="noStrike" spc="-1">
                <a:solidFill>
                  <a:srgbClr val="000000"/>
                </a:solidFill>
                <a:latin typeface="Century Gothic "/>
              </a:rPr>
              <a:t>this is a change of state where a solid becomes a liquid</a:t>
            </a:r>
            <a:endParaRPr lang="en-GB" sz="2000" b="0" strike="noStrike" spc="-1">
              <a:latin typeface="Arial"/>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412997" y="4410360"/>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888803" y="4410360"/>
            <a:ext cx="538560" cy="538560"/>
          </a:xfrm>
          <a:prstGeom prst="rect">
            <a:avLst/>
          </a:prstGeom>
          <a:ln w="0">
            <a:noFill/>
          </a:ln>
        </p:spPr>
      </p:pic>
    </p:spTree>
    <p:extLst>
      <p:ext uri="{BB962C8B-B14F-4D97-AF65-F5344CB8AC3E}">
        <p14:creationId xmlns:p14="http://schemas.microsoft.com/office/powerpoint/2010/main" val="262706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EA49D-62FE-E3CE-9618-4C728D2E696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41DB6F7-0143-10BA-938A-18BE74E0CA7B}"/>
              </a:ext>
            </a:extLst>
          </p:cNvPr>
          <p:cNvSpPr txBox="1">
            <a:spLocks noGrp="1"/>
          </p:cNvSpPr>
          <p:nvPr>
            <p:ph type="title" idx="4294967295"/>
          </p:nvPr>
        </p:nvSpPr>
        <p:spPr>
          <a:xfrm>
            <a:off x="273291" y="425419"/>
            <a:ext cx="2411686"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Insoluble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a:extLst>
              <a:ext uri="{FF2B5EF4-FFF2-40B4-BE49-F238E27FC236}">
                <a16:creationId xmlns:a16="http://schemas.microsoft.com/office/drawing/2014/main" id="{54812B5B-0050-F2A6-283A-4C374E2A6D17}"/>
              </a:ext>
            </a:extLst>
          </p:cNvPr>
          <p:cNvSpPr/>
          <p:nvPr/>
        </p:nvSpPr>
        <p:spPr>
          <a:xfrm>
            <a:off x="3665237" y="425419"/>
            <a:ext cx="7344159" cy="935865"/>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describes a substance which does not dissolve in a particular solvent </a:t>
            </a:r>
          </a:p>
          <a:p>
            <a:pPr marL="0" marR="0" lvl="0" indent="0" algn="l" defTabSz="914400" rtl="0" eaLnBrk="1" fontAlgn="auto" latinLnBrk="0" hangingPunct="1">
              <a:lnSpc>
                <a:spcPct val="100000"/>
              </a:lnSpc>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13" name="Picture 12" descr="A diagram of two beakers with liquid in. The liquid on the left is clear, and the spoon above it contains a dark substance. The liquid in the right beaker is also clear and the dark substance is sat at the bottom of the beaker. ">
            <a:extLst>
              <a:ext uri="{FF2B5EF4-FFF2-40B4-BE49-F238E27FC236}">
                <a16:creationId xmlns:a16="http://schemas.microsoft.com/office/drawing/2014/main" id="{0161B96E-F78C-54EE-E330-B0FADF3FE183}"/>
              </a:ext>
            </a:extLst>
          </p:cNvPr>
          <p:cNvPicPr>
            <a:picLocks noChangeAspect="1"/>
          </p:cNvPicPr>
          <p:nvPr/>
        </p:nvPicPr>
        <p:blipFill>
          <a:blip r:embed="rId2" cstate="print">
            <a:extLst>
              <a:ext uri="{28A0092B-C50C-407E-A947-70E740481C1C}">
                <a14:useLocalDpi xmlns:a14="http://schemas.microsoft.com/office/drawing/2010/main"/>
              </a:ext>
            </a:extLst>
          </a:blip>
          <a:srcRect t="6703" b="4827"/>
          <a:stretch/>
        </p:blipFill>
        <p:spPr>
          <a:xfrm>
            <a:off x="4333309" y="1471944"/>
            <a:ext cx="2145882" cy="1898476"/>
          </a:xfrm>
          <a:prstGeom prst="rect">
            <a:avLst/>
          </a:prstGeom>
        </p:spPr>
      </p:pic>
      <p:pic>
        <p:nvPicPr>
          <p:cNvPr id="5" name="Picture 4" descr="Two beakers and a small tray. The tray contains sand, the left beaker contains the solvent water and the right beaker contains water and sand which has not dissolved">
            <a:extLst>
              <a:ext uri="{FF2B5EF4-FFF2-40B4-BE49-F238E27FC236}">
                <a16:creationId xmlns:a16="http://schemas.microsoft.com/office/drawing/2014/main" id="{CB06D6E0-53F6-DEA4-EC82-2AB49CFE0F97}"/>
              </a:ext>
            </a:extLst>
          </p:cNvPr>
          <p:cNvPicPr>
            <a:picLocks noChangeAspect="1"/>
          </p:cNvPicPr>
          <p:nvPr/>
        </p:nvPicPr>
        <p:blipFill>
          <a:blip r:embed="rId3" cstate="print">
            <a:extLst>
              <a:ext uri="{28A0092B-C50C-407E-A947-70E740481C1C}">
                <a14:useLocalDpi xmlns:a14="http://schemas.microsoft.com/office/drawing/2010/main"/>
              </a:ext>
            </a:extLst>
          </a:blip>
          <a:srcRect b="5168"/>
          <a:stretch/>
        </p:blipFill>
        <p:spPr>
          <a:xfrm>
            <a:off x="4333309" y="3481080"/>
            <a:ext cx="2377440" cy="3215640"/>
          </a:xfrm>
          <a:prstGeom prst="rect">
            <a:avLst/>
          </a:prstGeom>
        </p:spPr>
      </p:pic>
      <p:sp>
        <p:nvSpPr>
          <p:cNvPr id="97" name="Content Placeholder 2">
            <a:extLst>
              <a:ext uri="{FF2B5EF4-FFF2-40B4-BE49-F238E27FC236}">
                <a16:creationId xmlns:a16="http://schemas.microsoft.com/office/drawing/2014/main" id="{42AEB960-896D-4CF8-0CE2-2ACC54F3E584}"/>
              </a:ext>
            </a:extLst>
          </p:cNvPr>
          <p:cNvSpPr/>
          <p:nvPr/>
        </p:nvSpPr>
        <p:spPr>
          <a:xfrm>
            <a:off x="273291" y="1479038"/>
            <a:ext cx="3249155" cy="200204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US" sz="2000" spc="-1">
                <a:solidFill>
                  <a:srgbClr val="000000"/>
                </a:solidFill>
                <a:latin typeface="Century Gothic"/>
              </a:rPr>
              <a:t>a</a:t>
            </a:r>
            <a:r>
              <a:rPr lang="en-US" sz="2000" b="0" strike="noStrike" spc="-1">
                <a:solidFill>
                  <a:srgbClr val="000000"/>
                </a:solidFill>
                <a:latin typeface="Century Gothic"/>
              </a:rPr>
              <a:t> substanc</a:t>
            </a:r>
            <a:r>
              <a:rPr lang="en-US" sz="2000" spc="-1">
                <a:solidFill>
                  <a:srgbClr val="000000"/>
                </a:solidFill>
                <a:latin typeface="Century Gothic"/>
              </a:rPr>
              <a:t>e that does not dissolve and will either sink to the bottom or float on top of the liquid</a:t>
            </a:r>
            <a:endParaRPr lang="en-GB" sz="2000" b="0" strike="noStrike" spc="-1">
              <a:latin typeface="Arial"/>
            </a:endParaRPr>
          </a:p>
        </p:txBody>
      </p:sp>
      <p:sp>
        <p:nvSpPr>
          <p:cNvPr id="2" name="Content Placeholder 2">
            <a:extLst>
              <a:ext uri="{FF2B5EF4-FFF2-40B4-BE49-F238E27FC236}">
                <a16:creationId xmlns:a16="http://schemas.microsoft.com/office/drawing/2014/main" id="{452387DA-1435-7D31-B9C7-B9946D7828DE}"/>
              </a:ext>
            </a:extLst>
          </p:cNvPr>
          <p:cNvSpPr/>
          <p:nvPr/>
        </p:nvSpPr>
        <p:spPr>
          <a:xfrm>
            <a:off x="273291" y="3623870"/>
            <a:ext cx="3224812"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Sign it</a:t>
            </a:r>
            <a:endParaRPr lang="en-GB" sz="2000" b="0" strike="noStrike" spc="-1">
              <a:latin typeface="Arial"/>
            </a:endParaRPr>
          </a:p>
          <a:p>
            <a:pPr>
              <a:lnSpc>
                <a:spcPct val="100000"/>
              </a:lnSpc>
              <a:tabLst>
                <a:tab pos="0" algn="l"/>
              </a:tabLst>
            </a:pPr>
            <a:r>
              <a:rPr lang="en-US" sz="2000" b="0" strike="noStrike" spc="-1">
                <a:uFillTx/>
                <a:latin typeface="Century Gothic"/>
              </a:rPr>
              <a:t>Watch a video:</a:t>
            </a:r>
            <a:br>
              <a:rPr lang="en-US" sz="2000" b="0" u="sng" strike="noStrike" spc="-1">
                <a:uFillTx/>
                <a:latin typeface="Century Gothic"/>
                <a:hlinkClick r:id="rId4" invalidUrl="http://"/>
              </a:rPr>
            </a:br>
            <a:r>
              <a:rPr lang="en-US" sz="2000" b="0" u="sng" strike="noStrike" spc="-1">
                <a:solidFill>
                  <a:srgbClr val="0563C1"/>
                </a:solidFill>
                <a:uFillTx/>
                <a:latin typeface="Century Gothic"/>
                <a:hlinkClick r:id="rId5"/>
              </a:rPr>
              <a:t>bit.ly/</a:t>
            </a:r>
            <a:r>
              <a:rPr lang="en-US" sz="2000" u="sng" spc="-1">
                <a:solidFill>
                  <a:srgbClr val="0563C1"/>
                </a:solidFill>
                <a:latin typeface="Century Gothic"/>
                <a:hlinkClick r:id="rId5"/>
              </a:rPr>
              <a:t>4lx9wIQ</a:t>
            </a:r>
            <a:endParaRPr lang="en-GB" sz="2000" b="0" strike="noStrike" spc="-1">
              <a:latin typeface="Arial"/>
            </a:endParaRPr>
          </a:p>
        </p:txBody>
      </p:sp>
      <p:sp>
        <p:nvSpPr>
          <p:cNvPr id="104" name="TextBox 13">
            <a:extLst>
              <a:ext uri="{FF2B5EF4-FFF2-40B4-BE49-F238E27FC236}">
                <a16:creationId xmlns:a16="http://schemas.microsoft.com/office/drawing/2014/main" id="{491AEF1C-903F-BCD2-7785-325ABB232764}"/>
              </a:ext>
            </a:extLst>
          </p:cNvPr>
          <p:cNvSpPr/>
          <p:nvPr/>
        </p:nvSpPr>
        <p:spPr>
          <a:xfrm>
            <a:off x="273291" y="4980306"/>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a:solidFill>
                  <a:srgbClr val="000000"/>
                </a:solidFill>
                <a:latin typeface="Century Gothic "/>
              </a:rPr>
              <a:t>In-sol-yuh-buhl</a:t>
            </a:r>
            <a:endParaRPr lang="en-GB" sz="2000" spc="-1"/>
          </a:p>
        </p:txBody>
      </p:sp>
      <p:sp>
        <p:nvSpPr>
          <p:cNvPr id="105" name="TextBox 14">
            <a:extLst>
              <a:ext uri="{FF2B5EF4-FFF2-40B4-BE49-F238E27FC236}">
                <a16:creationId xmlns:a16="http://schemas.microsoft.com/office/drawing/2014/main" id="{EE5CD413-57BF-779E-D585-D0FBF628A536}"/>
              </a:ext>
            </a:extLst>
          </p:cNvPr>
          <p:cNvSpPr/>
          <p:nvPr/>
        </p:nvSpPr>
        <p:spPr>
          <a:xfrm>
            <a:off x="7491219" y="4381136"/>
            <a:ext cx="3481465" cy="172064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spAutoFit/>
          </a:bodyPr>
          <a:lstStyle/>
          <a:p>
            <a:pPr>
              <a:lnSpc>
                <a:spcPct val="100000"/>
              </a:lnSpc>
            </a:pPr>
            <a:r>
              <a:rPr lang="en-GB" sz="2000" b="1" strike="noStrike" spc="-1" dirty="0">
                <a:solidFill>
                  <a:srgbClr val="006F62"/>
                </a:solidFill>
                <a:latin typeface="Century Gothic "/>
              </a:rPr>
              <a:t>Break it down</a:t>
            </a:r>
            <a:endParaRPr lang="en-GB" sz="2000" b="0" strike="noStrike" spc="-1" dirty="0">
              <a:latin typeface="Arial"/>
            </a:endParaRPr>
          </a:p>
          <a:p>
            <a:pPr>
              <a:lnSpc>
                <a:spcPct val="100000"/>
              </a:lnSpc>
            </a:pPr>
            <a:r>
              <a:rPr lang="en-GB" sz="2000" b="0" strike="noStrike" spc="-1" dirty="0">
                <a:solidFill>
                  <a:srgbClr val="000000"/>
                </a:solidFill>
                <a:latin typeface="Century Gothic "/>
              </a:rPr>
              <a:t>This word has the prefix </a:t>
            </a:r>
            <a:r>
              <a:rPr lang="en-GB" sz="2000" spc="-1" dirty="0">
                <a:solidFill>
                  <a:srgbClr val="000000"/>
                </a:solidFill>
                <a:latin typeface="Century Gothic "/>
              </a:rPr>
              <a:t>‘</a:t>
            </a:r>
            <a:r>
              <a:rPr lang="en-GB" sz="2000" b="0" strike="noStrike" spc="-1" dirty="0">
                <a:solidFill>
                  <a:srgbClr val="000000"/>
                </a:solidFill>
                <a:latin typeface="Century Gothic "/>
              </a:rPr>
              <a:t>in’ which means not.</a:t>
            </a:r>
            <a:r>
              <a:rPr lang="en-GB" sz="2000" strike="noStrike" spc="-1" dirty="0">
                <a:solidFill>
                  <a:srgbClr val="000000"/>
                </a:solidFill>
                <a:latin typeface="Century Gothic "/>
              </a:rPr>
              <a:t> Insoluble </a:t>
            </a:r>
            <a:r>
              <a:rPr lang="en-GB" sz="2000" b="0" strike="noStrike" spc="-1" dirty="0">
                <a:solidFill>
                  <a:srgbClr val="000000"/>
                </a:solidFill>
                <a:latin typeface="Century Gothic "/>
              </a:rPr>
              <a:t>means not soluble</a:t>
            </a:r>
          </a:p>
        </p:txBody>
      </p:sp>
      <p:sp>
        <p:nvSpPr>
          <p:cNvPr id="3" name="Content Placeholder 2">
            <a:extLst>
              <a:ext uri="{FF2B5EF4-FFF2-40B4-BE49-F238E27FC236}">
                <a16:creationId xmlns:a16="http://schemas.microsoft.com/office/drawing/2014/main" id="{F73CBA77-571D-DAC5-9ED6-C73FE58648D4}"/>
              </a:ext>
            </a:extLst>
          </p:cNvPr>
          <p:cNvSpPr/>
          <p:nvPr/>
        </p:nvSpPr>
        <p:spPr>
          <a:xfrm>
            <a:off x="7509114" y="1479038"/>
            <a:ext cx="3481465" cy="93586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US" sz="2000" b="0" strike="noStrike" spc="-1" dirty="0">
                <a:solidFill>
                  <a:srgbClr val="000000"/>
                </a:solidFill>
                <a:latin typeface="Century Gothic"/>
              </a:rPr>
              <a:t>Sand is </a:t>
            </a:r>
            <a:r>
              <a:rPr lang="en-US" sz="2000" strike="noStrike" spc="-1" dirty="0">
                <a:solidFill>
                  <a:srgbClr val="000000"/>
                </a:solidFill>
                <a:latin typeface="Century Gothic"/>
              </a:rPr>
              <a:t>insoluble</a:t>
            </a:r>
            <a:r>
              <a:rPr lang="en-US" sz="2000" b="0" strike="noStrike" spc="-1" dirty="0">
                <a:solidFill>
                  <a:srgbClr val="000000"/>
                </a:solidFill>
                <a:latin typeface="Century Gothic"/>
              </a:rPr>
              <a:t> in water</a:t>
            </a:r>
            <a:endParaRPr lang="en-GB" sz="2000" b="0" strike="noStrike" spc="-1" dirty="0">
              <a:latin typeface="Arial"/>
            </a:endParaRPr>
          </a:p>
        </p:txBody>
      </p:sp>
      <p:sp>
        <p:nvSpPr>
          <p:cNvPr id="103" name="TextBox 12">
            <a:extLst>
              <a:ext uri="{FF2B5EF4-FFF2-40B4-BE49-F238E27FC236}">
                <a16:creationId xmlns:a16="http://schemas.microsoft.com/office/drawing/2014/main" id="{C3206EE9-07F2-890C-7A68-943C5BB6DD9C}"/>
              </a:ext>
            </a:extLst>
          </p:cNvPr>
          <p:cNvSpPr/>
          <p:nvPr/>
        </p:nvSpPr>
        <p:spPr>
          <a:xfrm>
            <a:off x="7509114" y="3110922"/>
            <a:ext cx="3481464" cy="101420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b="0" strike="noStrike" spc="-1">
                <a:solidFill>
                  <a:srgbClr val="000000"/>
                </a:solidFill>
                <a:latin typeface="Century Gothic "/>
              </a:rPr>
              <a:t>soluble - they have opposite meanings</a:t>
            </a:r>
          </a:p>
        </p:txBody>
      </p:sp>
      <p:sp>
        <p:nvSpPr>
          <p:cNvPr id="99" name="Title 1">
            <a:extLst>
              <a:ext uri="{FF2B5EF4-FFF2-40B4-BE49-F238E27FC236}">
                <a16:creationId xmlns:a16="http://schemas.microsoft.com/office/drawing/2014/main" id="{D85CB590-BB12-5A29-166C-4B919D76C124}"/>
              </a:ex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FF2B5EF4-FFF2-40B4-BE49-F238E27FC236}">
                <a16:creationId xmlns:a16="http://schemas.microsoft.com/office/drawing/2014/main" id="{D9487078-F3CE-1DE1-ED26-B4B0D8864357}"/>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412996" y="3909042"/>
            <a:ext cx="543960" cy="543960"/>
          </a:xfrm>
          <a:prstGeom prst="rect">
            <a:avLst/>
          </a:prstGeom>
          <a:ln w="0">
            <a:noFill/>
          </a:ln>
        </p:spPr>
      </p:pic>
      <p:pic>
        <p:nvPicPr>
          <p:cNvPr id="108" name="Graphic 17">
            <a:extLst>
              <a:ext uri="{FF2B5EF4-FFF2-40B4-BE49-F238E27FC236}">
                <a16:creationId xmlns:a16="http://schemas.microsoft.com/office/drawing/2014/main" id="{0AEED6D1-B25B-EA5A-382D-21B90990E030}"/>
              </a:ex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888802" y="3909042"/>
            <a:ext cx="538560" cy="538560"/>
          </a:xfrm>
          <a:prstGeom prst="rect">
            <a:avLst/>
          </a:prstGeom>
          <a:ln w="0">
            <a:noFill/>
          </a:ln>
        </p:spPr>
      </p:pic>
    </p:spTree>
    <p:extLst>
      <p:ext uri="{BB962C8B-B14F-4D97-AF65-F5344CB8AC3E}">
        <p14:creationId xmlns:p14="http://schemas.microsoft.com/office/powerpoint/2010/main" val="542245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702DD5-4FA6-CF10-E498-DBD69F1F2BDB}"/>
              </a:ext>
            </a:extLst>
          </p:cNvPr>
          <p:cNvSpPr txBox="1"/>
          <p:nvPr/>
        </p:nvSpPr>
        <p:spPr>
          <a:xfrm>
            <a:off x="3047476" y="398838"/>
            <a:ext cx="7415819" cy="646331"/>
          </a:xfrm>
          <a:prstGeom prst="rect">
            <a:avLst/>
          </a:prstGeom>
          <a:noFill/>
        </p:spPr>
        <p:txBody>
          <a:bodyPr wrap="square" rtlCol="0">
            <a:spAutoFit/>
          </a:bodyPr>
          <a:lstStyle/>
          <a:p>
            <a:r>
              <a:rPr lang="en-GB" b="1" dirty="0">
                <a:solidFill>
                  <a:srgbClr val="3A716B"/>
                </a:solidFill>
                <a:latin typeface="Century Gothic" panose="020B0502020202020204" pitchFamily="34" charset="0"/>
              </a:rPr>
              <a:t>For how to use, metacognitive prompts, ideas for support and challenge and linked resources, visit: </a:t>
            </a:r>
            <a:r>
              <a:rPr lang="en-GB" sz="1800" b="1" i="0" u="none" strike="noStrike" dirty="0">
                <a:solidFill>
                  <a:srgbClr val="3A716B"/>
                </a:solidFill>
                <a:effectLst/>
                <a:latin typeface="Century Gothic" panose="020B0502020202020204" pitchFamily="34" charset="0"/>
              </a:rPr>
              <a:t>rsc.li/4cmvSbS</a:t>
            </a:r>
            <a:r>
              <a:rPr lang="en-GB" b="1" dirty="0">
                <a:solidFill>
                  <a:srgbClr val="3A716B"/>
                </a:solidFill>
                <a:latin typeface="Century Gothic" panose="020B0502020202020204" pitchFamily="34" charset="0"/>
              </a:rPr>
              <a:t> </a:t>
            </a:r>
          </a:p>
        </p:txBody>
      </p:sp>
      <p:sp>
        <p:nvSpPr>
          <p:cNvPr id="96" name="Title 1"/>
          <p:cNvSpPr>
            <a:spLocks noGrp="1"/>
          </p:cNvSpPr>
          <p:nvPr>
            <p:ph type="title" idx="4294967295"/>
          </p:nvPr>
        </p:nvSpPr>
        <p:spPr>
          <a:xfrm>
            <a:off x="431280" y="548640"/>
            <a:ext cx="7427128" cy="440280"/>
          </a:xfrm>
          <a:prstGeom prst="rect">
            <a:avLst/>
          </a:prstGeom>
          <a:noFill/>
          <a:ln w="0">
            <a:noFill/>
            <a:prstDash/>
          </a:ln>
          <a:effectLst/>
        </p:spPr>
        <p:style>
          <a:lnRef idx="0">
            <a:scrgbClr r="0" g="0" b="0"/>
          </a:lnRef>
          <a:fillRef idx="0">
            <a:scrgbClr r="0" g="0" b="0"/>
          </a:fillRef>
          <a:effectRef idx="0">
            <a:scrgbClr r="0" g="0" b="0"/>
          </a:effectRef>
          <a:fontRef idx="minor"/>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3400" b="1" i="0" u="none" strike="noStrike" kern="1200" cap="none" spc="-1" normalizeH="0" baseline="0" noProof="0">
                <a:ln>
                  <a:noFill/>
                </a:ln>
                <a:solidFill>
                  <a:srgbClr val="006F62"/>
                </a:solidFill>
                <a:effectLst/>
                <a:uLnTx/>
                <a:uFillTx/>
                <a:latin typeface="Century Gothic"/>
                <a:ea typeface="+mn-ea"/>
                <a:cs typeface="+mn-cs"/>
              </a:rPr>
              <a:t>Contents</a:t>
            </a:r>
            <a:endParaRPr kumimoji="0" lang="en-GB" sz="3400" b="0" i="0" u="none" strike="noStrike" kern="1200" cap="none" spc="-1" normalizeH="0" baseline="0" noProof="0">
              <a:ln>
                <a:noFill/>
              </a:ln>
              <a:solidFill>
                <a:schemeClr val="tx1"/>
              </a:solidFill>
              <a:effectLst/>
              <a:uLnTx/>
              <a:uFillTx/>
              <a:latin typeface="Arial"/>
              <a:ea typeface="+mn-ea"/>
              <a:cs typeface="+mn-cs"/>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4" name="TextBox 3">
            <a:extLst>
              <a:ext uri="{FF2B5EF4-FFF2-40B4-BE49-F238E27FC236}">
                <a16:creationId xmlns:a16="http://schemas.microsoft.com/office/drawing/2014/main" id="{6E766943-28ED-5C31-1507-16A51F81189A}"/>
              </a:ext>
            </a:extLst>
          </p:cNvPr>
          <p:cNvSpPr txBox="1"/>
          <p:nvPr/>
        </p:nvSpPr>
        <p:spPr>
          <a:xfrm>
            <a:off x="315870" y="1116576"/>
            <a:ext cx="5463213" cy="5478423"/>
          </a:xfrm>
          <a:prstGeom prst="rect">
            <a:avLst/>
          </a:prstGeom>
          <a:noFill/>
        </p:spPr>
        <p:txBody>
          <a:bodyPr wrap="square" lIns="91440" tIns="45720" rIns="91440" bIns="45720" rtlCol="0" anchor="t">
            <a:spAutoFit/>
          </a:bodyPr>
          <a:lstStyle/>
          <a:p>
            <a:r>
              <a:rPr lang="en-GB" sz="2200" dirty="0">
                <a:latin typeface="Century Gothic" panose="020B0502020202020204" pitchFamily="34" charset="0"/>
              </a:rPr>
              <a:t>Diffusion</a:t>
            </a:r>
          </a:p>
          <a:p>
            <a:r>
              <a:rPr lang="en-GB" dirty="0">
                <a:latin typeface="Century Gothic"/>
              </a:rPr>
              <a:t>Concentration …………………………………...4</a:t>
            </a:r>
            <a:endParaRPr lang="en-GB" dirty="0">
              <a:latin typeface="Century Gothic" panose="020B0502020202020204" pitchFamily="34" charset="0"/>
            </a:endParaRPr>
          </a:p>
          <a:p>
            <a:r>
              <a:rPr lang="en-GB" dirty="0">
                <a:latin typeface="Century Gothic"/>
              </a:rPr>
              <a:t>Diffusion…………………………………………….5</a:t>
            </a:r>
            <a:endParaRPr lang="en-GB" dirty="0">
              <a:latin typeface="Century Gothic" panose="020B0502020202020204" pitchFamily="34" charset="0"/>
            </a:endParaRPr>
          </a:p>
          <a:p>
            <a:r>
              <a:rPr lang="en-GB" dirty="0">
                <a:latin typeface="Century Gothic"/>
              </a:rPr>
              <a:t>High concentration……………………………...6</a:t>
            </a:r>
            <a:endParaRPr lang="en-GB" dirty="0">
              <a:latin typeface="Century Gothic" panose="020B0502020202020204" pitchFamily="34" charset="0"/>
            </a:endParaRPr>
          </a:p>
          <a:p>
            <a:r>
              <a:rPr lang="en-GB" dirty="0">
                <a:latin typeface="Century Gothic"/>
              </a:rPr>
              <a:t>Low concentration………………………………7</a:t>
            </a:r>
            <a:endParaRPr lang="en-GB" dirty="0">
              <a:latin typeface="Century Gothic" panose="020B0502020202020204" pitchFamily="34" charset="0"/>
            </a:endParaRPr>
          </a:p>
          <a:p>
            <a:endParaRPr lang="en-GB" dirty="0">
              <a:latin typeface="Century Gothic" panose="020B0502020202020204" pitchFamily="34" charset="0"/>
            </a:endParaRPr>
          </a:p>
          <a:p>
            <a:r>
              <a:rPr lang="en-GB" sz="2200" dirty="0">
                <a:latin typeface="Century Gothic" panose="020B0502020202020204" pitchFamily="34" charset="0"/>
              </a:rPr>
              <a:t>Changes of state</a:t>
            </a:r>
          </a:p>
          <a:p>
            <a:r>
              <a:rPr lang="en-GB" dirty="0">
                <a:latin typeface="Century Gothic"/>
              </a:rPr>
              <a:t>Boil……………………………………………..........8</a:t>
            </a:r>
            <a:endParaRPr lang="en-GB" dirty="0">
              <a:latin typeface="Century Gothic" panose="020B0502020202020204" pitchFamily="34" charset="0"/>
            </a:endParaRPr>
          </a:p>
          <a:p>
            <a:r>
              <a:rPr lang="en-GB" dirty="0">
                <a:latin typeface="Century Gothic"/>
              </a:rPr>
              <a:t>Boiling point…………………………………….....9</a:t>
            </a:r>
          </a:p>
          <a:p>
            <a:r>
              <a:rPr lang="en-GB" dirty="0">
                <a:latin typeface="Century Gothic"/>
              </a:rPr>
              <a:t>Condense……………………………………….....10</a:t>
            </a:r>
            <a:endParaRPr lang="en-GB" dirty="0">
              <a:latin typeface="Century Gothic" panose="020B0502020202020204" pitchFamily="34" charset="0"/>
            </a:endParaRPr>
          </a:p>
          <a:p>
            <a:r>
              <a:rPr lang="en-GB" dirty="0">
                <a:latin typeface="Century Gothic"/>
              </a:rPr>
              <a:t>Endothermic……………………………………....11</a:t>
            </a:r>
            <a:endParaRPr lang="en-GB" dirty="0">
              <a:latin typeface="Century Gothic" panose="020B0502020202020204" pitchFamily="34" charset="0"/>
            </a:endParaRPr>
          </a:p>
          <a:p>
            <a:r>
              <a:rPr lang="en-GB" dirty="0">
                <a:latin typeface="Century Gothic"/>
              </a:rPr>
              <a:t>Evaporate……………………………………........12</a:t>
            </a:r>
            <a:endParaRPr lang="en-GB" dirty="0">
              <a:latin typeface="Century Gothic" panose="020B0502020202020204" pitchFamily="34" charset="0"/>
            </a:endParaRPr>
          </a:p>
          <a:p>
            <a:r>
              <a:rPr lang="en-GB" dirty="0">
                <a:latin typeface="Century Gothic"/>
              </a:rPr>
              <a:t>Exothermic…………………………………….......13</a:t>
            </a:r>
            <a:endParaRPr lang="en-GB" dirty="0">
              <a:latin typeface="Century Gothic" panose="020B0502020202020204" pitchFamily="34" charset="0"/>
            </a:endParaRPr>
          </a:p>
          <a:p>
            <a:r>
              <a:rPr lang="en-GB" dirty="0">
                <a:latin typeface="Century Gothic"/>
              </a:rPr>
              <a:t>Freeze……………………………………...............14</a:t>
            </a:r>
            <a:endParaRPr lang="en-GB" dirty="0">
              <a:latin typeface="Century Gothic" panose="020B0502020202020204" pitchFamily="34" charset="0"/>
            </a:endParaRPr>
          </a:p>
          <a:p>
            <a:r>
              <a:rPr lang="en-GB" dirty="0">
                <a:latin typeface="Century Gothic"/>
              </a:rPr>
              <a:t>Melt……………………………………...................15</a:t>
            </a:r>
            <a:endParaRPr lang="en-GB" dirty="0">
              <a:latin typeface="Century Gothic" panose="020B0502020202020204" pitchFamily="34" charset="0"/>
            </a:endParaRPr>
          </a:p>
          <a:p>
            <a:r>
              <a:rPr lang="en-GB" dirty="0">
                <a:latin typeface="Century Gothic"/>
              </a:rPr>
              <a:t>Melting point……………………………………....16</a:t>
            </a:r>
            <a:endParaRPr lang="en-GB" dirty="0">
              <a:latin typeface="Century Gothic" panose="020B0502020202020204" pitchFamily="34" charset="0"/>
            </a:endParaRPr>
          </a:p>
          <a:p>
            <a:r>
              <a:rPr lang="en-GB" dirty="0">
                <a:latin typeface="Century Gothic"/>
              </a:rPr>
              <a:t>Sublime……………...………………………….......17</a:t>
            </a:r>
            <a:endParaRPr lang="en-GB" dirty="0">
              <a:latin typeface="Century Gothic" panose="020B0502020202020204" pitchFamily="34" charset="0"/>
            </a:endParaRPr>
          </a:p>
          <a:p>
            <a:endParaRPr lang="en-GB" dirty="0">
              <a:latin typeface="Century Gothic" panose="020B0502020202020204" pitchFamily="34" charset="0"/>
            </a:endParaRPr>
          </a:p>
          <a:p>
            <a:endParaRPr lang="en-GB" dirty="0">
              <a:latin typeface="Century Gothic" panose="020B0502020202020204" pitchFamily="34" charset="0"/>
            </a:endParaRPr>
          </a:p>
        </p:txBody>
      </p:sp>
      <p:sp>
        <p:nvSpPr>
          <p:cNvPr id="5" name="TextBox 4">
            <a:extLst>
              <a:ext uri="{FF2B5EF4-FFF2-40B4-BE49-F238E27FC236}">
                <a16:creationId xmlns:a16="http://schemas.microsoft.com/office/drawing/2014/main" id="{0B302AEA-B575-4C38-33BE-1E27815C236D}"/>
              </a:ext>
            </a:extLst>
          </p:cNvPr>
          <p:cNvSpPr txBox="1"/>
          <p:nvPr/>
        </p:nvSpPr>
        <p:spPr>
          <a:xfrm>
            <a:off x="6113359" y="895366"/>
            <a:ext cx="4995462" cy="3200876"/>
          </a:xfrm>
          <a:prstGeom prst="rect">
            <a:avLst/>
          </a:prstGeom>
          <a:noFill/>
        </p:spPr>
        <p:txBody>
          <a:bodyPr wrap="square" lIns="91440" tIns="45720" rIns="91440" bIns="45720" rtlCol="0" anchor="t">
            <a:spAutoFit/>
          </a:bodyPr>
          <a:lstStyle/>
          <a:p>
            <a:endParaRPr lang="en-GB" dirty="0">
              <a:latin typeface="Century Gothic" panose="020B0502020202020204" pitchFamily="34" charset="0"/>
            </a:endParaRPr>
          </a:p>
          <a:p>
            <a:r>
              <a:rPr lang="en-GB" sz="2200" dirty="0">
                <a:latin typeface="Century Gothic" panose="020B0502020202020204" pitchFamily="34" charset="0"/>
              </a:rPr>
              <a:t>Solutions</a:t>
            </a:r>
          </a:p>
          <a:p>
            <a:r>
              <a:rPr lang="en-GB" dirty="0">
                <a:latin typeface="Century Gothic"/>
              </a:rPr>
              <a:t>Dissolve………………………………………18</a:t>
            </a:r>
            <a:endParaRPr lang="en-GB" dirty="0">
              <a:latin typeface="Century Gothic" panose="020B0502020202020204" pitchFamily="34" charset="0"/>
            </a:endParaRPr>
          </a:p>
          <a:p>
            <a:r>
              <a:rPr lang="en-GB" dirty="0">
                <a:latin typeface="Century Gothic"/>
              </a:rPr>
              <a:t>Insoluble……………………………………..19</a:t>
            </a:r>
            <a:endParaRPr lang="en-GB" dirty="0">
              <a:latin typeface="Century Gothic" panose="020B0502020202020204" pitchFamily="34" charset="0"/>
            </a:endParaRPr>
          </a:p>
          <a:p>
            <a:r>
              <a:rPr lang="en-GB" dirty="0">
                <a:latin typeface="Century Gothic"/>
              </a:rPr>
              <a:t>Miscible……………………………………...20</a:t>
            </a:r>
            <a:endParaRPr lang="en-GB" dirty="0">
              <a:latin typeface="Century Gothic" panose="020B0502020202020204" pitchFamily="34" charset="0"/>
            </a:endParaRPr>
          </a:p>
          <a:p>
            <a:r>
              <a:rPr lang="en-GB" dirty="0">
                <a:latin typeface="Century Gothic"/>
              </a:rPr>
              <a:t>Soluble……………………………………….21</a:t>
            </a:r>
            <a:endParaRPr lang="en-GB" dirty="0">
              <a:latin typeface="Century Gothic" panose="020B0502020202020204" pitchFamily="34" charset="0"/>
            </a:endParaRPr>
          </a:p>
          <a:p>
            <a:r>
              <a:rPr lang="en-GB" dirty="0">
                <a:latin typeface="Century Gothic"/>
              </a:rPr>
              <a:t>Solute………………………………………...22</a:t>
            </a:r>
            <a:endParaRPr lang="en-GB" dirty="0">
              <a:latin typeface="Century Gothic" panose="020B0502020202020204" pitchFamily="34" charset="0"/>
            </a:endParaRPr>
          </a:p>
          <a:p>
            <a:r>
              <a:rPr lang="en-GB" dirty="0">
                <a:latin typeface="Century Gothic"/>
              </a:rPr>
              <a:t>Solution………………………………………23</a:t>
            </a:r>
            <a:endParaRPr lang="en-GB" dirty="0">
              <a:latin typeface="Century Gothic" panose="020B0502020202020204" pitchFamily="34" charset="0"/>
            </a:endParaRPr>
          </a:p>
          <a:p>
            <a:r>
              <a:rPr lang="en-GB" dirty="0">
                <a:latin typeface="Century Gothic"/>
              </a:rPr>
              <a:t>Solvent……………………………………….24</a:t>
            </a:r>
            <a:endParaRPr lang="en-GB" dirty="0">
              <a:latin typeface="Century Gothic" panose="020B0502020202020204" pitchFamily="34" charset="0"/>
            </a:endParaRPr>
          </a:p>
          <a:p>
            <a:endParaRPr lang="en-GB" dirty="0">
              <a:latin typeface="Century Gothic" panose="020B0502020202020204" pitchFamily="34" charset="0"/>
            </a:endParaRPr>
          </a:p>
          <a:p>
            <a:endParaRPr lang="en-GB" dirty="0">
              <a:latin typeface="Century Gothic" panose="020B0502020202020204" pitchFamily="34" charset="0"/>
            </a:endParaRPr>
          </a:p>
        </p:txBody>
      </p:sp>
    </p:spTree>
    <p:extLst>
      <p:ext uri="{BB962C8B-B14F-4D97-AF65-F5344CB8AC3E}">
        <p14:creationId xmlns:p14="http://schemas.microsoft.com/office/powerpoint/2010/main" val="823549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293843" y="441237"/>
            <a:ext cx="2237087"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Miscible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670554" y="441237"/>
            <a:ext cx="7169750" cy="922342"/>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when two liquids can mix and do not separate out into layers</a:t>
            </a:r>
          </a:p>
          <a:p>
            <a:pPr marL="0" marR="0" lvl="0" indent="0" algn="l" defTabSz="914400" rtl="0" eaLnBrk="1" fontAlgn="auto" latinLnBrk="0" hangingPunct="1">
              <a:lnSpc>
                <a:spcPct val="100000"/>
              </a:lnSpc>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6" name="Picture 5" descr="A diagram of dark liquid being poured from one beaker into another, which contains light liquid. A black arrow points to another beaker which now contains a grey liquid (the mixture)">
            <a:extLst>
              <a:ext uri="{FF2B5EF4-FFF2-40B4-BE49-F238E27FC236}">
                <a16:creationId xmlns:a16="http://schemas.microsoft.com/office/drawing/2014/main" id="{920CEABE-F8A1-8205-BD70-276B187005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89155" y="1522433"/>
            <a:ext cx="2440514" cy="2440514"/>
          </a:xfrm>
          <a:prstGeom prst="rect">
            <a:avLst/>
          </a:prstGeom>
        </p:spPr>
      </p:pic>
      <p:sp>
        <p:nvSpPr>
          <p:cNvPr id="97" name="Content Placeholder 2"/>
          <p:cNvSpPr/>
          <p:nvPr/>
        </p:nvSpPr>
        <p:spPr>
          <a:xfrm>
            <a:off x="293843" y="1715582"/>
            <a:ext cx="3216050" cy="1316753"/>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spc="-1">
                <a:solidFill>
                  <a:srgbClr val="000000"/>
                </a:solidFill>
                <a:latin typeface="Century Gothic"/>
              </a:rPr>
              <a:t>t</a:t>
            </a:r>
            <a:r>
              <a:rPr lang="en-GB" sz="2000" b="0" strike="noStrike" spc="-1">
                <a:solidFill>
                  <a:srgbClr val="000000"/>
                </a:solidFill>
                <a:latin typeface="Century Gothic"/>
              </a:rPr>
              <a:t>wo or more liquids that can mix together</a:t>
            </a:r>
          </a:p>
        </p:txBody>
      </p:sp>
      <p:sp>
        <p:nvSpPr>
          <p:cNvPr id="104" name="TextBox 13"/>
          <p:cNvSpPr/>
          <p:nvPr/>
        </p:nvSpPr>
        <p:spPr>
          <a:xfrm>
            <a:off x="293843" y="3611255"/>
            <a:ext cx="3203990"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a:solidFill>
                  <a:srgbClr val="000000"/>
                </a:solidFill>
                <a:latin typeface="Century Gothic "/>
              </a:rPr>
              <a:t>Mis-uh-buhl</a:t>
            </a:r>
            <a:endParaRPr lang="en-GB" sz="2000" spc="-1"/>
          </a:p>
        </p:txBody>
      </p:sp>
      <p:sp>
        <p:nvSpPr>
          <p:cNvPr id="105" name="TextBox 14"/>
          <p:cNvSpPr/>
          <p:nvPr/>
        </p:nvSpPr>
        <p:spPr>
          <a:xfrm>
            <a:off x="293843" y="4987486"/>
            <a:ext cx="3200592" cy="14128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spAutoFit/>
          </a:bodyPr>
          <a:lstStyle/>
          <a:p>
            <a:pPr>
              <a:lnSpc>
                <a:spcPct val="100000"/>
              </a:lnSpc>
            </a:pPr>
            <a:r>
              <a:rPr lang="en-GB" sz="2000" b="1" strike="noStrike" spc="-1">
                <a:solidFill>
                  <a:srgbClr val="006F62"/>
                </a:solidFill>
                <a:latin typeface="Century Gothic "/>
              </a:rPr>
              <a:t>Similar words</a:t>
            </a:r>
            <a:endParaRPr lang="en-GB" sz="2000" b="0" strike="noStrike" spc="-1">
              <a:latin typeface="Arial"/>
            </a:endParaRPr>
          </a:p>
          <a:p>
            <a:pPr>
              <a:lnSpc>
                <a:spcPct val="100000"/>
              </a:lnSpc>
            </a:pPr>
            <a:r>
              <a:rPr lang="en-GB" sz="2000" b="0" strike="noStrike" spc="-1">
                <a:solidFill>
                  <a:srgbClr val="000000"/>
                </a:solidFill>
                <a:latin typeface="Century Gothic "/>
              </a:rPr>
              <a:t>Mixable also means that two or more things can be mixed together</a:t>
            </a:r>
          </a:p>
        </p:txBody>
      </p:sp>
      <p:sp>
        <p:nvSpPr>
          <p:cNvPr id="3" name="Content Placeholder 2">
            <a:extLst>
              <a:ext uri="{FF2B5EF4-FFF2-40B4-BE49-F238E27FC236}">
                <a16:creationId xmlns:a16="http://schemas.microsoft.com/office/drawing/2014/main" id="{87B6E066-9030-D2D8-21FF-3222433FCC0B}"/>
              </a:ext>
            </a:extLst>
          </p:cNvPr>
          <p:cNvSpPr/>
          <p:nvPr/>
        </p:nvSpPr>
        <p:spPr>
          <a:xfrm>
            <a:off x="7964113" y="1715582"/>
            <a:ext cx="2894989" cy="187361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fontScale="92500" lnSpcReduction="10000"/>
          </a:bodyPr>
          <a:lstStyle/>
          <a:p>
            <a:pPr>
              <a:lnSpc>
                <a:spcPct val="100000"/>
              </a:lnSpc>
              <a:tabLst>
                <a:tab pos="0" algn="l"/>
              </a:tabLst>
            </a:pPr>
            <a:r>
              <a:rPr lang="en-US" sz="2200" b="1" spc="-1" dirty="0">
                <a:solidFill>
                  <a:srgbClr val="006F62"/>
                </a:solidFill>
                <a:latin typeface="Century Gothic"/>
              </a:rPr>
              <a:t>Example</a:t>
            </a:r>
            <a:endParaRPr lang="en-GB" sz="2200" b="0" strike="noStrike" spc="-1" dirty="0">
              <a:latin typeface="Arial"/>
            </a:endParaRPr>
          </a:p>
          <a:p>
            <a:pPr>
              <a:lnSpc>
                <a:spcPct val="100000"/>
              </a:lnSpc>
              <a:tabLst>
                <a:tab pos="0" algn="l"/>
              </a:tabLst>
            </a:pPr>
            <a:r>
              <a:rPr lang="en-GB" sz="2200" b="0" strike="noStrike" spc="-1" dirty="0">
                <a:solidFill>
                  <a:srgbClr val="000000"/>
                </a:solidFill>
                <a:latin typeface="Century Gothic"/>
              </a:rPr>
              <a:t>Milk is added to tea because it is </a:t>
            </a:r>
            <a:r>
              <a:rPr lang="en-GB" sz="2200" strike="noStrike" spc="-1" dirty="0">
                <a:solidFill>
                  <a:srgbClr val="000000"/>
                </a:solidFill>
                <a:latin typeface="Century Gothic"/>
              </a:rPr>
              <a:t>miscible</a:t>
            </a:r>
            <a:r>
              <a:rPr lang="en-GB" sz="2200" b="0" strike="noStrike" spc="-1" dirty="0">
                <a:solidFill>
                  <a:srgbClr val="000000"/>
                </a:solidFill>
                <a:latin typeface="Century Gothic"/>
              </a:rPr>
              <a:t> in water, so the two liquids are easily mixed</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103" name="TextBox 12"/>
          <p:cNvSpPr/>
          <p:nvPr/>
        </p:nvSpPr>
        <p:spPr>
          <a:xfrm>
            <a:off x="7945063" y="4787001"/>
            <a:ext cx="2919099" cy="162976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spc="-1">
                <a:solidFill>
                  <a:srgbClr val="000000"/>
                </a:solidFill>
                <a:latin typeface="Century Gothic "/>
              </a:rPr>
              <a:t>i</a:t>
            </a:r>
            <a:r>
              <a:rPr lang="en-GB" sz="2000" b="0" strike="noStrike" spc="-1">
                <a:solidFill>
                  <a:srgbClr val="000000"/>
                </a:solidFill>
                <a:latin typeface="Century Gothic "/>
              </a:rPr>
              <a:t>mmiscible - two liquids that cannot mix together like oil and water</a:t>
            </a:r>
            <a:endParaRPr lang="en-GB" sz="2000" b="0" strike="noStrike" spc="-1">
              <a:latin typeface="Arial"/>
            </a:endParaRPr>
          </a:p>
        </p:txBody>
      </p:sp>
      <p:pic>
        <p:nvPicPr>
          <p:cNvPr id="2" name="Picture 1" descr="A cup of coffee on a saucer. The coffee is black (no milk added)">
            <a:extLst>
              <a:ext uri="{FF2B5EF4-FFF2-40B4-BE49-F238E27FC236}">
                <a16:creationId xmlns:a16="http://schemas.microsoft.com/office/drawing/2014/main" id="{E4C77A1F-2B62-B10E-1D5D-DDAF35BAC62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565523" y="4293835"/>
            <a:ext cx="1520428" cy="1238250"/>
          </a:xfrm>
          <a:prstGeom prst="rect">
            <a:avLst/>
          </a:prstGeom>
        </p:spPr>
      </p:pic>
      <p:pic>
        <p:nvPicPr>
          <p:cNvPr id="5" name="Picture 4" descr="A cup of coffee with milk being poured into it. The milk is mixing with the coffee">
            <a:extLst>
              <a:ext uri="{FF2B5EF4-FFF2-40B4-BE49-F238E27FC236}">
                <a16:creationId xmlns:a16="http://schemas.microsoft.com/office/drawing/2014/main" id="{5FA9897F-9AE3-67B5-CB2B-1D3B687A354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083619" y="4368361"/>
            <a:ext cx="1464342" cy="1089198"/>
          </a:xfrm>
          <a:prstGeom prst="rect">
            <a:avLst/>
          </a:prstGeom>
        </p:spPr>
      </p:pic>
      <p:pic>
        <p:nvPicPr>
          <p:cNvPr id="8" name="Picture 7" descr="A cup of coffee with milk in, where the coffee and milk have mixed together">
            <a:extLst>
              <a:ext uri="{FF2B5EF4-FFF2-40B4-BE49-F238E27FC236}">
                <a16:creationId xmlns:a16="http://schemas.microsoft.com/office/drawing/2014/main" id="{837A57AA-825F-51BB-E033-CAFE9BCBC46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564460" y="4363332"/>
            <a:ext cx="1339899" cy="1076369"/>
          </a:xfrm>
          <a:prstGeom prst="rect">
            <a:avLst/>
          </a:prstGeom>
        </p:spPr>
      </p:pic>
    </p:spTree>
    <p:extLst>
      <p:ext uri="{BB962C8B-B14F-4D97-AF65-F5344CB8AC3E}">
        <p14:creationId xmlns:p14="http://schemas.microsoft.com/office/powerpoint/2010/main" val="17834950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297506" y="481680"/>
            <a:ext cx="1999971"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Soluble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629025" y="481680"/>
            <a:ext cx="7032655" cy="889920"/>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a:ln>
                  <a:noFill/>
                </a:ln>
                <a:solidFill>
                  <a:srgbClr val="000000"/>
                </a:solidFill>
                <a:effectLst/>
                <a:uLnTx/>
                <a:uFillTx/>
                <a:latin typeface="Century Gothic "/>
              </a:rPr>
              <a:t>describes a substance which dissolves in a particular solvent</a:t>
            </a:r>
          </a:p>
          <a:p>
            <a:pPr marL="0" marR="0" lvl="0" indent="0" algn="l" defTabSz="914400" rtl="0" eaLnBrk="1" fontAlgn="auto" latinLnBrk="0" hangingPunct="1">
              <a:lnSpc>
                <a:spcPct val="100000"/>
              </a:lnSpc>
              <a:buClrTx/>
              <a:buSzTx/>
              <a:buFontTx/>
              <a:buNone/>
              <a:tabLst/>
              <a:defRPr/>
            </a:pPr>
            <a:endParaRPr lang="en-GB" sz="2000" b="0" strike="noStrike" spc="-1">
              <a:latin typeface="Arial"/>
            </a:endParaRPr>
          </a:p>
          <a:p>
            <a:pPr>
              <a:lnSpc>
                <a:spcPct val="90000"/>
              </a:lnSpc>
            </a:pPr>
            <a:endParaRPr lang="en-GB" sz="2000" b="0" strike="noStrike" spc="-1">
              <a:latin typeface="Arial"/>
            </a:endParaRPr>
          </a:p>
        </p:txBody>
      </p:sp>
      <p:pic>
        <p:nvPicPr>
          <p:cNvPr id="19" name="Picture 18" descr="A diagram of two beakers with liquid in. The liquid on the left is clear, and the spoon above it contains a dark substance. The beaker on the right contains dark liquid and the spoon is sitting in the beaker">
            <a:extLst>
              <a:ext uri="{FF2B5EF4-FFF2-40B4-BE49-F238E27FC236}">
                <a16:creationId xmlns:a16="http://schemas.microsoft.com/office/drawing/2014/main" id="{2208931E-60F3-9E3E-5F12-505454FF207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25481" y="1715799"/>
            <a:ext cx="2801868" cy="2801868"/>
          </a:xfrm>
          <a:prstGeom prst="rect">
            <a:avLst/>
          </a:prstGeom>
        </p:spPr>
      </p:pic>
      <p:pic>
        <p:nvPicPr>
          <p:cNvPr id="23" name="Picture 22" descr="A beaker of liquid with a white solid dissolved in it and a spoon inside the beaker. Next to the beaker is a spoon containing a white powder">
            <a:extLst>
              <a:ext uri="{FF2B5EF4-FFF2-40B4-BE49-F238E27FC236}">
                <a16:creationId xmlns:a16="http://schemas.microsoft.com/office/drawing/2014/main" id="{A80FC7FD-0836-662C-DED8-B0002AABA5D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58649" y="4641138"/>
            <a:ext cx="2743046" cy="1825069"/>
          </a:xfrm>
          <a:prstGeom prst="rect">
            <a:avLst/>
          </a:prstGeom>
        </p:spPr>
      </p:pic>
      <p:sp>
        <p:nvSpPr>
          <p:cNvPr id="97" name="Content Placeholder 2"/>
          <p:cNvSpPr/>
          <p:nvPr/>
        </p:nvSpPr>
        <p:spPr>
          <a:xfrm>
            <a:off x="297506" y="1797398"/>
            <a:ext cx="3216050" cy="113849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spc="-1">
                <a:solidFill>
                  <a:srgbClr val="000000"/>
                </a:solidFill>
                <a:latin typeface="Century Gothic"/>
              </a:rPr>
              <a:t>t</a:t>
            </a:r>
            <a:r>
              <a:rPr lang="en-GB" sz="2000" b="0" strike="noStrike" spc="-1">
                <a:solidFill>
                  <a:srgbClr val="000000"/>
                </a:solidFill>
                <a:latin typeface="Century Gothic"/>
              </a:rPr>
              <a:t>his is a substance that will dissolve</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297506" y="3779157"/>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lnSpc>
                <a:spcPct val="100000"/>
              </a:lnSpc>
              <a:tabLst>
                <a:tab pos="0" algn="l"/>
              </a:tabLst>
            </a:pPr>
            <a:r>
              <a:rPr lang="en-US" sz="2000" b="0" strike="noStrike" spc="-1" dirty="0">
                <a:uFillTx/>
                <a:latin typeface="Century Gothic"/>
              </a:rPr>
              <a:t>Watch a video:</a:t>
            </a:r>
            <a:br>
              <a:rPr lang="en-US" sz="2000" b="0" u="sng" strike="noStrike" spc="-1" dirty="0">
                <a:uFillTx/>
                <a:latin typeface="Century Gothic"/>
                <a:hlinkClick r:id="rId4" invalidUrl="http://"/>
              </a:rPr>
            </a:br>
            <a:r>
              <a:rPr lang="en-US" sz="2000" b="0" u="sng" strike="noStrike" spc="-1" dirty="0">
                <a:solidFill>
                  <a:srgbClr val="0563C1"/>
                </a:solidFill>
                <a:uFillTx/>
                <a:latin typeface="Century Gothic"/>
                <a:hlinkClick r:id="rId5"/>
              </a:rPr>
              <a:t>bit.ly/3YdfXH3</a:t>
            </a:r>
            <a:endParaRPr lang="en-GB" sz="2000" b="0" strike="noStrike" spc="-1" dirty="0">
              <a:latin typeface="Arial"/>
            </a:endParaRPr>
          </a:p>
        </p:txBody>
      </p:sp>
      <p:sp>
        <p:nvSpPr>
          <p:cNvPr id="104" name="TextBox 13"/>
          <p:cNvSpPr/>
          <p:nvPr/>
        </p:nvSpPr>
        <p:spPr>
          <a:xfrm>
            <a:off x="297506" y="5668896"/>
            <a:ext cx="3182488"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a:solidFill>
                  <a:srgbClr val="000000"/>
                </a:solidFill>
                <a:latin typeface="Century Gothic "/>
              </a:rPr>
              <a:t>Sol-yuh-buhl</a:t>
            </a:r>
            <a:endParaRPr lang="en-GB" sz="2000" spc="-1"/>
          </a:p>
        </p:txBody>
      </p:sp>
      <p:sp>
        <p:nvSpPr>
          <p:cNvPr id="3" name="Content Placeholder 2">
            <a:extLst>
              <a:ext uri="{FF2B5EF4-FFF2-40B4-BE49-F238E27FC236}">
                <a16:creationId xmlns:a16="http://schemas.microsoft.com/office/drawing/2014/main" id="{87B6E066-9030-D2D8-21FF-3222433FCC0B}"/>
              </a:ext>
            </a:extLst>
          </p:cNvPr>
          <p:cNvSpPr/>
          <p:nvPr/>
        </p:nvSpPr>
        <p:spPr>
          <a:xfrm>
            <a:off x="7617349" y="1797398"/>
            <a:ext cx="3044331" cy="96184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a:bodyPr>
          <a:lstStyle/>
          <a:p>
            <a:pPr>
              <a:lnSpc>
                <a:spcPct val="100000"/>
              </a:lnSpc>
              <a:tabLst>
                <a:tab pos="0" algn="l"/>
              </a:tabLst>
            </a:pPr>
            <a:r>
              <a:rPr lang="en-US" sz="2000" b="1" spc="-1">
                <a:solidFill>
                  <a:srgbClr val="006F62"/>
                </a:solidFill>
                <a:latin typeface="Century Gothic"/>
              </a:rPr>
              <a:t>Example</a:t>
            </a:r>
            <a:endParaRPr lang="en-GB" sz="2000" b="0" strike="noStrike" spc="-1">
              <a:latin typeface="Arial"/>
            </a:endParaRPr>
          </a:p>
          <a:p>
            <a:pPr>
              <a:lnSpc>
                <a:spcPct val="100000"/>
              </a:lnSpc>
              <a:tabLst>
                <a:tab pos="0" algn="l"/>
              </a:tabLst>
            </a:pPr>
            <a:r>
              <a:rPr lang="en-GB" sz="2000" b="0" strike="noStrike" spc="-1">
                <a:solidFill>
                  <a:srgbClr val="000000"/>
                </a:solidFill>
                <a:latin typeface="Century Gothic"/>
              </a:rPr>
              <a:t>Salt is </a:t>
            </a:r>
            <a:r>
              <a:rPr lang="en-GB" sz="2000" strike="noStrike" spc="-1">
                <a:solidFill>
                  <a:srgbClr val="000000"/>
                </a:solidFill>
                <a:latin typeface="Century Gothic"/>
              </a:rPr>
              <a:t>soluble</a:t>
            </a:r>
            <a:r>
              <a:rPr lang="en-GB" sz="2000" b="0" strike="noStrike" spc="-1">
                <a:solidFill>
                  <a:srgbClr val="000000"/>
                </a:solidFill>
                <a:latin typeface="Century Gothic"/>
              </a:rPr>
              <a:t> in water</a:t>
            </a:r>
            <a:endParaRPr lang="en-GB" sz="2000" b="0" strike="noStrike" spc="-1">
              <a:latin typeface="Arial"/>
            </a:endParaRPr>
          </a:p>
        </p:txBody>
      </p:sp>
      <p:sp>
        <p:nvSpPr>
          <p:cNvPr id="103" name="TextBox 12"/>
          <p:cNvSpPr/>
          <p:nvPr/>
        </p:nvSpPr>
        <p:spPr>
          <a:xfrm>
            <a:off x="7613920" y="2989786"/>
            <a:ext cx="3047760" cy="193753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spc="-1">
                <a:solidFill>
                  <a:srgbClr val="000000"/>
                </a:solidFill>
                <a:latin typeface="Century Gothic "/>
              </a:rPr>
              <a:t>disappeared - </a:t>
            </a:r>
            <a:r>
              <a:rPr lang="en-GB" sz="2000" b="0" strike="noStrike" spc="-1">
                <a:solidFill>
                  <a:srgbClr val="000000"/>
                </a:solidFill>
                <a:latin typeface="Century Gothic "/>
              </a:rPr>
              <a:t>a</a:t>
            </a:r>
            <a:r>
              <a:rPr lang="en-GB" sz="2000" b="1" strike="noStrike" spc="-1">
                <a:solidFill>
                  <a:srgbClr val="000000"/>
                </a:solidFill>
                <a:latin typeface="Century Gothic "/>
              </a:rPr>
              <a:t> </a:t>
            </a:r>
            <a:r>
              <a:rPr lang="en-GB" sz="2000" strike="noStrike" spc="-1">
                <a:solidFill>
                  <a:srgbClr val="000000"/>
                </a:solidFill>
                <a:latin typeface="Century Gothic "/>
              </a:rPr>
              <a:t>soluble</a:t>
            </a:r>
            <a:r>
              <a:rPr lang="en-GB" sz="2000" b="1" strike="noStrike" spc="-1">
                <a:solidFill>
                  <a:srgbClr val="000000"/>
                </a:solidFill>
                <a:latin typeface="Century Gothic "/>
              </a:rPr>
              <a:t> </a:t>
            </a:r>
            <a:r>
              <a:rPr lang="en-GB" sz="2000" b="0" strike="noStrike" spc="-1">
                <a:solidFill>
                  <a:srgbClr val="000000"/>
                </a:solidFill>
                <a:latin typeface="Century Gothic "/>
              </a:rPr>
              <a:t>substance hasn’t disappeared, it is just really spread out</a:t>
            </a:r>
          </a:p>
          <a:p>
            <a:pPr>
              <a:lnSpc>
                <a:spcPct val="100000"/>
              </a:lnSpc>
            </a:pPr>
            <a:endParaRPr lang="en-GB" sz="2000" b="0" strike="noStrike" spc="-1">
              <a:solidFill>
                <a:srgbClr val="000000"/>
              </a:solidFill>
              <a:latin typeface="Century Gothic "/>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416477" y="3973707"/>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866121" y="3976407"/>
            <a:ext cx="538560" cy="538560"/>
          </a:xfrm>
          <a:prstGeom prst="rect">
            <a:avLst/>
          </a:prstGeom>
          <a:ln w="0">
            <a:noFill/>
          </a:ln>
        </p:spPr>
      </p:pic>
    </p:spTree>
    <p:extLst>
      <p:ext uri="{BB962C8B-B14F-4D97-AF65-F5344CB8AC3E}">
        <p14:creationId xmlns:p14="http://schemas.microsoft.com/office/powerpoint/2010/main" val="18064964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9" y="540000"/>
            <a:ext cx="1692323"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Solute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638550" y="540000"/>
            <a:ext cx="7286626" cy="1010765"/>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a substance that dissolves in a solvent to make a solution</a:t>
            </a:r>
          </a:p>
          <a:p>
            <a:pPr marL="0" marR="0" lvl="0" indent="0" algn="l" defTabSz="914400" rtl="0" eaLnBrk="1" fontAlgn="auto" latinLnBrk="0" hangingPunct="1">
              <a:lnSpc>
                <a:spcPct val="100000"/>
              </a:lnSpc>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5" name="Picture 4" descr="Two labelled beakers and a small labelled tray. The tray contains salt, the left beaker contains only water and the right beaker contains salt water">
            <a:extLst>
              <a:ext uri="{FF2B5EF4-FFF2-40B4-BE49-F238E27FC236}">
                <a16:creationId xmlns:a16="http://schemas.microsoft.com/office/drawing/2014/main" id="{37204520-10E0-109E-9357-B53ADB952B1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53552" y="2209271"/>
            <a:ext cx="2350989" cy="3308307"/>
          </a:xfrm>
          <a:prstGeom prst="rect">
            <a:avLst/>
          </a:prstGeom>
        </p:spPr>
      </p:pic>
      <p:sp>
        <p:nvSpPr>
          <p:cNvPr id="97" name="Content Placeholder 2"/>
          <p:cNvSpPr/>
          <p:nvPr/>
        </p:nvSpPr>
        <p:spPr>
          <a:xfrm>
            <a:off x="319009" y="1869895"/>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b="0" strike="noStrike" spc="-1">
                <a:solidFill>
                  <a:srgbClr val="000000"/>
                </a:solidFill>
                <a:latin typeface="Century Gothic"/>
              </a:rPr>
              <a:t>The </a:t>
            </a:r>
            <a:r>
              <a:rPr lang="en-GB" sz="2000" strike="noStrike" spc="-1">
                <a:solidFill>
                  <a:srgbClr val="000000"/>
                </a:solidFill>
                <a:latin typeface="Century Gothic"/>
              </a:rPr>
              <a:t>solute</a:t>
            </a:r>
            <a:r>
              <a:rPr lang="en-GB" sz="2000" b="0" strike="noStrike" spc="-1">
                <a:solidFill>
                  <a:srgbClr val="000000"/>
                </a:solidFill>
                <a:latin typeface="Century Gothic"/>
              </a:rPr>
              <a:t> is the substance that is dissolved in a liquid</a:t>
            </a:r>
            <a:endParaRPr lang="en-GB" sz="2000" b="0" strike="noStrike" spc="-1">
              <a:latin typeface="Arial"/>
            </a:endParaRPr>
          </a:p>
        </p:txBody>
      </p:sp>
      <p:sp>
        <p:nvSpPr>
          <p:cNvPr id="2" name="Content Placeholder 2">
            <a:extLst>
              <a:ext uri="{FF2B5EF4-FFF2-40B4-BE49-F238E27FC236}">
                <a16:creationId xmlns:a16="http://schemas.microsoft.com/office/drawing/2014/main" id="{147C6395-965D-D60C-A85B-DF3136871D3D}"/>
              </a:ext>
            </a:extLst>
          </p:cNvPr>
          <p:cNvSpPr>
            <a:spLocks/>
          </p:cNvSpPr>
          <p:nvPr/>
        </p:nvSpPr>
        <p:spPr>
          <a:xfrm>
            <a:off x="327772" y="3668467"/>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lnSpc>
                <a:spcPct val="100000"/>
              </a:lnSpc>
              <a:tabLst>
                <a:tab pos="0" algn="l"/>
              </a:tabLst>
            </a:pPr>
            <a:r>
              <a:rPr lang="en-US" sz="2000" b="0" strike="noStrike" spc="-1" dirty="0">
                <a:uFillTx/>
                <a:latin typeface="Century Gothic"/>
              </a:rPr>
              <a:t>Watch a video:</a:t>
            </a:r>
            <a:br>
              <a:rPr lang="en-US" sz="2000" b="0" u="sng" strike="noStrike" spc="-1" dirty="0">
                <a:uFillTx/>
                <a:latin typeface="Century Gothic"/>
                <a:hlinkClick r:id="rId3" invalidUrl="http://"/>
              </a:rPr>
            </a:br>
            <a:r>
              <a:rPr lang="en-US" sz="2000" b="0" u="sng" strike="noStrike" spc="-1" dirty="0">
                <a:solidFill>
                  <a:srgbClr val="0563C1"/>
                </a:solidFill>
                <a:uFillTx/>
                <a:latin typeface="Century Gothic"/>
                <a:hlinkClick r:id="rId4"/>
              </a:rPr>
              <a:t>bit.ly/3S6Ttnv</a:t>
            </a:r>
            <a:endParaRPr lang="en-GB" sz="2000" b="0" strike="noStrike" spc="-1" dirty="0">
              <a:latin typeface="Arial"/>
            </a:endParaRPr>
          </a:p>
        </p:txBody>
      </p:sp>
      <p:sp>
        <p:nvSpPr>
          <p:cNvPr id="104" name="TextBox 13"/>
          <p:cNvSpPr/>
          <p:nvPr/>
        </p:nvSpPr>
        <p:spPr>
          <a:xfrm>
            <a:off x="319009" y="5207413"/>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a:solidFill>
                  <a:srgbClr val="000000"/>
                </a:solidFill>
                <a:latin typeface="Century Gothic "/>
              </a:rPr>
              <a:t>Sol-</a:t>
            </a:r>
            <a:r>
              <a:rPr lang="en-GB" sz="2000" spc="-1" err="1">
                <a:solidFill>
                  <a:srgbClr val="000000"/>
                </a:solidFill>
                <a:latin typeface="Century Gothic "/>
              </a:rPr>
              <a:t>yoot</a:t>
            </a:r>
            <a:endParaRPr lang="en-GB" sz="2000" spc="-1">
              <a:solidFill>
                <a:srgbClr val="000000"/>
              </a:solidFill>
              <a:latin typeface="Century Gothic "/>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617350" y="1869895"/>
            <a:ext cx="3307826" cy="1178106"/>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fontScale="92500"/>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GB" sz="2000" b="0" strike="noStrike" spc="-1" dirty="0">
                <a:solidFill>
                  <a:srgbClr val="000000"/>
                </a:solidFill>
                <a:latin typeface="Century Gothic"/>
              </a:rPr>
              <a:t>When salt is dissolved in water the salt is the </a:t>
            </a:r>
            <a:r>
              <a:rPr lang="en-GB" sz="2000" strike="noStrike" spc="-1" dirty="0">
                <a:solidFill>
                  <a:srgbClr val="000000"/>
                </a:solidFill>
                <a:latin typeface="Century Gothic"/>
              </a:rPr>
              <a:t>solute</a:t>
            </a:r>
            <a:endParaRPr lang="en-GB" sz="2000" b="0" strike="noStrike" spc="-1" dirty="0">
              <a:solidFill>
                <a:srgbClr val="000000"/>
              </a:solidFill>
              <a:latin typeface="Century Gothic"/>
            </a:endParaRPr>
          </a:p>
        </p:txBody>
      </p:sp>
      <p:sp>
        <p:nvSpPr>
          <p:cNvPr id="103" name="TextBox 12"/>
          <p:cNvSpPr/>
          <p:nvPr/>
        </p:nvSpPr>
        <p:spPr>
          <a:xfrm>
            <a:off x="7617348" y="5023667"/>
            <a:ext cx="3307825" cy="101420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a:solidFill>
                  <a:srgbClr val="006F62"/>
                </a:solidFill>
                <a:latin typeface="Century Gothic "/>
              </a:rPr>
              <a:t>Don’t confuse with … </a:t>
            </a:r>
            <a:r>
              <a:rPr lang="en-GB" sz="2000" spc="-1">
                <a:latin typeface="Arial"/>
              </a:rPr>
              <a:t>s</a:t>
            </a:r>
            <a:r>
              <a:rPr lang="en-GB" sz="2000" b="0" strike="noStrike" spc="-1">
                <a:solidFill>
                  <a:srgbClr val="000000"/>
                </a:solidFill>
                <a:latin typeface="Century Gothic "/>
              </a:rPr>
              <a:t>olvent </a:t>
            </a:r>
            <a:r>
              <a:rPr lang="en-US" sz="2000" spc="-1">
                <a:solidFill>
                  <a:srgbClr val="000000"/>
                </a:solidFill>
                <a:latin typeface="Century Gothic"/>
              </a:rPr>
              <a:t>– </a:t>
            </a:r>
            <a:r>
              <a:rPr lang="en-GB" sz="2000" b="0" strike="noStrike" spc="-1">
                <a:solidFill>
                  <a:srgbClr val="000000"/>
                </a:solidFill>
                <a:latin typeface="Century Gothic "/>
              </a:rPr>
              <a:t>this is the liquid the </a:t>
            </a:r>
            <a:r>
              <a:rPr lang="en-GB" sz="2000" strike="noStrike" spc="-1">
                <a:solidFill>
                  <a:srgbClr val="000000"/>
                </a:solidFill>
                <a:latin typeface="Century Gothic "/>
              </a:rPr>
              <a:t>solute</a:t>
            </a:r>
            <a:r>
              <a:rPr lang="en-GB" sz="2000" b="0" strike="noStrike" spc="-1">
                <a:solidFill>
                  <a:srgbClr val="000000"/>
                </a:solidFill>
                <a:latin typeface="Century Gothic "/>
              </a:rPr>
              <a:t> is dissolved in</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421760" y="3953639"/>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897566" y="3953639"/>
            <a:ext cx="538560" cy="538560"/>
          </a:xfrm>
          <a:prstGeom prst="rect">
            <a:avLst/>
          </a:prstGeom>
          <a:ln w="0">
            <a:noFill/>
          </a:ln>
        </p:spPr>
      </p:pic>
    </p:spTree>
    <p:extLst>
      <p:ext uri="{BB962C8B-B14F-4D97-AF65-F5344CB8AC3E}">
        <p14:creationId xmlns:p14="http://schemas.microsoft.com/office/powerpoint/2010/main" val="3414002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0246" y="559626"/>
            <a:ext cx="2123274"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dirty="0">
                <a:ln>
                  <a:noFill/>
                </a:ln>
                <a:solidFill>
                  <a:srgbClr val="006F62"/>
                </a:solidFill>
                <a:effectLst/>
                <a:uLnTx/>
                <a:uFillTx/>
                <a:latin typeface="Century Gothic"/>
                <a:ea typeface="+mn-ea"/>
                <a:cs typeface="+mn-cs"/>
              </a:rPr>
              <a:t>Solution</a:t>
            </a:r>
            <a:endParaRPr kumimoji="0" lang="en-GB" sz="4000" b="0" i="0" u="none" strike="noStrike" kern="1200" cap="none" spc="0" normalizeH="0" baseline="0" noProof="0" dirty="0">
              <a:ln>
                <a:noFill/>
              </a:ln>
              <a:solidFill>
                <a:schemeClr val="tx1"/>
              </a:solidFill>
              <a:effectLst/>
              <a:uLnTx/>
              <a:uFillTx/>
              <a:latin typeface="+mn-lt"/>
              <a:ea typeface="+mn-ea"/>
              <a:cs typeface="+mn-cs"/>
            </a:endParaRPr>
          </a:p>
        </p:txBody>
      </p:sp>
      <p:sp>
        <p:nvSpPr>
          <p:cNvPr id="96" name="Title 1"/>
          <p:cNvSpPr/>
          <p:nvPr/>
        </p:nvSpPr>
        <p:spPr>
          <a:xfrm>
            <a:off x="4349520" y="473901"/>
            <a:ext cx="6315589" cy="921227"/>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the mixture produced when a solute dissolves in a solvent</a:t>
            </a:r>
          </a:p>
          <a:p>
            <a:pPr marL="0" marR="0" lvl="0" indent="0" algn="l" defTabSz="914400" rtl="0" eaLnBrk="1" fontAlgn="auto" latinLnBrk="0" hangingPunct="1">
              <a:lnSpc>
                <a:spcPct val="100000"/>
              </a:lnSpc>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4" name="Picture 3" descr="Two labelled beakers and a small labelled tray. The tray contains salt, the left beaker contains only water and the right beaker contains salt water">
            <a:extLst>
              <a:ext uri="{FF2B5EF4-FFF2-40B4-BE49-F238E27FC236}">
                <a16:creationId xmlns:a16="http://schemas.microsoft.com/office/drawing/2014/main" id="{42A60F0B-0F0A-3F1F-D2DD-9EEF58713B6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71222" y="2343477"/>
            <a:ext cx="2328755" cy="3277020"/>
          </a:xfrm>
          <a:prstGeom prst="rect">
            <a:avLst/>
          </a:prstGeom>
        </p:spPr>
      </p:pic>
      <p:sp>
        <p:nvSpPr>
          <p:cNvPr id="97" name="Content Placeholder 2"/>
          <p:cNvSpPr/>
          <p:nvPr/>
        </p:nvSpPr>
        <p:spPr>
          <a:xfrm>
            <a:off x="310246" y="2028825"/>
            <a:ext cx="3216050" cy="140017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dirty="0">
                <a:solidFill>
                  <a:srgbClr val="006F62"/>
                </a:solidFill>
                <a:latin typeface="Century Gothic"/>
              </a:rPr>
              <a:t>In other words …</a:t>
            </a:r>
            <a:endParaRPr lang="en-GB" sz="2000" b="0" strike="noStrike" spc="-1" dirty="0">
              <a:latin typeface="Arial"/>
            </a:endParaRPr>
          </a:p>
          <a:p>
            <a:pPr>
              <a:lnSpc>
                <a:spcPct val="100000"/>
              </a:lnSpc>
              <a:tabLst>
                <a:tab pos="0" algn="l"/>
              </a:tabLst>
            </a:pPr>
            <a:r>
              <a:rPr lang="en-GB" sz="2000" spc="-1" dirty="0">
                <a:solidFill>
                  <a:srgbClr val="000000"/>
                </a:solidFill>
                <a:latin typeface="Century Gothic"/>
              </a:rPr>
              <a:t>a</a:t>
            </a:r>
            <a:r>
              <a:rPr lang="en-GB" sz="2000" b="0" strike="noStrike" spc="-1" dirty="0">
                <a:solidFill>
                  <a:srgbClr val="000000"/>
                </a:solidFill>
                <a:latin typeface="Century Gothic"/>
              </a:rPr>
              <a:t> mixture of a solvent and a solute such as water and salt</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0246" y="3886413"/>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Sign it</a:t>
            </a:r>
            <a:endParaRPr lang="en-GB" sz="2000" b="0" strike="noStrike" spc="-1">
              <a:latin typeface="Arial"/>
            </a:endParaRPr>
          </a:p>
          <a:p>
            <a:pPr>
              <a:lnSpc>
                <a:spcPct val="100000"/>
              </a:lnSpc>
              <a:tabLst>
                <a:tab pos="0" algn="l"/>
              </a:tabLst>
            </a:pPr>
            <a:r>
              <a:rPr lang="en-US" sz="2000" b="0" strike="noStrike" spc="-1">
                <a:uFillTx/>
                <a:latin typeface="Century Gothic"/>
              </a:rPr>
              <a:t>Watch a video:</a:t>
            </a:r>
            <a:br>
              <a:rPr lang="en-US" sz="2000" b="0" u="sng" strike="noStrike" spc="-1">
                <a:uFillTx/>
                <a:latin typeface="Century Gothic"/>
                <a:hlinkClick r:id="rId3" invalidUrl="http://"/>
              </a:rPr>
            </a:br>
            <a:r>
              <a:rPr lang="en-US" sz="2000" b="0" u="sng" strike="noStrike" spc="-1">
                <a:solidFill>
                  <a:srgbClr val="0563C1"/>
                </a:solidFill>
                <a:uFillTx/>
                <a:latin typeface="Century Gothic"/>
                <a:hlinkClick r:id="rId4"/>
              </a:rPr>
              <a:t>bit.ly/</a:t>
            </a:r>
            <a:r>
              <a:rPr lang="en-US" sz="2000" u="sng" spc="-1">
                <a:solidFill>
                  <a:srgbClr val="0563C1"/>
                </a:solidFill>
                <a:latin typeface="Century Gothic"/>
                <a:hlinkClick r:id="rId4"/>
              </a:rPr>
              <a:t>44uofhF</a:t>
            </a:r>
            <a:endParaRPr lang="en-GB" sz="2000" b="0" strike="noStrike" spc="-1">
              <a:latin typeface="Arial"/>
            </a:endParaRPr>
          </a:p>
        </p:txBody>
      </p:sp>
      <p:sp>
        <p:nvSpPr>
          <p:cNvPr id="104" name="TextBox 13"/>
          <p:cNvSpPr/>
          <p:nvPr/>
        </p:nvSpPr>
        <p:spPr>
          <a:xfrm>
            <a:off x="310246" y="5498555"/>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a:solidFill>
                  <a:srgbClr val="000000"/>
                </a:solidFill>
                <a:latin typeface="Century Gothic "/>
              </a:rPr>
              <a:t>Suh-loo-</a:t>
            </a:r>
            <a:r>
              <a:rPr lang="en-GB" sz="2000" spc="-1" err="1">
                <a:solidFill>
                  <a:srgbClr val="000000"/>
                </a:solidFill>
                <a:latin typeface="Century Gothic "/>
              </a:rPr>
              <a:t>shuhn</a:t>
            </a:r>
            <a:endParaRPr lang="en-GB" sz="2000" spc="-1">
              <a:solidFill>
                <a:srgbClr val="000000"/>
              </a:solidFill>
              <a:latin typeface="Century Gothic "/>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620778" y="2028825"/>
            <a:ext cx="3044331" cy="167690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pc="-1">
                <a:solidFill>
                  <a:srgbClr val="006F62"/>
                </a:solidFill>
                <a:latin typeface="Century Gothic"/>
              </a:rPr>
              <a:t>Example</a:t>
            </a:r>
            <a:endParaRPr lang="en-GB" sz="2000" b="0" strike="noStrike" spc="-1">
              <a:latin typeface="Arial"/>
            </a:endParaRPr>
          </a:p>
          <a:p>
            <a:pPr>
              <a:lnSpc>
                <a:spcPct val="100000"/>
              </a:lnSpc>
              <a:tabLst>
                <a:tab pos="0" algn="l"/>
              </a:tabLst>
            </a:pPr>
            <a:r>
              <a:rPr lang="en-GB" sz="2000" b="0" strike="noStrike" spc="-1">
                <a:solidFill>
                  <a:srgbClr val="000000"/>
                </a:solidFill>
                <a:latin typeface="Century Gothic"/>
              </a:rPr>
              <a:t>In a </a:t>
            </a:r>
            <a:r>
              <a:rPr lang="en-GB" sz="2000" strike="noStrike" spc="-1">
                <a:solidFill>
                  <a:srgbClr val="000000"/>
                </a:solidFill>
                <a:latin typeface="Century Gothic"/>
              </a:rPr>
              <a:t>solution</a:t>
            </a:r>
            <a:r>
              <a:rPr lang="en-GB" sz="2000" b="0" strike="noStrike" spc="-1">
                <a:solidFill>
                  <a:srgbClr val="000000"/>
                </a:solidFill>
                <a:latin typeface="Century Gothic"/>
              </a:rPr>
              <a:t> of salt water the solute is salt and the solvent is water</a:t>
            </a:r>
          </a:p>
        </p:txBody>
      </p:sp>
      <p:sp>
        <p:nvSpPr>
          <p:cNvPr id="103" name="TextBox 12"/>
          <p:cNvSpPr/>
          <p:nvPr/>
        </p:nvSpPr>
        <p:spPr>
          <a:xfrm>
            <a:off x="7617349" y="4050551"/>
            <a:ext cx="3047760" cy="224531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2000" b="1" strike="noStrike" spc="-1">
                <a:solidFill>
                  <a:srgbClr val="006F62"/>
                </a:solidFill>
                <a:latin typeface="Century Gothic "/>
              </a:rPr>
              <a:t>Other meanings</a:t>
            </a:r>
            <a:endParaRPr lang="en-GB" sz="2000" b="0" strike="noStrike" spc="-1">
              <a:solidFill>
                <a:srgbClr val="000000"/>
              </a:solidFill>
              <a:latin typeface="Century Gothic "/>
            </a:endParaRPr>
          </a:p>
          <a:p>
            <a:pPr>
              <a:lnSpc>
                <a:spcPct val="100000"/>
              </a:lnSpc>
            </a:pPr>
            <a:r>
              <a:rPr lang="en-GB" sz="2000" strike="noStrike" spc="-1">
                <a:solidFill>
                  <a:srgbClr val="000000"/>
                </a:solidFill>
                <a:latin typeface="Century Gothic "/>
              </a:rPr>
              <a:t>Solution</a:t>
            </a:r>
            <a:r>
              <a:rPr lang="en-GB" sz="2000" b="0" strike="noStrike" spc="-1">
                <a:solidFill>
                  <a:srgbClr val="000000"/>
                </a:solidFill>
                <a:latin typeface="Century Gothic "/>
              </a:rPr>
              <a:t> can also mean the answer to a problem. In maths and physics, you may be asked to work out the solution to a question</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433520" y="3980763"/>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909326" y="3980763"/>
            <a:ext cx="538560" cy="538560"/>
          </a:xfrm>
          <a:prstGeom prst="rect">
            <a:avLst/>
          </a:prstGeom>
          <a:ln w="0">
            <a:noFill/>
          </a:ln>
        </p:spPr>
      </p:pic>
    </p:spTree>
    <p:extLst>
      <p:ext uri="{BB962C8B-B14F-4D97-AF65-F5344CB8AC3E}">
        <p14:creationId xmlns:p14="http://schemas.microsoft.com/office/powerpoint/2010/main" val="34210651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9" y="416751"/>
            <a:ext cx="1979132"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dirty="0">
                <a:ln>
                  <a:noFill/>
                </a:ln>
                <a:solidFill>
                  <a:srgbClr val="006F62"/>
                </a:solidFill>
                <a:effectLst/>
                <a:uLnTx/>
                <a:uFillTx/>
                <a:latin typeface="Century Gothic"/>
                <a:ea typeface="+mn-ea"/>
                <a:cs typeface="+mn-cs"/>
              </a:rPr>
              <a:t>Solvent</a:t>
            </a:r>
            <a:endParaRPr kumimoji="0" lang="en-GB" sz="4000" b="0" i="0" u="none" strike="noStrike" kern="1200" cap="none" spc="0" normalizeH="0" baseline="0" noProof="0" dirty="0">
              <a:ln>
                <a:noFill/>
              </a:ln>
              <a:solidFill>
                <a:schemeClr val="tx1"/>
              </a:solidFill>
              <a:effectLst/>
              <a:uLnTx/>
              <a:uFillTx/>
              <a:latin typeface="+mn-lt"/>
              <a:ea typeface="+mn-ea"/>
              <a:cs typeface="+mn-cs"/>
            </a:endParaRPr>
          </a:p>
        </p:txBody>
      </p:sp>
      <p:sp>
        <p:nvSpPr>
          <p:cNvPr id="96" name="Title 1"/>
          <p:cNvSpPr/>
          <p:nvPr/>
        </p:nvSpPr>
        <p:spPr>
          <a:xfrm>
            <a:off x="4346091" y="359601"/>
            <a:ext cx="6315588" cy="1052363"/>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a substance that dissolves the solute to make a solution</a:t>
            </a:r>
          </a:p>
          <a:p>
            <a:pPr marL="0" marR="0" lvl="0" indent="0" algn="l" defTabSz="914400" rtl="0" eaLnBrk="1" fontAlgn="auto" latinLnBrk="0" hangingPunct="1">
              <a:buClrTx/>
              <a:buSzTx/>
              <a:buFontTx/>
              <a:buNone/>
              <a:tabLst/>
              <a:defRPr/>
            </a:pPr>
            <a:endParaRPr lang="en-GB" sz="2000" b="0" strike="noStrike" spc="-1" dirty="0">
              <a:latin typeface="Arial"/>
            </a:endParaRPr>
          </a:p>
          <a:p>
            <a:endParaRPr lang="en-GB" sz="2000" b="0" strike="noStrike" spc="-1" dirty="0">
              <a:latin typeface="Arial"/>
            </a:endParaRPr>
          </a:p>
        </p:txBody>
      </p:sp>
      <p:pic>
        <p:nvPicPr>
          <p:cNvPr id="4" name="Picture 3" descr="Two labelled beakers and a small labelled tray. The tray contains salt, the left beaker contains only water and the right beaker contains salt water">
            <a:extLst>
              <a:ext uri="{FF2B5EF4-FFF2-40B4-BE49-F238E27FC236}">
                <a16:creationId xmlns:a16="http://schemas.microsoft.com/office/drawing/2014/main" id="{2C186E31-F0C5-89BC-FB69-C275122C7ED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21946" y="2355178"/>
            <a:ext cx="2374601" cy="3341534"/>
          </a:xfrm>
          <a:prstGeom prst="rect">
            <a:avLst/>
          </a:prstGeom>
        </p:spPr>
      </p:pic>
      <p:sp>
        <p:nvSpPr>
          <p:cNvPr id="97" name="Content Placeholder 2"/>
          <p:cNvSpPr/>
          <p:nvPr/>
        </p:nvSpPr>
        <p:spPr>
          <a:xfrm>
            <a:off x="319009" y="2075964"/>
            <a:ext cx="3216050" cy="175809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trike="noStrike" spc="-1" dirty="0">
                <a:solidFill>
                  <a:srgbClr val="006F62"/>
                </a:solidFill>
                <a:latin typeface="Century Gothic"/>
              </a:rPr>
              <a:t>In other words …</a:t>
            </a:r>
            <a:endParaRPr lang="en-GB" sz="2000" b="0" strike="noStrike" spc="-1" dirty="0">
              <a:latin typeface="Arial"/>
            </a:endParaRPr>
          </a:p>
          <a:p>
            <a:pPr>
              <a:tabLst>
                <a:tab pos="0" algn="l"/>
              </a:tabLst>
            </a:pPr>
            <a:r>
              <a:rPr lang="en-GB" sz="2000" spc="-1" dirty="0">
                <a:solidFill>
                  <a:srgbClr val="000000"/>
                </a:solidFill>
                <a:latin typeface="Century Gothic"/>
              </a:rPr>
              <a:t>t</a:t>
            </a:r>
            <a:r>
              <a:rPr lang="en-GB" sz="2000" b="0" strike="noStrike" spc="-1" dirty="0">
                <a:solidFill>
                  <a:srgbClr val="000000"/>
                </a:solidFill>
                <a:latin typeface="Century Gothic"/>
              </a:rPr>
              <a:t>he </a:t>
            </a:r>
            <a:r>
              <a:rPr lang="en-GB" sz="2000" strike="noStrike" spc="-1" dirty="0">
                <a:solidFill>
                  <a:srgbClr val="000000"/>
                </a:solidFill>
                <a:latin typeface="Century Gothic"/>
              </a:rPr>
              <a:t>solvent</a:t>
            </a:r>
            <a:r>
              <a:rPr lang="en-GB" sz="2000" b="0" strike="noStrike" spc="-1" dirty="0">
                <a:solidFill>
                  <a:srgbClr val="000000"/>
                </a:solidFill>
                <a:latin typeface="Century Gothic"/>
              </a:rPr>
              <a:t> is normally a liquid that other substances can dissolve into</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9009" y="4125188"/>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Sign it</a:t>
            </a:r>
            <a:endParaRPr lang="en-GB" sz="2000" b="0" strike="noStrike" spc="-1">
              <a:latin typeface="Arial"/>
            </a:endParaRPr>
          </a:p>
          <a:p>
            <a:pPr>
              <a:tabLst>
                <a:tab pos="0" algn="l"/>
              </a:tabLst>
            </a:pPr>
            <a:r>
              <a:rPr lang="en-US" sz="2000" b="0" strike="noStrike" spc="-1">
                <a:uFillTx/>
                <a:latin typeface="Century Gothic"/>
              </a:rPr>
              <a:t>Watch a video:</a:t>
            </a:r>
            <a:br>
              <a:rPr lang="en-US" sz="2000" b="0" u="sng" strike="noStrike" spc="-1">
                <a:uFillTx/>
                <a:latin typeface="Century Gothic"/>
                <a:hlinkClick r:id="rId3" invalidUrl="http://"/>
              </a:rPr>
            </a:br>
            <a:r>
              <a:rPr lang="en-US" sz="2000" b="0" u="sng" strike="noStrike" spc="-1">
                <a:solidFill>
                  <a:srgbClr val="0563C1"/>
                </a:solidFill>
                <a:uFillTx/>
                <a:latin typeface="Century Gothic"/>
                <a:hlinkClick r:id="rId4"/>
              </a:rPr>
              <a:t>bit.ly/</a:t>
            </a:r>
            <a:r>
              <a:rPr lang="en-US" sz="2000" u="sng" spc="-1">
                <a:solidFill>
                  <a:srgbClr val="0563C1"/>
                </a:solidFill>
                <a:latin typeface="Century Gothic"/>
                <a:hlinkClick r:id="rId4"/>
              </a:rPr>
              <a:t>4czJbWG</a:t>
            </a:r>
            <a:endParaRPr lang="en-GB" sz="2000" b="0" strike="noStrike" spc="-1">
              <a:latin typeface="Arial"/>
            </a:endParaRPr>
          </a:p>
        </p:txBody>
      </p:sp>
      <p:sp>
        <p:nvSpPr>
          <p:cNvPr id="104" name="TextBox 13"/>
          <p:cNvSpPr/>
          <p:nvPr/>
        </p:nvSpPr>
        <p:spPr>
          <a:xfrm>
            <a:off x="319009" y="5482599"/>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r>
              <a:rPr lang="en-GB" sz="2000" spc="-1">
                <a:solidFill>
                  <a:srgbClr val="000000"/>
                </a:solidFill>
                <a:latin typeface="Century Gothic "/>
              </a:rPr>
              <a:t>Sol-</a:t>
            </a:r>
            <a:r>
              <a:rPr lang="en-GB" sz="2000" spc="-1" err="1">
                <a:solidFill>
                  <a:srgbClr val="000000"/>
                </a:solidFill>
                <a:latin typeface="Century Gothic "/>
              </a:rPr>
              <a:t>vunt</a:t>
            </a:r>
            <a:endParaRPr lang="en-GB" sz="2000" spc="-1">
              <a:solidFill>
                <a:srgbClr val="000000"/>
              </a:solidFill>
              <a:latin typeface="Century Gothic "/>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617348" y="2075964"/>
            <a:ext cx="3044331" cy="139226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pc="-1">
                <a:solidFill>
                  <a:srgbClr val="006F62"/>
                </a:solidFill>
                <a:latin typeface="Century Gothic"/>
              </a:rPr>
              <a:t>Example</a:t>
            </a:r>
            <a:endParaRPr lang="en-GB" sz="2000" b="0" strike="noStrike" spc="-1">
              <a:latin typeface="Arial"/>
            </a:endParaRPr>
          </a:p>
          <a:p>
            <a:pPr>
              <a:tabLst>
                <a:tab pos="0" algn="l"/>
              </a:tabLst>
            </a:pPr>
            <a:r>
              <a:rPr lang="en-GB" sz="2000" b="0" strike="noStrike" spc="-1">
                <a:solidFill>
                  <a:srgbClr val="000000"/>
                </a:solidFill>
                <a:latin typeface="Century Gothic"/>
              </a:rPr>
              <a:t>When salt is dissolved in water the water is the </a:t>
            </a:r>
            <a:r>
              <a:rPr lang="en-GB" sz="2000" strike="noStrike" spc="-1">
                <a:solidFill>
                  <a:srgbClr val="000000"/>
                </a:solidFill>
                <a:latin typeface="Century Gothic"/>
              </a:rPr>
              <a:t>solvent</a:t>
            </a:r>
            <a:endParaRPr lang="en-GB" sz="2000" b="0" strike="noStrike" spc="-1">
              <a:solidFill>
                <a:srgbClr val="000000"/>
              </a:solidFill>
              <a:latin typeface="Century Gothic"/>
            </a:endParaRPr>
          </a:p>
        </p:txBody>
      </p:sp>
      <p:sp>
        <p:nvSpPr>
          <p:cNvPr id="103" name="TextBox 12"/>
          <p:cNvSpPr/>
          <p:nvPr/>
        </p:nvSpPr>
        <p:spPr>
          <a:xfrm>
            <a:off x="7617348" y="4957925"/>
            <a:ext cx="3044331"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b="0" strike="noStrike" spc="-1">
                <a:solidFill>
                  <a:srgbClr val="000000"/>
                </a:solidFill>
                <a:latin typeface="Century Gothic "/>
              </a:rPr>
              <a:t>solute </a:t>
            </a:r>
            <a:r>
              <a:rPr lang="en-US" sz="2000" spc="-1">
                <a:solidFill>
                  <a:srgbClr val="000000"/>
                </a:solidFill>
                <a:latin typeface="Century Gothic"/>
              </a:rPr>
              <a:t>– </a:t>
            </a:r>
            <a:r>
              <a:rPr lang="en-GB" sz="2000" b="0" strike="noStrike" spc="-1">
                <a:solidFill>
                  <a:srgbClr val="000000"/>
                </a:solidFill>
                <a:latin typeface="Century Gothic "/>
              </a:rPr>
              <a:t>this is the substance dissolved in the </a:t>
            </a:r>
            <a:r>
              <a:rPr lang="en-GB" sz="2000" strike="noStrike" spc="-1">
                <a:solidFill>
                  <a:srgbClr val="000000"/>
                </a:solidFill>
                <a:latin typeface="Century Gothic "/>
              </a:rPr>
              <a:t>solvent</a:t>
            </a:r>
            <a:endParaRPr lang="en-GB" sz="2000" b="0" strike="noStrike" spc="-1">
              <a:solidFill>
                <a:srgbClr val="000000"/>
              </a:solidFill>
              <a:latin typeface="Century Gothic "/>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412997" y="4410360"/>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888803" y="4410360"/>
            <a:ext cx="538560" cy="538560"/>
          </a:xfrm>
          <a:prstGeom prst="rect">
            <a:avLst/>
          </a:prstGeom>
          <a:ln w="0">
            <a:noFill/>
          </a:ln>
        </p:spPr>
      </p:pic>
    </p:spTree>
    <p:extLst>
      <p:ext uri="{BB962C8B-B14F-4D97-AF65-F5344CB8AC3E}">
        <p14:creationId xmlns:p14="http://schemas.microsoft.com/office/powerpoint/2010/main" val="594263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ECDC0-F339-A32D-8B89-ADE9677E9945}"/>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F577F1E-42C7-1C40-4F7E-26757600C47D}"/>
              </a:ext>
            </a:extLst>
          </p:cNvPr>
          <p:cNvSpPr txBox="1">
            <a:spLocks noGrp="1"/>
          </p:cNvSpPr>
          <p:nvPr>
            <p:ph type="title" idx="4294967295"/>
          </p:nvPr>
        </p:nvSpPr>
        <p:spPr>
          <a:xfrm>
            <a:off x="306949" y="769176"/>
            <a:ext cx="1529073"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Atom</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a:extLst>
              <a:ext uri="{FF2B5EF4-FFF2-40B4-BE49-F238E27FC236}">
                <a16:creationId xmlns:a16="http://schemas.microsoft.com/office/drawing/2014/main" id="{903EAC31-5D1D-FC42-3A68-5465F6BDFA76}"/>
              </a:ext>
            </a:extLst>
          </p:cNvPr>
          <p:cNvSpPr/>
          <p:nvPr/>
        </p:nvSpPr>
        <p:spPr>
          <a:xfrm>
            <a:off x="3535059" y="769176"/>
            <a:ext cx="7126621" cy="1253774"/>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the smallest possible particle of an element;</a:t>
            </a:r>
            <a:r>
              <a:rPr lang="en-GB" sz="2400" spc="-1" dirty="0">
                <a:solidFill>
                  <a:srgbClr val="000000"/>
                </a:solidFill>
                <a:latin typeface="Century Gothic "/>
              </a:rPr>
              <a:t> </a:t>
            </a:r>
            <a:r>
              <a:rPr kumimoji="0" lang="en-GB" sz="2400" b="0" i="0" u="none" strike="noStrike" kern="1200" cap="none" spc="-1" normalizeH="0" baseline="0" noProof="0" dirty="0">
                <a:ln>
                  <a:noFill/>
                </a:ln>
                <a:solidFill>
                  <a:srgbClr val="000000"/>
                </a:solidFill>
                <a:uLnTx/>
                <a:uFillTx/>
                <a:latin typeface="Century Gothic" panose="020B0502020202020204" pitchFamily="34" charset="0"/>
                <a:cs typeface="Arial" panose="020B0604020202020204" pitchFamily="34" charset="0"/>
              </a:rPr>
              <a:t>a</a:t>
            </a:r>
            <a:r>
              <a:rPr lang="en-GB" sz="2400" dirty="0">
                <a:effectLst/>
                <a:latin typeface="Century Gothic" panose="020B0502020202020204" pitchFamily="34" charset="0"/>
                <a:ea typeface="Times New Roman" panose="02020603050405020304" pitchFamily="18" charset="0"/>
                <a:cs typeface="Arial" panose="020B0604020202020204" pitchFamily="34" charset="0"/>
              </a:rPr>
              <a:t>toms are made up of protons, neutrons and electrons</a:t>
            </a:r>
            <a:endParaRPr lang="en-GB" sz="2400" b="0" strike="noStrike" spc="-1" dirty="0">
              <a:latin typeface="Arial"/>
            </a:endParaRPr>
          </a:p>
          <a:p>
            <a:pPr>
              <a:lnSpc>
                <a:spcPct val="90000"/>
              </a:lnSpc>
            </a:pPr>
            <a:endParaRPr lang="en-GB" sz="2000" b="0" strike="noStrike" spc="-1" dirty="0">
              <a:latin typeface="Arial"/>
            </a:endParaRPr>
          </a:p>
        </p:txBody>
      </p:sp>
      <p:pic>
        <p:nvPicPr>
          <p:cNvPr id="6" name="Picture 5" descr="A diagram of a helium atom. Two protons and two neutrons in the middle, and two electrons in a ring around it">
            <a:extLst>
              <a:ext uri="{FF2B5EF4-FFF2-40B4-BE49-F238E27FC236}">
                <a16:creationId xmlns:a16="http://schemas.microsoft.com/office/drawing/2014/main" id="{FC8732AC-38A1-08F3-EA7A-485171AB13EF}"/>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3813765" y="2794534"/>
            <a:ext cx="3018228" cy="2965376"/>
          </a:xfrm>
          <a:prstGeom prst="rect">
            <a:avLst/>
          </a:prstGeom>
        </p:spPr>
      </p:pic>
      <p:sp>
        <p:nvSpPr>
          <p:cNvPr id="2" name="Content Placeholder 2">
            <a:extLst>
              <a:ext uri="{FF2B5EF4-FFF2-40B4-BE49-F238E27FC236}">
                <a16:creationId xmlns:a16="http://schemas.microsoft.com/office/drawing/2014/main" id="{7ECBC880-C9A2-4487-42B8-73AB0AD1FBA1}"/>
              </a:ext>
            </a:extLst>
          </p:cNvPr>
          <p:cNvSpPr/>
          <p:nvPr/>
        </p:nvSpPr>
        <p:spPr>
          <a:xfrm>
            <a:off x="306949" y="2496577"/>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lnSpc>
                <a:spcPct val="100000"/>
              </a:lnSpc>
              <a:tabLst>
                <a:tab pos="0" algn="l"/>
              </a:tabLst>
            </a:pPr>
            <a:r>
              <a:rPr lang="en-US" sz="2000" b="0" strike="noStrike" spc="-1" dirty="0">
                <a:uFillTx/>
                <a:latin typeface="Century Gothic"/>
              </a:rPr>
              <a:t>Watch a video:</a:t>
            </a:r>
            <a:br>
              <a:rPr lang="en-US" sz="2000" b="0" u="sng" strike="noStrike" spc="-1" dirty="0">
                <a:uFillTx/>
                <a:latin typeface="Century Gothic"/>
                <a:hlinkClick r:id="rId4" invalidUrl="http://"/>
              </a:rPr>
            </a:br>
            <a:r>
              <a:rPr lang="en-US" sz="2000" b="0" u="sng" strike="noStrike" spc="-1" dirty="0">
                <a:solidFill>
                  <a:srgbClr val="0563C1"/>
                </a:solidFill>
                <a:uFillTx/>
                <a:latin typeface="Century Gothic"/>
                <a:hlinkClick r:id="rId5"/>
              </a:rPr>
              <a:t>bit.ly/</a:t>
            </a:r>
            <a:r>
              <a:rPr lang="en-US" sz="2000" u="sng" spc="-1" dirty="0">
                <a:solidFill>
                  <a:srgbClr val="0563C1"/>
                </a:solidFill>
                <a:latin typeface="Century Gothic"/>
                <a:hlinkClick r:id="rId5"/>
              </a:rPr>
              <a:t>3G7XpSi</a:t>
            </a:r>
            <a:endParaRPr lang="en-GB" sz="2000" b="0" strike="noStrike" spc="-1" dirty="0">
              <a:latin typeface="Arial"/>
            </a:endParaRPr>
          </a:p>
        </p:txBody>
      </p:sp>
      <p:sp>
        <p:nvSpPr>
          <p:cNvPr id="104" name="TextBox 13">
            <a:extLst>
              <a:ext uri="{FF2B5EF4-FFF2-40B4-BE49-F238E27FC236}">
                <a16:creationId xmlns:a16="http://schemas.microsoft.com/office/drawing/2014/main" id="{BCC21479-3CCD-6578-E8FC-C24D33140374}"/>
              </a:ext>
            </a:extLst>
          </p:cNvPr>
          <p:cNvSpPr/>
          <p:nvPr/>
        </p:nvSpPr>
        <p:spPr>
          <a:xfrm>
            <a:off x="306949" y="5482500"/>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pPr>
              <a:lnSpc>
                <a:spcPct val="100000"/>
              </a:lnSpc>
            </a:pPr>
            <a:r>
              <a:rPr lang="en-GB" sz="2000" spc="-1" dirty="0">
                <a:solidFill>
                  <a:srgbClr val="000000"/>
                </a:solidFill>
                <a:latin typeface="Century Gothic "/>
              </a:rPr>
              <a:t>A-</a:t>
            </a:r>
            <a:r>
              <a:rPr lang="en-GB" sz="2000" spc="-1" dirty="0" err="1">
                <a:solidFill>
                  <a:srgbClr val="000000"/>
                </a:solidFill>
                <a:latin typeface="Century Gothic "/>
              </a:rPr>
              <a:t>tuhm</a:t>
            </a:r>
            <a:endParaRPr lang="en-GB" sz="2000" spc="-1" dirty="0"/>
          </a:p>
        </p:txBody>
      </p:sp>
      <p:sp>
        <p:nvSpPr>
          <p:cNvPr id="3" name="Content Placeholder 2">
            <a:extLst>
              <a:ext uri="{FF2B5EF4-FFF2-40B4-BE49-F238E27FC236}">
                <a16:creationId xmlns:a16="http://schemas.microsoft.com/office/drawing/2014/main" id="{DBB1C70B-278E-ED76-5393-5258880759F0}"/>
              </a:ext>
            </a:extLst>
          </p:cNvPr>
          <p:cNvSpPr/>
          <p:nvPr/>
        </p:nvSpPr>
        <p:spPr>
          <a:xfrm>
            <a:off x="7191375" y="2496577"/>
            <a:ext cx="3470305"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GB" sz="2000" spc="-1" dirty="0">
                <a:solidFill>
                  <a:srgbClr val="000000"/>
                </a:solidFill>
                <a:latin typeface="Century Gothic"/>
              </a:rPr>
              <a:t>Helium is an element; it is made up of helium atoms</a:t>
            </a:r>
            <a:endParaRPr lang="en-GB" sz="2000" b="0" strike="noStrike" spc="-1" dirty="0">
              <a:solidFill>
                <a:srgbClr val="000000"/>
              </a:solidFill>
              <a:latin typeface="Century Gothic"/>
            </a:endParaRPr>
          </a:p>
        </p:txBody>
      </p:sp>
      <p:sp>
        <p:nvSpPr>
          <p:cNvPr id="103" name="TextBox 12">
            <a:extLst>
              <a:ext uri="{FF2B5EF4-FFF2-40B4-BE49-F238E27FC236}">
                <a16:creationId xmlns:a16="http://schemas.microsoft.com/office/drawing/2014/main" id="{60C8AA96-70DA-78AD-C7DA-625DBD859F1F}"/>
              </a:ext>
            </a:extLst>
          </p:cNvPr>
          <p:cNvSpPr/>
          <p:nvPr/>
        </p:nvSpPr>
        <p:spPr>
          <a:xfrm>
            <a:off x="7191375" y="5265602"/>
            <a:ext cx="3470305" cy="101420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spc="-1">
                <a:solidFill>
                  <a:srgbClr val="000000"/>
                </a:solidFill>
                <a:latin typeface="Century Gothic "/>
              </a:rPr>
              <a:t>p</a:t>
            </a:r>
            <a:r>
              <a:rPr lang="en-GB" sz="2000" b="0" strike="noStrike" spc="-1">
                <a:solidFill>
                  <a:srgbClr val="000000"/>
                </a:solidFill>
                <a:latin typeface="Century Gothic "/>
              </a:rPr>
              <a:t>article, compound or molecule</a:t>
            </a:r>
          </a:p>
        </p:txBody>
      </p:sp>
      <p:sp>
        <p:nvSpPr>
          <p:cNvPr id="99" name="Title 1">
            <a:extLst>
              <a:ext uri="{FF2B5EF4-FFF2-40B4-BE49-F238E27FC236}">
                <a16:creationId xmlns:a16="http://schemas.microsoft.com/office/drawing/2014/main" id="{BF3213CC-83D9-8397-EA84-C735B5CBC6AB}"/>
              </a:ex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FF2B5EF4-FFF2-40B4-BE49-F238E27FC236}">
                <a16:creationId xmlns:a16="http://schemas.microsoft.com/office/drawing/2014/main" id="{440B7B13-3862-EAE0-5CDD-8A5CCBC81569}"/>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347543" y="3040974"/>
            <a:ext cx="543960" cy="543960"/>
          </a:xfrm>
          <a:prstGeom prst="rect">
            <a:avLst/>
          </a:prstGeom>
          <a:ln w="0">
            <a:noFill/>
          </a:ln>
        </p:spPr>
      </p:pic>
      <p:pic>
        <p:nvPicPr>
          <p:cNvPr id="108" name="Graphic 17">
            <a:extLst>
              <a:ext uri="{FF2B5EF4-FFF2-40B4-BE49-F238E27FC236}">
                <a16:creationId xmlns:a16="http://schemas.microsoft.com/office/drawing/2014/main" id="{5F6313A1-F302-3119-DE75-8BE813273C4E}"/>
              </a:ex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778644" y="3052080"/>
            <a:ext cx="538560" cy="538560"/>
          </a:xfrm>
          <a:prstGeom prst="rect">
            <a:avLst/>
          </a:prstGeom>
          <a:ln w="0">
            <a:noFill/>
          </a:ln>
        </p:spPr>
      </p:pic>
    </p:spTree>
    <p:extLst>
      <p:ext uri="{BB962C8B-B14F-4D97-AF65-F5344CB8AC3E}">
        <p14:creationId xmlns:p14="http://schemas.microsoft.com/office/powerpoint/2010/main" val="20548171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9" y="769176"/>
            <a:ext cx="4073487"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Chemical bond</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4818041" y="769176"/>
            <a:ext cx="5929272" cy="951199"/>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a:ln>
                  <a:noFill/>
                </a:ln>
                <a:solidFill>
                  <a:srgbClr val="000000"/>
                </a:solidFill>
                <a:effectLst/>
                <a:uLnTx/>
                <a:uFillTx/>
                <a:latin typeface="Century Gothic "/>
              </a:rPr>
              <a:t>a strong (electrostatic) force of attraction holding atoms together</a:t>
            </a:r>
          </a:p>
          <a:p>
            <a:pPr marL="0" marR="0" lvl="0" indent="0" algn="l" defTabSz="914400" rtl="0" eaLnBrk="1" fontAlgn="auto" latinLnBrk="0" hangingPunct="1">
              <a:lnSpc>
                <a:spcPct val="100000"/>
              </a:lnSpc>
              <a:buClrTx/>
              <a:buSzTx/>
              <a:buFontTx/>
              <a:buNone/>
              <a:tabLst/>
              <a:defRPr/>
            </a:pPr>
            <a:endParaRPr lang="en-GB" sz="2000" b="0" strike="noStrike" spc="-1">
              <a:latin typeface="Arial"/>
            </a:endParaRPr>
          </a:p>
          <a:p>
            <a:pPr>
              <a:lnSpc>
                <a:spcPct val="90000"/>
              </a:lnSpc>
            </a:pPr>
            <a:endParaRPr lang="en-GB" sz="2000" b="0" strike="noStrike" spc="-1">
              <a:latin typeface="Arial"/>
            </a:endParaRPr>
          </a:p>
        </p:txBody>
      </p:sp>
      <p:pic>
        <p:nvPicPr>
          <p:cNvPr id="6" name="Picture 5" descr="A Molymod model of a molecule, with  a chemical bond labelled">
            <a:extLst>
              <a:ext uri="{FF2B5EF4-FFF2-40B4-BE49-F238E27FC236}">
                <a16:creationId xmlns:a16="http://schemas.microsoft.com/office/drawing/2014/main" id="{7392709D-55C9-F3DC-0818-2586DB135F5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13959" y="2315490"/>
            <a:ext cx="2840675" cy="1893338"/>
          </a:xfrm>
          <a:prstGeom prst="rect">
            <a:avLst/>
          </a:prstGeom>
        </p:spPr>
      </p:pic>
      <p:sp>
        <p:nvSpPr>
          <p:cNvPr id="97" name="Content Placeholder 2"/>
          <p:cNvSpPr/>
          <p:nvPr/>
        </p:nvSpPr>
        <p:spPr>
          <a:xfrm>
            <a:off x="319008" y="2330117"/>
            <a:ext cx="3216050" cy="119856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spc="-1">
                <a:solidFill>
                  <a:srgbClr val="000000"/>
                </a:solidFill>
                <a:latin typeface="Century Gothic"/>
              </a:rPr>
              <a:t>a</a:t>
            </a:r>
            <a:r>
              <a:rPr lang="en-GB" sz="2000" b="0" strike="noStrike" spc="-1">
                <a:solidFill>
                  <a:srgbClr val="000000"/>
                </a:solidFill>
                <a:latin typeface="Century Gothic"/>
              </a:rPr>
              <a:t> force that holds atoms together</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9009" y="3878706"/>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Sign it</a:t>
            </a:r>
            <a:endParaRPr lang="en-GB" sz="2000" b="0" strike="noStrike" spc="-1">
              <a:latin typeface="Arial"/>
            </a:endParaRPr>
          </a:p>
          <a:p>
            <a:pPr>
              <a:lnSpc>
                <a:spcPct val="100000"/>
              </a:lnSpc>
              <a:tabLst>
                <a:tab pos="0" algn="l"/>
              </a:tabLst>
            </a:pPr>
            <a:r>
              <a:rPr lang="en-US" sz="2000" b="0" strike="noStrike" spc="-1">
                <a:uFillTx/>
                <a:latin typeface="Century Gothic"/>
              </a:rPr>
              <a:t>Watch a video:</a:t>
            </a:r>
            <a:br>
              <a:rPr lang="en-US" sz="2000" b="0" u="sng" strike="noStrike" spc="-1">
                <a:uFillTx/>
                <a:latin typeface="Century Gothic"/>
                <a:hlinkClick r:id="rId3" invalidUrl="http://"/>
              </a:rPr>
            </a:br>
            <a:r>
              <a:rPr lang="en-US" sz="2000" b="0" u="sng" strike="noStrike" spc="-1">
                <a:solidFill>
                  <a:srgbClr val="0563C1"/>
                </a:solidFill>
                <a:uFillTx/>
                <a:latin typeface="Century Gothic"/>
                <a:hlinkClick r:id="rId4"/>
              </a:rPr>
              <a:t>bit.ly/</a:t>
            </a:r>
            <a:r>
              <a:rPr lang="en-US" sz="2000" u="sng" spc="-1">
                <a:solidFill>
                  <a:srgbClr val="0563C1"/>
                </a:solidFill>
                <a:latin typeface="Century Gothic"/>
                <a:hlinkClick r:id="rId4"/>
              </a:rPr>
              <a:t>4lydvVG</a:t>
            </a:r>
            <a:endParaRPr lang="en-GB" sz="2000" b="0" strike="noStrike" spc="-1">
              <a:latin typeface="Arial"/>
            </a:endParaRPr>
          </a:p>
        </p:txBody>
      </p:sp>
      <p:sp>
        <p:nvSpPr>
          <p:cNvPr id="104" name="TextBox 13"/>
          <p:cNvSpPr/>
          <p:nvPr/>
        </p:nvSpPr>
        <p:spPr>
          <a:xfrm>
            <a:off x="319009" y="5482500"/>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pPr>
              <a:lnSpc>
                <a:spcPct val="100000"/>
              </a:lnSpc>
            </a:pPr>
            <a:r>
              <a:rPr lang="en-GB" sz="2000" spc="-1" dirty="0">
                <a:solidFill>
                  <a:srgbClr val="000000"/>
                </a:solidFill>
                <a:latin typeface="Century Gothic "/>
              </a:rPr>
              <a:t>Kem-</a:t>
            </a:r>
            <a:r>
              <a:rPr lang="en-GB" sz="2000" spc="-1" dirty="0" err="1">
                <a:solidFill>
                  <a:srgbClr val="000000"/>
                </a:solidFill>
                <a:latin typeface="Century Gothic "/>
              </a:rPr>
              <a:t>ih</a:t>
            </a:r>
            <a:r>
              <a:rPr lang="en-GB" sz="2000" spc="-1" dirty="0">
                <a:solidFill>
                  <a:srgbClr val="000000"/>
                </a:solidFill>
                <a:latin typeface="Century Gothic "/>
              </a:rPr>
              <a:t>-</a:t>
            </a:r>
            <a:r>
              <a:rPr lang="en-GB" sz="2000" spc="-1" dirty="0" err="1">
                <a:solidFill>
                  <a:srgbClr val="000000"/>
                </a:solidFill>
                <a:latin typeface="Century Gothic "/>
              </a:rPr>
              <a:t>kuhl</a:t>
            </a:r>
            <a:r>
              <a:rPr lang="en-GB" sz="2000" spc="-1" dirty="0">
                <a:solidFill>
                  <a:srgbClr val="000000"/>
                </a:solidFill>
                <a:latin typeface="Century Gothic "/>
              </a:rPr>
              <a:t> bond</a:t>
            </a:r>
          </a:p>
        </p:txBody>
      </p:sp>
      <p:sp>
        <p:nvSpPr>
          <p:cNvPr id="105" name="TextBox 14"/>
          <p:cNvSpPr/>
          <p:nvPr/>
        </p:nvSpPr>
        <p:spPr>
          <a:xfrm>
            <a:off x="3810234" y="5482500"/>
            <a:ext cx="3518166"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spAutoFit/>
          </a:bodyPr>
          <a:lstStyle/>
          <a:p>
            <a:pPr>
              <a:lnSpc>
                <a:spcPct val="100000"/>
              </a:lnSpc>
            </a:pPr>
            <a:r>
              <a:rPr lang="en-GB" sz="2000" b="1" strike="noStrike" spc="-1">
                <a:solidFill>
                  <a:srgbClr val="006F62"/>
                </a:solidFill>
                <a:latin typeface="Century Gothic "/>
              </a:rPr>
              <a:t>Similar words</a:t>
            </a:r>
            <a:endParaRPr lang="en-GB" sz="2000" b="0" strike="noStrike" spc="-1">
              <a:latin typeface="Arial"/>
            </a:endParaRPr>
          </a:p>
          <a:p>
            <a:pPr>
              <a:lnSpc>
                <a:spcPct val="100000"/>
              </a:lnSpc>
            </a:pPr>
            <a:r>
              <a:rPr lang="en-GB" sz="2000" b="0" strike="noStrike" spc="-1">
                <a:solidFill>
                  <a:srgbClr val="000000"/>
                </a:solidFill>
                <a:latin typeface="Century Gothic "/>
              </a:rPr>
              <a:t>Force of attraction</a:t>
            </a:r>
            <a:endParaRPr lang="en-GB" sz="2000" b="0" strike="noStrike" spc="-1">
              <a:latin typeface="Arial"/>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603575" y="2319063"/>
            <a:ext cx="3129964" cy="2360577"/>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GB" sz="2000" b="0" strike="noStrike" spc="-1" dirty="0">
                <a:solidFill>
                  <a:srgbClr val="000000"/>
                </a:solidFill>
                <a:latin typeface="Century Gothic"/>
              </a:rPr>
              <a:t>Chemical bonds in ethane connect each carbon atom to three hydrogen atoms and  to another carbon atom</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400937" y="4213770"/>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876743" y="4213770"/>
            <a:ext cx="538560" cy="538560"/>
          </a:xfrm>
          <a:prstGeom prst="rect">
            <a:avLst/>
          </a:prstGeom>
          <a:ln w="0">
            <a:noFill/>
          </a:ln>
        </p:spPr>
      </p:pic>
    </p:spTree>
    <p:extLst>
      <p:ext uri="{BB962C8B-B14F-4D97-AF65-F5344CB8AC3E}">
        <p14:creationId xmlns:p14="http://schemas.microsoft.com/office/powerpoint/2010/main" val="19752970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9" y="647438"/>
            <a:ext cx="1293431"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Flow</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819141" y="647438"/>
            <a:ext cx="6842539" cy="951199"/>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spcBef>
                <a:spcPts val="0"/>
              </a:spcBef>
              <a:buClrTx/>
              <a:buSzTx/>
              <a:buFontTx/>
              <a:buNone/>
              <a:tabLst/>
              <a:defRPr/>
            </a:pPr>
            <a:r>
              <a:rPr kumimoji="0" lang="en-GB" sz="2400" b="0" i="0" u="none" strike="noStrike" kern="1200" cap="none" spc="-1" normalizeH="0" baseline="0" noProof="0">
                <a:ln>
                  <a:noFill/>
                </a:ln>
                <a:solidFill>
                  <a:srgbClr val="000000"/>
                </a:solidFill>
                <a:effectLst/>
                <a:uLnTx/>
                <a:uFillTx/>
                <a:latin typeface="Century Gothic "/>
              </a:rPr>
              <a:t>when a gas or liquid moves steadily and continuously</a:t>
            </a:r>
          </a:p>
          <a:p>
            <a:pPr marL="0" marR="0" lvl="0" indent="0" algn="l" defTabSz="914400" rtl="0" eaLnBrk="1" fontAlgn="auto" latinLnBrk="0" hangingPunct="1">
              <a:lnSpc>
                <a:spcPct val="100000"/>
              </a:lnSpc>
              <a:spcBef>
                <a:spcPts val="0"/>
              </a:spcBef>
              <a:buClrTx/>
              <a:buSzTx/>
              <a:buFontTx/>
              <a:buNone/>
              <a:tabLst/>
              <a:defRPr/>
            </a:pPr>
            <a:endParaRPr lang="en-GB" sz="2000" b="0" strike="noStrike" spc="-1">
              <a:latin typeface="Arial"/>
            </a:endParaRPr>
          </a:p>
          <a:p>
            <a:pPr>
              <a:lnSpc>
                <a:spcPct val="90000"/>
              </a:lnSpc>
            </a:pPr>
            <a:endParaRPr lang="en-GB" sz="2000" b="0" strike="noStrike" spc="-1">
              <a:latin typeface="Arial"/>
            </a:endParaRPr>
          </a:p>
        </p:txBody>
      </p:sp>
      <p:pic>
        <p:nvPicPr>
          <p:cNvPr id="6" name="Picture 5" descr="A diagram of two beakers where liquid is flowing from one into the other">
            <a:extLst>
              <a:ext uri="{FF2B5EF4-FFF2-40B4-BE49-F238E27FC236}">
                <a16:creationId xmlns:a16="http://schemas.microsoft.com/office/drawing/2014/main" id="{46C498B0-DDB4-69D7-D731-090BF2163FF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48163" y="2367261"/>
            <a:ext cx="2581659" cy="2581659"/>
          </a:xfrm>
          <a:prstGeom prst="rect">
            <a:avLst/>
          </a:prstGeom>
        </p:spPr>
      </p:pic>
      <p:sp>
        <p:nvSpPr>
          <p:cNvPr id="97" name="Content Placeholder 2"/>
          <p:cNvSpPr/>
          <p:nvPr/>
        </p:nvSpPr>
        <p:spPr>
          <a:xfrm>
            <a:off x="319009" y="2489159"/>
            <a:ext cx="3216050" cy="145719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spc="-1">
                <a:solidFill>
                  <a:srgbClr val="000000"/>
                </a:solidFill>
                <a:latin typeface="Century Gothic"/>
              </a:rPr>
              <a:t>w</a:t>
            </a:r>
            <a:r>
              <a:rPr lang="en-GB" sz="2000" b="0" strike="noStrike" spc="-1">
                <a:solidFill>
                  <a:srgbClr val="000000"/>
                </a:solidFill>
                <a:latin typeface="Century Gothic"/>
              </a:rPr>
              <a:t>hen a gas or liquid moves from one place to another</a:t>
            </a:r>
          </a:p>
        </p:txBody>
      </p:sp>
      <p:sp>
        <p:nvSpPr>
          <p:cNvPr id="104" name="TextBox 13"/>
          <p:cNvSpPr/>
          <p:nvPr/>
        </p:nvSpPr>
        <p:spPr>
          <a:xfrm>
            <a:off x="319009" y="5482500"/>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err="1">
                <a:solidFill>
                  <a:srgbClr val="000000"/>
                </a:solidFill>
                <a:latin typeface="Century Gothic "/>
              </a:rPr>
              <a:t>Floh</a:t>
            </a:r>
            <a:endParaRPr lang="en-GB" sz="2000" spc="-1"/>
          </a:p>
        </p:txBody>
      </p:sp>
      <p:sp>
        <p:nvSpPr>
          <p:cNvPr id="105" name="TextBox 14"/>
          <p:cNvSpPr/>
          <p:nvPr/>
        </p:nvSpPr>
        <p:spPr>
          <a:xfrm>
            <a:off x="3810234" y="5482500"/>
            <a:ext cx="3518166"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spAutoFit/>
          </a:bodyPr>
          <a:lstStyle/>
          <a:p>
            <a:pPr>
              <a:lnSpc>
                <a:spcPct val="100000"/>
              </a:lnSpc>
            </a:pPr>
            <a:r>
              <a:rPr lang="en-GB" sz="2000" b="1" strike="noStrike" spc="-1">
                <a:solidFill>
                  <a:srgbClr val="006F62"/>
                </a:solidFill>
                <a:latin typeface="Century Gothic "/>
              </a:rPr>
              <a:t>Similar words</a:t>
            </a:r>
            <a:endParaRPr lang="en-GB" sz="2000" b="0" strike="noStrike" spc="-1">
              <a:latin typeface="Arial"/>
            </a:endParaRPr>
          </a:p>
          <a:p>
            <a:pPr>
              <a:lnSpc>
                <a:spcPct val="100000"/>
              </a:lnSpc>
            </a:pPr>
            <a:r>
              <a:rPr lang="en-GB" sz="2000" b="0" strike="noStrike" spc="-1">
                <a:solidFill>
                  <a:srgbClr val="000000"/>
                </a:solidFill>
                <a:latin typeface="Century Gothic "/>
              </a:rPr>
              <a:t>Move</a:t>
            </a:r>
            <a:endParaRPr lang="en-GB" sz="2000" b="0" strike="noStrike" spc="-1">
              <a:latin typeface="Arial"/>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617349" y="2489159"/>
            <a:ext cx="3044331" cy="1136357"/>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a:bodyPr>
          <a:lstStyle/>
          <a:p>
            <a:pPr>
              <a:lnSpc>
                <a:spcPct val="100000"/>
              </a:lnSpc>
              <a:tabLst>
                <a:tab pos="0" algn="l"/>
              </a:tabLst>
            </a:pPr>
            <a:r>
              <a:rPr lang="en-US" sz="2000" b="1" spc="-1">
                <a:solidFill>
                  <a:srgbClr val="006F62"/>
                </a:solidFill>
                <a:latin typeface="Century Gothic"/>
              </a:rPr>
              <a:t>Example</a:t>
            </a:r>
            <a:endParaRPr lang="en-GB" sz="2000" b="0" strike="noStrike" spc="-1">
              <a:latin typeface="Arial"/>
            </a:endParaRPr>
          </a:p>
          <a:p>
            <a:pPr>
              <a:lnSpc>
                <a:spcPct val="100000"/>
              </a:lnSpc>
              <a:tabLst>
                <a:tab pos="0" algn="l"/>
              </a:tabLst>
            </a:pPr>
            <a:r>
              <a:rPr lang="en-GB" sz="2000" b="0" strike="noStrike" spc="-1">
                <a:solidFill>
                  <a:srgbClr val="000000"/>
                </a:solidFill>
                <a:latin typeface="Century Gothic"/>
              </a:rPr>
              <a:t>The water </a:t>
            </a:r>
            <a:r>
              <a:rPr lang="en-GB" sz="2000" strike="noStrike" spc="-1">
                <a:solidFill>
                  <a:srgbClr val="000000"/>
                </a:solidFill>
                <a:latin typeface="Century Gothic"/>
              </a:rPr>
              <a:t>flows</a:t>
            </a:r>
            <a:r>
              <a:rPr lang="en-GB" sz="2000" b="0" strike="noStrike" spc="-1">
                <a:solidFill>
                  <a:srgbClr val="000000"/>
                </a:solidFill>
                <a:latin typeface="Century Gothic"/>
              </a:rPr>
              <a:t> to fill its container</a:t>
            </a:r>
            <a:endParaRPr lang="en-GB" sz="2000" b="0" strike="noStrike" spc="-1">
              <a:latin typeface="Arial"/>
            </a:endParaRPr>
          </a:p>
        </p:txBody>
      </p:sp>
      <p:sp>
        <p:nvSpPr>
          <p:cNvPr id="103" name="TextBox 12"/>
          <p:cNvSpPr/>
          <p:nvPr/>
        </p:nvSpPr>
        <p:spPr>
          <a:xfrm>
            <a:off x="7613920" y="4945324"/>
            <a:ext cx="3047760"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b="0" strike="noStrike" spc="-1">
                <a:solidFill>
                  <a:srgbClr val="000000"/>
                </a:solidFill>
                <a:latin typeface="Century Gothic "/>
              </a:rPr>
              <a:t>Diffusion</a:t>
            </a:r>
            <a:r>
              <a:rPr lang="en-GB" sz="2000" spc="-1">
                <a:solidFill>
                  <a:srgbClr val="000000"/>
                </a:solidFill>
                <a:latin typeface="Century Gothic "/>
              </a:rPr>
              <a:t> - </a:t>
            </a:r>
            <a:r>
              <a:rPr lang="en-GB" sz="2000" b="0" strike="noStrike" spc="-1">
                <a:solidFill>
                  <a:srgbClr val="000000"/>
                </a:solidFill>
                <a:latin typeface="Century Gothic "/>
              </a:rPr>
              <a:t>a specific example of liquid and gas particles moving</a:t>
            </a:r>
            <a:endParaRPr lang="en-GB" sz="2000" b="0" strike="noStrike" spc="-1">
              <a:latin typeface="Arial"/>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Tree>
    <p:extLst>
      <p:ext uri="{BB962C8B-B14F-4D97-AF65-F5344CB8AC3E}">
        <p14:creationId xmlns:p14="http://schemas.microsoft.com/office/powerpoint/2010/main" val="16755206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31069" y="359976"/>
            <a:ext cx="1580241"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Force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2716324" y="282843"/>
            <a:ext cx="7957991" cy="984483"/>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r>
              <a:rPr lang="en-GB" sz="2400" b="0" strike="noStrike" spc="-1">
                <a:solidFill>
                  <a:srgbClr val="000000"/>
                </a:solidFill>
                <a:latin typeface="Century Gothic"/>
                <a:ea typeface="Times New Roman"/>
              </a:rPr>
              <a:t>the attraction (pull) and repulsion (push) between objects</a:t>
            </a:r>
            <a:r>
              <a:rPr lang="en-GB" sz="2400" spc="-1">
                <a:solidFill>
                  <a:srgbClr val="000000"/>
                </a:solidFill>
                <a:latin typeface="Century Gothic"/>
                <a:ea typeface="Times New Roman"/>
              </a:rPr>
              <a:t>; i</a:t>
            </a:r>
            <a:r>
              <a:rPr lang="en-GB" sz="2400" b="0" strike="noStrike" spc="-1">
                <a:solidFill>
                  <a:srgbClr val="000000"/>
                </a:solidFill>
                <a:latin typeface="Century Gothic"/>
                <a:ea typeface="Times New Roman"/>
              </a:rPr>
              <a:t>n chemistry, these objects are particles</a:t>
            </a:r>
            <a:endParaRPr lang="en-GB" sz="2400" b="0" strike="noStrike" spc="-1">
              <a:latin typeface="Arial"/>
            </a:endParaRPr>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pic>
        <p:nvPicPr>
          <p:cNvPr id="5" name="Picture 4" descr="Two circles with arrows coming from each circle and the arrow heads meet in the middle">
            <a:extLst>
              <a:ext uri="{FF2B5EF4-FFF2-40B4-BE49-F238E27FC236}">
                <a16:creationId xmlns:a16="http://schemas.microsoft.com/office/drawing/2014/main" id="{EC8B5992-43A9-BBA3-A94F-CB9D64360CCB}"/>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3593957" y="3266876"/>
            <a:ext cx="3279195" cy="1443315"/>
          </a:xfrm>
          <a:prstGeom prst="rect">
            <a:avLst/>
          </a:prstGeom>
        </p:spPr>
      </p:pic>
      <p:sp>
        <p:nvSpPr>
          <p:cNvPr id="97" name="Content Placeholder 2"/>
          <p:cNvSpPr/>
          <p:nvPr/>
        </p:nvSpPr>
        <p:spPr>
          <a:xfrm>
            <a:off x="331069" y="1485005"/>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GB" sz="2000" spc="-1">
                <a:solidFill>
                  <a:srgbClr val="000000"/>
                </a:solidFill>
                <a:latin typeface="Century Gothic"/>
              </a:rPr>
              <a:t>s</a:t>
            </a:r>
            <a:r>
              <a:rPr lang="en-GB" sz="2000" b="0" strike="noStrike" spc="-1">
                <a:solidFill>
                  <a:srgbClr val="000000"/>
                </a:solidFill>
                <a:latin typeface="Century Gothic"/>
              </a:rPr>
              <a:t>omething that pulls two objects together or pushes them apart</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31069" y="3802064"/>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Sign it</a:t>
            </a:r>
            <a:endParaRPr lang="en-GB" sz="2000" b="0" strike="noStrike" spc="-1">
              <a:latin typeface="Arial"/>
            </a:endParaRPr>
          </a:p>
          <a:p>
            <a:pPr>
              <a:tabLst>
                <a:tab pos="0" algn="l"/>
              </a:tabLst>
            </a:pPr>
            <a:r>
              <a:rPr lang="en-US" sz="2000" b="0" strike="noStrike" spc="-1">
                <a:uFillTx/>
                <a:latin typeface="Century Gothic"/>
              </a:rPr>
              <a:t>Watch a video:</a:t>
            </a:r>
            <a:br>
              <a:rPr lang="en-US" sz="2000" b="0" u="sng" strike="noStrike" spc="-1">
                <a:uFillTx/>
                <a:latin typeface="Century Gothic"/>
                <a:hlinkClick r:id="rId4" invalidUrl="http://"/>
              </a:rPr>
            </a:br>
            <a:r>
              <a:rPr lang="en-US" sz="2000" b="0" u="sng" strike="noStrike" spc="-1">
                <a:solidFill>
                  <a:srgbClr val="0563C1"/>
                </a:solidFill>
                <a:uFillTx/>
                <a:latin typeface="Century Gothic"/>
                <a:hlinkClick r:id="rId5"/>
              </a:rPr>
              <a:t>bit.ly/</a:t>
            </a:r>
            <a:r>
              <a:rPr lang="en-US" sz="2000" u="sng" spc="-1">
                <a:solidFill>
                  <a:srgbClr val="0563C1"/>
                </a:solidFill>
                <a:latin typeface="Century Gothic"/>
                <a:hlinkClick r:id="rId5"/>
              </a:rPr>
              <a:t>4lsBd5P</a:t>
            </a:r>
            <a:endParaRPr lang="en-GB" sz="2000" b="0" strike="noStrike" spc="-1">
              <a:latin typeface="Arial"/>
            </a:endParaRPr>
          </a:p>
        </p:txBody>
      </p:sp>
      <p:sp>
        <p:nvSpPr>
          <p:cNvPr id="104" name="TextBox 13"/>
          <p:cNvSpPr/>
          <p:nvPr/>
        </p:nvSpPr>
        <p:spPr>
          <a:xfrm>
            <a:off x="331069" y="5641274"/>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r>
              <a:rPr lang="en-GB" sz="2000" spc="-1">
                <a:solidFill>
                  <a:srgbClr val="000000"/>
                </a:solidFill>
                <a:latin typeface="Century Gothic "/>
              </a:rPr>
              <a:t>For-ss</a:t>
            </a:r>
          </a:p>
        </p:txBody>
      </p:sp>
      <p:sp>
        <p:nvSpPr>
          <p:cNvPr id="3" name="Content Placeholder 2">
            <a:extLst>
              <a:ext uri="{FF2B5EF4-FFF2-40B4-BE49-F238E27FC236}">
                <a16:creationId xmlns:a16="http://schemas.microsoft.com/office/drawing/2014/main" id="{87B6E066-9030-D2D8-21FF-3222433FCC0B}"/>
              </a:ext>
            </a:extLst>
          </p:cNvPr>
          <p:cNvSpPr/>
          <p:nvPr/>
        </p:nvSpPr>
        <p:spPr>
          <a:xfrm>
            <a:off x="6952941" y="1485005"/>
            <a:ext cx="3721375" cy="1739457"/>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pc="-1" dirty="0">
                <a:solidFill>
                  <a:srgbClr val="006F62"/>
                </a:solidFill>
                <a:latin typeface="Century Gothic"/>
              </a:rPr>
              <a:t>Example</a:t>
            </a:r>
            <a:endParaRPr lang="en-GB" sz="2000" b="0" strike="noStrike" spc="-1" dirty="0">
              <a:latin typeface="Arial"/>
            </a:endParaRPr>
          </a:p>
          <a:p>
            <a:pPr>
              <a:tabLst>
                <a:tab pos="0" algn="l"/>
              </a:tabLst>
            </a:pPr>
            <a:r>
              <a:rPr lang="en-GB" sz="2000" b="0" strike="noStrike" spc="-1" dirty="0">
                <a:solidFill>
                  <a:srgbClr val="000000"/>
                </a:solidFill>
                <a:latin typeface="Century Gothic"/>
              </a:rPr>
              <a:t>The </a:t>
            </a:r>
            <a:r>
              <a:rPr lang="en-GB" sz="2000" strike="noStrike" spc="-1" dirty="0">
                <a:solidFill>
                  <a:srgbClr val="000000"/>
                </a:solidFill>
                <a:latin typeface="Century Gothic"/>
              </a:rPr>
              <a:t>forces</a:t>
            </a:r>
            <a:r>
              <a:rPr lang="en-GB" sz="2000" b="0" strike="noStrike" spc="-1" dirty="0">
                <a:solidFill>
                  <a:srgbClr val="000000"/>
                </a:solidFill>
                <a:latin typeface="Century Gothic"/>
              </a:rPr>
              <a:t> in ionic compounds are very strong which gives them a high melting and boiling point</a:t>
            </a:r>
          </a:p>
        </p:txBody>
      </p:sp>
      <p:sp>
        <p:nvSpPr>
          <p:cNvPr id="103" name="TextBox 12"/>
          <p:cNvSpPr/>
          <p:nvPr/>
        </p:nvSpPr>
        <p:spPr>
          <a:xfrm>
            <a:off x="6962465" y="3307247"/>
            <a:ext cx="3721375" cy="101420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spc="-1">
                <a:solidFill>
                  <a:srgbClr val="000000"/>
                </a:solidFill>
                <a:latin typeface="Century Gothic "/>
              </a:rPr>
              <a:t>b</a:t>
            </a:r>
            <a:r>
              <a:rPr lang="en-GB" sz="2000" b="0" strike="noStrike" spc="-1">
                <a:solidFill>
                  <a:srgbClr val="000000"/>
                </a:solidFill>
                <a:latin typeface="Century Gothic "/>
              </a:rPr>
              <a:t>ond – this is a specific type of </a:t>
            </a:r>
            <a:r>
              <a:rPr lang="en-GB" sz="2000" strike="noStrike" spc="-1">
                <a:solidFill>
                  <a:srgbClr val="000000"/>
                </a:solidFill>
                <a:latin typeface="Century Gothic "/>
              </a:rPr>
              <a:t>force</a:t>
            </a:r>
            <a:r>
              <a:rPr lang="en-GB" sz="2000" b="0" strike="noStrike" spc="-1">
                <a:solidFill>
                  <a:srgbClr val="000000"/>
                </a:solidFill>
                <a:latin typeface="Century Gothic "/>
              </a:rPr>
              <a:t> between particles</a:t>
            </a:r>
            <a:endParaRPr lang="en-GB" sz="2000" b="0" strike="noStrike" spc="-1">
              <a:latin typeface="Arial"/>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435163" y="4028441"/>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899107" y="4033841"/>
            <a:ext cx="538560" cy="538560"/>
          </a:xfrm>
          <a:prstGeom prst="rect">
            <a:avLst/>
          </a:prstGeom>
          <a:ln w="0">
            <a:noFill/>
          </a:ln>
        </p:spPr>
      </p:pic>
      <p:sp>
        <p:nvSpPr>
          <p:cNvPr id="8" name="TextBox 13">
            <a:extLst>
              <a:ext uri="{FF2B5EF4-FFF2-40B4-BE49-F238E27FC236}">
                <a16:creationId xmlns:a16="http://schemas.microsoft.com/office/drawing/2014/main" id="{9C3312FF-14A6-051E-1BA6-942FCF9FF4FC}"/>
              </a:ext>
            </a:extLst>
          </p:cNvPr>
          <p:cNvSpPr/>
          <p:nvPr/>
        </p:nvSpPr>
        <p:spPr>
          <a:xfrm>
            <a:off x="6952940" y="4410168"/>
            <a:ext cx="3721375" cy="2028417"/>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trike="noStrike" spc="-1">
                <a:solidFill>
                  <a:srgbClr val="006F62"/>
                </a:solidFill>
                <a:latin typeface="Century Gothic "/>
              </a:rPr>
              <a:t>Other meanings</a:t>
            </a:r>
            <a:endParaRPr lang="en-GB" sz="2000" b="0" strike="noStrike" spc="-1">
              <a:latin typeface="Arial"/>
            </a:endParaRPr>
          </a:p>
          <a:p>
            <a:r>
              <a:rPr lang="en-GB" sz="2000" spc="-1">
                <a:solidFill>
                  <a:srgbClr val="000000"/>
                </a:solidFill>
                <a:latin typeface="Century Gothic "/>
              </a:rPr>
              <a:t>You may hear in your physics lessons that a force can also change the shape of an object, or change its speed or direction</a:t>
            </a:r>
          </a:p>
        </p:txBody>
      </p:sp>
    </p:spTree>
    <p:extLst>
      <p:ext uri="{BB962C8B-B14F-4D97-AF65-F5344CB8AC3E}">
        <p14:creationId xmlns:p14="http://schemas.microsoft.com/office/powerpoint/2010/main" val="27856991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02206" y="255898"/>
            <a:ext cx="1179747"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Gas</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2412997" y="255898"/>
            <a:ext cx="8359747" cy="1271961"/>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spcBef>
                <a:spcPts val="0"/>
              </a:spcBef>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a state of matter with no defined shape or volume and where the particles move randomly and have a large distance between them</a:t>
            </a:r>
          </a:p>
          <a:p>
            <a:pPr marL="0" marR="0" lvl="0" indent="0" algn="l" defTabSz="914400" rtl="0" eaLnBrk="1" fontAlgn="auto" latinLnBrk="0" hangingPunct="1">
              <a:lnSpc>
                <a:spcPct val="100000"/>
              </a:lnSpc>
              <a:spcBef>
                <a:spcPts val="0"/>
              </a:spcBef>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5" name="Picture 4" descr="A diagram of gas particles - small grey dots">
            <a:extLst>
              <a:ext uri="{FF2B5EF4-FFF2-40B4-BE49-F238E27FC236}">
                <a16:creationId xmlns:a16="http://schemas.microsoft.com/office/drawing/2014/main" id="{06A0E047-3DFA-0EBB-B682-6F68E83DF6ED}"/>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3427363" y="3332242"/>
            <a:ext cx="3602743" cy="1651632"/>
          </a:xfrm>
          <a:prstGeom prst="rect">
            <a:avLst/>
          </a:prstGeom>
        </p:spPr>
      </p:pic>
      <p:sp>
        <p:nvSpPr>
          <p:cNvPr id="97" name="Content Placeholder 2"/>
          <p:cNvSpPr/>
          <p:nvPr/>
        </p:nvSpPr>
        <p:spPr>
          <a:xfrm>
            <a:off x="302206" y="1594061"/>
            <a:ext cx="3247693" cy="1827466"/>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spc="-1">
                <a:solidFill>
                  <a:srgbClr val="000000"/>
                </a:solidFill>
                <a:latin typeface="Century Gothic"/>
              </a:rPr>
              <a:t>a</a:t>
            </a:r>
            <a:r>
              <a:rPr lang="en-GB" sz="2000" b="0" strike="noStrike" spc="-1">
                <a:solidFill>
                  <a:srgbClr val="000000"/>
                </a:solidFill>
                <a:latin typeface="Century Gothic"/>
              </a:rPr>
              <a:t> substance that is not solid or liquid and can change its shape to fill its container</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02206" y="3902437"/>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lnSpc>
                <a:spcPct val="100000"/>
              </a:lnSpc>
              <a:tabLst>
                <a:tab pos="0" algn="l"/>
              </a:tabLst>
            </a:pPr>
            <a:r>
              <a:rPr lang="en-US" sz="2000" b="0" strike="noStrike" spc="-1" dirty="0">
                <a:uFillTx/>
                <a:latin typeface="Century Gothic"/>
              </a:rPr>
              <a:t>Watch a video:</a:t>
            </a:r>
            <a:br>
              <a:rPr lang="en-US" sz="2000" b="0" u="sng" strike="noStrike" spc="-1" dirty="0">
                <a:uFillTx/>
                <a:latin typeface="Century Gothic"/>
                <a:hlinkClick r:id="rId4" invalidUrl="http://"/>
              </a:rPr>
            </a:br>
            <a:r>
              <a:rPr lang="en-US" sz="2000" b="0" u="sng" strike="noStrike" spc="-1" dirty="0">
                <a:solidFill>
                  <a:srgbClr val="0563C1"/>
                </a:solidFill>
                <a:uFillTx/>
                <a:latin typeface="Century Gothic"/>
                <a:hlinkClick r:id="rId5"/>
              </a:rPr>
              <a:t>bit.ly/42V6mr1</a:t>
            </a:r>
            <a:endParaRPr lang="en-GB" sz="2000" b="0" strike="noStrike" spc="-1" dirty="0">
              <a:latin typeface="Arial"/>
            </a:endParaRPr>
          </a:p>
        </p:txBody>
      </p:sp>
      <p:sp>
        <p:nvSpPr>
          <p:cNvPr id="104" name="TextBox 13"/>
          <p:cNvSpPr/>
          <p:nvPr/>
        </p:nvSpPr>
        <p:spPr>
          <a:xfrm>
            <a:off x="302206" y="5892742"/>
            <a:ext cx="3247694"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pPr>
              <a:lnSpc>
                <a:spcPct val="100000"/>
              </a:lnSpc>
            </a:pPr>
            <a:r>
              <a:rPr lang="en-GB" sz="2000" spc="-1" dirty="0">
                <a:solidFill>
                  <a:srgbClr val="000000"/>
                </a:solidFill>
                <a:latin typeface="Century Gothic "/>
              </a:rPr>
              <a:t>Ga-ss</a:t>
            </a:r>
            <a:endParaRPr lang="en-GB" sz="2000" spc="-1" dirty="0"/>
          </a:p>
        </p:txBody>
      </p:sp>
      <p:sp>
        <p:nvSpPr>
          <p:cNvPr id="3" name="Content Placeholder 2">
            <a:extLst>
              <a:ext uri="{FF2B5EF4-FFF2-40B4-BE49-F238E27FC236}">
                <a16:creationId xmlns:a16="http://schemas.microsoft.com/office/drawing/2014/main" id="{87B6E066-9030-D2D8-21FF-3222433FCC0B}"/>
              </a:ext>
            </a:extLst>
          </p:cNvPr>
          <p:cNvSpPr/>
          <p:nvPr/>
        </p:nvSpPr>
        <p:spPr>
          <a:xfrm>
            <a:off x="7252624" y="1594061"/>
            <a:ext cx="3521329"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lnSpcReduction="10000"/>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GB" sz="2000" b="0" strike="noStrike" spc="-1" dirty="0">
                <a:solidFill>
                  <a:srgbClr val="000000"/>
                </a:solidFill>
                <a:latin typeface="Century Gothic"/>
              </a:rPr>
              <a:t>When a liquid is heated it evaporates and becomes a </a:t>
            </a:r>
            <a:r>
              <a:rPr lang="en-GB" sz="2000" strike="noStrike" spc="-1" dirty="0">
                <a:solidFill>
                  <a:srgbClr val="000000"/>
                </a:solidFill>
                <a:latin typeface="Century Gothic"/>
              </a:rPr>
              <a:t>gas</a:t>
            </a:r>
            <a:endParaRPr lang="en-GB" sz="2000" b="0" strike="noStrike" spc="-1" dirty="0">
              <a:solidFill>
                <a:srgbClr val="000000"/>
              </a:solidFill>
              <a:latin typeface="Century Gothic"/>
            </a:endParaRPr>
          </a:p>
        </p:txBody>
      </p:sp>
      <p:sp>
        <p:nvSpPr>
          <p:cNvPr id="103" name="TextBox 12"/>
          <p:cNvSpPr/>
          <p:nvPr/>
        </p:nvSpPr>
        <p:spPr>
          <a:xfrm>
            <a:off x="7232365" y="3116950"/>
            <a:ext cx="3521329"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dirty="0">
                <a:solidFill>
                  <a:srgbClr val="006F62"/>
                </a:solidFill>
                <a:latin typeface="Century Gothic "/>
              </a:rPr>
              <a:t>Don’t confuse with …</a:t>
            </a:r>
            <a:endParaRPr lang="en-GB" sz="2000" b="0" strike="noStrike" spc="-1" dirty="0">
              <a:latin typeface="Arial"/>
            </a:endParaRPr>
          </a:p>
          <a:p>
            <a:pPr>
              <a:lnSpc>
                <a:spcPct val="100000"/>
              </a:lnSpc>
            </a:pPr>
            <a:r>
              <a:rPr lang="en-GB" sz="2000" spc="-1" dirty="0">
                <a:solidFill>
                  <a:srgbClr val="000000"/>
                </a:solidFill>
                <a:latin typeface="Century Gothic "/>
              </a:rPr>
              <a:t>a</a:t>
            </a:r>
            <a:r>
              <a:rPr lang="en-GB" sz="2000" b="0" strike="noStrike" spc="-1" dirty="0">
                <a:solidFill>
                  <a:srgbClr val="000000"/>
                </a:solidFill>
                <a:latin typeface="Century Gothic "/>
              </a:rPr>
              <a:t> hot substance -</a:t>
            </a:r>
            <a:r>
              <a:rPr lang="en-GB" sz="2000" spc="-1" dirty="0">
                <a:solidFill>
                  <a:srgbClr val="000000"/>
                </a:solidFill>
                <a:latin typeface="Century Gothic "/>
              </a:rPr>
              <a:t> o</a:t>
            </a:r>
            <a:r>
              <a:rPr lang="en-GB" sz="2000" b="0" strike="noStrike" spc="-1" dirty="0">
                <a:solidFill>
                  <a:srgbClr val="000000"/>
                </a:solidFill>
                <a:latin typeface="Century Gothic "/>
              </a:rPr>
              <a:t>xygen is a gas at room temperature</a:t>
            </a:r>
          </a:p>
        </p:txBody>
      </p:sp>
      <p:sp>
        <p:nvSpPr>
          <p:cNvPr id="13" name="TextBox 13">
            <a:extLst>
              <a:ext uri="{FF2B5EF4-FFF2-40B4-BE49-F238E27FC236}">
                <a16:creationId xmlns:a16="http://schemas.microsoft.com/office/drawing/2014/main" id="{60D6B1D7-CA9D-FB97-EA35-8D8D41BB1589}"/>
              </a:ext>
            </a:extLst>
          </p:cNvPr>
          <p:cNvSpPr/>
          <p:nvPr/>
        </p:nvSpPr>
        <p:spPr>
          <a:xfrm>
            <a:off x="7243099" y="4661636"/>
            <a:ext cx="3529645" cy="2028417"/>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trike="noStrike" spc="-1">
                <a:solidFill>
                  <a:srgbClr val="006F62"/>
                </a:solidFill>
                <a:latin typeface="Century Gothic "/>
              </a:rPr>
              <a:t>Other meanings</a:t>
            </a:r>
            <a:endParaRPr lang="en-GB" sz="2000" b="0" strike="noStrike" spc="-1">
              <a:latin typeface="Arial"/>
            </a:endParaRPr>
          </a:p>
          <a:p>
            <a:pPr>
              <a:lnSpc>
                <a:spcPct val="100000"/>
              </a:lnSpc>
            </a:pPr>
            <a:r>
              <a:rPr lang="en-GB" sz="2000" spc="-1">
                <a:latin typeface="Century Gothic" panose="020B0502020202020204" pitchFamily="34" charset="0"/>
              </a:rPr>
              <a:t>Natural gas is a fossil fuel used to generate electricity. It is a mixture of gases including methane</a:t>
            </a:r>
          </a:p>
          <a:p>
            <a:pPr>
              <a:lnSpc>
                <a:spcPct val="100000"/>
              </a:lnSpc>
            </a:pPr>
            <a:endParaRPr lang="en-GB" sz="2000" spc="-1"/>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412997" y="4057981"/>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888803" y="4057981"/>
            <a:ext cx="538560" cy="538560"/>
          </a:xfrm>
          <a:prstGeom prst="rect">
            <a:avLst/>
          </a:prstGeom>
          <a:ln w="0">
            <a:noFill/>
          </a:ln>
        </p:spPr>
      </p:pic>
    </p:spTree>
    <p:extLst>
      <p:ext uri="{BB962C8B-B14F-4D97-AF65-F5344CB8AC3E}">
        <p14:creationId xmlns:p14="http://schemas.microsoft.com/office/powerpoint/2010/main" val="770939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E7C89-7056-7ECD-A533-16157937CFB4}"/>
            </a:ext>
          </a:extLst>
        </p:cNvPr>
        <p:cNvGrpSpPr/>
        <p:nvPr/>
      </p:nvGrpSpPr>
      <p:grpSpPr>
        <a:xfrm>
          <a:off x="0" y="0"/>
          <a:ext cx="0" cy="0"/>
          <a:chOff x="0" y="0"/>
          <a:chExt cx="0" cy="0"/>
        </a:xfrm>
      </p:grpSpPr>
      <p:sp>
        <p:nvSpPr>
          <p:cNvPr id="96" name="Title 1">
            <a:extLst>
              <a:ext uri="{FF2B5EF4-FFF2-40B4-BE49-F238E27FC236}">
                <a16:creationId xmlns:a16="http://schemas.microsoft.com/office/drawing/2014/main" id="{BBDC196F-F6B3-5D43-C570-7938389A8605}"/>
              </a:ext>
            </a:extLst>
          </p:cNvPr>
          <p:cNvSpPr>
            <a:spLocks noGrp="1"/>
          </p:cNvSpPr>
          <p:nvPr>
            <p:ph type="title" idx="4294967295"/>
          </p:nvPr>
        </p:nvSpPr>
        <p:spPr>
          <a:xfrm>
            <a:off x="431280" y="548640"/>
            <a:ext cx="7427128" cy="440280"/>
          </a:xfrm>
          <a:prstGeom prst="rect">
            <a:avLst/>
          </a:prstGeom>
          <a:noFill/>
          <a:ln w="0">
            <a:noFill/>
            <a:prstDash/>
          </a:ln>
          <a:effectLst/>
        </p:spPr>
        <p:style>
          <a:lnRef idx="0">
            <a:scrgbClr r="0" g="0" b="0"/>
          </a:lnRef>
          <a:fillRef idx="0">
            <a:scrgbClr r="0" g="0" b="0"/>
          </a:fillRef>
          <a:effectRef idx="0">
            <a:scrgbClr r="0" g="0" b="0"/>
          </a:effectRef>
          <a:fontRef idx="minor"/>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3400" b="1" i="0" u="none" strike="noStrike" kern="1200" cap="none" spc="-1" normalizeH="0" baseline="0" noProof="0">
                <a:ln>
                  <a:noFill/>
                </a:ln>
                <a:solidFill>
                  <a:srgbClr val="006F62"/>
                </a:solidFill>
                <a:effectLst/>
                <a:uLnTx/>
                <a:uFillTx/>
                <a:latin typeface="Century Gothic"/>
                <a:ea typeface="+mn-ea"/>
                <a:cs typeface="+mn-cs"/>
              </a:rPr>
              <a:t>Contents</a:t>
            </a:r>
            <a:endParaRPr kumimoji="0" lang="en-GB" sz="3400" b="0" i="0" u="none" strike="noStrike" kern="1200" cap="none" spc="-1" normalizeH="0" baseline="0" noProof="0">
              <a:ln>
                <a:noFill/>
              </a:ln>
              <a:solidFill>
                <a:schemeClr val="tx1"/>
              </a:solidFill>
              <a:effectLst/>
              <a:uLnTx/>
              <a:uFillTx/>
              <a:latin typeface="Arial"/>
              <a:ea typeface="+mn-ea"/>
              <a:cs typeface="+mn-cs"/>
            </a:endParaRPr>
          </a:p>
        </p:txBody>
      </p:sp>
      <p:sp>
        <p:nvSpPr>
          <p:cNvPr id="99" name="Title 1">
            <a:extLst>
              <a:ext uri="{FF2B5EF4-FFF2-40B4-BE49-F238E27FC236}">
                <a16:creationId xmlns:a16="http://schemas.microsoft.com/office/drawing/2014/main" id="{AE1B53A9-ADE2-7EF4-3B5D-4E60567294DD}"/>
              </a:ex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5" name="TextBox 4">
            <a:extLst>
              <a:ext uri="{FF2B5EF4-FFF2-40B4-BE49-F238E27FC236}">
                <a16:creationId xmlns:a16="http://schemas.microsoft.com/office/drawing/2014/main" id="{BE960B63-CAB8-6549-B5EF-CE08EE8B5DDE}"/>
              </a:ext>
            </a:extLst>
          </p:cNvPr>
          <p:cNvSpPr txBox="1"/>
          <p:nvPr/>
        </p:nvSpPr>
        <p:spPr>
          <a:xfrm>
            <a:off x="315870" y="768780"/>
            <a:ext cx="4995462" cy="4862870"/>
          </a:xfrm>
          <a:prstGeom prst="rect">
            <a:avLst/>
          </a:prstGeom>
          <a:noFill/>
        </p:spPr>
        <p:txBody>
          <a:bodyPr wrap="square" lIns="91440" tIns="45720" rIns="91440" bIns="45720" rtlCol="0" anchor="t">
            <a:spAutoFit/>
          </a:bodyPr>
          <a:lstStyle/>
          <a:p>
            <a:endParaRPr lang="en-GB" dirty="0">
              <a:latin typeface="Century Gothic" panose="020B0502020202020204" pitchFamily="34" charset="0"/>
            </a:endParaRPr>
          </a:p>
          <a:p>
            <a:endParaRPr lang="en-GB" dirty="0">
              <a:latin typeface="Century Gothic" panose="020B0502020202020204" pitchFamily="34" charset="0"/>
            </a:endParaRPr>
          </a:p>
          <a:p>
            <a:r>
              <a:rPr lang="en-GB" sz="2200" dirty="0">
                <a:latin typeface="Century Gothic" panose="020B0502020202020204" pitchFamily="34" charset="0"/>
              </a:rPr>
              <a:t>States of matter</a:t>
            </a:r>
          </a:p>
          <a:p>
            <a:r>
              <a:rPr lang="en-GB" dirty="0">
                <a:latin typeface="Century Gothic"/>
              </a:rPr>
              <a:t>Atom…………………………………….......25</a:t>
            </a:r>
            <a:endParaRPr lang="en-GB" dirty="0">
              <a:latin typeface="Century Gothic" panose="020B0502020202020204" pitchFamily="34" charset="0"/>
            </a:endParaRPr>
          </a:p>
          <a:p>
            <a:r>
              <a:rPr lang="en-GB" dirty="0">
                <a:latin typeface="Century Gothic"/>
              </a:rPr>
              <a:t>Chemical bond……………………….......26</a:t>
            </a:r>
            <a:endParaRPr lang="en-GB" dirty="0">
              <a:latin typeface="Century Gothic" panose="020B0502020202020204" pitchFamily="34" charset="0"/>
            </a:endParaRPr>
          </a:p>
          <a:p>
            <a:r>
              <a:rPr lang="en-GB" dirty="0">
                <a:latin typeface="Century Gothic"/>
              </a:rPr>
              <a:t>Flow…………………………………….........27</a:t>
            </a:r>
            <a:endParaRPr lang="en-GB" dirty="0">
              <a:latin typeface="Century Gothic" panose="020B0502020202020204" pitchFamily="34" charset="0"/>
            </a:endParaRPr>
          </a:p>
          <a:p>
            <a:r>
              <a:rPr lang="en-GB" dirty="0">
                <a:latin typeface="Century Gothic"/>
              </a:rPr>
              <a:t>Force ……………………………………......28</a:t>
            </a:r>
            <a:endParaRPr lang="en-GB" dirty="0">
              <a:latin typeface="Century Gothic" panose="020B0502020202020204" pitchFamily="34" charset="0"/>
            </a:endParaRPr>
          </a:p>
          <a:p>
            <a:r>
              <a:rPr lang="en-GB" dirty="0">
                <a:latin typeface="Century Gothic"/>
              </a:rPr>
              <a:t>Gas……………………………………..........29</a:t>
            </a:r>
            <a:endParaRPr lang="en-GB" dirty="0">
              <a:latin typeface="Century Gothic" panose="020B0502020202020204" pitchFamily="34" charset="0"/>
            </a:endParaRPr>
          </a:p>
          <a:p>
            <a:r>
              <a:rPr lang="en-GB" dirty="0">
                <a:latin typeface="Century Gothic"/>
              </a:rPr>
              <a:t>Ion……………………………………............30</a:t>
            </a:r>
          </a:p>
          <a:p>
            <a:r>
              <a:rPr lang="en-GB" dirty="0">
                <a:latin typeface="Century Gothic"/>
              </a:rPr>
              <a:t>Kinetic energy………………………………31</a:t>
            </a:r>
          </a:p>
          <a:p>
            <a:r>
              <a:rPr lang="en-GB" dirty="0">
                <a:latin typeface="Century Gothic"/>
              </a:rPr>
              <a:t>Latent heat………………………………….32</a:t>
            </a:r>
            <a:endParaRPr lang="en-GB" dirty="0">
              <a:latin typeface="Century Gothic" panose="020B0502020202020204" pitchFamily="34" charset="0"/>
            </a:endParaRPr>
          </a:p>
          <a:p>
            <a:r>
              <a:rPr lang="en-GB" dirty="0">
                <a:latin typeface="Century Gothic"/>
              </a:rPr>
              <a:t>Liquid…………………………………….......33</a:t>
            </a:r>
            <a:endParaRPr lang="en-GB" dirty="0">
              <a:latin typeface="Century Gothic" panose="020B0502020202020204" pitchFamily="34" charset="0"/>
            </a:endParaRPr>
          </a:p>
          <a:p>
            <a:r>
              <a:rPr lang="en-GB" dirty="0">
                <a:latin typeface="Century Gothic"/>
              </a:rPr>
              <a:t>Molecule………………………………........34</a:t>
            </a:r>
            <a:endParaRPr lang="en-GB" dirty="0">
              <a:latin typeface="Century Gothic" panose="020B0502020202020204" pitchFamily="34" charset="0"/>
            </a:endParaRPr>
          </a:p>
          <a:p>
            <a:r>
              <a:rPr lang="en-GB" dirty="0">
                <a:latin typeface="Century Gothic"/>
              </a:rPr>
              <a:t>Particle……………………………………....35</a:t>
            </a:r>
            <a:endParaRPr lang="en-GB" dirty="0">
              <a:latin typeface="Century Gothic" panose="020B0502020202020204" pitchFamily="34" charset="0"/>
            </a:endParaRPr>
          </a:p>
          <a:p>
            <a:r>
              <a:rPr lang="en-GB" dirty="0">
                <a:latin typeface="Century Gothic"/>
              </a:rPr>
              <a:t>Solid…………………………………….........36</a:t>
            </a:r>
            <a:endParaRPr lang="en-GB" dirty="0">
              <a:latin typeface="Century Gothic" panose="020B0502020202020204" pitchFamily="34" charset="0"/>
            </a:endParaRPr>
          </a:p>
          <a:p>
            <a:r>
              <a:rPr lang="en-GB" dirty="0">
                <a:latin typeface="Century Gothic"/>
              </a:rPr>
              <a:t>Vibrate……………………………………....37</a:t>
            </a:r>
            <a:endParaRPr lang="en-GB" dirty="0">
              <a:latin typeface="Century Gothic" panose="020B0502020202020204" pitchFamily="34" charset="0"/>
            </a:endParaRPr>
          </a:p>
          <a:p>
            <a:endParaRPr lang="en-GB" dirty="0">
              <a:latin typeface="Century Gothic" panose="020B0502020202020204" pitchFamily="34" charset="0"/>
            </a:endParaRPr>
          </a:p>
        </p:txBody>
      </p:sp>
    </p:spTree>
    <p:extLst>
      <p:ext uri="{BB962C8B-B14F-4D97-AF65-F5344CB8AC3E}">
        <p14:creationId xmlns:p14="http://schemas.microsoft.com/office/powerpoint/2010/main" val="33742906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207650" y="299301"/>
            <a:ext cx="964944"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Ion</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2992003" y="299301"/>
            <a:ext cx="7856200" cy="1240891"/>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spcBef>
                <a:spcPts val="0"/>
              </a:spcBef>
              <a:buClrTx/>
              <a:buSzTx/>
              <a:buFontTx/>
              <a:buNone/>
              <a:tabLst/>
              <a:defRPr/>
            </a:pPr>
            <a:r>
              <a:rPr kumimoji="0" lang="en-GB" sz="2400" b="0" i="0" u="none" strike="noStrike" kern="1200" cap="none" spc="-1" normalizeH="0" baseline="0" noProof="0">
                <a:ln>
                  <a:noFill/>
                </a:ln>
                <a:solidFill>
                  <a:srgbClr val="000000"/>
                </a:solidFill>
                <a:effectLst/>
                <a:uLnTx/>
                <a:uFillTx/>
                <a:latin typeface="Century Gothic "/>
              </a:rPr>
              <a:t>a charged particle formed when one or more electrons are lost or gained from an atom or molecule</a:t>
            </a:r>
          </a:p>
          <a:p>
            <a:pPr marL="0" marR="0" lvl="0" indent="0" algn="l" defTabSz="914400" rtl="0" eaLnBrk="1" fontAlgn="auto" latinLnBrk="0" hangingPunct="1">
              <a:lnSpc>
                <a:spcPct val="100000"/>
              </a:lnSpc>
              <a:spcBef>
                <a:spcPts val="0"/>
              </a:spcBef>
              <a:buClrTx/>
              <a:buSzTx/>
              <a:buFontTx/>
              <a:buNone/>
              <a:tabLst/>
              <a:defRPr/>
            </a:pPr>
            <a:endParaRPr lang="en-GB" sz="2000" b="0" strike="noStrike" spc="-1">
              <a:latin typeface="Arial"/>
            </a:endParaRPr>
          </a:p>
          <a:p>
            <a:pPr>
              <a:lnSpc>
                <a:spcPct val="90000"/>
              </a:lnSpc>
            </a:pPr>
            <a:endParaRPr lang="en-GB" sz="2000" b="0" strike="noStrike" spc="-1">
              <a:latin typeface="Arial"/>
            </a:endParaRPr>
          </a:p>
        </p:txBody>
      </p:sp>
      <p:pic>
        <p:nvPicPr>
          <p:cNvPr id="8" name="Picture 7" descr="A labelled diagram of a neutral atom (a circle). An arrow labelled loss of electron(s) shows a positive ion (a circle with a plus sign in it. An arrow labelled gain of electron(s) shows a negative ion (a circle with a minus sign in it">
            <a:extLst>
              <a:ext uri="{FF2B5EF4-FFF2-40B4-BE49-F238E27FC236}">
                <a16:creationId xmlns:a16="http://schemas.microsoft.com/office/drawing/2014/main" id="{4AD88D5F-4D5B-59F3-E473-0C7A584F66A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98728" y="2277637"/>
            <a:ext cx="3602743" cy="3602743"/>
          </a:xfrm>
          <a:prstGeom prst="rect">
            <a:avLst/>
          </a:prstGeom>
        </p:spPr>
      </p:pic>
      <p:sp>
        <p:nvSpPr>
          <p:cNvPr id="97" name="Content Placeholder 2"/>
          <p:cNvSpPr/>
          <p:nvPr/>
        </p:nvSpPr>
        <p:spPr>
          <a:xfrm>
            <a:off x="207650" y="1781148"/>
            <a:ext cx="3216050" cy="110218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b="0" strike="noStrike" spc="-1">
                <a:solidFill>
                  <a:srgbClr val="000000"/>
                </a:solidFill>
                <a:latin typeface="Century Gothic"/>
              </a:rPr>
              <a:t>a particle with a positive or negative charge</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2" name="Content Placeholder 2">
            <a:extLst>
              <a:ext uri="{FF2B5EF4-FFF2-40B4-BE49-F238E27FC236}">
                <a16:creationId xmlns:a16="http://schemas.microsoft.com/office/drawing/2014/main" id="{147C6395-965D-D60C-A85B-DF3136871D3D}"/>
              </a:ext>
            </a:extLst>
          </p:cNvPr>
          <p:cNvSpPr/>
          <p:nvPr/>
        </p:nvSpPr>
        <p:spPr>
          <a:xfrm>
            <a:off x="207650" y="3622985"/>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Sign it</a:t>
            </a:r>
            <a:endParaRPr lang="en-GB" sz="2000" b="0" strike="noStrike" spc="-1">
              <a:latin typeface="Arial"/>
            </a:endParaRPr>
          </a:p>
          <a:p>
            <a:pPr>
              <a:lnSpc>
                <a:spcPct val="100000"/>
              </a:lnSpc>
              <a:tabLst>
                <a:tab pos="0" algn="l"/>
              </a:tabLst>
            </a:pPr>
            <a:r>
              <a:rPr lang="en-US" sz="2000" b="0" strike="noStrike" spc="-1">
                <a:uFillTx/>
                <a:latin typeface="Century Gothic"/>
              </a:rPr>
              <a:t>Watch a video:</a:t>
            </a:r>
            <a:br>
              <a:rPr lang="en-US" sz="2000" b="0" u="sng" strike="noStrike" spc="-1">
                <a:uFillTx/>
                <a:latin typeface="Century Gothic"/>
                <a:hlinkClick r:id="rId4" invalidUrl="http://"/>
              </a:rPr>
            </a:br>
            <a:r>
              <a:rPr lang="en-US" sz="2000" b="0" u="sng" strike="noStrike" spc="-1">
                <a:solidFill>
                  <a:srgbClr val="0563C1"/>
                </a:solidFill>
                <a:uFillTx/>
                <a:latin typeface="Century Gothic"/>
                <a:hlinkClick r:id="rId5"/>
              </a:rPr>
              <a:t>bit.ly/</a:t>
            </a:r>
            <a:r>
              <a:rPr lang="en-US" sz="2000" u="sng" spc="-1">
                <a:solidFill>
                  <a:srgbClr val="0563C1"/>
                </a:solidFill>
                <a:latin typeface="Century Gothic"/>
                <a:hlinkClick r:id="rId5"/>
              </a:rPr>
              <a:t>3Yv76R2</a:t>
            </a:r>
            <a:endParaRPr lang="en-GB" sz="2000" b="0" strike="noStrike" spc="-1">
              <a:latin typeface="Arial"/>
            </a:endParaRPr>
          </a:p>
        </p:txBody>
      </p:sp>
      <p:sp>
        <p:nvSpPr>
          <p:cNvPr id="104" name="TextBox 13"/>
          <p:cNvSpPr/>
          <p:nvPr/>
        </p:nvSpPr>
        <p:spPr>
          <a:xfrm>
            <a:off x="207650" y="5726411"/>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a:solidFill>
                  <a:srgbClr val="000000"/>
                </a:solidFill>
                <a:latin typeface="Century Gothic "/>
              </a:rPr>
              <a:t>Eye-on</a:t>
            </a:r>
            <a:endParaRPr lang="en-GB" sz="2000" spc="-1"/>
          </a:p>
        </p:txBody>
      </p:sp>
      <p:sp>
        <p:nvSpPr>
          <p:cNvPr id="3" name="Content Placeholder 2">
            <a:extLst>
              <a:ext uri="{FF2B5EF4-FFF2-40B4-BE49-F238E27FC236}">
                <a16:creationId xmlns:a16="http://schemas.microsoft.com/office/drawing/2014/main" id="{87B6E066-9030-D2D8-21FF-3222433FCC0B}"/>
              </a:ext>
            </a:extLst>
          </p:cNvPr>
          <p:cNvSpPr/>
          <p:nvPr/>
        </p:nvSpPr>
        <p:spPr>
          <a:xfrm>
            <a:off x="7361059" y="1844238"/>
            <a:ext cx="3487144" cy="1786587"/>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GB" sz="2000" b="0" strike="noStrike" spc="-1" dirty="0">
                <a:solidFill>
                  <a:srgbClr val="000000"/>
                </a:solidFill>
                <a:latin typeface="Century Gothic"/>
              </a:rPr>
              <a:t>When a sodium atom loses an electron, it becomes a positively charged </a:t>
            </a:r>
            <a:r>
              <a:rPr lang="en-GB" sz="2000" strike="noStrike" spc="-1" dirty="0">
                <a:solidFill>
                  <a:srgbClr val="000000"/>
                </a:solidFill>
                <a:latin typeface="Century Gothic"/>
              </a:rPr>
              <a:t>ion</a:t>
            </a:r>
            <a:endParaRPr lang="en-GB" sz="2000" b="0" strike="noStrike" spc="-1" dirty="0">
              <a:solidFill>
                <a:srgbClr val="000000"/>
              </a:solidFill>
              <a:latin typeface="Century Gothic"/>
            </a:endParaRPr>
          </a:p>
        </p:txBody>
      </p:sp>
      <p:sp>
        <p:nvSpPr>
          <p:cNvPr id="103" name="TextBox 12"/>
          <p:cNvSpPr/>
          <p:nvPr/>
        </p:nvSpPr>
        <p:spPr>
          <a:xfrm>
            <a:off x="7349001" y="3743827"/>
            <a:ext cx="3480152"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b="0" strike="noStrike" spc="-1">
                <a:solidFill>
                  <a:srgbClr val="000000"/>
                </a:solidFill>
                <a:latin typeface="Century Gothic "/>
              </a:rPr>
              <a:t>electron</a:t>
            </a:r>
            <a:r>
              <a:rPr lang="en-GB" sz="2000" spc="-1">
                <a:solidFill>
                  <a:srgbClr val="000000"/>
                </a:solidFill>
                <a:latin typeface="Century Gothic "/>
              </a:rPr>
              <a:t> – </a:t>
            </a:r>
            <a:r>
              <a:rPr lang="en-GB" sz="2000" b="0" strike="noStrike" spc="-1">
                <a:solidFill>
                  <a:srgbClr val="000000"/>
                </a:solidFill>
                <a:latin typeface="Century Gothic "/>
              </a:rPr>
              <a:t>these are the negatively charged particles in an atom</a:t>
            </a:r>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518868" y="3866260"/>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909806" y="3866260"/>
            <a:ext cx="538560" cy="538560"/>
          </a:xfrm>
          <a:prstGeom prst="rect">
            <a:avLst/>
          </a:prstGeom>
          <a:ln w="0">
            <a:noFill/>
          </a:ln>
        </p:spPr>
      </p:pic>
      <p:sp>
        <p:nvSpPr>
          <p:cNvPr id="6" name="TextBox 13">
            <a:extLst>
              <a:ext uri="{FF2B5EF4-FFF2-40B4-BE49-F238E27FC236}">
                <a16:creationId xmlns:a16="http://schemas.microsoft.com/office/drawing/2014/main" id="{4FAD8573-F6FB-2A0A-DF5A-57241EED3961}"/>
              </a:ext>
            </a:extLst>
          </p:cNvPr>
          <p:cNvSpPr/>
          <p:nvPr/>
        </p:nvSpPr>
        <p:spPr>
          <a:xfrm>
            <a:off x="7340239" y="5173948"/>
            <a:ext cx="3488914" cy="14128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trike="noStrike" spc="-1">
                <a:solidFill>
                  <a:srgbClr val="006F62"/>
                </a:solidFill>
                <a:latin typeface="Century Gothic "/>
              </a:rPr>
              <a:t>Other </a:t>
            </a:r>
            <a:r>
              <a:rPr lang="en-GB" sz="2000" b="1" spc="-1">
                <a:solidFill>
                  <a:srgbClr val="006F62"/>
                </a:solidFill>
                <a:latin typeface="Century Gothic "/>
              </a:rPr>
              <a:t>contexts</a:t>
            </a:r>
            <a:endParaRPr lang="en-GB" sz="2000" b="0" strike="noStrike" spc="-1">
              <a:latin typeface="Arial"/>
            </a:endParaRPr>
          </a:p>
          <a:p>
            <a:pPr>
              <a:lnSpc>
                <a:spcPct val="100000"/>
              </a:lnSpc>
            </a:pPr>
            <a:r>
              <a:rPr lang="en-GB" sz="2000" strike="noStrike" spc="-1">
                <a:solidFill>
                  <a:srgbClr val="000000"/>
                </a:solidFill>
                <a:latin typeface="Century Gothic "/>
              </a:rPr>
              <a:t>Ions</a:t>
            </a:r>
            <a:r>
              <a:rPr lang="en-GB" sz="2000" b="0" strike="noStrike" spc="-1">
                <a:solidFill>
                  <a:srgbClr val="000000"/>
                </a:solidFill>
                <a:latin typeface="Century Gothic "/>
              </a:rPr>
              <a:t> can be formed by radioactivity</a:t>
            </a:r>
            <a:r>
              <a:rPr lang="en-GB" sz="2000" spc="-1">
                <a:solidFill>
                  <a:srgbClr val="000000"/>
                </a:solidFill>
                <a:latin typeface="Century Gothic "/>
              </a:rPr>
              <a:t>; </a:t>
            </a:r>
            <a:r>
              <a:rPr lang="en-GB" sz="2000" b="0" strike="noStrike" spc="-1">
                <a:solidFill>
                  <a:srgbClr val="000000"/>
                </a:solidFill>
                <a:latin typeface="Century Gothic "/>
              </a:rPr>
              <a:t>you will study this in physics</a:t>
            </a:r>
            <a:endParaRPr lang="en-GB" sz="2000" b="0" strike="noStrike" spc="-1">
              <a:latin typeface="Arial"/>
            </a:endParaRPr>
          </a:p>
        </p:txBody>
      </p:sp>
    </p:spTree>
    <p:extLst>
      <p:ext uri="{BB962C8B-B14F-4D97-AF65-F5344CB8AC3E}">
        <p14:creationId xmlns:p14="http://schemas.microsoft.com/office/powerpoint/2010/main" val="4402837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5DE7DE-8879-2108-0FA8-EB9C7C8B4FAB}"/>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2AB7D57-933A-BFB1-C86C-AD2FFF1CB8A3}"/>
              </a:ext>
            </a:extLst>
          </p:cNvPr>
          <p:cNvSpPr txBox="1">
            <a:spLocks noGrp="1"/>
          </p:cNvSpPr>
          <p:nvPr>
            <p:ph type="title" idx="4294967295"/>
          </p:nvPr>
        </p:nvSpPr>
        <p:spPr>
          <a:xfrm>
            <a:off x="331068" y="440980"/>
            <a:ext cx="3775201"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Kinetic energy</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a:extLst>
              <a:ext uri="{FF2B5EF4-FFF2-40B4-BE49-F238E27FC236}">
                <a16:creationId xmlns:a16="http://schemas.microsoft.com/office/drawing/2014/main" id="{BD75A326-5DA3-3886-7C11-DC0307521496}"/>
              </a:ext>
            </a:extLst>
          </p:cNvPr>
          <p:cNvSpPr/>
          <p:nvPr/>
        </p:nvSpPr>
        <p:spPr>
          <a:xfrm>
            <a:off x="4410075" y="440980"/>
            <a:ext cx="6751260" cy="906557"/>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buClrTx/>
              <a:buSzTx/>
              <a:buFontTx/>
              <a:buNone/>
              <a:tabLst/>
              <a:defRPr/>
            </a:pPr>
            <a:r>
              <a:rPr lang="en-GB" sz="2400" spc="-1">
                <a:solidFill>
                  <a:srgbClr val="000000"/>
                </a:solidFill>
                <a:latin typeface="Century Gothic "/>
              </a:rPr>
              <a:t>t</a:t>
            </a:r>
            <a:r>
              <a:rPr kumimoji="0" lang="en-GB" sz="2400" b="0" i="0" u="none" strike="noStrike" kern="1200" cap="none" spc="-1" normalizeH="0" baseline="0" noProof="0">
                <a:ln>
                  <a:noFill/>
                </a:ln>
                <a:solidFill>
                  <a:srgbClr val="000000"/>
                </a:solidFill>
                <a:effectLst/>
                <a:uLnTx/>
                <a:uFillTx/>
                <a:latin typeface="Century Gothic "/>
              </a:rPr>
              <a:t>he energy an object has because of its motion</a:t>
            </a:r>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pic>
        <p:nvPicPr>
          <p:cNvPr id="8" name="Picture 7" descr="A diagram of a lidded beaker, which contains gas particles moving in different directions">
            <a:extLst>
              <a:ext uri="{FF2B5EF4-FFF2-40B4-BE49-F238E27FC236}">
                <a16:creationId xmlns:a16="http://schemas.microsoft.com/office/drawing/2014/main" id="{ABE84C5A-02F2-05E9-05F2-90E50DBBBFDE}"/>
              </a:ext>
            </a:extLst>
          </p:cNvPr>
          <p:cNvPicPr>
            <a:picLocks noChangeAspect="1"/>
          </p:cNvPicPr>
          <p:nvPr/>
        </p:nvPicPr>
        <p:blipFill>
          <a:blip r:embed="rId3" cstate="print">
            <a:extLst>
              <a:ext uri="{28A0092B-C50C-407E-A947-70E740481C1C}">
                <a14:useLocalDpi xmlns:a14="http://schemas.microsoft.com/office/drawing/2010/main"/>
              </a:ext>
            </a:extLst>
          </a:blip>
          <a:srcRect t="15637" b="5882"/>
          <a:stretch/>
        </p:blipFill>
        <p:spPr>
          <a:xfrm>
            <a:off x="3311232" y="2362458"/>
            <a:ext cx="3498883" cy="2827454"/>
          </a:xfrm>
          <a:prstGeom prst="rect">
            <a:avLst/>
          </a:prstGeom>
        </p:spPr>
      </p:pic>
      <p:sp>
        <p:nvSpPr>
          <p:cNvPr id="97" name="Content Placeholder 2">
            <a:extLst>
              <a:ext uri="{FF2B5EF4-FFF2-40B4-BE49-F238E27FC236}">
                <a16:creationId xmlns:a16="http://schemas.microsoft.com/office/drawing/2014/main" id="{210945CA-68BF-12BB-CC2F-CAC66B2C1F35}"/>
              </a:ext>
            </a:extLst>
          </p:cNvPr>
          <p:cNvSpPr/>
          <p:nvPr/>
        </p:nvSpPr>
        <p:spPr>
          <a:xfrm>
            <a:off x="331068" y="1435799"/>
            <a:ext cx="277875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trike="noStrike" spc="-1" dirty="0">
                <a:solidFill>
                  <a:srgbClr val="006F62"/>
                </a:solidFill>
                <a:latin typeface="Century Gothic"/>
              </a:rPr>
              <a:t>In other words …</a:t>
            </a:r>
            <a:endParaRPr lang="en-GB" sz="2000" b="0" strike="noStrike" spc="-1" dirty="0">
              <a:latin typeface="Arial"/>
            </a:endParaRPr>
          </a:p>
          <a:p>
            <a:pPr>
              <a:tabLst>
                <a:tab pos="0" algn="l"/>
              </a:tabLst>
            </a:pPr>
            <a:r>
              <a:rPr lang="en-GB" sz="2000" spc="-1" dirty="0">
                <a:solidFill>
                  <a:srgbClr val="000000"/>
                </a:solidFill>
                <a:latin typeface="Century Gothic"/>
              </a:rPr>
              <a:t>m</a:t>
            </a:r>
            <a:r>
              <a:rPr lang="en-GB" sz="2000" b="0" strike="noStrike" spc="-1" dirty="0">
                <a:solidFill>
                  <a:srgbClr val="000000"/>
                </a:solidFill>
                <a:latin typeface="Century Gothic"/>
              </a:rPr>
              <a:t>oving objects have </a:t>
            </a:r>
            <a:r>
              <a:rPr lang="en-GB" sz="2000" spc="-1" dirty="0">
                <a:solidFill>
                  <a:srgbClr val="000000"/>
                </a:solidFill>
                <a:latin typeface="Century Gothic"/>
              </a:rPr>
              <a:t>kinetic energy</a:t>
            </a:r>
            <a:endParaRPr lang="en-GB" sz="2000" b="0" strike="noStrike" spc="-1" dirty="0">
              <a:solidFill>
                <a:srgbClr val="000000"/>
              </a:solidFill>
              <a:latin typeface="Century Gothic"/>
            </a:endParaRPr>
          </a:p>
        </p:txBody>
      </p:sp>
      <p:sp>
        <p:nvSpPr>
          <p:cNvPr id="99" name="Title 1">
            <a:extLst>
              <a:ext uri="{FF2B5EF4-FFF2-40B4-BE49-F238E27FC236}">
                <a16:creationId xmlns:a16="http://schemas.microsoft.com/office/drawing/2014/main" id="{F5A44858-B6BE-7D03-5CBE-23AC03F2C511}"/>
              </a:ex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2" name="Content Placeholder 2">
            <a:extLst>
              <a:ext uri="{FF2B5EF4-FFF2-40B4-BE49-F238E27FC236}">
                <a16:creationId xmlns:a16="http://schemas.microsoft.com/office/drawing/2014/main" id="{DD7434E2-701F-AE87-E649-909E4BD91121}"/>
              </a:ext>
            </a:extLst>
          </p:cNvPr>
          <p:cNvSpPr/>
          <p:nvPr/>
        </p:nvSpPr>
        <p:spPr>
          <a:xfrm>
            <a:off x="364212" y="3541541"/>
            <a:ext cx="2794167"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Sign it</a:t>
            </a:r>
            <a:endParaRPr lang="en-GB" sz="2000" b="0" strike="noStrike" spc="-1">
              <a:latin typeface="Arial"/>
            </a:endParaRPr>
          </a:p>
          <a:p>
            <a:pPr>
              <a:tabLst>
                <a:tab pos="0" algn="l"/>
              </a:tabLst>
            </a:pPr>
            <a:r>
              <a:rPr lang="en-US" sz="2000" b="0" strike="noStrike" spc="-1">
                <a:uFillTx/>
                <a:latin typeface="Century Gothic"/>
              </a:rPr>
              <a:t>Watch a video:</a:t>
            </a:r>
            <a:br>
              <a:rPr lang="en-US" sz="2000" b="0" u="sng" strike="noStrike" spc="-1">
                <a:uFillTx/>
                <a:latin typeface="Century Gothic"/>
                <a:hlinkClick r:id="rId4" invalidUrl="http://"/>
              </a:rPr>
            </a:br>
            <a:r>
              <a:rPr lang="en-US" sz="2000" b="0" u="sng" strike="noStrike" spc="-1">
                <a:solidFill>
                  <a:srgbClr val="0563C1"/>
                </a:solidFill>
                <a:uFillTx/>
                <a:latin typeface="Century Gothic"/>
                <a:hlinkClick r:id="rId5"/>
              </a:rPr>
              <a:t>bit.ly/</a:t>
            </a:r>
            <a:r>
              <a:rPr lang="en-US" sz="2000" u="sng" spc="-1">
                <a:solidFill>
                  <a:srgbClr val="0563C1"/>
                </a:solidFill>
                <a:latin typeface="Century Gothic"/>
                <a:hlinkClick r:id="rId5"/>
              </a:rPr>
              <a:t>4jaZCev</a:t>
            </a:r>
            <a:endParaRPr lang="en-GB" sz="2000" b="0" strike="noStrike" spc="-1">
              <a:latin typeface="Arial"/>
            </a:endParaRPr>
          </a:p>
        </p:txBody>
      </p:sp>
      <p:sp>
        <p:nvSpPr>
          <p:cNvPr id="104" name="TextBox 13">
            <a:extLst>
              <a:ext uri="{FF2B5EF4-FFF2-40B4-BE49-F238E27FC236}">
                <a16:creationId xmlns:a16="http://schemas.microsoft.com/office/drawing/2014/main" id="{09DDC544-1CDB-2EEF-9BFE-698375E72B47}"/>
              </a:ext>
            </a:extLst>
          </p:cNvPr>
          <p:cNvSpPr/>
          <p:nvPr/>
        </p:nvSpPr>
        <p:spPr>
          <a:xfrm>
            <a:off x="331068" y="5862840"/>
            <a:ext cx="2827311"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r>
              <a:rPr lang="en-GB" sz="2000" spc="-1" dirty="0" err="1">
                <a:solidFill>
                  <a:srgbClr val="000000"/>
                </a:solidFill>
                <a:latin typeface="Century Gothic "/>
              </a:rPr>
              <a:t>Kih</a:t>
            </a:r>
            <a:r>
              <a:rPr lang="en-GB" sz="2000" spc="-1" dirty="0">
                <a:solidFill>
                  <a:srgbClr val="000000"/>
                </a:solidFill>
                <a:latin typeface="Century Gothic "/>
              </a:rPr>
              <a:t>-</a:t>
            </a:r>
            <a:r>
              <a:rPr lang="en-GB" sz="2000" spc="-1" dirty="0" err="1">
                <a:solidFill>
                  <a:srgbClr val="000000"/>
                </a:solidFill>
                <a:latin typeface="Century Gothic "/>
              </a:rPr>
              <a:t>neh</a:t>
            </a:r>
            <a:r>
              <a:rPr lang="en-GB" sz="2000" spc="-1" dirty="0">
                <a:solidFill>
                  <a:srgbClr val="000000"/>
                </a:solidFill>
                <a:latin typeface="Century Gothic "/>
              </a:rPr>
              <a:t>-tik eh-</a:t>
            </a:r>
            <a:r>
              <a:rPr lang="en-GB" sz="2000" spc="-1" dirty="0" err="1">
                <a:solidFill>
                  <a:srgbClr val="000000"/>
                </a:solidFill>
                <a:latin typeface="Century Gothic "/>
              </a:rPr>
              <a:t>nur</a:t>
            </a:r>
            <a:r>
              <a:rPr lang="en-GB" sz="2000" spc="-1" dirty="0">
                <a:solidFill>
                  <a:srgbClr val="000000"/>
                </a:solidFill>
                <a:latin typeface="Century Gothic "/>
              </a:rPr>
              <a:t>-</a:t>
            </a:r>
            <a:r>
              <a:rPr lang="en-GB" sz="2000" spc="-1" dirty="0" err="1">
                <a:solidFill>
                  <a:srgbClr val="000000"/>
                </a:solidFill>
                <a:latin typeface="Century Gothic "/>
              </a:rPr>
              <a:t>jee</a:t>
            </a:r>
            <a:endParaRPr lang="en-GB" sz="2000" spc="-1" dirty="0"/>
          </a:p>
        </p:txBody>
      </p:sp>
      <p:sp>
        <p:nvSpPr>
          <p:cNvPr id="3" name="Content Placeholder 2">
            <a:extLst>
              <a:ext uri="{FF2B5EF4-FFF2-40B4-BE49-F238E27FC236}">
                <a16:creationId xmlns:a16="http://schemas.microsoft.com/office/drawing/2014/main" id="{9D11C7B5-124A-73BE-9F3F-E33E40908BEC}"/>
              </a:ext>
            </a:extLst>
          </p:cNvPr>
          <p:cNvSpPr/>
          <p:nvPr/>
        </p:nvSpPr>
        <p:spPr>
          <a:xfrm>
            <a:off x="6961009" y="1435799"/>
            <a:ext cx="3762176" cy="162976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lnSpcReduction="10000"/>
          </a:bodyPr>
          <a:lstStyle/>
          <a:p>
            <a:pPr>
              <a:tabLst>
                <a:tab pos="0" algn="l"/>
              </a:tabLst>
            </a:pPr>
            <a:r>
              <a:rPr lang="en-US" sz="2000" b="1" spc="-1" dirty="0">
                <a:solidFill>
                  <a:srgbClr val="006F62"/>
                </a:solidFill>
                <a:latin typeface="Century Gothic"/>
              </a:rPr>
              <a:t>Example</a:t>
            </a:r>
            <a:endParaRPr lang="en-GB" sz="2000" b="0" strike="noStrike" spc="-1" dirty="0">
              <a:latin typeface="Arial"/>
            </a:endParaRPr>
          </a:p>
          <a:p>
            <a:r>
              <a:rPr lang="en-GB" sz="2000" dirty="0">
                <a:latin typeface="Century Gothic" panose="020B0502020202020204" pitchFamily="34" charset="0"/>
              </a:rPr>
              <a:t>When a substance is heated the particles gain a greater kinetic energy store, so they will vibrate or move faster</a:t>
            </a:r>
          </a:p>
        </p:txBody>
      </p:sp>
      <p:pic>
        <p:nvPicPr>
          <p:cNvPr id="107" name="Graphic 16">
            <a:extLst>
              <a:ext uri="{FF2B5EF4-FFF2-40B4-BE49-F238E27FC236}">
                <a16:creationId xmlns:a16="http://schemas.microsoft.com/office/drawing/2014/main" id="{460490C7-45E3-A31B-6833-847E13277B60}"/>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266507" y="3687234"/>
            <a:ext cx="543960" cy="543960"/>
          </a:xfrm>
          <a:prstGeom prst="rect">
            <a:avLst/>
          </a:prstGeom>
          <a:ln w="0">
            <a:noFill/>
          </a:ln>
        </p:spPr>
      </p:pic>
      <p:sp>
        <p:nvSpPr>
          <p:cNvPr id="103" name="TextBox 12">
            <a:extLst>
              <a:ext uri="{FF2B5EF4-FFF2-40B4-BE49-F238E27FC236}">
                <a16:creationId xmlns:a16="http://schemas.microsoft.com/office/drawing/2014/main" id="{7635DC81-1FE3-3527-2D76-19AF30D7AC3B}"/>
              </a:ext>
            </a:extLst>
          </p:cNvPr>
          <p:cNvSpPr/>
          <p:nvPr/>
        </p:nvSpPr>
        <p:spPr>
          <a:xfrm>
            <a:off x="6971170" y="3188963"/>
            <a:ext cx="3752016" cy="162976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a:latin typeface="Century Gothic" panose="020B0502020202020204" pitchFamily="34" charset="0"/>
              </a:rPr>
              <a:t>movement you can visibly see. The particles of a solid have kinetic energy too, not just liquids and gases</a:t>
            </a:r>
            <a:endParaRPr lang="en-GB" sz="2000" b="1">
              <a:solidFill>
                <a:srgbClr val="C00000"/>
              </a:solidFill>
              <a:latin typeface="Century Gothic" panose="020B0502020202020204" pitchFamily="34" charset="0"/>
            </a:endParaRPr>
          </a:p>
        </p:txBody>
      </p:sp>
      <p:sp>
        <p:nvSpPr>
          <p:cNvPr id="6" name="TextBox 13">
            <a:extLst>
              <a:ext uri="{FF2B5EF4-FFF2-40B4-BE49-F238E27FC236}">
                <a16:creationId xmlns:a16="http://schemas.microsoft.com/office/drawing/2014/main" id="{2B1B6244-BE6C-AEAC-24C8-6805BB72BA04}"/>
              </a:ext>
            </a:extLst>
          </p:cNvPr>
          <p:cNvSpPr/>
          <p:nvPr/>
        </p:nvSpPr>
        <p:spPr>
          <a:xfrm>
            <a:off x="6961009" y="4939510"/>
            <a:ext cx="3762176" cy="172064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trike="noStrike" spc="-1">
                <a:solidFill>
                  <a:srgbClr val="006F62"/>
                </a:solidFill>
                <a:latin typeface="Century Gothic "/>
              </a:rPr>
              <a:t>Other </a:t>
            </a:r>
            <a:r>
              <a:rPr lang="en-GB" sz="2000" b="1" spc="-1">
                <a:solidFill>
                  <a:srgbClr val="006F62"/>
                </a:solidFill>
                <a:latin typeface="Century Gothic "/>
              </a:rPr>
              <a:t>contexts</a:t>
            </a:r>
            <a:endParaRPr lang="en-GB" sz="2000" b="0" strike="noStrike" spc="-1">
              <a:latin typeface="Arial"/>
            </a:endParaRPr>
          </a:p>
          <a:p>
            <a:r>
              <a:rPr lang="en-GB" sz="2000" strike="noStrike" spc="-1">
                <a:solidFill>
                  <a:srgbClr val="000000"/>
                </a:solidFill>
                <a:latin typeface="Century Gothic "/>
              </a:rPr>
              <a:t>In physics you </a:t>
            </a:r>
            <a:r>
              <a:rPr lang="en-GB" sz="2000" spc="-1">
                <a:solidFill>
                  <a:srgbClr val="000000"/>
                </a:solidFill>
                <a:latin typeface="Century Gothic "/>
              </a:rPr>
              <a:t>will calculate a value for the kinetic energy stores of moving objects</a:t>
            </a:r>
            <a:endParaRPr lang="en-GB" sz="2000" strike="noStrike" spc="-1">
              <a:latin typeface="Arial"/>
            </a:endParaRPr>
          </a:p>
        </p:txBody>
      </p:sp>
      <p:pic>
        <p:nvPicPr>
          <p:cNvPr id="108" name="Graphic 17">
            <a:extLst>
              <a:ext uri="{FF2B5EF4-FFF2-40B4-BE49-F238E27FC236}">
                <a16:creationId xmlns:a16="http://schemas.microsoft.com/office/drawing/2014/main" id="{FDA0408C-34BE-B790-5BA0-9D33EFF09DD5}"/>
              </a:ex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619819" y="3701283"/>
            <a:ext cx="538560" cy="538560"/>
          </a:xfrm>
          <a:prstGeom prst="rect">
            <a:avLst/>
          </a:prstGeom>
          <a:ln w="0">
            <a:noFill/>
          </a:ln>
        </p:spPr>
      </p:pic>
    </p:spTree>
    <p:extLst>
      <p:ext uri="{BB962C8B-B14F-4D97-AF65-F5344CB8AC3E}">
        <p14:creationId xmlns:p14="http://schemas.microsoft.com/office/powerpoint/2010/main" val="15430314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73145B-30CB-1022-38BD-A8554DD69CC5}"/>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6E249DAC-4C9F-BCF5-9CBA-9F549032F9CF}"/>
              </a:ext>
            </a:extLst>
          </p:cNvPr>
          <p:cNvSpPr txBox="1">
            <a:spLocks noGrp="1"/>
          </p:cNvSpPr>
          <p:nvPr>
            <p:ph type="title" idx="4294967295"/>
          </p:nvPr>
        </p:nvSpPr>
        <p:spPr>
          <a:xfrm>
            <a:off x="319009" y="486076"/>
            <a:ext cx="2964466"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Latent heat</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a:extLst>
              <a:ext uri="{FF2B5EF4-FFF2-40B4-BE49-F238E27FC236}">
                <a16:creationId xmlns:a16="http://schemas.microsoft.com/office/drawing/2014/main" id="{55233C52-9A6A-176C-42B1-FEB18031AB09}"/>
              </a:ext>
            </a:extLst>
          </p:cNvPr>
          <p:cNvSpPr/>
          <p:nvPr/>
        </p:nvSpPr>
        <p:spPr>
          <a:xfrm>
            <a:off x="4329803" y="486076"/>
            <a:ext cx="6431986" cy="1392265"/>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r>
              <a:rPr lang="en-GB" sz="2400" b="0">
                <a:solidFill>
                  <a:schemeClr val="tx1"/>
                </a:solidFill>
                <a:latin typeface="Century Gothic" panose="020B0502020202020204" pitchFamily="34" charset="0"/>
              </a:rPr>
              <a:t>energy transferred to or from a substance during a change in its physical state that occurs without changing its temperature</a:t>
            </a:r>
            <a:endParaRPr lang="en-US" sz="2400" b="0">
              <a:solidFill>
                <a:schemeClr val="tx1"/>
              </a:solidFill>
              <a:latin typeface="Century Gothic" panose="020B0502020202020204" pitchFamily="34" charset="0"/>
            </a:endParaRPr>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pic>
        <p:nvPicPr>
          <p:cNvPr id="6" name="Picture 5" descr="A graph showing temperature on the Y axis and time on the X axis. The diagonal line levels of at a point labelled melting, and again at a point labelled boiling">
            <a:extLst>
              <a:ext uri="{FF2B5EF4-FFF2-40B4-BE49-F238E27FC236}">
                <a16:creationId xmlns:a16="http://schemas.microsoft.com/office/drawing/2014/main" id="{EFE4FA70-2952-36C2-19D9-0BF86F681F8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08042" y="2574960"/>
            <a:ext cx="2950309" cy="2950309"/>
          </a:xfrm>
          <a:prstGeom prst="rect">
            <a:avLst/>
          </a:prstGeom>
        </p:spPr>
      </p:pic>
      <p:sp>
        <p:nvSpPr>
          <p:cNvPr id="97" name="Content Placeholder 2">
            <a:extLst>
              <a:ext uri="{FF2B5EF4-FFF2-40B4-BE49-F238E27FC236}">
                <a16:creationId xmlns:a16="http://schemas.microsoft.com/office/drawing/2014/main" id="{CA5C3171-D43C-83B7-BABE-6023E099AB1C}"/>
              </a:ext>
            </a:extLst>
          </p:cNvPr>
          <p:cNvSpPr/>
          <p:nvPr/>
        </p:nvSpPr>
        <p:spPr>
          <a:xfrm>
            <a:off x="319009" y="2047874"/>
            <a:ext cx="3680760" cy="2126520"/>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r>
              <a:rPr lang="en-GB" sz="2000">
                <a:latin typeface="Century Gothic" panose="020B0502020202020204" pitchFamily="34" charset="0"/>
              </a:rPr>
              <a:t>the energy needed to melt or boil a substance, or the energy released when a substance condenses or freezes</a:t>
            </a:r>
          </a:p>
        </p:txBody>
      </p:sp>
      <p:sp>
        <p:nvSpPr>
          <p:cNvPr id="104" name="TextBox 13">
            <a:extLst>
              <a:ext uri="{FF2B5EF4-FFF2-40B4-BE49-F238E27FC236}">
                <a16:creationId xmlns:a16="http://schemas.microsoft.com/office/drawing/2014/main" id="{791C0D6F-4E78-AB5D-FF26-2D4662AC2135}"/>
              </a:ext>
            </a:extLst>
          </p:cNvPr>
          <p:cNvSpPr/>
          <p:nvPr/>
        </p:nvSpPr>
        <p:spPr>
          <a:xfrm>
            <a:off x="319009" y="4402612"/>
            <a:ext cx="3677463"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r>
              <a:rPr lang="en-GB" sz="2000" spc="-1" dirty="0">
                <a:solidFill>
                  <a:srgbClr val="000000"/>
                </a:solidFill>
                <a:latin typeface="Century Gothic "/>
              </a:rPr>
              <a:t>Lay-tent </a:t>
            </a:r>
            <a:r>
              <a:rPr lang="en-GB" sz="2000" spc="-1" dirty="0" err="1">
                <a:solidFill>
                  <a:srgbClr val="000000"/>
                </a:solidFill>
                <a:latin typeface="Century Gothic "/>
              </a:rPr>
              <a:t>hee</a:t>
            </a:r>
            <a:r>
              <a:rPr lang="en-GB" sz="2000" spc="-1" dirty="0">
                <a:solidFill>
                  <a:srgbClr val="000000"/>
                </a:solidFill>
                <a:latin typeface="Century Gothic "/>
              </a:rPr>
              <a:t>-t</a:t>
            </a:r>
            <a:endParaRPr lang="en-GB" sz="2000" spc="-1" dirty="0"/>
          </a:p>
        </p:txBody>
      </p:sp>
      <p:sp>
        <p:nvSpPr>
          <p:cNvPr id="3" name="Content Placeholder 2">
            <a:extLst>
              <a:ext uri="{FF2B5EF4-FFF2-40B4-BE49-F238E27FC236}">
                <a16:creationId xmlns:a16="http://schemas.microsoft.com/office/drawing/2014/main" id="{C30F0A2F-B89A-7205-1368-779855C6C0D9}"/>
              </a:ext>
            </a:extLst>
          </p:cNvPr>
          <p:cNvSpPr/>
          <p:nvPr/>
        </p:nvSpPr>
        <p:spPr>
          <a:xfrm>
            <a:off x="7377803" y="2047874"/>
            <a:ext cx="3383986" cy="2126520"/>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tabLst>
                <a:tab pos="0" algn="l"/>
              </a:tabLst>
            </a:pPr>
            <a:r>
              <a:rPr lang="en-US" sz="2000" b="1" spc="-1">
                <a:solidFill>
                  <a:srgbClr val="006F62"/>
                </a:solidFill>
                <a:latin typeface="Century Gothic"/>
              </a:rPr>
              <a:t>Example</a:t>
            </a:r>
            <a:endParaRPr lang="en-GB" sz="2000" b="0" strike="noStrike" spc="-1">
              <a:latin typeface="Arial"/>
            </a:endParaRPr>
          </a:p>
          <a:p>
            <a:r>
              <a:rPr lang="en-GB" sz="2000">
                <a:latin typeface="Century Gothic" panose="020B0502020202020204" pitchFamily="34" charset="0"/>
              </a:rPr>
              <a:t>As ice melts the temperature will remain at zero degrees until all of the solid ice has melted into liquid water</a:t>
            </a:r>
          </a:p>
        </p:txBody>
      </p:sp>
      <p:sp>
        <p:nvSpPr>
          <p:cNvPr id="103" name="TextBox 12">
            <a:extLst>
              <a:ext uri="{FF2B5EF4-FFF2-40B4-BE49-F238E27FC236}">
                <a16:creationId xmlns:a16="http://schemas.microsoft.com/office/drawing/2014/main" id="{B4BD46F5-FF42-F8A4-4E57-42B9F6F634A8}"/>
              </a:ext>
            </a:extLst>
          </p:cNvPr>
          <p:cNvSpPr/>
          <p:nvPr/>
        </p:nvSpPr>
        <p:spPr>
          <a:xfrm>
            <a:off x="7363327" y="4402612"/>
            <a:ext cx="3398462" cy="224531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a:latin typeface="Century Gothic" panose="020B0502020202020204" pitchFamily="34" charset="0"/>
              </a:rPr>
              <a:t>temperature change: ‘getting hotter’ or ‘getting colder’. There is no temperature change while a substance is changing state</a:t>
            </a:r>
            <a:endParaRPr lang="en-GB" sz="2000" b="1">
              <a:solidFill>
                <a:srgbClr val="C00000"/>
              </a:solidFill>
              <a:latin typeface="Century Gothic" panose="020B0502020202020204" pitchFamily="34" charset="0"/>
            </a:endParaRPr>
          </a:p>
        </p:txBody>
      </p:sp>
      <p:sp>
        <p:nvSpPr>
          <p:cNvPr id="99" name="Title 1">
            <a:extLst>
              <a:ext uri="{FF2B5EF4-FFF2-40B4-BE49-F238E27FC236}">
                <a16:creationId xmlns:a16="http://schemas.microsoft.com/office/drawing/2014/main" id="{374A8BAB-8F96-E669-B9D0-1F0AD8CAAED2}"/>
              </a:ex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Tree>
    <p:extLst>
      <p:ext uri="{BB962C8B-B14F-4D97-AF65-F5344CB8AC3E}">
        <p14:creationId xmlns:p14="http://schemas.microsoft.com/office/powerpoint/2010/main" val="10651157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8" y="265618"/>
            <a:ext cx="1641027"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Liquid</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4014245" y="265618"/>
            <a:ext cx="6747544" cy="1612724"/>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pPr>
            <a:r>
              <a:rPr lang="en-GB" sz="2400" b="0" strike="noStrike" spc="-1">
                <a:solidFill>
                  <a:srgbClr val="000000"/>
                </a:solidFill>
                <a:latin typeface="Century Gothic "/>
              </a:rPr>
              <a:t>a state of matter with a defined volume but not a defined shape and where the particles are touching and moving randomly</a:t>
            </a:r>
            <a:endParaRPr lang="en-GB" sz="2400" b="0" strike="noStrike" spc="-1">
              <a:latin typeface="Arial"/>
            </a:endParaRPr>
          </a:p>
          <a:p>
            <a:pPr marL="0" marR="0" lvl="0" indent="0" algn="l" defTabSz="914400" rtl="0" eaLnBrk="1" fontAlgn="auto" latinLnBrk="0" hangingPunct="1">
              <a:lnSpc>
                <a:spcPct val="100000"/>
              </a:lnSpc>
              <a:buClrTx/>
              <a:buSzTx/>
              <a:buFontTx/>
              <a:buNone/>
              <a:tabLst/>
              <a:defRPr/>
            </a:pPr>
            <a:endParaRPr lang="en-GB" sz="2000" b="0" strike="noStrike" spc="-1">
              <a:latin typeface="Arial"/>
            </a:endParaRPr>
          </a:p>
          <a:p>
            <a:pPr>
              <a:lnSpc>
                <a:spcPct val="90000"/>
              </a:lnSpc>
            </a:pPr>
            <a:endParaRPr lang="en-GB" sz="2000" b="0" strike="noStrike" spc="-1">
              <a:latin typeface="Arial"/>
            </a:endParaRPr>
          </a:p>
        </p:txBody>
      </p:sp>
      <p:pic>
        <p:nvPicPr>
          <p:cNvPr id="20" name="Picture 19" descr="A diagram of a beaker containing liquid, shown as many touching and overlapping grey circles">
            <a:extLst>
              <a:ext uri="{FF2B5EF4-FFF2-40B4-BE49-F238E27FC236}">
                <a16:creationId xmlns:a16="http://schemas.microsoft.com/office/drawing/2014/main" id="{3C58D277-2B3D-81B3-8C5C-AEFD21CE778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82160" y="2427407"/>
            <a:ext cx="3428304" cy="3213777"/>
          </a:xfrm>
          <a:prstGeom prst="rect">
            <a:avLst/>
          </a:prstGeom>
        </p:spPr>
      </p:pic>
      <p:sp>
        <p:nvSpPr>
          <p:cNvPr id="97" name="Content Placeholder 2"/>
          <p:cNvSpPr/>
          <p:nvPr/>
        </p:nvSpPr>
        <p:spPr>
          <a:xfrm>
            <a:off x="319008" y="2047874"/>
            <a:ext cx="3680760" cy="175065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spc="-1">
                <a:solidFill>
                  <a:srgbClr val="000000"/>
                </a:solidFill>
                <a:latin typeface="Century Gothic"/>
              </a:rPr>
              <a:t>a</a:t>
            </a:r>
            <a:r>
              <a:rPr lang="en-GB" sz="2000" b="0" strike="noStrike" spc="-1">
                <a:solidFill>
                  <a:srgbClr val="000000"/>
                </a:solidFill>
                <a:latin typeface="Century Gothic"/>
              </a:rPr>
              <a:t> substance which can change its shape and flows because the particles can move over one another</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19008" y="4133585"/>
            <a:ext cx="3680759" cy="119203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Sign it</a:t>
            </a:r>
            <a:endParaRPr lang="en-GB" sz="2000" b="0" strike="noStrike" spc="-1">
              <a:latin typeface="Arial"/>
            </a:endParaRPr>
          </a:p>
          <a:p>
            <a:pPr>
              <a:lnSpc>
                <a:spcPct val="100000"/>
              </a:lnSpc>
              <a:tabLst>
                <a:tab pos="0" algn="l"/>
              </a:tabLst>
            </a:pPr>
            <a:r>
              <a:rPr lang="en-US" sz="2000" b="0" strike="noStrike" spc="-1">
                <a:uFillTx/>
                <a:latin typeface="Century Gothic"/>
              </a:rPr>
              <a:t>Watch a video:</a:t>
            </a:r>
            <a:br>
              <a:rPr lang="en-US" sz="2000" b="0" u="sng" strike="noStrike" spc="-1">
                <a:uFillTx/>
                <a:latin typeface="Century Gothic"/>
                <a:hlinkClick r:id="rId3" invalidUrl="http://"/>
              </a:rPr>
            </a:br>
            <a:r>
              <a:rPr lang="en-US" sz="2000" b="0" u="sng" strike="noStrike" spc="-1">
                <a:solidFill>
                  <a:srgbClr val="0563C1"/>
                </a:solidFill>
                <a:uFillTx/>
                <a:latin typeface="Century Gothic"/>
                <a:hlinkClick r:id="rId4"/>
              </a:rPr>
              <a:t>bit.ly/</a:t>
            </a:r>
            <a:r>
              <a:rPr lang="en-US" sz="2000" u="sng" spc="-1">
                <a:solidFill>
                  <a:srgbClr val="0563C1"/>
                </a:solidFill>
                <a:latin typeface="Century Gothic"/>
                <a:hlinkClick r:id="rId4"/>
              </a:rPr>
              <a:t>4cuQXB0</a:t>
            </a:r>
            <a:endParaRPr lang="en-GB" sz="2000" b="0" strike="noStrike" spc="-1">
              <a:latin typeface="Arial"/>
            </a:endParaRPr>
          </a:p>
        </p:txBody>
      </p:sp>
      <p:sp>
        <p:nvSpPr>
          <p:cNvPr id="104" name="TextBox 13"/>
          <p:cNvSpPr/>
          <p:nvPr/>
        </p:nvSpPr>
        <p:spPr>
          <a:xfrm>
            <a:off x="319008" y="5641184"/>
            <a:ext cx="3677463"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err="1">
                <a:solidFill>
                  <a:srgbClr val="000000"/>
                </a:solidFill>
                <a:latin typeface="Century Gothic "/>
              </a:rPr>
              <a:t>Lik-wid</a:t>
            </a:r>
            <a:endParaRPr lang="en-GB" sz="2000" spc="-1"/>
          </a:p>
        </p:txBody>
      </p:sp>
      <p:sp>
        <p:nvSpPr>
          <p:cNvPr id="3" name="Content Placeholder 2">
            <a:extLst>
              <a:ext uri="{FF2B5EF4-FFF2-40B4-BE49-F238E27FC236}">
                <a16:creationId xmlns:a16="http://schemas.microsoft.com/office/drawing/2014/main" id="{87B6E066-9030-D2D8-21FF-3222433FCC0B}"/>
              </a:ext>
            </a:extLst>
          </p:cNvPr>
          <p:cNvSpPr/>
          <p:nvPr/>
        </p:nvSpPr>
        <p:spPr>
          <a:xfrm>
            <a:off x="7871468" y="2047874"/>
            <a:ext cx="2890321" cy="117658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a:bodyPr>
          <a:lstStyle/>
          <a:p>
            <a:pPr>
              <a:lnSpc>
                <a:spcPct val="100000"/>
              </a:lnSpc>
              <a:tabLst>
                <a:tab pos="0" algn="l"/>
              </a:tabLst>
            </a:pPr>
            <a:r>
              <a:rPr lang="en-US" sz="2200" b="1" spc="-1">
                <a:solidFill>
                  <a:srgbClr val="006F62"/>
                </a:solidFill>
                <a:latin typeface="Century Gothic"/>
              </a:rPr>
              <a:t>Example</a:t>
            </a:r>
            <a:endParaRPr lang="en-GB" sz="2200" b="0" strike="noStrike" spc="-1">
              <a:latin typeface="Arial"/>
            </a:endParaRPr>
          </a:p>
          <a:p>
            <a:pPr>
              <a:lnSpc>
                <a:spcPct val="100000"/>
              </a:lnSpc>
              <a:tabLst>
                <a:tab pos="0" algn="l"/>
              </a:tabLst>
            </a:pPr>
            <a:r>
              <a:rPr lang="en-GB" sz="2000" b="0" strike="noStrike" spc="-1">
                <a:solidFill>
                  <a:srgbClr val="000000"/>
                </a:solidFill>
                <a:latin typeface="Century Gothic"/>
              </a:rPr>
              <a:t>When a solid melts it becomes a </a:t>
            </a:r>
            <a:r>
              <a:rPr lang="en-GB" sz="2000" strike="noStrike" spc="-1">
                <a:solidFill>
                  <a:srgbClr val="000000"/>
                </a:solidFill>
                <a:latin typeface="Century Gothic"/>
              </a:rPr>
              <a:t>liquid</a:t>
            </a:r>
          </a:p>
        </p:txBody>
      </p:sp>
      <p:sp>
        <p:nvSpPr>
          <p:cNvPr id="103" name="TextBox 12"/>
          <p:cNvSpPr/>
          <p:nvPr/>
        </p:nvSpPr>
        <p:spPr>
          <a:xfrm>
            <a:off x="7856990" y="5116510"/>
            <a:ext cx="2904799"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spc="-1">
                <a:solidFill>
                  <a:srgbClr val="000000"/>
                </a:solidFill>
                <a:latin typeface="Century Gothic "/>
              </a:rPr>
              <a:t>f</a:t>
            </a:r>
            <a:r>
              <a:rPr lang="en-GB" sz="2000" b="0" strike="noStrike" spc="-1">
                <a:solidFill>
                  <a:srgbClr val="000000"/>
                </a:solidFill>
                <a:latin typeface="Century Gothic "/>
              </a:rPr>
              <a:t>luid – this is a term used to describe liquids and gases</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795077" y="4285345"/>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3307595" y="4302603"/>
            <a:ext cx="538560" cy="538560"/>
          </a:xfrm>
          <a:prstGeom prst="rect">
            <a:avLst/>
          </a:prstGeom>
          <a:ln w="0">
            <a:noFill/>
          </a:ln>
        </p:spPr>
      </p:pic>
    </p:spTree>
    <p:extLst>
      <p:ext uri="{BB962C8B-B14F-4D97-AF65-F5344CB8AC3E}">
        <p14:creationId xmlns:p14="http://schemas.microsoft.com/office/powerpoint/2010/main" val="1492931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9009" y="619428"/>
            <a:ext cx="2514406"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Molecule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028950" y="714678"/>
            <a:ext cx="7773807" cy="628361"/>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buClrTx/>
              <a:buSzTx/>
              <a:buFontTx/>
              <a:buNone/>
              <a:tabLst/>
              <a:defRPr/>
            </a:pPr>
            <a:r>
              <a:rPr kumimoji="0" lang="en-GB" sz="2400" b="0" i="0" u="none" strike="noStrike" kern="1200" cap="none" spc="-1" normalizeH="0" baseline="0" noProof="0" dirty="0">
                <a:ln>
                  <a:noFill/>
                </a:ln>
                <a:solidFill>
                  <a:srgbClr val="000000"/>
                </a:solidFill>
                <a:effectLst/>
                <a:uLnTx/>
                <a:uFillTx/>
                <a:latin typeface="Century Gothic "/>
              </a:rPr>
              <a:t>two or more atoms connected by chemical bonds</a:t>
            </a:r>
          </a:p>
          <a:p>
            <a:pPr marL="0" marR="0" lvl="0" indent="0" algn="l" defTabSz="914400" rtl="0" eaLnBrk="1" fontAlgn="auto" latinLnBrk="0" hangingPunct="1">
              <a:lnSpc>
                <a:spcPct val="100000"/>
              </a:lnSpc>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5" name="Picture 4" descr="A labelled diagram of a water molecule, which is an O in a large circle, with a smaller circle on the left and right which both contain H. And a labelled diagram of a hydrogen molecule, which is two small circles which both contain H">
            <a:extLst>
              <a:ext uri="{FF2B5EF4-FFF2-40B4-BE49-F238E27FC236}">
                <a16:creationId xmlns:a16="http://schemas.microsoft.com/office/drawing/2014/main" id="{743B9810-A55B-99E4-9B3E-521904995F1F}"/>
              </a:ext>
            </a:extLst>
          </p:cNvPr>
          <p:cNvPicPr>
            <a:picLocks noChangeAspect="1"/>
          </p:cNvPicPr>
          <p:nvPr/>
        </p:nvPicPr>
        <p:blipFill>
          <a:blip r:embed="rId2" cstate="print">
            <a:extLst>
              <a:ext uri="{28A0092B-C50C-407E-A947-70E740481C1C}">
                <a14:useLocalDpi xmlns:a14="http://schemas.microsoft.com/office/drawing/2010/main"/>
              </a:ext>
            </a:extLst>
          </a:blip>
          <a:srcRect r="46175" b="43551"/>
          <a:stretch/>
        </p:blipFill>
        <p:spPr>
          <a:xfrm>
            <a:off x="3847108" y="1738075"/>
            <a:ext cx="1939158" cy="2033717"/>
          </a:xfrm>
          <a:prstGeom prst="rect">
            <a:avLst/>
          </a:prstGeom>
        </p:spPr>
      </p:pic>
      <p:sp>
        <p:nvSpPr>
          <p:cNvPr id="97" name="Content Placeholder 2"/>
          <p:cNvSpPr/>
          <p:nvPr/>
        </p:nvSpPr>
        <p:spPr>
          <a:xfrm>
            <a:off x="319009" y="1800347"/>
            <a:ext cx="2959224" cy="1127452"/>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dirty="0">
                <a:solidFill>
                  <a:srgbClr val="006F62"/>
                </a:solidFill>
                <a:latin typeface="Century Gothic"/>
              </a:rPr>
              <a:t>In other words …</a:t>
            </a:r>
            <a:endParaRPr lang="en-GB" sz="2000" b="0" strike="noStrike" spc="-1" dirty="0">
              <a:latin typeface="Arial"/>
            </a:endParaRPr>
          </a:p>
          <a:p>
            <a:pPr>
              <a:lnSpc>
                <a:spcPct val="100000"/>
              </a:lnSpc>
              <a:tabLst>
                <a:tab pos="0" algn="l"/>
              </a:tabLst>
            </a:pPr>
            <a:r>
              <a:rPr lang="en-GB" sz="2000" b="0" strike="noStrike" spc="-1" dirty="0">
                <a:solidFill>
                  <a:srgbClr val="000000"/>
                </a:solidFill>
                <a:latin typeface="Century Gothic"/>
              </a:rPr>
              <a:t>two or more atoms joined together</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31069" y="3499812"/>
            <a:ext cx="2959224"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lnSpc>
                <a:spcPct val="100000"/>
              </a:lnSpc>
              <a:tabLst>
                <a:tab pos="0" algn="l"/>
              </a:tabLst>
            </a:pPr>
            <a:r>
              <a:rPr lang="en-US" sz="2000" b="0" strike="noStrike" spc="-1" dirty="0">
                <a:uFillTx/>
                <a:latin typeface="Century Gothic"/>
              </a:rPr>
              <a:t>Watch a video:</a:t>
            </a:r>
            <a:br>
              <a:rPr lang="en-US" sz="2000" b="0" u="sng" strike="noStrike" spc="-1" dirty="0">
                <a:uFillTx/>
                <a:latin typeface="Century Gothic"/>
                <a:hlinkClick r:id="rId3" invalidUrl="http://"/>
              </a:rPr>
            </a:br>
            <a:r>
              <a:rPr lang="en-US" sz="2000" b="0" u="sng" strike="noStrike" spc="-1" dirty="0">
                <a:solidFill>
                  <a:srgbClr val="0563C1"/>
                </a:solidFill>
                <a:uFillTx/>
                <a:latin typeface="Century Gothic"/>
                <a:hlinkClick r:id="rId4"/>
              </a:rPr>
              <a:t>bit.ly/4lBjGbG</a:t>
            </a:r>
            <a:endParaRPr lang="en-GB" sz="2000" b="0" strike="noStrike" spc="-1" dirty="0">
              <a:latin typeface="Arial"/>
            </a:endParaRPr>
          </a:p>
        </p:txBody>
      </p:sp>
      <p:sp>
        <p:nvSpPr>
          <p:cNvPr id="104" name="TextBox 13"/>
          <p:cNvSpPr/>
          <p:nvPr/>
        </p:nvSpPr>
        <p:spPr>
          <a:xfrm>
            <a:off x="319009" y="5539659"/>
            <a:ext cx="2540239"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pPr>
              <a:lnSpc>
                <a:spcPct val="100000"/>
              </a:lnSpc>
            </a:pPr>
            <a:r>
              <a:rPr lang="en-GB" sz="2000" spc="-1" dirty="0">
                <a:solidFill>
                  <a:srgbClr val="000000"/>
                </a:solidFill>
                <a:latin typeface="Century Gothic "/>
              </a:rPr>
              <a:t>Mol-eh-</a:t>
            </a:r>
            <a:r>
              <a:rPr lang="en-GB" sz="2000" spc="-1" dirty="0" err="1">
                <a:solidFill>
                  <a:srgbClr val="000000"/>
                </a:solidFill>
                <a:latin typeface="Century Gothic "/>
              </a:rPr>
              <a:t>kyul</a:t>
            </a:r>
            <a:endParaRPr lang="en-GB" sz="2000" spc="-1" dirty="0">
              <a:solidFill>
                <a:srgbClr val="000000"/>
              </a:solidFill>
              <a:latin typeface="Century Gothic "/>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6433783" y="1800239"/>
            <a:ext cx="4368974" cy="2033716"/>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GB" sz="2000" b="0" strike="noStrike" spc="-1" dirty="0">
                <a:solidFill>
                  <a:srgbClr val="000000"/>
                </a:solidFill>
                <a:latin typeface="Century Gothic"/>
              </a:rPr>
              <a:t>Water is a </a:t>
            </a:r>
            <a:r>
              <a:rPr lang="en-GB" sz="2000" strike="noStrike" spc="-1" dirty="0">
                <a:solidFill>
                  <a:srgbClr val="000000"/>
                </a:solidFill>
                <a:latin typeface="Century Gothic"/>
              </a:rPr>
              <a:t>molecule</a:t>
            </a:r>
            <a:r>
              <a:rPr lang="en-GB" sz="2000" b="0" strike="noStrike" spc="-1" dirty="0">
                <a:solidFill>
                  <a:srgbClr val="000000"/>
                </a:solidFill>
                <a:latin typeface="Century Gothic"/>
              </a:rPr>
              <a:t> made from two hydrogen atoms and one oxygen atom. Hydrogen is an element which forms a </a:t>
            </a:r>
            <a:r>
              <a:rPr lang="en-GB" sz="2000" strike="noStrike" spc="-1" dirty="0">
                <a:solidFill>
                  <a:srgbClr val="000000"/>
                </a:solidFill>
                <a:latin typeface="Century Gothic"/>
              </a:rPr>
              <a:t>molecule</a:t>
            </a:r>
            <a:r>
              <a:rPr lang="en-GB" sz="2000" b="0" strike="noStrike" spc="-1" dirty="0">
                <a:solidFill>
                  <a:srgbClr val="000000"/>
                </a:solidFill>
                <a:latin typeface="Century Gothic"/>
              </a:rPr>
              <a:t> of two hydrogen atoms</a:t>
            </a:r>
          </a:p>
        </p:txBody>
      </p:sp>
      <p:sp>
        <p:nvSpPr>
          <p:cNvPr id="103" name="TextBox 12"/>
          <p:cNvSpPr/>
          <p:nvPr/>
        </p:nvSpPr>
        <p:spPr>
          <a:xfrm>
            <a:off x="6433783" y="4959867"/>
            <a:ext cx="4368974"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b="0" strike="noStrike" spc="-1">
                <a:solidFill>
                  <a:srgbClr val="000000"/>
                </a:solidFill>
                <a:latin typeface="Century Gothic "/>
              </a:rPr>
              <a:t>compound </a:t>
            </a:r>
            <a:r>
              <a:rPr lang="en-GB" sz="2000" b="0" strike="noStrike" spc="-1">
                <a:solidFill>
                  <a:srgbClr val="000000"/>
                </a:solidFill>
                <a:latin typeface="Aptos" panose="020B0004020202020204" pitchFamily="34" charset="0"/>
              </a:rPr>
              <a:t>– </a:t>
            </a:r>
            <a:r>
              <a:rPr lang="en-GB" sz="2000" b="0" strike="noStrike" spc="-1">
                <a:solidFill>
                  <a:srgbClr val="000000"/>
                </a:solidFill>
                <a:latin typeface="Century Gothic "/>
              </a:rPr>
              <a:t>all compounds are </a:t>
            </a:r>
            <a:r>
              <a:rPr lang="en-GB" sz="2000" strike="noStrike" spc="-1">
                <a:solidFill>
                  <a:srgbClr val="000000"/>
                </a:solidFill>
                <a:latin typeface="Century Gothic "/>
              </a:rPr>
              <a:t>molecules</a:t>
            </a:r>
            <a:r>
              <a:rPr lang="en-GB" sz="2000" b="0" strike="noStrike" spc="-1">
                <a:solidFill>
                  <a:srgbClr val="000000"/>
                </a:solidFill>
                <a:latin typeface="Century Gothic "/>
              </a:rPr>
              <a:t>, but elements like oxygen can also be a </a:t>
            </a:r>
            <a:r>
              <a:rPr lang="en-GB" sz="2000" strike="noStrike" spc="-1">
                <a:solidFill>
                  <a:srgbClr val="000000"/>
                </a:solidFill>
                <a:latin typeface="Century Gothic "/>
              </a:rPr>
              <a:t>molecule</a:t>
            </a:r>
            <a:endParaRPr lang="en-GB" sz="2000" b="0" strike="noStrike" spc="-1">
              <a:latin typeface="Arial"/>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257999" y="3582739"/>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685577" y="3564675"/>
            <a:ext cx="538560" cy="538560"/>
          </a:xfrm>
          <a:prstGeom prst="rect">
            <a:avLst/>
          </a:prstGeom>
          <a:ln w="0">
            <a:noFill/>
          </a:ln>
        </p:spPr>
      </p:pic>
      <p:pic>
        <p:nvPicPr>
          <p:cNvPr id="4" name="Picture 3" descr="A labelled particle diagram of a water molecule, which is an O in a large circle, with a smaller circle on the left and right which both contain H. And a labelled particle diagram of a hydrogen molecule, which is two small circles which both contain H">
            <a:extLst>
              <a:ext uri="{FF2B5EF4-FFF2-40B4-BE49-F238E27FC236}">
                <a16:creationId xmlns:a16="http://schemas.microsoft.com/office/drawing/2014/main" id="{10A3FCF6-0764-2940-D750-1774A2E3C5FD}"/>
              </a:ext>
            </a:extLst>
          </p:cNvPr>
          <p:cNvPicPr>
            <a:picLocks noChangeAspect="1"/>
          </p:cNvPicPr>
          <p:nvPr/>
        </p:nvPicPr>
        <p:blipFill>
          <a:blip r:embed="rId2" cstate="print">
            <a:extLst>
              <a:ext uri="{28A0092B-C50C-407E-A947-70E740481C1C}">
                <a14:useLocalDpi xmlns:a14="http://schemas.microsoft.com/office/drawing/2010/main"/>
              </a:ext>
            </a:extLst>
          </a:blip>
          <a:srcRect t="55802" r="46175" b="16102"/>
          <a:stretch/>
        </p:blipFill>
        <p:spPr>
          <a:xfrm>
            <a:off x="3780433" y="4445594"/>
            <a:ext cx="1939158" cy="1012231"/>
          </a:xfrm>
          <a:prstGeom prst="rect">
            <a:avLst/>
          </a:prstGeom>
        </p:spPr>
      </p:pic>
      <p:sp>
        <p:nvSpPr>
          <p:cNvPr id="6" name="TextBox 5">
            <a:extLst>
              <a:ext uri="{FF2B5EF4-FFF2-40B4-BE49-F238E27FC236}">
                <a16:creationId xmlns:a16="http://schemas.microsoft.com/office/drawing/2014/main" id="{0A7D05CF-51E2-E28E-E583-7D071E0C347D}"/>
              </a:ext>
            </a:extLst>
          </p:cNvPr>
          <p:cNvSpPr txBox="1"/>
          <p:nvPr/>
        </p:nvSpPr>
        <p:spPr>
          <a:xfrm>
            <a:off x="3956952" y="3523704"/>
            <a:ext cx="2234297" cy="369332"/>
          </a:xfrm>
          <a:prstGeom prst="rect">
            <a:avLst/>
          </a:prstGeom>
          <a:noFill/>
        </p:spPr>
        <p:txBody>
          <a:bodyPr wrap="square" rtlCol="0">
            <a:spAutoFit/>
          </a:bodyPr>
          <a:lstStyle/>
          <a:p>
            <a:r>
              <a:rPr lang="en-GB" dirty="0">
                <a:latin typeface="Century Gothic" panose="020B0502020202020204" pitchFamily="34" charset="0"/>
              </a:rPr>
              <a:t>water molecule</a:t>
            </a:r>
          </a:p>
        </p:txBody>
      </p:sp>
      <p:sp>
        <p:nvSpPr>
          <p:cNvPr id="8" name="TextBox 7">
            <a:extLst>
              <a:ext uri="{FF2B5EF4-FFF2-40B4-BE49-F238E27FC236}">
                <a16:creationId xmlns:a16="http://schemas.microsoft.com/office/drawing/2014/main" id="{4FB271D5-EF0D-FEB0-450D-4C36A5FA026C}"/>
              </a:ext>
            </a:extLst>
          </p:cNvPr>
          <p:cNvSpPr txBox="1"/>
          <p:nvPr/>
        </p:nvSpPr>
        <p:spPr>
          <a:xfrm>
            <a:off x="3665473" y="5436194"/>
            <a:ext cx="2540238" cy="369332"/>
          </a:xfrm>
          <a:prstGeom prst="rect">
            <a:avLst/>
          </a:prstGeom>
          <a:noFill/>
        </p:spPr>
        <p:txBody>
          <a:bodyPr wrap="square" rtlCol="0">
            <a:spAutoFit/>
          </a:bodyPr>
          <a:lstStyle/>
          <a:p>
            <a:r>
              <a:rPr lang="en-GB" dirty="0">
                <a:latin typeface="Century Gothic" panose="020B0502020202020204" pitchFamily="34" charset="0"/>
              </a:rPr>
              <a:t>hydrogen molecule</a:t>
            </a:r>
          </a:p>
        </p:txBody>
      </p:sp>
    </p:spTree>
    <p:extLst>
      <p:ext uri="{BB962C8B-B14F-4D97-AF65-F5344CB8AC3E}">
        <p14:creationId xmlns:p14="http://schemas.microsoft.com/office/powerpoint/2010/main" val="33943217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79A51-B86A-BDC3-3637-ED8A98D21E4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A021A6CB-CE72-79D3-B460-83A3373CE72E}"/>
              </a:ext>
            </a:extLst>
          </p:cNvPr>
          <p:cNvSpPr txBox="1">
            <a:spLocks noGrp="1"/>
          </p:cNvSpPr>
          <p:nvPr>
            <p:ph type="title" idx="4294967295"/>
          </p:nvPr>
        </p:nvSpPr>
        <p:spPr>
          <a:xfrm>
            <a:off x="331356" y="171973"/>
            <a:ext cx="2030299"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Particle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a:extLst>
              <a:ext uri="{FF2B5EF4-FFF2-40B4-BE49-F238E27FC236}">
                <a16:creationId xmlns:a16="http://schemas.microsoft.com/office/drawing/2014/main" id="{1C01020D-7CEA-788D-4259-5E25BEFD85CC}"/>
              </a:ext>
            </a:extLst>
          </p:cNvPr>
          <p:cNvSpPr/>
          <p:nvPr/>
        </p:nvSpPr>
        <p:spPr>
          <a:xfrm>
            <a:off x="4384902" y="171973"/>
            <a:ext cx="6491105" cy="1010765"/>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pPr>
            <a:r>
              <a:rPr lang="en-GB" sz="2400" b="0" strike="noStrike" spc="-1" dirty="0">
                <a:solidFill>
                  <a:srgbClr val="000000"/>
                </a:solidFill>
                <a:latin typeface="Century Gothic"/>
                <a:ea typeface="Times New Roman"/>
              </a:rPr>
              <a:t>a small portion of matter</a:t>
            </a:r>
            <a:r>
              <a:rPr lang="en-GB" sz="2400" spc="-1" dirty="0">
                <a:solidFill>
                  <a:srgbClr val="000000"/>
                </a:solidFill>
                <a:latin typeface="Century Gothic"/>
                <a:ea typeface="Times New Roman"/>
              </a:rPr>
              <a:t>; e</a:t>
            </a:r>
            <a:r>
              <a:rPr lang="en-GB" sz="2400" b="0" strike="noStrike" spc="-1" dirty="0">
                <a:solidFill>
                  <a:srgbClr val="000000"/>
                </a:solidFill>
                <a:latin typeface="Century Gothic"/>
                <a:ea typeface="Times New Roman"/>
              </a:rPr>
              <a:t>xamples include atoms, molecules or ions</a:t>
            </a:r>
            <a:endParaRPr lang="en-GB" sz="2400" b="0" strike="noStrike" spc="-1" dirty="0">
              <a:latin typeface="Arial"/>
            </a:endParaRPr>
          </a:p>
          <a:p>
            <a:pPr marL="0" marR="0" lvl="0" indent="0" algn="l" defTabSz="914400" rtl="0" eaLnBrk="1" fontAlgn="auto" latinLnBrk="0" hangingPunct="1">
              <a:lnSpc>
                <a:spcPct val="100000"/>
              </a:lnSpc>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10" name="Picture 9" descr="White circles spaced far apart. One is labelled helium atom">
            <a:extLst>
              <a:ext uri="{FF2B5EF4-FFF2-40B4-BE49-F238E27FC236}">
                <a16:creationId xmlns:a16="http://schemas.microsoft.com/office/drawing/2014/main" id="{A919D6A3-25F8-B061-342E-2D578558C68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067852" y="1220793"/>
            <a:ext cx="2390048" cy="2895374"/>
          </a:xfrm>
          <a:prstGeom prst="rect">
            <a:avLst/>
          </a:prstGeom>
        </p:spPr>
      </p:pic>
      <p:pic>
        <p:nvPicPr>
          <p:cNvPr id="6" name="Picture 5" descr="A grey circle">
            <a:extLst>
              <a:ext uri="{FF2B5EF4-FFF2-40B4-BE49-F238E27FC236}">
                <a16:creationId xmlns:a16="http://schemas.microsoft.com/office/drawing/2014/main" id="{3CD1F8F3-D145-F32A-42FC-D27E18B49CCA}"/>
              </a:ext>
            </a:extLst>
          </p:cNvPr>
          <p:cNvPicPr>
            <a:picLocks noChangeAspect="1"/>
          </p:cNvPicPr>
          <p:nvPr/>
        </p:nvPicPr>
        <p:blipFill>
          <a:blip r:embed="rId4">
            <a:extLst>
              <a:ext uri="{28A0092B-C50C-407E-A947-70E740481C1C}">
                <a14:useLocalDpi xmlns:a14="http://schemas.microsoft.com/office/drawing/2010/main" val="0"/>
              </a:ext>
            </a:extLst>
          </a:blip>
          <a:srcRect l="19413" t="45788" r="61829" b="40729"/>
          <a:stretch/>
        </p:blipFill>
        <p:spPr>
          <a:xfrm>
            <a:off x="4387209" y="3072639"/>
            <a:ext cx="888844" cy="638916"/>
          </a:xfrm>
          <a:prstGeom prst="rect">
            <a:avLst/>
          </a:prstGeom>
        </p:spPr>
      </p:pic>
      <p:sp>
        <p:nvSpPr>
          <p:cNvPr id="17" name="TextBox 16">
            <a:extLst>
              <a:ext uri="{FF2B5EF4-FFF2-40B4-BE49-F238E27FC236}">
                <a16:creationId xmlns:a16="http://schemas.microsoft.com/office/drawing/2014/main" id="{DBA505BF-EB5E-4D19-A429-DB586EEC5F13}"/>
              </a:ext>
            </a:extLst>
          </p:cNvPr>
          <p:cNvSpPr txBox="1"/>
          <p:nvPr/>
        </p:nvSpPr>
        <p:spPr>
          <a:xfrm>
            <a:off x="3810087" y="3746835"/>
            <a:ext cx="2038263" cy="369332"/>
          </a:xfrm>
          <a:prstGeom prst="rect">
            <a:avLst/>
          </a:prstGeom>
          <a:noFill/>
        </p:spPr>
        <p:txBody>
          <a:bodyPr wrap="square" rtlCol="0">
            <a:spAutoFit/>
          </a:bodyPr>
          <a:lstStyle/>
          <a:p>
            <a:r>
              <a:rPr lang="en-GB" dirty="0">
                <a:latin typeface="Century Gothic" panose="020B0502020202020204" pitchFamily="34" charset="0"/>
              </a:rPr>
              <a:t>water molecule</a:t>
            </a:r>
          </a:p>
        </p:txBody>
      </p:sp>
      <p:pic>
        <p:nvPicPr>
          <p:cNvPr id="8" name="Picture 7" descr="A circle with a minus sign in it.">
            <a:extLst>
              <a:ext uri="{FF2B5EF4-FFF2-40B4-BE49-F238E27FC236}">
                <a16:creationId xmlns:a16="http://schemas.microsoft.com/office/drawing/2014/main" id="{9BB0634B-F0BD-2DB9-E0E1-AEB3AD393A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8489" y="5058824"/>
            <a:ext cx="947564" cy="947564"/>
          </a:xfrm>
          <a:prstGeom prst="rect">
            <a:avLst/>
          </a:prstGeom>
        </p:spPr>
      </p:pic>
      <p:sp>
        <p:nvSpPr>
          <p:cNvPr id="18" name="TextBox 17">
            <a:extLst>
              <a:ext uri="{FF2B5EF4-FFF2-40B4-BE49-F238E27FC236}">
                <a16:creationId xmlns:a16="http://schemas.microsoft.com/office/drawing/2014/main" id="{53B48781-BDA4-7CBE-48C0-99BD593FFF42}"/>
              </a:ext>
            </a:extLst>
          </p:cNvPr>
          <p:cNvSpPr txBox="1"/>
          <p:nvPr/>
        </p:nvSpPr>
        <p:spPr>
          <a:xfrm>
            <a:off x="4000500" y="6052866"/>
            <a:ext cx="1757198" cy="369332"/>
          </a:xfrm>
          <a:prstGeom prst="rect">
            <a:avLst/>
          </a:prstGeom>
          <a:noFill/>
        </p:spPr>
        <p:txBody>
          <a:bodyPr wrap="square" rtlCol="0">
            <a:spAutoFit/>
          </a:bodyPr>
          <a:lstStyle/>
          <a:p>
            <a:r>
              <a:rPr lang="en-GB" dirty="0">
                <a:latin typeface="Century Gothic" panose="020B0502020202020204" pitchFamily="34" charset="0"/>
              </a:rPr>
              <a:t>negative ion</a:t>
            </a:r>
          </a:p>
        </p:txBody>
      </p:sp>
      <p:pic>
        <p:nvPicPr>
          <p:cNvPr id="5" name="Picture 4" descr="A circle with a plus sign in it">
            <a:extLst>
              <a:ext uri="{FF2B5EF4-FFF2-40B4-BE49-F238E27FC236}">
                <a16:creationId xmlns:a16="http://schemas.microsoft.com/office/drawing/2014/main" id="{C61ADF58-D18F-157D-5B51-1DB5683585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86656" y="5037247"/>
            <a:ext cx="947564" cy="947564"/>
          </a:xfrm>
          <a:prstGeom prst="rect">
            <a:avLst/>
          </a:prstGeom>
        </p:spPr>
      </p:pic>
      <p:sp>
        <p:nvSpPr>
          <p:cNvPr id="19" name="TextBox 18">
            <a:extLst>
              <a:ext uri="{FF2B5EF4-FFF2-40B4-BE49-F238E27FC236}">
                <a16:creationId xmlns:a16="http://schemas.microsoft.com/office/drawing/2014/main" id="{C756FFF8-2F64-3B24-06C6-E042BCF413E4}"/>
              </a:ext>
            </a:extLst>
          </p:cNvPr>
          <p:cNvSpPr txBox="1"/>
          <p:nvPr/>
        </p:nvSpPr>
        <p:spPr>
          <a:xfrm>
            <a:off x="5794412" y="6044488"/>
            <a:ext cx="1590675" cy="369332"/>
          </a:xfrm>
          <a:prstGeom prst="rect">
            <a:avLst/>
          </a:prstGeom>
          <a:noFill/>
        </p:spPr>
        <p:txBody>
          <a:bodyPr wrap="square" rtlCol="0">
            <a:spAutoFit/>
          </a:bodyPr>
          <a:lstStyle/>
          <a:p>
            <a:r>
              <a:rPr lang="en-GB" dirty="0">
                <a:latin typeface="Century Gothic" panose="020B0502020202020204" pitchFamily="34" charset="0"/>
              </a:rPr>
              <a:t>positive ion</a:t>
            </a:r>
          </a:p>
        </p:txBody>
      </p:sp>
      <p:sp>
        <p:nvSpPr>
          <p:cNvPr id="97" name="Content Placeholder 2">
            <a:extLst>
              <a:ext uri="{FF2B5EF4-FFF2-40B4-BE49-F238E27FC236}">
                <a16:creationId xmlns:a16="http://schemas.microsoft.com/office/drawing/2014/main" id="{83D28627-FCB7-05EF-92EF-EF3BCF38C717}"/>
              </a:ext>
            </a:extLst>
          </p:cNvPr>
          <p:cNvSpPr/>
          <p:nvPr/>
        </p:nvSpPr>
        <p:spPr>
          <a:xfrm>
            <a:off x="331356" y="1338855"/>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dirty="0">
                <a:solidFill>
                  <a:srgbClr val="006F62"/>
                </a:solidFill>
                <a:latin typeface="Century Gothic"/>
              </a:rPr>
              <a:t>In other words …</a:t>
            </a:r>
            <a:endParaRPr lang="en-GB" sz="2000" b="0" strike="noStrike" spc="-1" dirty="0">
              <a:latin typeface="Arial"/>
            </a:endParaRPr>
          </a:p>
          <a:p>
            <a:pPr>
              <a:lnSpc>
                <a:spcPct val="100000"/>
              </a:lnSpc>
              <a:tabLst>
                <a:tab pos="0" algn="l"/>
              </a:tabLst>
            </a:pPr>
            <a:r>
              <a:rPr lang="en-GB" sz="2000" spc="-1" dirty="0">
                <a:solidFill>
                  <a:srgbClr val="000000"/>
                </a:solidFill>
                <a:latin typeface="Century Gothic"/>
              </a:rPr>
              <a:t>p</a:t>
            </a:r>
            <a:r>
              <a:rPr lang="en-GB" sz="2000" strike="noStrike" spc="-1" dirty="0">
                <a:solidFill>
                  <a:srgbClr val="000000"/>
                </a:solidFill>
                <a:latin typeface="Century Gothic"/>
              </a:rPr>
              <a:t>articles</a:t>
            </a:r>
            <a:r>
              <a:rPr lang="en-GB" sz="2000" b="0" strike="noStrike" spc="-1" dirty="0">
                <a:solidFill>
                  <a:srgbClr val="000000"/>
                </a:solidFill>
                <a:latin typeface="Century Gothic"/>
              </a:rPr>
              <a:t> are small units such as atoms or molecules</a:t>
            </a:r>
          </a:p>
        </p:txBody>
      </p:sp>
      <p:sp>
        <p:nvSpPr>
          <p:cNvPr id="2" name="Content Placeholder 2">
            <a:extLst>
              <a:ext uri="{FF2B5EF4-FFF2-40B4-BE49-F238E27FC236}">
                <a16:creationId xmlns:a16="http://schemas.microsoft.com/office/drawing/2014/main" id="{46C0751F-AF3A-58B5-7213-10AB2B9A29D9}"/>
              </a:ext>
            </a:extLst>
          </p:cNvPr>
          <p:cNvSpPr/>
          <p:nvPr/>
        </p:nvSpPr>
        <p:spPr>
          <a:xfrm>
            <a:off x="331356" y="3783473"/>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Sign it</a:t>
            </a:r>
            <a:endParaRPr lang="en-GB" sz="2000" b="0" strike="noStrike" spc="-1">
              <a:latin typeface="Arial"/>
            </a:endParaRPr>
          </a:p>
          <a:p>
            <a:pPr>
              <a:lnSpc>
                <a:spcPct val="100000"/>
              </a:lnSpc>
              <a:tabLst>
                <a:tab pos="0" algn="l"/>
              </a:tabLst>
            </a:pPr>
            <a:r>
              <a:rPr lang="en-US" sz="2000" b="0" strike="noStrike" spc="-1">
                <a:uFillTx/>
                <a:latin typeface="Century Gothic"/>
              </a:rPr>
              <a:t>Watch a video:</a:t>
            </a:r>
            <a:br>
              <a:rPr lang="en-US" sz="2000" b="0" u="sng" strike="noStrike" spc="-1">
                <a:uFillTx/>
                <a:latin typeface="Century Gothic"/>
                <a:hlinkClick r:id="rId7" invalidUrl="http://"/>
              </a:rPr>
            </a:br>
            <a:r>
              <a:rPr lang="en-US" sz="2000" b="0" u="sng" strike="noStrike" spc="-1">
                <a:solidFill>
                  <a:srgbClr val="0563C1"/>
                </a:solidFill>
                <a:uFillTx/>
                <a:latin typeface="Century Gothic"/>
                <a:hlinkClick r:id="rId8"/>
              </a:rPr>
              <a:t>bit.ly/</a:t>
            </a:r>
            <a:r>
              <a:rPr lang="en-US" sz="2000" u="sng" spc="-1">
                <a:solidFill>
                  <a:srgbClr val="0563C1"/>
                </a:solidFill>
                <a:latin typeface="Century Gothic"/>
                <a:hlinkClick r:id="rId8"/>
              </a:rPr>
              <a:t>42x2z1E</a:t>
            </a:r>
            <a:endParaRPr lang="en-GB" sz="2000" b="0" strike="noStrike" spc="-1">
              <a:latin typeface="Arial"/>
              <a:hlinkClick r:id="rId8"/>
            </a:endParaRPr>
          </a:p>
        </p:txBody>
      </p:sp>
      <p:sp>
        <p:nvSpPr>
          <p:cNvPr id="104" name="TextBox 13">
            <a:extLst>
              <a:ext uri="{FF2B5EF4-FFF2-40B4-BE49-F238E27FC236}">
                <a16:creationId xmlns:a16="http://schemas.microsoft.com/office/drawing/2014/main" id="{79A1E59C-E77A-8F3A-E1D8-10BEF67EA9B2}"/>
              </a:ext>
            </a:extLst>
          </p:cNvPr>
          <p:cNvSpPr/>
          <p:nvPr/>
        </p:nvSpPr>
        <p:spPr>
          <a:xfrm>
            <a:off x="331356" y="5830499"/>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pPr>
              <a:lnSpc>
                <a:spcPct val="100000"/>
              </a:lnSpc>
            </a:pPr>
            <a:r>
              <a:rPr lang="en-GB" sz="2000" spc="-1" dirty="0">
                <a:latin typeface="Century Gothic" panose="020B0502020202020204" pitchFamily="34" charset="0"/>
              </a:rPr>
              <a:t>Par-</a:t>
            </a:r>
            <a:r>
              <a:rPr lang="en-GB" sz="2000" spc="-1" dirty="0" err="1">
                <a:latin typeface="Century Gothic" panose="020B0502020202020204" pitchFamily="34" charset="0"/>
              </a:rPr>
              <a:t>tih</a:t>
            </a:r>
            <a:r>
              <a:rPr lang="en-GB" sz="2000" spc="-1" dirty="0">
                <a:latin typeface="Century Gothic" panose="020B0502020202020204" pitchFamily="34" charset="0"/>
              </a:rPr>
              <a:t>-</a:t>
            </a:r>
            <a:r>
              <a:rPr lang="en-GB" sz="2000" spc="-1" dirty="0" err="1">
                <a:latin typeface="Century Gothic" panose="020B0502020202020204" pitchFamily="34" charset="0"/>
              </a:rPr>
              <a:t>kuhl</a:t>
            </a:r>
            <a:endParaRPr lang="en-GB" sz="2000" spc="-1" dirty="0">
              <a:latin typeface="Century Gothic" panose="020B0502020202020204" pitchFamily="34" charset="0"/>
            </a:endParaRPr>
          </a:p>
        </p:txBody>
      </p:sp>
      <p:sp>
        <p:nvSpPr>
          <p:cNvPr id="3" name="Content Placeholder 2">
            <a:extLst>
              <a:ext uri="{FF2B5EF4-FFF2-40B4-BE49-F238E27FC236}">
                <a16:creationId xmlns:a16="http://schemas.microsoft.com/office/drawing/2014/main" id="{86A0D065-5983-C0FE-6647-FD801B9D6D81}"/>
              </a:ext>
            </a:extLst>
          </p:cNvPr>
          <p:cNvSpPr/>
          <p:nvPr/>
        </p:nvSpPr>
        <p:spPr>
          <a:xfrm>
            <a:off x="7507413" y="1338855"/>
            <a:ext cx="3322857" cy="101076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lnSpcReduction="10000"/>
          </a:bodyPr>
          <a:lstStyle/>
          <a:p>
            <a:pPr>
              <a:lnSpc>
                <a:spcPct val="100000"/>
              </a:lnSpc>
              <a:tabLst>
                <a:tab pos="0" algn="l"/>
              </a:tabLst>
            </a:pPr>
            <a:r>
              <a:rPr lang="en-US" sz="2000" b="1" spc="-1" dirty="0">
                <a:solidFill>
                  <a:srgbClr val="006F62"/>
                </a:solidFill>
                <a:latin typeface="Century Gothic"/>
              </a:rPr>
              <a:t>Example</a:t>
            </a:r>
            <a:endParaRPr lang="en-GB" sz="2000" b="0" strike="noStrike" spc="-1" dirty="0">
              <a:latin typeface="Arial"/>
            </a:endParaRPr>
          </a:p>
          <a:p>
            <a:pPr>
              <a:lnSpc>
                <a:spcPct val="100000"/>
              </a:lnSpc>
              <a:tabLst>
                <a:tab pos="0" algn="l"/>
              </a:tabLst>
            </a:pPr>
            <a:r>
              <a:rPr lang="en-GB" sz="2000" b="0" strike="noStrike" spc="-1" dirty="0">
                <a:solidFill>
                  <a:srgbClr val="000000"/>
                </a:solidFill>
                <a:latin typeface="Century Gothic"/>
              </a:rPr>
              <a:t>Electrons are </a:t>
            </a:r>
            <a:r>
              <a:rPr lang="en-GB" sz="2000" strike="noStrike" spc="-1" dirty="0">
                <a:solidFill>
                  <a:srgbClr val="000000"/>
                </a:solidFill>
                <a:latin typeface="Century Gothic"/>
              </a:rPr>
              <a:t>particles</a:t>
            </a:r>
            <a:r>
              <a:rPr lang="en-GB" sz="2000" b="0" strike="noStrike" spc="-1" dirty="0">
                <a:solidFill>
                  <a:srgbClr val="000000"/>
                </a:solidFill>
                <a:latin typeface="Century Gothic"/>
              </a:rPr>
              <a:t> in an atom</a:t>
            </a:r>
          </a:p>
        </p:txBody>
      </p:sp>
      <p:sp>
        <p:nvSpPr>
          <p:cNvPr id="99" name="Title 1">
            <a:extLst>
              <a:ext uri="{FF2B5EF4-FFF2-40B4-BE49-F238E27FC236}">
                <a16:creationId xmlns:a16="http://schemas.microsoft.com/office/drawing/2014/main" id="{8260B9CC-3CD5-F12E-3DB9-281B241A6096}"/>
              </a:ex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103" name="TextBox 12">
            <a:extLst>
              <a:ext uri="{FF2B5EF4-FFF2-40B4-BE49-F238E27FC236}">
                <a16:creationId xmlns:a16="http://schemas.microsoft.com/office/drawing/2014/main" id="{269C4AF3-FEAE-8442-9599-C93EFE1695FF}"/>
              </a:ext>
            </a:extLst>
          </p:cNvPr>
          <p:cNvSpPr/>
          <p:nvPr/>
        </p:nvSpPr>
        <p:spPr>
          <a:xfrm>
            <a:off x="7507413" y="2505737"/>
            <a:ext cx="3322857" cy="224531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spc="-1">
                <a:solidFill>
                  <a:srgbClr val="000000"/>
                </a:solidFill>
                <a:latin typeface="Century Gothic "/>
              </a:rPr>
              <a:t>a</a:t>
            </a:r>
            <a:r>
              <a:rPr lang="en-GB" sz="2000" b="0" strike="noStrike" spc="-1">
                <a:solidFill>
                  <a:srgbClr val="000000"/>
                </a:solidFill>
                <a:latin typeface="Century Gothic "/>
              </a:rPr>
              <a:t>tom, molecule or ion</a:t>
            </a:r>
            <a:r>
              <a:rPr lang="en-GB" sz="2000" spc="-1">
                <a:solidFill>
                  <a:srgbClr val="000000"/>
                </a:solidFill>
                <a:latin typeface="Century Gothic "/>
              </a:rPr>
              <a:t> – </a:t>
            </a:r>
            <a:r>
              <a:rPr lang="en-GB" sz="2000" b="0" strike="noStrike" spc="-1">
                <a:solidFill>
                  <a:srgbClr val="000000"/>
                </a:solidFill>
                <a:latin typeface="Century Gothic "/>
              </a:rPr>
              <a:t>these are types of </a:t>
            </a:r>
            <a:r>
              <a:rPr lang="en-GB" sz="2000" strike="noStrike" spc="-1">
                <a:solidFill>
                  <a:srgbClr val="000000"/>
                </a:solidFill>
                <a:latin typeface="Century Gothic "/>
              </a:rPr>
              <a:t>particle</a:t>
            </a:r>
            <a:r>
              <a:rPr lang="en-GB" sz="2000" b="0" strike="noStrike" spc="-1">
                <a:solidFill>
                  <a:srgbClr val="000000"/>
                </a:solidFill>
                <a:latin typeface="Century Gothic "/>
              </a:rPr>
              <a:t>.</a:t>
            </a:r>
          </a:p>
          <a:p>
            <a:pPr>
              <a:lnSpc>
                <a:spcPct val="100000"/>
              </a:lnSpc>
            </a:pPr>
            <a:r>
              <a:rPr lang="en-GB" sz="2000" b="0" strike="noStrike" spc="-1">
                <a:solidFill>
                  <a:srgbClr val="000000"/>
                </a:solidFill>
                <a:latin typeface="Century Gothic "/>
              </a:rPr>
              <a:t>Also, particulate</a:t>
            </a:r>
            <a:r>
              <a:rPr lang="en-GB" sz="2000" spc="-1">
                <a:solidFill>
                  <a:srgbClr val="000000"/>
                </a:solidFill>
                <a:latin typeface="Century Gothic "/>
              </a:rPr>
              <a:t> </a:t>
            </a:r>
            <a:r>
              <a:rPr lang="en-GB" sz="2000" b="0" strike="noStrike" spc="-1">
                <a:solidFill>
                  <a:srgbClr val="000000"/>
                </a:solidFill>
                <a:latin typeface="Century Gothic "/>
              </a:rPr>
              <a:t>is a small particle produced when fuel burns</a:t>
            </a:r>
          </a:p>
        </p:txBody>
      </p:sp>
      <p:sp>
        <p:nvSpPr>
          <p:cNvPr id="105" name="TextBox 14">
            <a:extLst>
              <a:ext uri="{FF2B5EF4-FFF2-40B4-BE49-F238E27FC236}">
                <a16:creationId xmlns:a16="http://schemas.microsoft.com/office/drawing/2014/main" id="{D88F8D7B-D1AA-3F83-DFA0-859B22F52888}"/>
              </a:ext>
            </a:extLst>
          </p:cNvPr>
          <p:cNvSpPr/>
          <p:nvPr/>
        </p:nvSpPr>
        <p:spPr>
          <a:xfrm>
            <a:off x="7508027" y="4907169"/>
            <a:ext cx="3331768" cy="172064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spAutoFit/>
          </a:bodyPr>
          <a:lstStyle/>
          <a:p>
            <a:pPr>
              <a:lnSpc>
                <a:spcPct val="100000"/>
              </a:lnSpc>
            </a:pPr>
            <a:r>
              <a:rPr lang="en-GB" sz="2000" b="1" strike="noStrike" spc="-1">
                <a:solidFill>
                  <a:srgbClr val="006F62"/>
                </a:solidFill>
                <a:latin typeface="Century Gothic "/>
              </a:rPr>
              <a:t>Other meanings</a:t>
            </a:r>
            <a:endParaRPr lang="en-GB" sz="2000" b="0" strike="noStrike" spc="-1">
              <a:latin typeface="Arial"/>
            </a:endParaRPr>
          </a:p>
          <a:p>
            <a:pPr>
              <a:lnSpc>
                <a:spcPct val="100000"/>
              </a:lnSpc>
            </a:pPr>
            <a:r>
              <a:rPr lang="en-GB" sz="2000" b="0" strike="noStrike" spc="-1">
                <a:solidFill>
                  <a:srgbClr val="000000"/>
                </a:solidFill>
                <a:latin typeface="Century Gothic "/>
              </a:rPr>
              <a:t>Sometimes we talk about larger objects being </a:t>
            </a:r>
            <a:r>
              <a:rPr lang="en-GB" sz="2000" strike="noStrike" spc="-1">
                <a:solidFill>
                  <a:srgbClr val="000000"/>
                </a:solidFill>
                <a:latin typeface="Century Gothic "/>
              </a:rPr>
              <a:t>particles,</a:t>
            </a:r>
            <a:r>
              <a:rPr lang="en-GB" sz="2000" b="0" strike="noStrike" spc="-1">
                <a:solidFill>
                  <a:srgbClr val="000000"/>
                </a:solidFill>
                <a:latin typeface="Century Gothic "/>
              </a:rPr>
              <a:t> such as dust </a:t>
            </a:r>
            <a:r>
              <a:rPr lang="en-GB" sz="2000" strike="noStrike" spc="-1">
                <a:solidFill>
                  <a:srgbClr val="000000"/>
                </a:solidFill>
                <a:latin typeface="Century Gothic "/>
              </a:rPr>
              <a:t>particles</a:t>
            </a:r>
            <a:endParaRPr lang="en-GB" sz="2000" b="0" strike="noStrike" spc="-1">
              <a:solidFill>
                <a:srgbClr val="000000"/>
              </a:solidFill>
              <a:latin typeface="Century Gothic "/>
            </a:endParaRPr>
          </a:p>
        </p:txBody>
      </p:sp>
      <p:pic>
        <p:nvPicPr>
          <p:cNvPr id="107" name="Graphic 16">
            <a:extLst>
              <a:ext uri="{FF2B5EF4-FFF2-40B4-BE49-F238E27FC236}">
                <a16:creationId xmlns:a16="http://schemas.microsoft.com/office/drawing/2014/main" id="{0F2335A7-672E-32C9-8A31-72BFEED48BB1}"/>
              </a:ext>
              <a:ext uri="{C183D7F6-B498-43B3-948B-1728B52AA6E4}">
                <adec:decorative xmlns:adec="http://schemas.microsoft.com/office/drawing/2017/decorative" val="1"/>
              </a:ext>
            </a:extLst>
          </p:cNvPr>
          <p:cNvPicPr/>
          <p:nvPr/>
        </p:nvPicPr>
        <p:blipFill>
          <a:blip r:embed="rId9" cstate="print">
            <a:extLst>
              <a:ext uri="{28A0092B-C50C-407E-A947-70E740481C1C}">
                <a14:useLocalDpi xmlns:a14="http://schemas.microsoft.com/office/drawing/2010/main"/>
              </a:ext>
            </a:extLst>
          </a:blip>
          <a:stretch/>
        </p:blipFill>
        <p:spPr>
          <a:xfrm>
            <a:off x="2514794" y="3863700"/>
            <a:ext cx="543960" cy="543960"/>
          </a:xfrm>
          <a:prstGeom prst="rect">
            <a:avLst/>
          </a:prstGeom>
          <a:ln w="0">
            <a:noFill/>
          </a:ln>
        </p:spPr>
      </p:pic>
      <p:pic>
        <p:nvPicPr>
          <p:cNvPr id="108" name="Graphic 17">
            <a:extLst>
              <a:ext uri="{FF2B5EF4-FFF2-40B4-BE49-F238E27FC236}">
                <a16:creationId xmlns:a16="http://schemas.microsoft.com/office/drawing/2014/main" id="{96674B33-926D-E495-2C35-C0E6CFBD1FAD}"/>
              </a:ext>
              <a:ext uri="{C183D7F6-B498-43B3-948B-1728B52AA6E4}">
                <adec:decorative xmlns:adec="http://schemas.microsoft.com/office/drawing/2017/decorative" val="1"/>
              </a:ext>
            </a:extLst>
          </p:cNvPr>
          <p:cNvPicPr/>
          <p:nvPr/>
        </p:nvPicPr>
        <p:blipFill>
          <a:blip r:embed="rId10" cstate="print">
            <a:extLst>
              <a:ext uri="{28A0092B-C50C-407E-A947-70E740481C1C}">
                <a14:useLocalDpi xmlns:a14="http://schemas.microsoft.com/office/drawing/2010/main"/>
              </a:ext>
            </a:extLst>
          </a:blip>
          <a:stretch/>
        </p:blipFill>
        <p:spPr>
          <a:xfrm>
            <a:off x="3017608" y="3869100"/>
            <a:ext cx="538560" cy="538560"/>
          </a:xfrm>
          <a:prstGeom prst="rect">
            <a:avLst/>
          </a:prstGeom>
          <a:ln w="0">
            <a:noFill/>
          </a:ln>
        </p:spPr>
      </p:pic>
    </p:spTree>
    <p:extLst>
      <p:ext uri="{BB962C8B-B14F-4D97-AF65-F5344CB8AC3E}">
        <p14:creationId xmlns:p14="http://schemas.microsoft.com/office/powerpoint/2010/main" val="14848704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31068" y="458563"/>
            <a:ext cx="1363835"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Solid</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4148163" y="540000"/>
            <a:ext cx="6513517" cy="1227899"/>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spcBef>
                <a:spcPts val="0"/>
              </a:spcBef>
              <a:buClrTx/>
              <a:buSzTx/>
              <a:buFontTx/>
              <a:buNone/>
              <a:tabLst/>
              <a:defRPr/>
            </a:pPr>
            <a:r>
              <a:rPr lang="en-GB" sz="2400" spc="-1">
                <a:solidFill>
                  <a:srgbClr val="000000"/>
                </a:solidFill>
                <a:latin typeface="Century Gothic "/>
              </a:rPr>
              <a:t>a</a:t>
            </a:r>
            <a:r>
              <a:rPr kumimoji="0" lang="en-GB" sz="2400" b="0" i="0" u="none" strike="noStrike" kern="1200" cap="none" spc="-1" normalizeH="0" baseline="0" noProof="0">
                <a:ln>
                  <a:noFill/>
                </a:ln>
                <a:solidFill>
                  <a:srgbClr val="000000"/>
                </a:solidFill>
                <a:effectLst/>
                <a:uLnTx/>
                <a:uFillTx/>
                <a:latin typeface="Century Gothic "/>
              </a:rPr>
              <a:t> state of matter with a defined shape and volume</a:t>
            </a:r>
            <a:r>
              <a:rPr lang="en-GB" sz="2400" spc="-1">
                <a:solidFill>
                  <a:srgbClr val="000000"/>
                </a:solidFill>
                <a:latin typeface="Century Gothic "/>
              </a:rPr>
              <a:t> </a:t>
            </a:r>
            <a:r>
              <a:rPr kumimoji="0" lang="en-GB" sz="2400" b="0" i="0" u="none" strike="noStrike" kern="1200" cap="none" spc="-1" normalizeH="0" baseline="0" noProof="0">
                <a:ln>
                  <a:noFill/>
                </a:ln>
                <a:solidFill>
                  <a:srgbClr val="000000"/>
                </a:solidFill>
                <a:effectLst/>
                <a:uLnTx/>
                <a:uFillTx/>
                <a:latin typeface="Century Gothic "/>
              </a:rPr>
              <a:t>and where the particles are touching and vibrating</a:t>
            </a:r>
          </a:p>
          <a:p>
            <a:pPr marL="0" marR="0" lvl="0" indent="0" algn="l" defTabSz="914400" rtl="0" eaLnBrk="1" fontAlgn="auto" latinLnBrk="0" hangingPunct="1">
              <a:lnSpc>
                <a:spcPct val="100000"/>
              </a:lnSpc>
              <a:spcBef>
                <a:spcPts val="0"/>
              </a:spcBef>
              <a:buClrTx/>
              <a:buSzTx/>
              <a:buFontTx/>
              <a:buNone/>
              <a:tabLst/>
              <a:defRPr/>
            </a:pPr>
            <a:endParaRPr lang="en-GB" sz="2000" b="0" strike="noStrike" spc="-1">
              <a:latin typeface="Arial"/>
            </a:endParaRPr>
          </a:p>
          <a:p>
            <a:pPr>
              <a:lnSpc>
                <a:spcPct val="90000"/>
              </a:lnSpc>
            </a:pPr>
            <a:endParaRPr lang="en-GB" sz="2000" b="0" strike="noStrike" spc="-1">
              <a:latin typeface="Arial"/>
            </a:endParaRPr>
          </a:p>
        </p:txBody>
      </p:sp>
      <p:pic>
        <p:nvPicPr>
          <p:cNvPr id="20" name="Picture 19" descr="A particle diagram of a solid - a group of symmetrically arranged grey circles all touching in a 5x5 grid">
            <a:extLst>
              <a:ext uri="{FF2B5EF4-FFF2-40B4-BE49-F238E27FC236}">
                <a16:creationId xmlns:a16="http://schemas.microsoft.com/office/drawing/2014/main" id="{9E6A4C9F-8206-D208-B788-2BFD0E7FD57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55399" y="2165010"/>
            <a:ext cx="3116589" cy="3155644"/>
          </a:xfrm>
          <a:prstGeom prst="rect">
            <a:avLst/>
          </a:prstGeom>
        </p:spPr>
      </p:pic>
      <p:sp>
        <p:nvSpPr>
          <p:cNvPr id="97" name="Content Placeholder 2"/>
          <p:cNvSpPr/>
          <p:nvPr/>
        </p:nvSpPr>
        <p:spPr>
          <a:xfrm>
            <a:off x="331068" y="2014821"/>
            <a:ext cx="3490636" cy="114483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dirty="0">
                <a:solidFill>
                  <a:srgbClr val="006F62"/>
                </a:solidFill>
                <a:latin typeface="Century Gothic"/>
              </a:rPr>
              <a:t>In other words …</a:t>
            </a:r>
            <a:endParaRPr lang="en-GB" sz="2000" b="0" strike="noStrike" spc="-1" dirty="0">
              <a:latin typeface="Arial"/>
            </a:endParaRPr>
          </a:p>
          <a:p>
            <a:pPr>
              <a:lnSpc>
                <a:spcPct val="100000"/>
              </a:lnSpc>
              <a:tabLst>
                <a:tab pos="0" algn="l"/>
              </a:tabLst>
            </a:pPr>
            <a:r>
              <a:rPr lang="en-GB" sz="2000" spc="-1" dirty="0">
                <a:solidFill>
                  <a:srgbClr val="000000"/>
                </a:solidFill>
                <a:latin typeface="Century Gothic"/>
              </a:rPr>
              <a:t>s</a:t>
            </a:r>
            <a:r>
              <a:rPr lang="en-GB" sz="2000" b="0" strike="noStrike" spc="-1" dirty="0">
                <a:solidFill>
                  <a:srgbClr val="000000"/>
                </a:solidFill>
                <a:latin typeface="Century Gothic"/>
              </a:rPr>
              <a:t>ubstances with a specific shape</a:t>
            </a:r>
          </a:p>
        </p:txBody>
      </p:sp>
      <p:sp>
        <p:nvSpPr>
          <p:cNvPr id="2" name="Content Placeholder 2">
            <a:extLst>
              <a:ext uri="{FF2B5EF4-FFF2-40B4-BE49-F238E27FC236}">
                <a16:creationId xmlns:a16="http://schemas.microsoft.com/office/drawing/2014/main" id="{147C6395-965D-D60C-A85B-DF3136871D3D}"/>
              </a:ext>
            </a:extLst>
          </p:cNvPr>
          <p:cNvSpPr/>
          <p:nvPr/>
        </p:nvSpPr>
        <p:spPr>
          <a:xfrm>
            <a:off x="331068" y="3720804"/>
            <a:ext cx="3490636"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Sign it</a:t>
            </a:r>
            <a:endParaRPr lang="en-GB" sz="2000" b="0" strike="noStrike" spc="-1">
              <a:latin typeface="Arial"/>
            </a:endParaRPr>
          </a:p>
          <a:p>
            <a:pPr>
              <a:lnSpc>
                <a:spcPct val="100000"/>
              </a:lnSpc>
              <a:tabLst>
                <a:tab pos="0" algn="l"/>
              </a:tabLst>
            </a:pPr>
            <a:r>
              <a:rPr lang="en-US" sz="2000" b="0" strike="noStrike" spc="-1">
                <a:uFillTx/>
                <a:latin typeface="Century Gothic"/>
              </a:rPr>
              <a:t>Watch a video:</a:t>
            </a:r>
            <a:br>
              <a:rPr lang="en-US" sz="2000" b="0" u="sng" strike="noStrike" spc="-1">
                <a:uFillTx/>
                <a:latin typeface="Century Gothic"/>
                <a:hlinkClick r:id="rId3" invalidUrl="http://"/>
              </a:rPr>
            </a:br>
            <a:r>
              <a:rPr lang="en-US" sz="2000" b="0" u="sng" strike="noStrike" spc="-1">
                <a:solidFill>
                  <a:srgbClr val="0563C1"/>
                </a:solidFill>
                <a:uFillTx/>
                <a:latin typeface="Century Gothic"/>
                <a:hlinkClick r:id="rId4"/>
              </a:rPr>
              <a:t>bit.ly/</a:t>
            </a:r>
            <a:r>
              <a:rPr lang="en-US" sz="2000" u="sng" spc="-1">
                <a:solidFill>
                  <a:srgbClr val="0563C1"/>
                </a:solidFill>
                <a:latin typeface="Century Gothic"/>
                <a:hlinkClick r:id="rId4"/>
              </a:rPr>
              <a:t>3YsVvC8</a:t>
            </a:r>
            <a:endParaRPr lang="en-GB" sz="2000" b="0" strike="noStrike" spc="-1">
              <a:latin typeface="Arial"/>
            </a:endParaRPr>
          </a:p>
        </p:txBody>
      </p:sp>
      <p:sp>
        <p:nvSpPr>
          <p:cNvPr id="104" name="TextBox 13"/>
          <p:cNvSpPr/>
          <p:nvPr/>
        </p:nvSpPr>
        <p:spPr>
          <a:xfrm>
            <a:off x="331068" y="5548115"/>
            <a:ext cx="3490635"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pPr>
              <a:lnSpc>
                <a:spcPct val="100000"/>
              </a:lnSpc>
            </a:pPr>
            <a:r>
              <a:rPr lang="en-GB" sz="2000" spc="-1" dirty="0">
                <a:solidFill>
                  <a:srgbClr val="000000"/>
                </a:solidFill>
                <a:latin typeface="Century Gothic "/>
              </a:rPr>
              <a:t>Sol-</a:t>
            </a:r>
            <a:r>
              <a:rPr lang="en-GB" sz="2000" spc="-1" dirty="0" err="1">
                <a:solidFill>
                  <a:srgbClr val="000000"/>
                </a:solidFill>
                <a:latin typeface="Century Gothic "/>
              </a:rPr>
              <a:t>ihd</a:t>
            </a:r>
            <a:endParaRPr lang="en-GB" sz="2000" spc="-1" dirty="0"/>
          </a:p>
        </p:txBody>
      </p:sp>
      <p:sp>
        <p:nvSpPr>
          <p:cNvPr id="3" name="Content Placeholder 2">
            <a:extLst>
              <a:ext uri="{FF2B5EF4-FFF2-40B4-BE49-F238E27FC236}">
                <a16:creationId xmlns:a16="http://schemas.microsoft.com/office/drawing/2014/main" id="{87B6E066-9030-D2D8-21FF-3222433FCC0B}"/>
              </a:ext>
            </a:extLst>
          </p:cNvPr>
          <p:cNvSpPr/>
          <p:nvPr/>
        </p:nvSpPr>
        <p:spPr>
          <a:xfrm>
            <a:off x="7617349" y="2060045"/>
            <a:ext cx="3044331" cy="122789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a:bodyPr>
          <a:lstStyle/>
          <a:p>
            <a:pPr>
              <a:lnSpc>
                <a:spcPct val="100000"/>
              </a:lnSpc>
              <a:tabLst>
                <a:tab pos="0" algn="l"/>
              </a:tabLst>
            </a:pPr>
            <a:r>
              <a:rPr lang="en-US" sz="2000" b="1" spc="-1">
                <a:solidFill>
                  <a:srgbClr val="006F62"/>
                </a:solidFill>
                <a:latin typeface="Century Gothic"/>
              </a:rPr>
              <a:t>Example</a:t>
            </a:r>
            <a:endParaRPr lang="en-GB" sz="2000" b="0" strike="noStrike" spc="-1">
              <a:latin typeface="Arial"/>
            </a:endParaRPr>
          </a:p>
          <a:p>
            <a:pPr>
              <a:lnSpc>
                <a:spcPct val="100000"/>
              </a:lnSpc>
              <a:tabLst>
                <a:tab pos="0" algn="l"/>
              </a:tabLst>
            </a:pPr>
            <a:r>
              <a:rPr lang="en-GB" sz="2000" b="0" strike="noStrike" spc="-1">
                <a:solidFill>
                  <a:srgbClr val="000000"/>
                </a:solidFill>
                <a:latin typeface="Century Gothic"/>
              </a:rPr>
              <a:t>Ice is the </a:t>
            </a:r>
            <a:r>
              <a:rPr lang="en-GB" sz="2000" strike="noStrike" spc="-1">
                <a:solidFill>
                  <a:srgbClr val="000000"/>
                </a:solidFill>
                <a:latin typeface="Century Gothic"/>
              </a:rPr>
              <a:t>solid</a:t>
            </a:r>
            <a:r>
              <a:rPr lang="en-GB" sz="2000" b="1" strike="noStrike" spc="-1">
                <a:solidFill>
                  <a:srgbClr val="000000"/>
                </a:solidFill>
                <a:latin typeface="Century Gothic"/>
              </a:rPr>
              <a:t> </a:t>
            </a:r>
            <a:r>
              <a:rPr lang="en-GB" sz="2000" b="0" strike="noStrike" spc="-1">
                <a:solidFill>
                  <a:srgbClr val="000000"/>
                </a:solidFill>
                <a:latin typeface="Century Gothic"/>
              </a:rPr>
              <a:t>form of water</a:t>
            </a:r>
            <a:endParaRPr lang="en-GB" sz="2000" b="0" strike="noStrike" spc="-1">
              <a:latin typeface="Arial"/>
            </a:endParaRPr>
          </a:p>
        </p:txBody>
      </p:sp>
      <p:sp>
        <p:nvSpPr>
          <p:cNvPr id="103" name="TextBox 12"/>
          <p:cNvSpPr/>
          <p:nvPr/>
        </p:nvSpPr>
        <p:spPr>
          <a:xfrm>
            <a:off x="7613920" y="5104878"/>
            <a:ext cx="3047760"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b="0" strike="noStrike" spc="-1">
                <a:solidFill>
                  <a:srgbClr val="000000"/>
                </a:solidFill>
                <a:latin typeface="Century Gothic "/>
              </a:rPr>
              <a:t>hard</a:t>
            </a:r>
            <a:r>
              <a:rPr lang="en-GB" sz="2000" spc="-1">
                <a:solidFill>
                  <a:srgbClr val="000000"/>
                </a:solidFill>
                <a:latin typeface="Century Gothic "/>
              </a:rPr>
              <a:t> – </a:t>
            </a:r>
            <a:r>
              <a:rPr lang="en-GB" sz="2000" b="0" strike="noStrike" spc="-1">
                <a:solidFill>
                  <a:srgbClr val="000000"/>
                </a:solidFill>
                <a:latin typeface="Century Gothic "/>
              </a:rPr>
              <a:t>not all </a:t>
            </a:r>
            <a:r>
              <a:rPr lang="en-GB" sz="2000" strike="noStrike" spc="-1">
                <a:solidFill>
                  <a:srgbClr val="000000"/>
                </a:solidFill>
                <a:latin typeface="Century Gothic "/>
              </a:rPr>
              <a:t>solids</a:t>
            </a:r>
            <a:r>
              <a:rPr lang="en-GB" sz="2000" b="0" strike="noStrike" spc="-1">
                <a:solidFill>
                  <a:srgbClr val="000000"/>
                </a:solidFill>
                <a:latin typeface="Century Gothic "/>
              </a:rPr>
              <a:t> are hard for example paper or fabric</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387163" y="4029873"/>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862969" y="4029873"/>
            <a:ext cx="538560" cy="538560"/>
          </a:xfrm>
          <a:prstGeom prst="rect">
            <a:avLst/>
          </a:prstGeom>
          <a:ln w="0">
            <a:noFill/>
          </a:ln>
        </p:spPr>
      </p:pic>
    </p:spTree>
    <p:extLst>
      <p:ext uri="{BB962C8B-B14F-4D97-AF65-F5344CB8AC3E}">
        <p14:creationId xmlns:p14="http://schemas.microsoft.com/office/powerpoint/2010/main" val="24769114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31068" y="719738"/>
            <a:ext cx="1988750"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Vibrate</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3758477" y="672844"/>
            <a:ext cx="6901488" cy="781589"/>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spcBef>
                <a:spcPts val="0"/>
              </a:spcBef>
              <a:buClrTx/>
              <a:buSzTx/>
              <a:buFontTx/>
              <a:buNone/>
              <a:tabLst/>
              <a:defRPr/>
            </a:pPr>
            <a:r>
              <a:rPr kumimoji="0" lang="en-GB" sz="2400" b="0" i="0" u="none" strike="noStrike" kern="1200" cap="none" spc="-1" normalizeH="0" baseline="0" noProof="0">
                <a:ln>
                  <a:noFill/>
                </a:ln>
                <a:solidFill>
                  <a:srgbClr val="000000"/>
                </a:solidFill>
                <a:effectLst/>
                <a:uLnTx/>
                <a:uFillTx/>
                <a:latin typeface="Century Gothic "/>
              </a:rPr>
              <a:t>move repetitively and rapidly to and </a:t>
            </a:r>
            <a:r>
              <a:rPr kumimoji="0" lang="en-GB" sz="2400" b="0" i="0" u="none" strike="noStrike" kern="1200" cap="none" spc="-1" normalizeH="0" baseline="0" noProof="0" err="1">
                <a:ln>
                  <a:noFill/>
                </a:ln>
                <a:solidFill>
                  <a:srgbClr val="000000"/>
                </a:solidFill>
                <a:effectLst/>
                <a:uLnTx/>
                <a:uFillTx/>
                <a:latin typeface="Century Gothic "/>
              </a:rPr>
              <a:t>fro</a:t>
            </a:r>
            <a:endParaRPr kumimoji="0" lang="en-GB" sz="2400" b="0" i="0" u="none" strike="noStrike" kern="1200" cap="none" spc="-1" normalizeH="0" baseline="0" noProof="0">
              <a:ln>
                <a:noFill/>
              </a:ln>
              <a:solidFill>
                <a:srgbClr val="000000"/>
              </a:solidFill>
              <a:effectLst/>
              <a:uLnTx/>
              <a:uFillTx/>
              <a:latin typeface="Century Gothic "/>
            </a:endParaRPr>
          </a:p>
          <a:p>
            <a:pPr marL="0" marR="0" lvl="0" indent="0" algn="l" defTabSz="914400" rtl="0" eaLnBrk="1" fontAlgn="auto" latinLnBrk="0" hangingPunct="1">
              <a:lnSpc>
                <a:spcPct val="100000"/>
              </a:lnSpc>
              <a:spcBef>
                <a:spcPts val="0"/>
              </a:spcBef>
              <a:buClrTx/>
              <a:buSzTx/>
              <a:buFontTx/>
              <a:buNone/>
              <a:tabLst/>
              <a:defRPr/>
            </a:pPr>
            <a:endParaRPr lang="en-GB" sz="2000" b="0" strike="noStrike" spc="-1">
              <a:latin typeface="Arial"/>
            </a:endParaRPr>
          </a:p>
          <a:p>
            <a:pPr>
              <a:lnSpc>
                <a:spcPct val="90000"/>
              </a:lnSpc>
            </a:pPr>
            <a:endParaRPr lang="en-GB" sz="2000" b="0" strike="noStrike" spc="-1">
              <a:latin typeface="Arial"/>
            </a:endParaRPr>
          </a:p>
        </p:txBody>
      </p:sp>
      <p:pic>
        <p:nvPicPr>
          <p:cNvPr id="5" name="Picture 4" descr="A diagram of vibration which shows a box with four evenly spaced circles in it. Each circle has two concentric semi circular lines either side of it, to indicate vibration">
            <a:extLst>
              <a:ext uri="{FF2B5EF4-FFF2-40B4-BE49-F238E27FC236}">
                <a16:creationId xmlns:a16="http://schemas.microsoft.com/office/drawing/2014/main" id="{7C5932D4-F8AD-606A-D0CF-D17BC9B88F1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835125" y="1690542"/>
            <a:ext cx="3602743" cy="3602743"/>
          </a:xfrm>
          <a:prstGeom prst="rect">
            <a:avLst/>
          </a:prstGeom>
        </p:spPr>
      </p:pic>
      <p:sp>
        <p:nvSpPr>
          <p:cNvPr id="97" name="Content Placeholder 2"/>
          <p:cNvSpPr/>
          <p:nvPr/>
        </p:nvSpPr>
        <p:spPr>
          <a:xfrm>
            <a:off x="331068" y="2062118"/>
            <a:ext cx="3216050" cy="1178387"/>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lnSpc>
                <a:spcPct val="100000"/>
              </a:lnSpc>
              <a:tabLst>
                <a:tab pos="0" algn="l"/>
              </a:tabLst>
            </a:pPr>
            <a:r>
              <a:rPr lang="en-GB" sz="2000" spc="-1">
                <a:solidFill>
                  <a:srgbClr val="000000"/>
                </a:solidFill>
                <a:latin typeface="Century Gothic"/>
              </a:rPr>
              <a:t>s</a:t>
            </a:r>
            <a:r>
              <a:rPr lang="en-GB" sz="2000" b="0" strike="noStrike" spc="-1">
                <a:solidFill>
                  <a:srgbClr val="000000"/>
                </a:solidFill>
                <a:latin typeface="Century Gothic"/>
              </a:rPr>
              <a:t>omething moving quickly from side to side</a:t>
            </a:r>
          </a:p>
        </p:txBody>
      </p:sp>
      <p:sp>
        <p:nvSpPr>
          <p:cNvPr id="104" name="TextBox 13"/>
          <p:cNvSpPr/>
          <p:nvPr/>
        </p:nvSpPr>
        <p:spPr>
          <a:xfrm>
            <a:off x="331068" y="5487944"/>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dirty="0">
                <a:solidFill>
                  <a:srgbClr val="006F62"/>
                </a:solidFill>
                <a:latin typeface="Century Gothic "/>
              </a:rPr>
              <a:t>Say</a:t>
            </a:r>
            <a:r>
              <a:rPr lang="en-GB" sz="2000" b="1" strike="noStrike" spc="-1" dirty="0">
                <a:solidFill>
                  <a:srgbClr val="006F62"/>
                </a:solidFill>
                <a:latin typeface="Century Gothic "/>
              </a:rPr>
              <a:t> it</a:t>
            </a:r>
            <a:endParaRPr lang="en-GB" sz="2000" b="0" strike="noStrike" spc="-1" dirty="0">
              <a:latin typeface="Arial"/>
            </a:endParaRPr>
          </a:p>
          <a:p>
            <a:pPr>
              <a:lnSpc>
                <a:spcPct val="100000"/>
              </a:lnSpc>
            </a:pPr>
            <a:r>
              <a:rPr lang="en-GB" sz="2000" spc="-1" dirty="0">
                <a:solidFill>
                  <a:srgbClr val="000000"/>
                </a:solidFill>
                <a:latin typeface="Century Gothic "/>
              </a:rPr>
              <a:t>Vai-brayt</a:t>
            </a:r>
            <a:endParaRPr lang="en-GB" sz="2000" spc="-1" dirty="0"/>
          </a:p>
        </p:txBody>
      </p:sp>
      <p:sp>
        <p:nvSpPr>
          <p:cNvPr id="3" name="Content Placeholder 2">
            <a:extLst>
              <a:ext uri="{FF2B5EF4-FFF2-40B4-BE49-F238E27FC236}">
                <a16:creationId xmlns:a16="http://schemas.microsoft.com/office/drawing/2014/main" id="{87B6E066-9030-D2D8-21FF-3222433FCC0B}"/>
              </a:ext>
            </a:extLst>
          </p:cNvPr>
          <p:cNvSpPr/>
          <p:nvPr/>
        </p:nvSpPr>
        <p:spPr>
          <a:xfrm>
            <a:off x="7615634" y="2015224"/>
            <a:ext cx="3044331" cy="1178387"/>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a:bodyPr>
          <a:lstStyle/>
          <a:p>
            <a:pPr>
              <a:lnSpc>
                <a:spcPct val="100000"/>
              </a:lnSpc>
              <a:tabLst>
                <a:tab pos="0" algn="l"/>
              </a:tabLst>
            </a:pPr>
            <a:r>
              <a:rPr lang="en-US" sz="2000" b="1" spc="-1">
                <a:solidFill>
                  <a:srgbClr val="006F62"/>
                </a:solidFill>
                <a:latin typeface="Century Gothic"/>
              </a:rPr>
              <a:t>Example</a:t>
            </a:r>
            <a:endParaRPr lang="en-GB" sz="2000" b="0" strike="noStrike" spc="-1">
              <a:latin typeface="Arial"/>
            </a:endParaRPr>
          </a:p>
          <a:p>
            <a:pPr>
              <a:lnSpc>
                <a:spcPct val="100000"/>
              </a:lnSpc>
              <a:tabLst>
                <a:tab pos="0" algn="l"/>
              </a:tabLst>
            </a:pPr>
            <a:r>
              <a:rPr lang="en-GB" sz="2000" b="0" strike="noStrike" spc="-1">
                <a:solidFill>
                  <a:srgbClr val="000000"/>
                </a:solidFill>
                <a:latin typeface="Century Gothic"/>
              </a:rPr>
              <a:t>The particles </a:t>
            </a:r>
            <a:r>
              <a:rPr lang="en-GB" sz="2000" strike="noStrike" spc="-1">
                <a:solidFill>
                  <a:srgbClr val="000000"/>
                </a:solidFill>
                <a:latin typeface="Century Gothic"/>
              </a:rPr>
              <a:t>vibrate</a:t>
            </a:r>
            <a:r>
              <a:rPr lang="en-GB" sz="2000" b="0" strike="noStrike" spc="-1">
                <a:solidFill>
                  <a:srgbClr val="000000"/>
                </a:solidFill>
                <a:latin typeface="Century Gothic"/>
              </a:rPr>
              <a:t> on the spot in a solid</a:t>
            </a:r>
          </a:p>
        </p:txBody>
      </p:sp>
      <p:sp>
        <p:nvSpPr>
          <p:cNvPr id="103" name="TextBox 12"/>
          <p:cNvSpPr/>
          <p:nvPr/>
        </p:nvSpPr>
        <p:spPr>
          <a:xfrm>
            <a:off x="7615635" y="4961641"/>
            <a:ext cx="3044330" cy="132198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000" b="1" strike="noStrike" spc="-1">
                <a:solidFill>
                  <a:srgbClr val="006F62"/>
                </a:solidFill>
                <a:latin typeface="Century Gothic "/>
              </a:rPr>
              <a:t>Don’t confuse with …</a:t>
            </a:r>
            <a:endParaRPr lang="en-GB" sz="2000" b="0" strike="noStrike" spc="-1">
              <a:latin typeface="Arial"/>
            </a:endParaRPr>
          </a:p>
          <a:p>
            <a:pPr>
              <a:lnSpc>
                <a:spcPct val="100000"/>
              </a:lnSpc>
            </a:pPr>
            <a:r>
              <a:rPr lang="en-GB" sz="2000" spc="-1">
                <a:solidFill>
                  <a:srgbClr val="000000"/>
                </a:solidFill>
                <a:latin typeface="Century Gothic "/>
              </a:rPr>
              <a:t>m</a:t>
            </a:r>
            <a:r>
              <a:rPr lang="en-GB" sz="2000" b="0" strike="noStrike" spc="-1">
                <a:solidFill>
                  <a:srgbClr val="000000"/>
                </a:solidFill>
                <a:latin typeface="Century Gothic "/>
              </a:rPr>
              <a:t>ove – particles stay in the same spot when they </a:t>
            </a:r>
            <a:r>
              <a:rPr lang="en-GB" sz="2000" strike="noStrike" spc="-1">
                <a:solidFill>
                  <a:srgbClr val="000000"/>
                </a:solidFill>
                <a:latin typeface="Century Gothic "/>
              </a:rPr>
              <a:t>vibrate</a:t>
            </a: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105" name="TextBox 14">
            <a:extLst>
              <a:ext uri="{C183D7F6-B498-43B3-948B-1728B52AA6E4}">
                <adec:decorative xmlns:adec="http://schemas.microsoft.com/office/drawing/2017/decorative" val="1"/>
              </a:ext>
            </a:extLst>
          </p:cNvPr>
          <p:cNvSpPr/>
          <p:nvPr/>
        </p:nvSpPr>
        <p:spPr>
          <a:xfrm>
            <a:off x="3808578" y="5487944"/>
            <a:ext cx="3518166"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spAutoFit/>
          </a:bodyPr>
          <a:lstStyle/>
          <a:p>
            <a:pPr>
              <a:lnSpc>
                <a:spcPct val="100000"/>
              </a:lnSpc>
            </a:pPr>
            <a:r>
              <a:rPr lang="en-GB" sz="2000" b="1" strike="noStrike" spc="-1">
                <a:solidFill>
                  <a:srgbClr val="006F62"/>
                </a:solidFill>
                <a:latin typeface="Century Gothic "/>
              </a:rPr>
              <a:t>Similar words</a:t>
            </a:r>
            <a:endParaRPr lang="en-GB" sz="2000" b="0" strike="noStrike" spc="-1">
              <a:latin typeface="Arial"/>
            </a:endParaRPr>
          </a:p>
          <a:p>
            <a:pPr>
              <a:lnSpc>
                <a:spcPct val="100000"/>
              </a:lnSpc>
            </a:pPr>
            <a:r>
              <a:rPr lang="en-GB" sz="2000" b="0" strike="noStrike" spc="-1">
                <a:solidFill>
                  <a:srgbClr val="000000"/>
                </a:solidFill>
                <a:latin typeface="Century Gothic "/>
              </a:rPr>
              <a:t>Vibration</a:t>
            </a:r>
            <a:endParaRPr lang="en-GB" sz="2000" b="0" strike="noStrike" spc="-1">
              <a:latin typeface="Arial"/>
            </a:endParaRPr>
          </a:p>
        </p:txBody>
      </p:sp>
    </p:spTree>
    <p:extLst>
      <p:ext uri="{BB962C8B-B14F-4D97-AF65-F5344CB8AC3E}">
        <p14:creationId xmlns:p14="http://schemas.microsoft.com/office/powerpoint/2010/main" val="3865469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03E23-04F4-B482-49BD-DB6915908409}"/>
              </a:ext>
            </a:extLst>
          </p:cNvPr>
          <p:cNvSpPr>
            <a:spLocks noGrp="1"/>
          </p:cNvSpPr>
          <p:nvPr>
            <p:ph type="title"/>
          </p:nvPr>
        </p:nvSpPr>
        <p:spPr/>
        <p:txBody>
          <a:bodyPr/>
          <a:lstStyle/>
          <a:p>
            <a:r>
              <a:rPr lang="en-GB" b="1">
                <a:solidFill>
                  <a:srgbClr val="3A716B"/>
                </a:solidFill>
                <a:latin typeface="Century Gothic" panose="020B0502020202020204" pitchFamily="34" charset="0"/>
              </a:rPr>
              <a:t>Acknowledgements</a:t>
            </a:r>
          </a:p>
        </p:txBody>
      </p:sp>
      <p:sp>
        <p:nvSpPr>
          <p:cNvPr id="4" name="TextBox 3">
            <a:extLst>
              <a:ext uri="{FF2B5EF4-FFF2-40B4-BE49-F238E27FC236}">
                <a16:creationId xmlns:a16="http://schemas.microsoft.com/office/drawing/2014/main" id="{0B9A3072-F7B7-D801-B8C1-64653689D6A0}"/>
              </a:ext>
              <a:ext uri="{C183D7F6-B498-43B3-948B-1728B52AA6E4}">
                <adec:decorative xmlns:adec="http://schemas.microsoft.com/office/drawing/2017/decorative" val="1"/>
              </a:ext>
            </a:extLst>
          </p:cNvPr>
          <p:cNvSpPr txBox="1"/>
          <p:nvPr/>
        </p:nvSpPr>
        <p:spPr>
          <a:xfrm>
            <a:off x="296883" y="1698171"/>
            <a:ext cx="8462106" cy="1754326"/>
          </a:xfrm>
          <a:prstGeom prst="rect">
            <a:avLst/>
          </a:prstGeom>
          <a:noFill/>
        </p:spPr>
        <p:txBody>
          <a:bodyPr wrap="square" rtlCol="0">
            <a:spAutoFit/>
          </a:bodyPr>
          <a:lstStyle/>
          <a:p>
            <a:r>
              <a:rPr lang="en-GB" dirty="0">
                <a:latin typeface="Century Gothic" panose="020B0502020202020204" pitchFamily="34" charset="0"/>
              </a:rPr>
              <a:t>Photos on slides 19, 22, 23, 24 © Turtle Rock Scientific/Science Photo Library</a:t>
            </a:r>
          </a:p>
          <a:p>
            <a:r>
              <a:rPr lang="en-GB" dirty="0">
                <a:latin typeface="Century Gothic" panose="020B0502020202020204" pitchFamily="34" charset="0"/>
              </a:rPr>
              <a:t>Photos on slide 10, 18, 20, 21 © Shutterstock </a:t>
            </a:r>
          </a:p>
          <a:p>
            <a:endParaRPr lang="en-GB" dirty="0">
              <a:latin typeface="Century Gothic" panose="020B0502020202020204" pitchFamily="34" charset="0"/>
            </a:endParaRPr>
          </a:p>
          <a:p>
            <a:r>
              <a:rPr lang="en-GB" sz="1800" dirty="0">
                <a:effectLst/>
                <a:latin typeface="Century Gothic" panose="020B0502020202020204" pitchFamily="34" charset="0"/>
                <a:ea typeface="Aptos" panose="020B0004020202020204" pitchFamily="34" charset="0"/>
                <a:cs typeface="Aptos" panose="020B0004020202020204" pitchFamily="34" charset="0"/>
              </a:rPr>
              <a:t>SSC BSL Glossaries of Curriculum Terms (</a:t>
            </a:r>
            <a:r>
              <a:rPr lang="en-GB" sz="1800" u="sng" dirty="0">
                <a:solidFill>
                  <a:srgbClr val="467886"/>
                </a:solidFill>
                <a:effectLst/>
                <a:latin typeface="Century Gothic" panose="020B0502020202020204" pitchFamily="34" charset="0"/>
                <a:ea typeface="Aptos" panose="020B0004020202020204" pitchFamily="34" charset="0"/>
                <a:cs typeface="Aptos" panose="020B0004020202020204" pitchFamily="34" charset="0"/>
                <a:hlinkClick r:id="rId2"/>
              </a:rPr>
              <a:t>https://www.ssc.education.ed.ac.uk/BSL/</a:t>
            </a:r>
            <a:r>
              <a:rPr lang="en-GB" sz="1800" dirty="0">
                <a:effectLst/>
                <a:latin typeface="Century Gothic" panose="020B0502020202020204" pitchFamily="34" charset="0"/>
                <a:ea typeface="Aptos" panose="020B0004020202020204" pitchFamily="34" charset="0"/>
                <a:cs typeface="Aptos" panose="020B0004020202020204" pitchFamily="34" charset="0"/>
              </a:rPr>
              <a:t>)</a:t>
            </a:r>
          </a:p>
          <a:p>
            <a:endParaRPr lang="en-GB" dirty="0">
              <a:latin typeface="Century Gothic" panose="020B0502020202020204" pitchFamily="34" charset="0"/>
            </a:endParaRPr>
          </a:p>
        </p:txBody>
      </p:sp>
    </p:spTree>
    <p:extLst>
      <p:ext uri="{BB962C8B-B14F-4D97-AF65-F5344CB8AC3E}">
        <p14:creationId xmlns:p14="http://schemas.microsoft.com/office/powerpoint/2010/main" val="808799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31069" y="424301"/>
            <a:ext cx="3754489"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Con</a:t>
            </a:r>
            <a:r>
              <a:rPr kumimoji="0" lang="en-US" sz="4000" b="1" i="0" u="none" strike="noStrike" kern="1200" cap="none" spc="-1" normalizeH="0" baseline="0" noProof="0">
                <a:ln>
                  <a:noFill/>
                </a:ln>
                <a:solidFill>
                  <a:srgbClr val="3A716B"/>
                </a:solidFill>
                <a:effectLst/>
                <a:uLnTx/>
                <a:uFillTx/>
                <a:latin typeface="Century Gothic"/>
                <a:ea typeface="+mn-ea"/>
                <a:cs typeface="+mn-cs"/>
              </a:rPr>
              <a:t>c</a:t>
            </a:r>
            <a:r>
              <a:rPr kumimoji="0" lang="en-US" sz="4000" b="1" i="0" u="none" strike="noStrike" kern="1200" cap="none" spc="-1" normalizeH="0" baseline="0" noProof="0">
                <a:ln>
                  <a:noFill/>
                </a:ln>
                <a:solidFill>
                  <a:srgbClr val="006F62"/>
                </a:solidFill>
                <a:effectLst/>
                <a:uLnTx/>
                <a:uFillTx/>
                <a:latin typeface="Century Gothic"/>
                <a:ea typeface="+mn-ea"/>
                <a:cs typeface="+mn-cs"/>
              </a:rPr>
              <a:t>entration</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4316660" y="419105"/>
            <a:ext cx="6559309" cy="907064"/>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1" normalizeH="0" baseline="0" noProof="0">
                <a:ln>
                  <a:noFill/>
                </a:ln>
                <a:solidFill>
                  <a:srgbClr val="000000"/>
                </a:solidFill>
                <a:effectLst/>
                <a:uLnTx/>
                <a:uFillTx/>
                <a:latin typeface="Century Gothic "/>
              </a:rPr>
              <a:t>the amount of solute present in a known volume of solution</a:t>
            </a:r>
            <a:endParaRPr kumimoji="0" lang="en-GB" sz="2400" b="0" i="0" u="none" strike="noStrike" kern="1200" cap="none" spc="-1" normalizeH="0" baseline="0" noProof="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b="0" strike="noStrike" spc="-1">
              <a:latin typeface="Arial"/>
            </a:endParaRPr>
          </a:p>
          <a:p>
            <a:pPr>
              <a:lnSpc>
                <a:spcPct val="90000"/>
              </a:lnSpc>
            </a:pPr>
            <a:endParaRPr lang="en-GB" sz="2000" b="0" strike="noStrike" spc="-1">
              <a:latin typeface="Arial"/>
            </a:endParaRPr>
          </a:p>
        </p:txBody>
      </p:sp>
      <p:pic>
        <p:nvPicPr>
          <p:cNvPr id="6" name="Picture 5" descr="A diagram showing two beakers. On the left, the beaker has many black dots in it and is labelled high concentration. On the right, the beaker has fewer black dots in it and is labelled low concentration">
            <a:extLst>
              <a:ext uri="{FF2B5EF4-FFF2-40B4-BE49-F238E27FC236}">
                <a16:creationId xmlns:a16="http://schemas.microsoft.com/office/drawing/2014/main" id="{14BDF269-9FDB-2572-2996-ADBACF75AC9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83251" y="1879757"/>
            <a:ext cx="3602743" cy="3602743"/>
          </a:xfrm>
          <a:prstGeom prst="rect">
            <a:avLst/>
          </a:prstGeom>
        </p:spPr>
      </p:pic>
      <p:sp>
        <p:nvSpPr>
          <p:cNvPr id="97" name="Content Placeholder 2"/>
          <p:cNvSpPr/>
          <p:nvPr/>
        </p:nvSpPr>
        <p:spPr>
          <a:xfrm>
            <a:off x="331069" y="1550433"/>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Autofit/>
          </a:bodyPr>
          <a:lstStyle/>
          <a:p>
            <a:pPr>
              <a:lnSpc>
                <a:spcPct val="100000"/>
              </a:lnSpc>
              <a:tabLst>
                <a:tab pos="0" algn="l"/>
              </a:tabLst>
            </a:pPr>
            <a:r>
              <a:rPr lang="en-US" sz="2000" b="1" strike="noStrike" spc="-1">
                <a:solidFill>
                  <a:srgbClr val="006F62"/>
                </a:solidFill>
                <a:latin typeface="Century Gothic"/>
              </a:rPr>
              <a:t>In other words …</a:t>
            </a:r>
          </a:p>
          <a:p>
            <a:pPr>
              <a:lnSpc>
                <a:spcPct val="100000"/>
              </a:lnSpc>
              <a:tabLst>
                <a:tab pos="0" algn="l"/>
              </a:tabLst>
            </a:pPr>
            <a:r>
              <a:rPr lang="en-US" sz="2000" spc="-1">
                <a:solidFill>
                  <a:srgbClr val="000000"/>
                </a:solidFill>
                <a:latin typeface="Century Gothic"/>
              </a:rPr>
              <a:t>h</a:t>
            </a:r>
            <a:r>
              <a:rPr lang="en-US" sz="2000" b="0" strike="noStrike" spc="-1">
                <a:solidFill>
                  <a:srgbClr val="000000"/>
                </a:solidFill>
                <a:latin typeface="Century Gothic"/>
              </a:rPr>
              <a:t>ow many particles there are in a specific space</a:t>
            </a:r>
            <a:endParaRPr lang="en-GB" sz="2000" b="0" strike="noStrike" spc="-1">
              <a:latin typeface="Arial"/>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2" name="Content Placeholder 2">
            <a:extLst>
              <a:ext uri="{FF2B5EF4-FFF2-40B4-BE49-F238E27FC236}">
                <a16:creationId xmlns:a16="http://schemas.microsoft.com/office/drawing/2014/main" id="{147C6395-965D-D60C-A85B-DF3136871D3D}"/>
              </a:ext>
            </a:extLst>
          </p:cNvPr>
          <p:cNvSpPr/>
          <p:nvPr/>
        </p:nvSpPr>
        <p:spPr>
          <a:xfrm>
            <a:off x="331069" y="3624445"/>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Sign it</a:t>
            </a:r>
            <a:endParaRPr lang="en-GB" sz="2000" spc="-1">
              <a:solidFill>
                <a:srgbClr val="006F62"/>
              </a:solidFill>
              <a:latin typeface="Arial"/>
            </a:endParaRPr>
          </a:p>
          <a:p>
            <a:pPr>
              <a:lnSpc>
                <a:spcPct val="100000"/>
              </a:lnSpc>
              <a:tabLst>
                <a:tab pos="0" algn="l"/>
              </a:tabLst>
            </a:pPr>
            <a:r>
              <a:rPr lang="en-US" sz="2000" b="0" strike="noStrike" spc="-1">
                <a:uFillTx/>
                <a:latin typeface="Century Gothic"/>
              </a:rPr>
              <a:t>Watch a video:</a:t>
            </a:r>
            <a:br>
              <a:rPr lang="en-US" sz="2000" b="0" u="sng" strike="noStrike" spc="-1">
                <a:uFillTx/>
                <a:latin typeface="Century Gothic"/>
              </a:rPr>
            </a:br>
            <a:r>
              <a:rPr lang="en-US" sz="2000" u="sng" spc="-1">
                <a:solidFill>
                  <a:srgbClr val="0070C0"/>
                </a:solidFill>
                <a:latin typeface="Century Gothic"/>
                <a:hlinkClick r:id="rId4"/>
              </a:rPr>
              <a:t>bit</a:t>
            </a:r>
            <a:r>
              <a:rPr lang="en-US" sz="2000" b="0" u="sng" strike="noStrike" spc="-1">
                <a:solidFill>
                  <a:srgbClr val="0070C0"/>
                </a:solidFill>
                <a:uFillTx/>
                <a:latin typeface="Century Gothic"/>
                <a:hlinkClick r:id="rId4"/>
              </a:rPr>
              <a:t>.ly/</a:t>
            </a:r>
            <a:r>
              <a:rPr lang="en-US" sz="2000" u="sng" spc="-1">
                <a:solidFill>
                  <a:srgbClr val="0070C0"/>
                </a:solidFill>
                <a:latin typeface="Century Gothic"/>
                <a:hlinkClick r:id="rId4"/>
              </a:rPr>
              <a:t>43P87Hl</a:t>
            </a:r>
            <a:endParaRPr lang="en-GB" sz="2000" b="0" strike="noStrike" spc="-1">
              <a:solidFill>
                <a:srgbClr val="0070C0"/>
              </a:solidFill>
              <a:latin typeface="Arial"/>
            </a:endParaRPr>
          </a:p>
        </p:txBody>
      </p:sp>
      <p:sp>
        <p:nvSpPr>
          <p:cNvPr id="104" name="TextBox 13"/>
          <p:cNvSpPr/>
          <p:nvPr/>
        </p:nvSpPr>
        <p:spPr>
          <a:xfrm>
            <a:off x="331069" y="5390322"/>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pPr>
              <a:lnSpc>
                <a:spcPct val="100000"/>
              </a:lnSpc>
            </a:pPr>
            <a:r>
              <a:rPr lang="en-GB" sz="2000" spc="-1">
                <a:solidFill>
                  <a:srgbClr val="000000"/>
                </a:solidFill>
                <a:latin typeface="Century Gothic "/>
              </a:rPr>
              <a:t>Kon-</a:t>
            </a:r>
            <a:r>
              <a:rPr lang="en-GB" sz="2000" spc="-1" err="1">
                <a:solidFill>
                  <a:srgbClr val="000000"/>
                </a:solidFill>
                <a:latin typeface="Century Gothic "/>
              </a:rPr>
              <a:t>suhn</a:t>
            </a:r>
            <a:r>
              <a:rPr lang="en-GB" sz="2000" spc="-1">
                <a:solidFill>
                  <a:srgbClr val="000000"/>
                </a:solidFill>
                <a:latin typeface="Century Gothic "/>
              </a:rPr>
              <a:t>-trey-</a:t>
            </a:r>
            <a:r>
              <a:rPr lang="en-GB" sz="2000" spc="-1" err="1">
                <a:solidFill>
                  <a:srgbClr val="000000"/>
                </a:solidFill>
                <a:latin typeface="Century Gothic "/>
              </a:rPr>
              <a:t>shuhn</a:t>
            </a:r>
            <a:endParaRPr lang="en-GB" sz="2000" spc="-1"/>
          </a:p>
        </p:txBody>
      </p:sp>
      <p:sp>
        <p:nvSpPr>
          <p:cNvPr id="3" name="Content Placeholder 2">
            <a:extLst>
              <a:ext uri="{FF2B5EF4-FFF2-40B4-BE49-F238E27FC236}">
                <a16:creationId xmlns:a16="http://schemas.microsoft.com/office/drawing/2014/main" id="{87B6E066-9030-D2D8-21FF-3222433FCC0B}"/>
              </a:ext>
            </a:extLst>
          </p:cNvPr>
          <p:cNvSpPr/>
          <p:nvPr/>
        </p:nvSpPr>
        <p:spPr>
          <a:xfrm>
            <a:off x="7835067" y="1550433"/>
            <a:ext cx="3044331" cy="1592486"/>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ormAutofit/>
          </a:bodyPr>
          <a:lstStyle/>
          <a:p>
            <a:pPr>
              <a:lnSpc>
                <a:spcPct val="100000"/>
              </a:lnSpc>
              <a:tabLst>
                <a:tab pos="0" algn="l"/>
              </a:tabLst>
            </a:pPr>
            <a:r>
              <a:rPr lang="en-US" sz="2000" b="1" spc="-1">
                <a:solidFill>
                  <a:srgbClr val="006F62"/>
                </a:solidFill>
                <a:latin typeface="Century Gothic"/>
              </a:rPr>
              <a:t>Example</a:t>
            </a:r>
            <a:endParaRPr lang="en-GB" sz="2000" b="0" strike="noStrike" spc="-1">
              <a:latin typeface="Arial"/>
            </a:endParaRPr>
          </a:p>
          <a:p>
            <a:pPr>
              <a:lnSpc>
                <a:spcPct val="110000"/>
              </a:lnSpc>
              <a:tabLst>
                <a:tab pos="0" algn="l"/>
              </a:tabLst>
            </a:pPr>
            <a:r>
              <a:rPr lang="en-US" sz="2000" b="0" strike="noStrike" spc="-1">
                <a:solidFill>
                  <a:srgbClr val="000000"/>
                </a:solidFill>
                <a:latin typeface="Century Gothic"/>
              </a:rPr>
              <a:t>The </a:t>
            </a:r>
            <a:r>
              <a:rPr lang="en-US" sz="2000" strike="noStrike" spc="-1">
                <a:solidFill>
                  <a:srgbClr val="000000"/>
                </a:solidFill>
                <a:latin typeface="Century Gothic"/>
              </a:rPr>
              <a:t>concentration</a:t>
            </a:r>
            <a:r>
              <a:rPr lang="en-US" sz="2000" b="0" strike="noStrike" spc="-1">
                <a:solidFill>
                  <a:srgbClr val="000000"/>
                </a:solidFill>
                <a:latin typeface="Century Gothic"/>
              </a:rPr>
              <a:t> of the salt solution was </a:t>
            </a:r>
          </a:p>
          <a:p>
            <a:pPr>
              <a:lnSpc>
                <a:spcPct val="110000"/>
              </a:lnSpc>
              <a:tabLst>
                <a:tab pos="0" algn="l"/>
              </a:tabLst>
            </a:pPr>
            <a:r>
              <a:rPr lang="en-US" sz="2000" b="0" strike="noStrike" spc="-1">
                <a:solidFill>
                  <a:srgbClr val="000000"/>
                </a:solidFill>
                <a:latin typeface="Century Gothic"/>
              </a:rPr>
              <a:t>10 g/dm³</a:t>
            </a:r>
            <a:endParaRPr lang="en-GB" sz="2000" b="0" strike="noStrike" spc="-1">
              <a:latin typeface="Arial"/>
            </a:endParaRPr>
          </a:p>
        </p:txBody>
      </p:sp>
      <p:sp>
        <p:nvSpPr>
          <p:cNvPr id="103" name="TextBox 12"/>
          <p:cNvSpPr/>
          <p:nvPr/>
        </p:nvSpPr>
        <p:spPr>
          <a:xfrm>
            <a:off x="7828209" y="4250095"/>
            <a:ext cx="3047760" cy="193753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2000" b="1" strike="noStrike" spc="-1">
                <a:solidFill>
                  <a:srgbClr val="006F62"/>
                </a:solidFill>
                <a:latin typeface="Century Gothic" panose="020B0502020202020204" pitchFamily="34" charset="0"/>
              </a:rPr>
              <a:t>Don’t confuse with …</a:t>
            </a:r>
            <a:endParaRPr lang="en-GB" sz="2000" b="0" strike="noStrike" spc="-1">
              <a:latin typeface="Century Gothic" panose="020B0502020202020204" pitchFamily="34" charset="0"/>
            </a:endParaRPr>
          </a:p>
          <a:p>
            <a:pPr>
              <a:lnSpc>
                <a:spcPct val="100000"/>
              </a:lnSpc>
            </a:pPr>
            <a:r>
              <a:rPr lang="en-GB" sz="2000" b="0" strike="noStrike" spc="-1">
                <a:solidFill>
                  <a:srgbClr val="000000"/>
                </a:solidFill>
                <a:latin typeface="Century Gothic" panose="020B0502020202020204" pitchFamily="34" charset="0"/>
              </a:rPr>
              <a:t>strength </a:t>
            </a:r>
            <a:r>
              <a:rPr lang="en-US" sz="2000" spc="-1">
                <a:solidFill>
                  <a:srgbClr val="000000"/>
                </a:solidFill>
                <a:latin typeface="Century Gothic"/>
              </a:rPr>
              <a:t>– j</a:t>
            </a:r>
            <a:r>
              <a:rPr lang="en-GB" sz="2000" b="0" strike="noStrike" spc="-1" err="1">
                <a:solidFill>
                  <a:srgbClr val="000000"/>
                </a:solidFill>
                <a:latin typeface="Century Gothic" panose="020B0502020202020204" pitchFamily="34" charset="0"/>
              </a:rPr>
              <a:t>ust</a:t>
            </a:r>
            <a:r>
              <a:rPr lang="en-GB" sz="2000" spc="-1">
                <a:solidFill>
                  <a:srgbClr val="000000"/>
                </a:solidFill>
                <a:latin typeface="Century Gothic" panose="020B0502020202020204" pitchFamily="34" charset="0"/>
              </a:rPr>
              <a:t> </a:t>
            </a:r>
            <a:r>
              <a:rPr lang="en-GB" sz="2000" b="0" strike="noStrike" spc="-1">
                <a:solidFill>
                  <a:srgbClr val="000000"/>
                </a:solidFill>
                <a:latin typeface="Century Gothic" panose="020B0502020202020204" pitchFamily="34" charset="0"/>
              </a:rPr>
              <a:t>because something is concentrated doesn’t necessarily make it stronger</a:t>
            </a:r>
            <a:endParaRPr lang="en-GB" sz="2000" b="0" strike="noStrike" spc="-1">
              <a:latin typeface="Century Gothic" panose="020B0502020202020204" pitchFamily="34" charset="0"/>
            </a:endParaRPr>
          </a:p>
        </p:txBody>
      </p:sp>
      <p:pic>
        <p:nvPicPr>
          <p:cNvPr id="107" name="Graphic 16">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357543" y="3711535"/>
            <a:ext cx="543960" cy="543960"/>
          </a:xfrm>
          <a:prstGeom prst="rect">
            <a:avLst/>
          </a:prstGeom>
          <a:ln w="9525">
            <a:noFill/>
          </a:ln>
        </p:spPr>
      </p:pic>
      <p:pic>
        <p:nvPicPr>
          <p:cNvPr id="108" name="Graphic 17">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833349" y="3711535"/>
            <a:ext cx="538560" cy="538560"/>
          </a:xfrm>
          <a:prstGeom prst="rect">
            <a:avLst/>
          </a:prstGeom>
          <a:ln w="9525">
            <a:noFill/>
          </a:ln>
        </p:spPr>
      </p:pic>
    </p:spTree>
    <p:extLst>
      <p:ext uri="{BB962C8B-B14F-4D97-AF65-F5344CB8AC3E}">
        <p14:creationId xmlns:p14="http://schemas.microsoft.com/office/powerpoint/2010/main" val="3941947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31069" y="635418"/>
            <a:ext cx="2248180"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Diffusion</a:t>
            </a:r>
          </a:p>
        </p:txBody>
      </p:sp>
      <p:sp>
        <p:nvSpPr>
          <p:cNvPr id="96" name="Title 1"/>
          <p:cNvSpPr/>
          <p:nvPr/>
        </p:nvSpPr>
        <p:spPr>
          <a:xfrm>
            <a:off x="3158083" y="507012"/>
            <a:ext cx="7797550" cy="951200"/>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chor="t">
            <a:noAutofit/>
          </a:bodyPr>
          <a:lstStyle/>
          <a:p>
            <a:pPr>
              <a:defRPr/>
            </a:pPr>
            <a:r>
              <a:rPr kumimoji="0" lang="en-GB" sz="2400" b="0" i="0" u="none" strike="noStrike" kern="1200" cap="none" spc="-1" normalizeH="0" baseline="0" noProof="0">
                <a:ln>
                  <a:noFill/>
                </a:ln>
                <a:solidFill>
                  <a:srgbClr val="000000"/>
                </a:solidFill>
                <a:effectLst/>
                <a:uLnTx/>
                <a:uFillTx/>
                <a:latin typeface="Century Gothic "/>
              </a:rPr>
              <a:t>the </a:t>
            </a:r>
            <a:r>
              <a:rPr lang="en-GB" sz="2400" spc="-1">
                <a:solidFill>
                  <a:srgbClr val="000000"/>
                </a:solidFill>
                <a:latin typeface="Century Gothic "/>
              </a:rPr>
              <a:t>movement </a:t>
            </a:r>
            <a:r>
              <a:rPr kumimoji="0" lang="en-GB" sz="2400" b="0" i="0" u="none" strike="noStrike" kern="1200" cap="none" spc="-1" normalizeH="0" baseline="0" noProof="0">
                <a:ln>
                  <a:noFill/>
                </a:ln>
                <a:solidFill>
                  <a:srgbClr val="000000"/>
                </a:solidFill>
                <a:effectLst/>
                <a:uLnTx/>
                <a:uFillTx/>
                <a:latin typeface="Century Gothic "/>
              </a:rPr>
              <a:t>of a </a:t>
            </a:r>
            <a:r>
              <a:rPr lang="en-GB" sz="2400" spc="-1">
                <a:solidFill>
                  <a:srgbClr val="000000"/>
                </a:solidFill>
                <a:latin typeface="Century Gothic "/>
              </a:rPr>
              <a:t>substance from an area of high concentration to an area of low concentration</a:t>
            </a:r>
            <a:endParaRPr lang="en-GB" sz="2400" b="0" i="0" u="none" strike="noStrike" kern="1200" cap="none" spc="-1" normalizeH="0" baseline="0" noProof="0">
              <a:ln>
                <a:noFill/>
              </a:ln>
              <a:solidFill>
                <a:prstClr val="black"/>
              </a:solidFill>
              <a:effectLst/>
              <a:uLnTx/>
              <a:uFillTx/>
              <a:latin typeface="Century Gothic "/>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b="0" strike="noStrike" spc="-1">
              <a:latin typeface="Arial"/>
            </a:endParaRPr>
          </a:p>
          <a:p>
            <a:pPr>
              <a:lnSpc>
                <a:spcPct val="90000"/>
              </a:lnSpc>
            </a:pPr>
            <a:endParaRPr lang="en-GB" sz="2000" b="0" strike="noStrike" spc="-1">
              <a:latin typeface="Arial"/>
            </a:endParaRPr>
          </a:p>
        </p:txBody>
      </p:sp>
      <p:pic>
        <p:nvPicPr>
          <p:cNvPr id="6" name="Picture 5" descr="A diagram of gas particles diffusing from left to right, and an arrow to indicate the direction of travel">
            <a:extLst>
              <a:ext uri="{FF2B5EF4-FFF2-40B4-BE49-F238E27FC236}">
                <a16:creationId xmlns:a16="http://schemas.microsoft.com/office/drawing/2014/main" id="{BA7F2AB0-568F-7B4C-5B35-7AFE6133369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021997" y="1944184"/>
            <a:ext cx="3052344" cy="3052344"/>
          </a:xfrm>
          <a:prstGeom prst="rect">
            <a:avLst/>
          </a:prstGeom>
        </p:spPr>
      </p:pic>
      <p:sp>
        <p:nvSpPr>
          <p:cNvPr id="97" name="Content Placeholder 2"/>
          <p:cNvSpPr/>
          <p:nvPr/>
        </p:nvSpPr>
        <p:spPr>
          <a:xfrm>
            <a:off x="331069" y="1701998"/>
            <a:ext cx="3216050" cy="1674089"/>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dirty="0">
                <a:solidFill>
                  <a:srgbClr val="006F62"/>
                </a:solidFill>
                <a:latin typeface="Century Gothic" panose="020B0502020202020204" pitchFamily="34" charset="0"/>
              </a:rPr>
              <a:t>In other words …</a:t>
            </a:r>
            <a:endParaRPr lang="en-GB" sz="2000" b="0" strike="noStrike" spc="-1" dirty="0">
              <a:latin typeface="Century Gothic" panose="020B0502020202020204" pitchFamily="34" charset="0"/>
            </a:endParaRPr>
          </a:p>
          <a:p>
            <a:pPr>
              <a:tabLst>
                <a:tab pos="0" algn="l"/>
              </a:tabLst>
            </a:pPr>
            <a:r>
              <a:rPr lang="en-US" sz="2000" spc="-1" dirty="0">
                <a:solidFill>
                  <a:srgbClr val="000000"/>
                </a:solidFill>
                <a:latin typeface="Century Gothic" panose="020B0502020202020204" pitchFamily="34" charset="0"/>
              </a:rPr>
              <a:t>particles will move away from an area where they are in a high concentration</a:t>
            </a:r>
            <a:endParaRPr lang="en-US" sz="2000" b="0" strike="noStrike" spc="-1" dirty="0">
              <a:latin typeface="Century Gothic" panose="020B0502020202020204" pitchFamily="34" charset="0"/>
            </a:endParaRPr>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2" name="Content Placeholder 2">
            <a:extLst>
              <a:ext uri="{FF2B5EF4-FFF2-40B4-BE49-F238E27FC236}">
                <a16:creationId xmlns:a16="http://schemas.microsoft.com/office/drawing/2014/main" id="{147C6395-965D-D60C-A85B-DF3136871D3D}"/>
              </a:ext>
            </a:extLst>
          </p:cNvPr>
          <p:cNvSpPr/>
          <p:nvPr/>
        </p:nvSpPr>
        <p:spPr>
          <a:xfrm>
            <a:off x="331069" y="3873184"/>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Sign it</a:t>
            </a:r>
            <a:endParaRPr lang="en-GB" sz="2000" b="0" strike="noStrike" spc="-1">
              <a:latin typeface="Century Gothic"/>
            </a:endParaRPr>
          </a:p>
          <a:p>
            <a:pPr>
              <a:lnSpc>
                <a:spcPct val="100000"/>
              </a:lnSpc>
              <a:tabLst>
                <a:tab pos="0" algn="l"/>
              </a:tabLst>
            </a:pPr>
            <a:r>
              <a:rPr lang="en-US" sz="2000" b="0" strike="noStrike" spc="-1">
                <a:uFillTx/>
                <a:latin typeface="Century Gothic"/>
              </a:rPr>
              <a:t>Watch a video:</a:t>
            </a:r>
            <a:br>
              <a:rPr lang="en-US" sz="2000" b="0" u="sng" strike="noStrike" spc="-1">
                <a:uFillTx/>
                <a:latin typeface="Century Gothic" panose="020B0502020202020204" pitchFamily="34" charset="0"/>
              </a:rPr>
            </a:br>
            <a:r>
              <a:rPr lang="en-US" sz="2000" b="0" u="sng" strike="noStrike" spc="-1">
                <a:solidFill>
                  <a:srgbClr val="0070C0"/>
                </a:solidFill>
                <a:uFillTx/>
                <a:latin typeface="Century Gothic"/>
                <a:hlinkClick r:id="rId3"/>
              </a:rPr>
              <a:t>bit.ly/</a:t>
            </a:r>
            <a:r>
              <a:rPr lang="en-US" sz="2000" u="sng" spc="-1">
                <a:solidFill>
                  <a:srgbClr val="0070C0"/>
                </a:solidFill>
                <a:latin typeface="Century Gothic"/>
                <a:hlinkClick r:id="rId3"/>
              </a:rPr>
              <a:t>4luPJtt</a:t>
            </a:r>
            <a:endParaRPr lang="en-GB" sz="2000" b="0" strike="noStrike" spc="-1">
              <a:solidFill>
                <a:srgbClr val="0070C0"/>
              </a:solidFill>
              <a:latin typeface="Century Gothic"/>
            </a:endParaRPr>
          </a:p>
        </p:txBody>
      </p:sp>
      <p:sp>
        <p:nvSpPr>
          <p:cNvPr id="104" name="TextBox 13"/>
          <p:cNvSpPr/>
          <p:nvPr/>
        </p:nvSpPr>
        <p:spPr>
          <a:xfrm>
            <a:off x="331069" y="5655785"/>
            <a:ext cx="3243918"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pPr>
              <a:lnSpc>
                <a:spcPct val="100000"/>
              </a:lnSpc>
            </a:pPr>
            <a:r>
              <a:rPr lang="en-GB" sz="2000" b="1" spc="-1">
                <a:solidFill>
                  <a:srgbClr val="006F62"/>
                </a:solidFill>
                <a:latin typeface="Century Gothic" panose="020B0502020202020204" pitchFamily="34" charset="0"/>
              </a:rPr>
              <a:t>Say</a:t>
            </a:r>
            <a:r>
              <a:rPr lang="en-GB" sz="2000" b="1" strike="noStrike" spc="-1">
                <a:solidFill>
                  <a:srgbClr val="006F62"/>
                </a:solidFill>
                <a:latin typeface="Century Gothic" panose="020B0502020202020204" pitchFamily="34" charset="0"/>
              </a:rPr>
              <a:t> it</a:t>
            </a:r>
            <a:endParaRPr lang="en-GB" sz="2000" b="0" strike="noStrike" spc="-1">
              <a:latin typeface="Century Gothic" panose="020B0502020202020204" pitchFamily="34" charset="0"/>
            </a:endParaRPr>
          </a:p>
          <a:p>
            <a:pPr>
              <a:lnSpc>
                <a:spcPct val="100000"/>
              </a:lnSpc>
            </a:pPr>
            <a:r>
              <a:rPr lang="en-GB" sz="2000" spc="-1" err="1">
                <a:solidFill>
                  <a:srgbClr val="000000"/>
                </a:solidFill>
                <a:latin typeface="Century Gothic" panose="020B0502020202020204" pitchFamily="34" charset="0"/>
              </a:rPr>
              <a:t>Dih-fyoo-shuhn</a:t>
            </a:r>
            <a:endParaRPr lang="en-GB">
              <a:latin typeface="Century Gothic" panose="020B0502020202020204" pitchFamily="34" charset="0"/>
            </a:endParaRPr>
          </a:p>
        </p:txBody>
      </p:sp>
      <p:sp>
        <p:nvSpPr>
          <p:cNvPr id="105" name="TextBox 14"/>
          <p:cNvSpPr/>
          <p:nvPr/>
        </p:nvSpPr>
        <p:spPr>
          <a:xfrm>
            <a:off x="4021996" y="5040232"/>
            <a:ext cx="3549877" cy="14128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nchor="t">
            <a:spAutoFit/>
          </a:bodyPr>
          <a:lstStyle/>
          <a:p>
            <a:r>
              <a:rPr lang="en-GB" sz="2000" b="1" strike="noStrike" spc="-1">
                <a:solidFill>
                  <a:srgbClr val="006F62"/>
                </a:solidFill>
                <a:latin typeface="Century Gothic" panose="020B0502020202020204" pitchFamily="34" charset="0"/>
              </a:rPr>
              <a:t>Similar words</a:t>
            </a:r>
            <a:endParaRPr lang="en-GB" sz="2000" b="0" strike="noStrike" spc="-1">
              <a:latin typeface="Century Gothic" panose="020B0502020202020204" pitchFamily="34" charset="0"/>
            </a:endParaRPr>
          </a:p>
          <a:p>
            <a:r>
              <a:rPr lang="en-GB" sz="2000" spc="-1">
                <a:solidFill>
                  <a:srgbClr val="000000"/>
                </a:solidFill>
                <a:latin typeface="Century Gothic" panose="020B0502020202020204" pitchFamily="34" charset="0"/>
              </a:rPr>
              <a:t>Diffuse </a:t>
            </a:r>
            <a:r>
              <a:rPr lang="en-GB" sz="2000" b="0" strike="noStrike" spc="-1">
                <a:solidFill>
                  <a:srgbClr val="000000"/>
                </a:solidFill>
                <a:latin typeface="Century Gothic" panose="020B0502020202020204" pitchFamily="34" charset="0"/>
              </a:rPr>
              <a:t>is </a:t>
            </a:r>
            <a:r>
              <a:rPr lang="en-GB" sz="2000" spc="-1">
                <a:solidFill>
                  <a:srgbClr val="000000"/>
                </a:solidFill>
                <a:latin typeface="Century Gothic" panose="020B0502020202020204" pitchFamily="34" charset="0"/>
              </a:rPr>
              <a:t>the verb e.g. the oxygen molecules diffuse through the air</a:t>
            </a:r>
            <a:endParaRPr lang="en-GB">
              <a:latin typeface="Century Gothic" panose="020B0502020202020204" pitchFamily="34" charset="0"/>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809702" y="1705924"/>
            <a:ext cx="3145931" cy="1983760"/>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pc="-1" dirty="0">
                <a:solidFill>
                  <a:srgbClr val="006F62"/>
                </a:solidFill>
                <a:latin typeface="Century Gothic" panose="020B0502020202020204" pitchFamily="34" charset="0"/>
              </a:rPr>
              <a:t>Example</a:t>
            </a:r>
            <a:endParaRPr lang="en-GB" sz="2000" b="0" strike="noStrike" spc="-1" dirty="0">
              <a:latin typeface="Century Gothic" panose="020B0502020202020204" pitchFamily="34" charset="0"/>
            </a:endParaRPr>
          </a:p>
          <a:p>
            <a:pPr>
              <a:tabLst>
                <a:tab pos="0" algn="l"/>
              </a:tabLst>
            </a:pPr>
            <a:r>
              <a:rPr lang="en-US" sz="2000" spc="-1" dirty="0">
                <a:solidFill>
                  <a:srgbClr val="000000"/>
                </a:solidFill>
                <a:latin typeface="Century Gothic" panose="020B0502020202020204" pitchFamily="34" charset="0"/>
              </a:rPr>
              <a:t>When you spray air freshener, it diffuses throughout the room.</a:t>
            </a:r>
            <a:endParaRPr lang="en-GB" sz="2000" dirty="0">
              <a:latin typeface="Century Gothic" panose="020B0502020202020204" pitchFamily="34" charset="0"/>
            </a:endParaRPr>
          </a:p>
        </p:txBody>
      </p:sp>
      <p:pic>
        <p:nvPicPr>
          <p:cNvPr id="107" name="Graphic 16">
            <a:extLs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a:ext>
            </a:extLst>
          </a:blip>
          <a:stretch/>
        </p:blipFill>
        <p:spPr>
          <a:xfrm>
            <a:off x="2587984" y="3997574"/>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979100" y="3994168"/>
            <a:ext cx="538560" cy="538560"/>
          </a:xfrm>
          <a:prstGeom prst="rect">
            <a:avLst/>
          </a:prstGeom>
          <a:ln w="0">
            <a:noFill/>
          </a:ln>
        </p:spPr>
      </p:pic>
    </p:spTree>
    <p:extLst>
      <p:ext uri="{BB962C8B-B14F-4D97-AF65-F5344CB8AC3E}">
        <p14:creationId xmlns:p14="http://schemas.microsoft.com/office/powerpoint/2010/main" val="3240902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06086" y="466425"/>
            <a:ext cx="4944880"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High con</a:t>
            </a:r>
            <a:r>
              <a:rPr kumimoji="0" lang="en-US" sz="4000" b="1" i="0" u="none" strike="noStrike" kern="1200" cap="none" spc="-1" normalizeH="0" baseline="0" noProof="0">
                <a:ln>
                  <a:noFill/>
                </a:ln>
                <a:solidFill>
                  <a:srgbClr val="3A716B"/>
                </a:solidFill>
                <a:effectLst/>
                <a:uLnTx/>
                <a:uFillTx/>
                <a:latin typeface="Century Gothic"/>
                <a:ea typeface="+mn-ea"/>
                <a:cs typeface="+mn-cs"/>
              </a:rPr>
              <a:t>c</a:t>
            </a:r>
            <a:r>
              <a:rPr kumimoji="0" lang="en-US" sz="4000" b="1" i="0" u="none" strike="noStrike" kern="1200" cap="none" spc="-1" normalizeH="0" baseline="0" noProof="0">
                <a:ln>
                  <a:noFill/>
                </a:ln>
                <a:solidFill>
                  <a:srgbClr val="006F62"/>
                </a:solidFill>
                <a:effectLst/>
                <a:uLnTx/>
                <a:uFillTx/>
                <a:latin typeface="Century Gothic"/>
                <a:ea typeface="+mn-ea"/>
                <a:cs typeface="+mn-cs"/>
              </a:rPr>
              <a:t>entration</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5624112" y="466425"/>
            <a:ext cx="5101501" cy="903909"/>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chor="t">
            <a:noAutofit/>
          </a:bodyPr>
          <a:lstStyle/>
          <a:p>
            <a:pPr>
              <a:defRPr/>
            </a:pPr>
            <a:r>
              <a:rPr lang="en-GB" sz="2400" spc="-1" dirty="0">
                <a:solidFill>
                  <a:srgbClr val="000000"/>
                </a:solidFill>
                <a:latin typeface="Century Gothic "/>
              </a:rPr>
              <a:t>a large </a:t>
            </a:r>
            <a:r>
              <a:rPr kumimoji="0" lang="en-GB" sz="2400" b="0" i="0" u="none" strike="noStrike" kern="1200" cap="none" spc="-1" normalizeH="0" baseline="0" noProof="0" dirty="0">
                <a:ln>
                  <a:noFill/>
                </a:ln>
                <a:solidFill>
                  <a:srgbClr val="000000"/>
                </a:solidFill>
                <a:effectLst/>
                <a:uLnTx/>
                <a:uFillTx/>
                <a:latin typeface="Century Gothic "/>
              </a:rPr>
              <a:t>amount of solute present in a known volume of solution</a:t>
            </a:r>
            <a:endParaRPr lang="en-US" sz="24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b="0" strike="noStrike" spc="-1" dirty="0">
              <a:latin typeface="Arial"/>
            </a:endParaRPr>
          </a:p>
          <a:p>
            <a:pPr>
              <a:lnSpc>
                <a:spcPct val="90000"/>
              </a:lnSpc>
            </a:pPr>
            <a:endParaRPr lang="en-GB" sz="2000" b="0" strike="noStrike" spc="-1" dirty="0">
              <a:latin typeface="Arial"/>
            </a:endParaRPr>
          </a:p>
        </p:txBody>
      </p:sp>
      <p:pic>
        <p:nvPicPr>
          <p:cNvPr id="8" name="Picture 7" descr="A diagram showing two beakers. On the left, the beaker has many black dots in it and is labelled high concentration. On the right, the beaker has fewer black dots in it and is labelled low concentration">
            <a:extLst>
              <a:ext uri="{FF2B5EF4-FFF2-40B4-BE49-F238E27FC236}">
                <a16:creationId xmlns:a16="http://schemas.microsoft.com/office/drawing/2014/main" id="{DCBEAC45-2D56-B410-8539-6E3410199A95}"/>
              </a:ext>
            </a:extLst>
          </p:cNvPr>
          <p:cNvPicPr>
            <a:picLocks noChangeAspect="1"/>
          </p:cNvPicPr>
          <p:nvPr/>
        </p:nvPicPr>
        <p:blipFill>
          <a:blip r:embed="rId2" cstate="print">
            <a:extLst>
              <a:ext uri="{28A0092B-C50C-407E-A947-70E740481C1C}">
                <a14:useLocalDpi xmlns:a14="http://schemas.microsoft.com/office/drawing/2010/main"/>
              </a:ext>
            </a:extLst>
          </a:blip>
          <a:srcRect t="13976" b="17113"/>
          <a:stretch/>
        </p:blipFill>
        <p:spPr>
          <a:xfrm>
            <a:off x="3734564" y="2196935"/>
            <a:ext cx="3602743" cy="2482705"/>
          </a:xfrm>
          <a:prstGeom prst="rect">
            <a:avLst/>
          </a:prstGeom>
        </p:spPr>
      </p:pic>
      <p:sp>
        <p:nvSpPr>
          <p:cNvPr id="97" name="Content Placeholder 2"/>
          <p:cNvSpPr/>
          <p:nvPr/>
        </p:nvSpPr>
        <p:spPr>
          <a:xfrm>
            <a:off x="306086" y="1482002"/>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lnSpc>
                <a:spcPct val="100000"/>
              </a:lnSpc>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US" sz="2000" spc="-1">
                <a:solidFill>
                  <a:srgbClr val="000000"/>
                </a:solidFill>
                <a:latin typeface="Century Gothic"/>
              </a:rPr>
              <a:t>when </a:t>
            </a:r>
            <a:r>
              <a:rPr lang="en-US" sz="2000" b="0" strike="noStrike" spc="-1">
                <a:solidFill>
                  <a:srgbClr val="000000"/>
                </a:solidFill>
                <a:latin typeface="Century Gothic"/>
              </a:rPr>
              <a:t>there are </a:t>
            </a:r>
            <a:r>
              <a:rPr lang="en-US" sz="2000" spc="-1">
                <a:solidFill>
                  <a:srgbClr val="000000"/>
                </a:solidFill>
                <a:latin typeface="Century Gothic"/>
              </a:rPr>
              <a:t>a large number of particles </a:t>
            </a:r>
            <a:r>
              <a:rPr lang="en-US" sz="2000" b="0" strike="noStrike" spc="-1">
                <a:solidFill>
                  <a:srgbClr val="000000"/>
                </a:solidFill>
                <a:latin typeface="Century Gothic"/>
              </a:rPr>
              <a:t>in a </a:t>
            </a:r>
            <a:r>
              <a:rPr lang="en-US" sz="2000" spc="-1">
                <a:solidFill>
                  <a:srgbClr val="000000"/>
                </a:solidFill>
                <a:latin typeface="Century Gothic"/>
              </a:rPr>
              <a:t>relatively small</a:t>
            </a:r>
            <a:r>
              <a:rPr lang="en-US" sz="2000" b="0" strike="noStrike" spc="-1">
                <a:solidFill>
                  <a:srgbClr val="000000"/>
                </a:solidFill>
                <a:latin typeface="Century Gothic"/>
              </a:rPr>
              <a:t> space</a:t>
            </a:r>
            <a:endParaRPr lang="en-GB"/>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104" name="TextBox 13"/>
          <p:cNvSpPr/>
          <p:nvPr/>
        </p:nvSpPr>
        <p:spPr>
          <a:xfrm>
            <a:off x="306086" y="5624400"/>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r>
              <a:rPr lang="en-GB" sz="2000" spc="-1">
                <a:solidFill>
                  <a:srgbClr val="000000"/>
                </a:solidFill>
                <a:latin typeface="Century Gothic "/>
              </a:rPr>
              <a:t>Hai </a:t>
            </a:r>
            <a:r>
              <a:rPr lang="en-GB" sz="2000" spc="-1" err="1">
                <a:solidFill>
                  <a:srgbClr val="000000"/>
                </a:solidFill>
                <a:latin typeface="Century Gothic "/>
              </a:rPr>
              <a:t>kon</a:t>
            </a:r>
            <a:r>
              <a:rPr lang="en-GB" sz="2000" spc="-1">
                <a:solidFill>
                  <a:srgbClr val="000000"/>
                </a:solidFill>
                <a:latin typeface="Century Gothic "/>
              </a:rPr>
              <a:t>-</a:t>
            </a:r>
            <a:r>
              <a:rPr lang="en-GB" sz="2000" spc="-1" err="1">
                <a:solidFill>
                  <a:srgbClr val="000000"/>
                </a:solidFill>
                <a:latin typeface="Century Gothic "/>
              </a:rPr>
              <a:t>suhn</a:t>
            </a:r>
            <a:r>
              <a:rPr lang="en-GB" sz="2000" spc="-1">
                <a:solidFill>
                  <a:srgbClr val="000000"/>
                </a:solidFill>
                <a:latin typeface="Century Gothic "/>
              </a:rPr>
              <a:t>-trey-</a:t>
            </a:r>
            <a:r>
              <a:rPr lang="en-GB" sz="2000" spc="-1" err="1">
                <a:solidFill>
                  <a:srgbClr val="000000"/>
                </a:solidFill>
                <a:latin typeface="Century Gothic "/>
              </a:rPr>
              <a:t>shuhn</a:t>
            </a:r>
            <a:endParaRPr lang="en-GB"/>
          </a:p>
        </p:txBody>
      </p:sp>
      <p:sp>
        <p:nvSpPr>
          <p:cNvPr id="105" name="TextBox 14"/>
          <p:cNvSpPr/>
          <p:nvPr/>
        </p:nvSpPr>
        <p:spPr>
          <a:xfrm>
            <a:off x="3814331" y="5008847"/>
            <a:ext cx="3816901" cy="14128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nchor="t">
            <a:spAutoFit/>
          </a:bodyPr>
          <a:lstStyle/>
          <a:p>
            <a:r>
              <a:rPr lang="en-GB" sz="2000" b="1" strike="noStrike" spc="-1">
                <a:solidFill>
                  <a:srgbClr val="006F62"/>
                </a:solidFill>
                <a:latin typeface="Century Gothic "/>
              </a:rPr>
              <a:t>Similar words</a:t>
            </a:r>
            <a:endParaRPr lang="en-GB" sz="2000" b="0" strike="noStrike" spc="-1">
              <a:latin typeface="Arial"/>
            </a:endParaRPr>
          </a:p>
          <a:p>
            <a:r>
              <a:rPr lang="en-GB" sz="2000" spc="-1">
                <a:solidFill>
                  <a:srgbClr val="000000"/>
                </a:solidFill>
                <a:latin typeface="Century Gothic "/>
              </a:rPr>
              <a:t>Concentrated</a:t>
            </a:r>
            <a:r>
              <a:rPr lang="en-GB" sz="2000" b="0" strike="noStrike" spc="-1">
                <a:solidFill>
                  <a:srgbClr val="000000"/>
                </a:solidFill>
                <a:latin typeface="Century Gothic "/>
              </a:rPr>
              <a:t>; this is </a:t>
            </a:r>
            <a:r>
              <a:rPr lang="en-GB" sz="2000" spc="-1">
                <a:solidFill>
                  <a:srgbClr val="000000"/>
                </a:solidFill>
                <a:latin typeface="Century Gothic "/>
              </a:rPr>
              <a:t>another way of describing a solution with </a:t>
            </a:r>
            <a:r>
              <a:rPr lang="en-GB" sz="2000" b="0" strike="noStrike" spc="-1">
                <a:solidFill>
                  <a:srgbClr val="000000"/>
                </a:solidFill>
                <a:latin typeface="Century Gothic "/>
              </a:rPr>
              <a:t>a </a:t>
            </a:r>
            <a:r>
              <a:rPr lang="en-GB" sz="2000" spc="-1">
                <a:solidFill>
                  <a:srgbClr val="000000"/>
                </a:solidFill>
                <a:latin typeface="Century Gothic "/>
              </a:rPr>
              <a:t>high </a:t>
            </a:r>
            <a:r>
              <a:rPr lang="en-GB" sz="2000" b="0" strike="noStrike" spc="-1">
                <a:solidFill>
                  <a:srgbClr val="000000"/>
                </a:solidFill>
                <a:latin typeface="Century Gothic "/>
              </a:rPr>
              <a:t>concentration</a:t>
            </a:r>
            <a:endParaRPr lang="en-GB"/>
          </a:p>
        </p:txBody>
      </p:sp>
      <p:sp>
        <p:nvSpPr>
          <p:cNvPr id="3" name="Content Placeholder 2">
            <a:extLst>
              <a:ext uri="{FF2B5EF4-FFF2-40B4-BE49-F238E27FC236}">
                <a16:creationId xmlns:a16="http://schemas.microsoft.com/office/drawing/2014/main" id="{87B6E066-9030-D2D8-21FF-3222433FCC0B}"/>
              </a:ext>
            </a:extLst>
          </p:cNvPr>
          <p:cNvSpPr/>
          <p:nvPr/>
        </p:nvSpPr>
        <p:spPr>
          <a:xfrm>
            <a:off x="7952512" y="1482002"/>
            <a:ext cx="2773101" cy="194699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pc="-1" dirty="0">
                <a:solidFill>
                  <a:srgbClr val="006F62"/>
                </a:solidFill>
                <a:latin typeface="Century Gothic"/>
              </a:rPr>
              <a:t>Example</a:t>
            </a:r>
            <a:endParaRPr lang="en-GB" sz="2000" b="0" strike="noStrike" spc="-1" dirty="0">
              <a:latin typeface="Arial"/>
            </a:endParaRPr>
          </a:p>
          <a:p>
            <a:pPr>
              <a:tabLst>
                <a:tab pos="0" algn="l"/>
              </a:tabLst>
            </a:pPr>
            <a:r>
              <a:rPr lang="en-US" sz="2000" b="0" strike="noStrike" spc="-1" dirty="0">
                <a:solidFill>
                  <a:srgbClr val="000000"/>
                </a:solidFill>
                <a:latin typeface="Century Gothic"/>
              </a:rPr>
              <a:t>The </a:t>
            </a:r>
            <a:r>
              <a:rPr lang="en-US" sz="2000" spc="-1" dirty="0">
                <a:solidFill>
                  <a:srgbClr val="000000"/>
                </a:solidFill>
                <a:latin typeface="Century Gothic"/>
              </a:rPr>
              <a:t>hydrochloric acid needed to be at a high </a:t>
            </a:r>
            <a:r>
              <a:rPr lang="en-US" sz="2000" strike="noStrike" spc="-1" dirty="0">
                <a:solidFill>
                  <a:srgbClr val="000000"/>
                </a:solidFill>
                <a:latin typeface="Century Gothic"/>
              </a:rPr>
              <a:t>concentration </a:t>
            </a:r>
            <a:r>
              <a:rPr lang="en-US" sz="2000" spc="-1" dirty="0">
                <a:solidFill>
                  <a:srgbClr val="000000"/>
                </a:solidFill>
                <a:latin typeface="Century Gothic"/>
              </a:rPr>
              <a:t>for </a:t>
            </a:r>
            <a:r>
              <a:rPr lang="en-US" sz="2000" b="0" strike="noStrike" spc="-1" dirty="0">
                <a:solidFill>
                  <a:srgbClr val="000000"/>
                </a:solidFill>
                <a:latin typeface="Century Gothic"/>
              </a:rPr>
              <a:t>the </a:t>
            </a:r>
            <a:r>
              <a:rPr lang="en-US" sz="2000" spc="-1" dirty="0">
                <a:solidFill>
                  <a:srgbClr val="000000"/>
                </a:solidFill>
                <a:latin typeface="Century Gothic"/>
              </a:rPr>
              <a:t>reaction to work</a:t>
            </a:r>
            <a:endParaRPr lang="en-GB" sz="2000" dirty="0"/>
          </a:p>
        </p:txBody>
      </p:sp>
      <p:sp>
        <p:nvSpPr>
          <p:cNvPr id="103" name="TextBox 12"/>
          <p:cNvSpPr/>
          <p:nvPr/>
        </p:nvSpPr>
        <p:spPr>
          <a:xfrm>
            <a:off x="7961574" y="4176396"/>
            <a:ext cx="2773101" cy="224531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spc="-1">
                <a:solidFill>
                  <a:srgbClr val="000000"/>
                </a:solidFill>
                <a:latin typeface="Century Gothic "/>
              </a:rPr>
              <a:t>volume </a:t>
            </a:r>
            <a:r>
              <a:rPr lang="en-US" sz="2000" spc="-1">
                <a:solidFill>
                  <a:srgbClr val="000000"/>
                </a:solidFill>
                <a:latin typeface="Century Gothic"/>
              </a:rPr>
              <a:t>– </a:t>
            </a:r>
            <a:r>
              <a:rPr lang="en-GB" sz="2000" spc="-1">
                <a:solidFill>
                  <a:srgbClr val="000000"/>
                </a:solidFill>
                <a:latin typeface="Century Gothic "/>
              </a:rPr>
              <a:t>a high concentration of a substance </a:t>
            </a:r>
            <a:r>
              <a:rPr lang="en-GB" sz="2000" b="0" strike="noStrike" spc="-1">
                <a:solidFill>
                  <a:srgbClr val="000000"/>
                </a:solidFill>
                <a:latin typeface="Century Gothic "/>
              </a:rPr>
              <a:t>is </a:t>
            </a:r>
            <a:r>
              <a:rPr lang="en-GB" sz="2000" spc="-1">
                <a:solidFill>
                  <a:srgbClr val="000000"/>
                </a:solidFill>
                <a:latin typeface="Century Gothic "/>
              </a:rPr>
              <a:t>not the same as a large amount of a substance</a:t>
            </a:r>
            <a:endParaRPr lang="en-GB"/>
          </a:p>
        </p:txBody>
      </p:sp>
    </p:spTree>
    <p:extLst>
      <p:ext uri="{BB962C8B-B14F-4D97-AF65-F5344CB8AC3E}">
        <p14:creationId xmlns:p14="http://schemas.microsoft.com/office/powerpoint/2010/main" val="4094984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284679" y="575016"/>
            <a:ext cx="4791120"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Low con</a:t>
            </a:r>
            <a:r>
              <a:rPr kumimoji="0" lang="en-US" sz="4000" b="1" i="0" u="none" strike="noStrike" kern="1200" cap="none" spc="-1" normalizeH="0" baseline="0" noProof="0">
                <a:ln>
                  <a:noFill/>
                </a:ln>
                <a:solidFill>
                  <a:srgbClr val="3A716B"/>
                </a:solidFill>
                <a:effectLst/>
                <a:uLnTx/>
                <a:uFillTx/>
                <a:latin typeface="Century Gothic"/>
                <a:ea typeface="+mn-ea"/>
                <a:cs typeface="+mn-cs"/>
              </a:rPr>
              <a:t>c</a:t>
            </a:r>
            <a:r>
              <a:rPr kumimoji="0" lang="en-US" sz="4000" b="1" i="0" u="none" strike="noStrike" kern="1200" cap="none" spc="-1" normalizeH="0" baseline="0" noProof="0">
                <a:ln>
                  <a:noFill/>
                </a:ln>
                <a:solidFill>
                  <a:srgbClr val="006F62"/>
                </a:solidFill>
                <a:effectLst/>
                <a:uLnTx/>
                <a:uFillTx/>
                <a:latin typeface="Century Gothic"/>
                <a:ea typeface="+mn-ea"/>
                <a:cs typeface="+mn-cs"/>
              </a:rPr>
              <a:t>entration</a:t>
            </a:r>
            <a:endParaRPr kumimoji="0" lang="en-GB" sz="4000" b="0" i="0" u="none" strike="noStrike" kern="1200" cap="none" spc="0" normalizeH="0" baseline="0" noProof="0">
              <a:ln>
                <a:noFill/>
              </a:ln>
              <a:solidFill>
                <a:schemeClr val="tx1"/>
              </a:solidFill>
              <a:effectLst/>
              <a:uLnTx/>
              <a:uFillTx/>
              <a:latin typeface="+mn-lt"/>
              <a:ea typeface="+mn-ea"/>
              <a:cs typeface="+mn-cs"/>
            </a:endParaRPr>
          </a:p>
        </p:txBody>
      </p:sp>
      <p:sp>
        <p:nvSpPr>
          <p:cNvPr id="96" name="Title 1"/>
          <p:cNvSpPr/>
          <p:nvPr/>
        </p:nvSpPr>
        <p:spPr>
          <a:xfrm>
            <a:off x="5104286" y="540000"/>
            <a:ext cx="5517302" cy="986812"/>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chor="t">
            <a:noAutofit/>
          </a:bodyPr>
          <a:lstStyle/>
          <a:p>
            <a:pPr>
              <a:defRPr/>
            </a:pPr>
            <a:r>
              <a:rPr lang="en-GB" sz="2400" spc="-1">
                <a:solidFill>
                  <a:srgbClr val="000000"/>
                </a:solidFill>
                <a:latin typeface="Century Gothic "/>
              </a:rPr>
              <a:t>a low</a:t>
            </a:r>
            <a:r>
              <a:rPr kumimoji="0" lang="en-GB" sz="2400" b="0" i="0" u="none" strike="noStrike" kern="1200" cap="none" spc="-1" normalizeH="0" baseline="0" noProof="0">
                <a:ln>
                  <a:noFill/>
                </a:ln>
                <a:solidFill>
                  <a:srgbClr val="000000"/>
                </a:solidFill>
                <a:effectLst/>
                <a:uLnTx/>
                <a:uFillTx/>
                <a:latin typeface="Century Gothic "/>
              </a:rPr>
              <a:t> amount of solute present in a known volume of solution</a:t>
            </a:r>
            <a:endParaRPr lang="en-US" sz="2400"/>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pic>
        <p:nvPicPr>
          <p:cNvPr id="9" name="Picture 8" descr="A diagram showing two beakers. On the left, the beaker has many black dots in it and is labelled high concentration. On the right, the beaker has fewer black dots in it and is labelled low concentration">
            <a:extLst>
              <a:ext uri="{FF2B5EF4-FFF2-40B4-BE49-F238E27FC236}">
                <a16:creationId xmlns:a16="http://schemas.microsoft.com/office/drawing/2014/main" id="{4FF3501C-ED84-036F-DEC5-185BBF9782E3}"/>
              </a:ext>
            </a:extLst>
          </p:cNvPr>
          <p:cNvPicPr>
            <a:picLocks noChangeAspect="1"/>
          </p:cNvPicPr>
          <p:nvPr/>
        </p:nvPicPr>
        <p:blipFill>
          <a:blip r:embed="rId2" cstate="print">
            <a:extLst>
              <a:ext uri="{28A0092B-C50C-407E-A947-70E740481C1C}">
                <a14:useLocalDpi xmlns:a14="http://schemas.microsoft.com/office/drawing/2010/main"/>
              </a:ext>
            </a:extLst>
          </a:blip>
          <a:srcRect t="13495" b="19912"/>
          <a:stretch/>
        </p:blipFill>
        <p:spPr>
          <a:xfrm>
            <a:off x="3763119" y="2211322"/>
            <a:ext cx="3602743" cy="2399203"/>
          </a:xfrm>
          <a:prstGeom prst="rect">
            <a:avLst/>
          </a:prstGeom>
        </p:spPr>
      </p:pic>
      <p:sp>
        <p:nvSpPr>
          <p:cNvPr id="97" name="Content Placeholder 2"/>
          <p:cNvSpPr/>
          <p:nvPr/>
        </p:nvSpPr>
        <p:spPr>
          <a:xfrm>
            <a:off x="284679" y="2018658"/>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US" sz="2000" spc="-1">
                <a:solidFill>
                  <a:srgbClr val="000000"/>
                </a:solidFill>
                <a:latin typeface="Century Gothic"/>
              </a:rPr>
              <a:t>where </a:t>
            </a:r>
            <a:r>
              <a:rPr lang="en-US" sz="2000" b="0" strike="noStrike" spc="-1">
                <a:solidFill>
                  <a:srgbClr val="000000"/>
                </a:solidFill>
                <a:latin typeface="Century Gothic"/>
              </a:rPr>
              <a:t>there are </a:t>
            </a:r>
            <a:r>
              <a:rPr lang="en-US" sz="2000" spc="-1">
                <a:solidFill>
                  <a:srgbClr val="000000"/>
                </a:solidFill>
                <a:latin typeface="Century Gothic"/>
              </a:rPr>
              <a:t>a small number of particles </a:t>
            </a:r>
            <a:r>
              <a:rPr lang="en-US" sz="2000" b="0" strike="noStrike" spc="-1">
                <a:solidFill>
                  <a:srgbClr val="000000"/>
                </a:solidFill>
                <a:latin typeface="Century Gothic"/>
              </a:rPr>
              <a:t>in a </a:t>
            </a:r>
            <a:r>
              <a:rPr lang="en-US" sz="2000" spc="-1">
                <a:solidFill>
                  <a:srgbClr val="000000"/>
                </a:solidFill>
                <a:latin typeface="Century Gothic"/>
              </a:rPr>
              <a:t>relatively large</a:t>
            </a:r>
            <a:r>
              <a:rPr lang="en-US" sz="2000" b="0" strike="noStrike" spc="-1">
                <a:solidFill>
                  <a:srgbClr val="000000"/>
                </a:solidFill>
                <a:latin typeface="Century Gothic"/>
              </a:rPr>
              <a:t> space</a:t>
            </a:r>
            <a:endParaRPr lang="en-GB"/>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104" name="TextBox 13"/>
          <p:cNvSpPr/>
          <p:nvPr/>
        </p:nvSpPr>
        <p:spPr>
          <a:xfrm>
            <a:off x="284679" y="5320473"/>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r>
              <a:rPr lang="en-GB" sz="2000" spc="-1">
                <a:solidFill>
                  <a:srgbClr val="000000"/>
                </a:solidFill>
                <a:latin typeface="Century Gothic "/>
              </a:rPr>
              <a:t>Loh con-</a:t>
            </a:r>
            <a:r>
              <a:rPr lang="en-GB" sz="2000" spc="-1" err="1">
                <a:solidFill>
                  <a:srgbClr val="000000"/>
                </a:solidFill>
                <a:latin typeface="Century Gothic "/>
              </a:rPr>
              <a:t>suhn</a:t>
            </a:r>
            <a:r>
              <a:rPr lang="en-GB" sz="2000" spc="-1">
                <a:solidFill>
                  <a:srgbClr val="000000"/>
                </a:solidFill>
                <a:latin typeface="Century Gothic "/>
              </a:rPr>
              <a:t>-trey-</a:t>
            </a:r>
            <a:r>
              <a:rPr lang="en-GB" sz="2000" spc="-1" err="1">
                <a:solidFill>
                  <a:srgbClr val="000000"/>
                </a:solidFill>
                <a:latin typeface="Century Gothic "/>
              </a:rPr>
              <a:t>shuhn</a:t>
            </a:r>
            <a:endParaRPr lang="en-GB"/>
          </a:p>
        </p:txBody>
      </p:sp>
      <p:sp>
        <p:nvSpPr>
          <p:cNvPr id="105" name="TextBox 14"/>
          <p:cNvSpPr/>
          <p:nvPr/>
        </p:nvSpPr>
        <p:spPr>
          <a:xfrm>
            <a:off x="3902470" y="4704920"/>
            <a:ext cx="3518166" cy="14128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90000" rIns="90000" bIns="90000" anchor="t">
            <a:spAutoFit/>
          </a:bodyPr>
          <a:lstStyle/>
          <a:p>
            <a:r>
              <a:rPr lang="en-GB" sz="2000" b="1" strike="noStrike" spc="-1">
                <a:solidFill>
                  <a:srgbClr val="006F62"/>
                </a:solidFill>
                <a:latin typeface="Century Gothic "/>
              </a:rPr>
              <a:t>Similar words</a:t>
            </a:r>
            <a:endParaRPr lang="en-GB" sz="2000" b="0" strike="noStrike" spc="-1">
              <a:latin typeface="Arial"/>
            </a:endParaRPr>
          </a:p>
          <a:p>
            <a:r>
              <a:rPr lang="en-GB" sz="2000" spc="-1">
                <a:solidFill>
                  <a:srgbClr val="000000"/>
                </a:solidFill>
                <a:latin typeface="Century Gothic "/>
              </a:rPr>
              <a:t>Dilute</a:t>
            </a:r>
            <a:r>
              <a:rPr lang="en-GB" sz="2000" b="0" strike="noStrike" spc="-1">
                <a:solidFill>
                  <a:srgbClr val="000000"/>
                </a:solidFill>
                <a:latin typeface="Century Gothic "/>
              </a:rPr>
              <a:t>; this is </a:t>
            </a:r>
            <a:r>
              <a:rPr lang="en-GB" sz="2000" spc="-1">
                <a:solidFill>
                  <a:srgbClr val="000000"/>
                </a:solidFill>
                <a:latin typeface="Century Gothic "/>
              </a:rPr>
              <a:t>another way of describing a solution with </a:t>
            </a:r>
            <a:r>
              <a:rPr lang="en-GB" sz="2000" b="0" strike="noStrike" spc="-1">
                <a:solidFill>
                  <a:srgbClr val="000000"/>
                </a:solidFill>
                <a:latin typeface="Century Gothic "/>
              </a:rPr>
              <a:t>a </a:t>
            </a:r>
            <a:r>
              <a:rPr lang="en-GB" sz="2000" spc="-1">
                <a:solidFill>
                  <a:srgbClr val="000000"/>
                </a:solidFill>
                <a:latin typeface="Century Gothic "/>
              </a:rPr>
              <a:t>low </a:t>
            </a:r>
            <a:r>
              <a:rPr lang="en-GB" sz="2000" b="0" strike="noStrike" spc="-1">
                <a:solidFill>
                  <a:srgbClr val="000000"/>
                </a:solidFill>
                <a:latin typeface="Century Gothic "/>
              </a:rPr>
              <a:t>concentration</a:t>
            </a:r>
            <a:endParaRPr lang="en-GB"/>
          </a:p>
        </p:txBody>
      </p:sp>
      <p:sp>
        <p:nvSpPr>
          <p:cNvPr id="3" name="Content Placeholder 2">
            <a:extLst>
              <a:ext uri="{FF2B5EF4-FFF2-40B4-BE49-F238E27FC236}">
                <a16:creationId xmlns:a16="http://schemas.microsoft.com/office/drawing/2014/main" id="{87B6E066-9030-D2D8-21FF-3222433FCC0B}"/>
              </a:ext>
            </a:extLst>
          </p:cNvPr>
          <p:cNvSpPr/>
          <p:nvPr/>
        </p:nvSpPr>
        <p:spPr>
          <a:xfrm>
            <a:off x="7577257" y="2018658"/>
            <a:ext cx="3044331" cy="1392265"/>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rmAutofit fontScale="85000" lnSpcReduction="20000"/>
          </a:bodyPr>
          <a:lstStyle/>
          <a:p>
            <a:pPr>
              <a:lnSpc>
                <a:spcPct val="120000"/>
              </a:lnSpc>
              <a:tabLst>
                <a:tab pos="0" algn="l"/>
              </a:tabLst>
            </a:pPr>
            <a:r>
              <a:rPr lang="en-US" sz="2200" b="1" spc="-1">
                <a:solidFill>
                  <a:srgbClr val="006F62"/>
                </a:solidFill>
                <a:latin typeface="Century Gothic"/>
              </a:rPr>
              <a:t>Example</a:t>
            </a:r>
            <a:endParaRPr lang="en-GB" sz="2200" b="0" strike="noStrike" spc="-1">
              <a:latin typeface="Arial"/>
            </a:endParaRPr>
          </a:p>
          <a:p>
            <a:pPr>
              <a:lnSpc>
                <a:spcPct val="120000"/>
              </a:lnSpc>
              <a:tabLst>
                <a:tab pos="0" algn="l"/>
              </a:tabLst>
            </a:pPr>
            <a:r>
              <a:rPr lang="en-US" sz="2400" b="0" strike="noStrike" spc="-1">
                <a:solidFill>
                  <a:srgbClr val="000000"/>
                </a:solidFill>
                <a:latin typeface="Century Gothic"/>
              </a:rPr>
              <a:t>The </a:t>
            </a:r>
            <a:r>
              <a:rPr lang="en-US" sz="2400" spc="-1">
                <a:solidFill>
                  <a:srgbClr val="000000"/>
                </a:solidFill>
                <a:latin typeface="Century Gothic"/>
              </a:rPr>
              <a:t>oxygen was at a low </a:t>
            </a:r>
            <a:r>
              <a:rPr lang="en-US" sz="2400" strike="noStrike" spc="-1">
                <a:solidFill>
                  <a:srgbClr val="000000"/>
                </a:solidFill>
                <a:latin typeface="Century Gothic"/>
              </a:rPr>
              <a:t>concentration </a:t>
            </a:r>
            <a:r>
              <a:rPr lang="en-US" sz="2400" spc="-1">
                <a:solidFill>
                  <a:srgbClr val="000000"/>
                </a:solidFill>
                <a:latin typeface="Century Gothic"/>
              </a:rPr>
              <a:t>in </a:t>
            </a:r>
            <a:r>
              <a:rPr lang="en-US" sz="2400" b="0" strike="noStrike" spc="-1">
                <a:solidFill>
                  <a:srgbClr val="000000"/>
                </a:solidFill>
                <a:latin typeface="Century Gothic"/>
              </a:rPr>
              <a:t>the </a:t>
            </a:r>
            <a:r>
              <a:rPr lang="en-US" sz="2400" spc="-1">
                <a:solidFill>
                  <a:srgbClr val="000000"/>
                </a:solidFill>
                <a:latin typeface="Century Gothic"/>
              </a:rPr>
              <a:t>water</a:t>
            </a:r>
            <a:endParaRPr lang="en-GB" sz="2400"/>
          </a:p>
        </p:txBody>
      </p:sp>
      <p:sp>
        <p:nvSpPr>
          <p:cNvPr id="103" name="TextBox 12"/>
          <p:cNvSpPr/>
          <p:nvPr/>
        </p:nvSpPr>
        <p:spPr>
          <a:xfrm>
            <a:off x="7553508" y="4180246"/>
            <a:ext cx="3068080" cy="193753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r>
              <a:rPr lang="en-GB" sz="2000" b="1" strike="noStrike" spc="-1">
                <a:solidFill>
                  <a:srgbClr val="006F62"/>
                </a:solidFill>
                <a:latin typeface="Century Gothic "/>
              </a:rPr>
              <a:t>Don’t confuse with …</a:t>
            </a:r>
            <a:endParaRPr lang="en-GB" sz="2000" b="0" strike="noStrike" spc="-1">
              <a:latin typeface="Arial"/>
            </a:endParaRPr>
          </a:p>
          <a:p>
            <a:r>
              <a:rPr lang="en-GB" sz="2000" spc="-1">
                <a:solidFill>
                  <a:srgbClr val="000000"/>
                </a:solidFill>
                <a:latin typeface="Century Gothic "/>
              </a:rPr>
              <a:t>volume </a:t>
            </a:r>
            <a:r>
              <a:rPr lang="en-US" sz="2000" spc="-1">
                <a:solidFill>
                  <a:srgbClr val="000000"/>
                </a:solidFill>
                <a:latin typeface="Century Gothic"/>
              </a:rPr>
              <a:t>– </a:t>
            </a:r>
            <a:r>
              <a:rPr lang="en-GB" sz="2000" spc="-1">
                <a:solidFill>
                  <a:srgbClr val="000000"/>
                </a:solidFill>
                <a:latin typeface="Century Gothic "/>
              </a:rPr>
              <a:t>a low concentration of a substance </a:t>
            </a:r>
            <a:r>
              <a:rPr lang="en-GB" sz="2000" b="0" strike="noStrike" spc="-1">
                <a:solidFill>
                  <a:srgbClr val="000000"/>
                </a:solidFill>
                <a:latin typeface="Century Gothic "/>
              </a:rPr>
              <a:t>is </a:t>
            </a:r>
            <a:r>
              <a:rPr lang="en-GB" sz="2000" spc="-1">
                <a:solidFill>
                  <a:srgbClr val="000000"/>
                </a:solidFill>
                <a:latin typeface="Century Gothic "/>
              </a:rPr>
              <a:t>not the same as a small amount of a substance</a:t>
            </a:r>
            <a:endParaRPr lang="en-GB"/>
          </a:p>
        </p:txBody>
      </p:sp>
    </p:spTree>
    <p:extLst>
      <p:ext uri="{BB962C8B-B14F-4D97-AF65-F5344CB8AC3E}">
        <p14:creationId xmlns:p14="http://schemas.microsoft.com/office/powerpoint/2010/main" val="3674706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63748" y="514118"/>
            <a:ext cx="1057790"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Boil</a:t>
            </a:r>
          </a:p>
        </p:txBody>
      </p:sp>
      <p:sp>
        <p:nvSpPr>
          <p:cNvPr id="96" name="Title 1"/>
          <p:cNvSpPr/>
          <p:nvPr/>
        </p:nvSpPr>
        <p:spPr>
          <a:xfrm>
            <a:off x="2412997" y="392462"/>
            <a:ext cx="8255560" cy="951199"/>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chor="t">
            <a:noAutofit/>
          </a:bodyPr>
          <a:lstStyle/>
          <a:p>
            <a:pPr>
              <a:defRPr/>
            </a:pPr>
            <a:r>
              <a:rPr lang="en-GB" sz="2400" spc="-1">
                <a:solidFill>
                  <a:srgbClr val="000000"/>
                </a:solidFill>
                <a:latin typeface="Century Gothic "/>
              </a:rPr>
              <a:t>when a liquid is heated, gains energy and turns into </a:t>
            </a:r>
            <a:r>
              <a:rPr kumimoji="0" lang="en-GB" sz="2400" b="0" i="0" u="none" strike="noStrike" kern="1200" cap="none" spc="-1" normalizeH="0" baseline="0" noProof="0">
                <a:ln>
                  <a:noFill/>
                </a:ln>
                <a:solidFill>
                  <a:srgbClr val="000000"/>
                </a:solidFill>
                <a:effectLst/>
                <a:uLnTx/>
                <a:uFillTx/>
                <a:latin typeface="Century Gothic "/>
              </a:rPr>
              <a:t>a </a:t>
            </a:r>
            <a:r>
              <a:rPr lang="en-GB" sz="2400" spc="-1">
                <a:solidFill>
                  <a:srgbClr val="000000"/>
                </a:solidFill>
                <a:latin typeface="Century Gothic "/>
              </a:rPr>
              <a:t>gas, at its boiling point </a:t>
            </a:r>
            <a:endParaRPr lang="en-US" sz="2400"/>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pic>
        <p:nvPicPr>
          <p:cNvPr id="5" name="Picture 4" descr="A diagram of a beaker with liquid in. The liquid contains bubbles, and some emerge above the surface of the liquid">
            <a:extLst>
              <a:ext uri="{FF2B5EF4-FFF2-40B4-BE49-F238E27FC236}">
                <a16:creationId xmlns:a16="http://schemas.microsoft.com/office/drawing/2014/main" id="{C7C33187-56A3-C66D-E660-CFF68B308090}"/>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3808981" y="2337468"/>
            <a:ext cx="3602743" cy="2183063"/>
          </a:xfrm>
          <a:prstGeom prst="rect">
            <a:avLst/>
          </a:prstGeom>
        </p:spPr>
      </p:pic>
      <p:sp>
        <p:nvSpPr>
          <p:cNvPr id="97" name="Content Placeholder 2"/>
          <p:cNvSpPr/>
          <p:nvPr/>
        </p:nvSpPr>
        <p:spPr>
          <a:xfrm>
            <a:off x="363748" y="1790860"/>
            <a:ext cx="3216050"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US" sz="2000" spc="-1">
                <a:solidFill>
                  <a:srgbClr val="000000"/>
                </a:solidFill>
                <a:latin typeface="Century Gothic"/>
              </a:rPr>
              <a:t>when a liquid turns into </a:t>
            </a:r>
            <a:r>
              <a:rPr lang="en-US" sz="2000" b="0" strike="noStrike" spc="-1">
                <a:solidFill>
                  <a:srgbClr val="000000"/>
                </a:solidFill>
                <a:latin typeface="Century Gothic"/>
              </a:rPr>
              <a:t>a </a:t>
            </a:r>
            <a:r>
              <a:rPr lang="en-US" sz="2000" spc="-1">
                <a:solidFill>
                  <a:srgbClr val="000000"/>
                </a:solidFill>
                <a:latin typeface="Century Gothic"/>
              </a:rPr>
              <a:t>gas</a:t>
            </a:r>
            <a:endParaRPr lang="en-GB"/>
          </a:p>
        </p:txBody>
      </p:sp>
      <p:sp>
        <p:nvSpPr>
          <p:cNvPr id="2" name="Content Placeholder 2">
            <a:extLst>
              <a:ext uri="{FF2B5EF4-FFF2-40B4-BE49-F238E27FC236}">
                <a16:creationId xmlns:a16="http://schemas.microsoft.com/office/drawing/2014/main" id="{147C6395-965D-D60C-A85B-DF3136871D3D}"/>
              </a:ext>
            </a:extLst>
          </p:cNvPr>
          <p:cNvSpPr/>
          <p:nvPr/>
        </p:nvSpPr>
        <p:spPr>
          <a:xfrm>
            <a:off x="363748" y="3514240"/>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tabLst>
                <a:tab pos="0" algn="l"/>
              </a:tabLst>
            </a:pPr>
            <a:r>
              <a:rPr lang="en-US" sz="2000" b="0" strike="noStrike" spc="-1" dirty="0">
                <a:uFillTx/>
                <a:latin typeface="Century Gothic"/>
              </a:rPr>
              <a:t>Watch a video:</a:t>
            </a:r>
            <a:br>
              <a:rPr lang="en-US" sz="2000" b="0" u="sng" strike="noStrike" spc="-1" dirty="0">
                <a:uFillTx/>
                <a:latin typeface="Century Gothic"/>
                <a:hlinkClick r:id="rId3" invalidUrl="http://">
                  <a:extLst>
                    <a:ext uri="{A12FA001-AC4F-418D-AE19-62706E023703}">
                      <ahyp:hlinkClr xmlns:ahyp="http://schemas.microsoft.com/office/drawing/2018/hyperlinkcolor" val="tx"/>
                    </a:ext>
                  </a:extLst>
                </a:hlinkClick>
              </a:rPr>
            </a:br>
            <a:r>
              <a:rPr lang="en-US" sz="2000" b="0" u="sng" strike="noStrike" spc="-1" dirty="0">
                <a:solidFill>
                  <a:srgbClr val="0070C0"/>
                </a:solidFill>
                <a:uFillTx/>
                <a:latin typeface="Century Gothic"/>
                <a:hlinkClick r:id="rId4"/>
              </a:rPr>
              <a:t>bit.ly/4cK2KM2</a:t>
            </a:r>
            <a:endParaRPr lang="en-GB" sz="2000" b="0" strike="noStrike" spc="-1" dirty="0">
              <a:solidFill>
                <a:srgbClr val="0070C0"/>
              </a:solidFill>
              <a:latin typeface="Arial"/>
              <a:hlinkClick r:id="rId5">
                <a:extLst>
                  <a:ext uri="{A12FA001-AC4F-418D-AE19-62706E023703}">
                    <ahyp:hlinkClr xmlns:ahyp="http://schemas.microsoft.com/office/drawing/2018/hyperlinkcolor" val="tx"/>
                  </a:ext>
                </a:extLst>
              </a:hlinkClick>
            </a:endParaRPr>
          </a:p>
        </p:txBody>
      </p:sp>
      <p:sp>
        <p:nvSpPr>
          <p:cNvPr id="104" name="TextBox 13"/>
          <p:cNvSpPr/>
          <p:nvPr/>
        </p:nvSpPr>
        <p:spPr>
          <a:xfrm>
            <a:off x="363748" y="5514339"/>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r>
              <a:rPr lang="en-GB" sz="2000" spc="-1">
                <a:solidFill>
                  <a:srgbClr val="000000"/>
                </a:solidFill>
                <a:latin typeface="Century Gothic "/>
              </a:rPr>
              <a:t>Boyl</a:t>
            </a:r>
            <a:endParaRPr lang="en-GB" sz="2000" spc="-1">
              <a:latin typeface="Century Gothic "/>
            </a:endParaRPr>
          </a:p>
        </p:txBody>
      </p:sp>
      <p:sp>
        <p:nvSpPr>
          <p:cNvPr id="3" name="Content Placeholder 2">
            <a:extLst>
              <a:ext uri="{FF2B5EF4-FFF2-40B4-BE49-F238E27FC236}">
                <a16:creationId xmlns:a16="http://schemas.microsoft.com/office/drawing/2014/main" id="{87B6E066-9030-D2D8-21FF-3222433FCC0B}"/>
              </a:ext>
            </a:extLst>
          </p:cNvPr>
          <p:cNvSpPr/>
          <p:nvPr/>
        </p:nvSpPr>
        <p:spPr>
          <a:xfrm>
            <a:off x="7624226" y="1790860"/>
            <a:ext cx="3044331" cy="1205987"/>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rmAutofit/>
          </a:bodyPr>
          <a:lstStyle/>
          <a:p>
            <a:pPr>
              <a:tabLst>
                <a:tab pos="0" algn="l"/>
              </a:tabLst>
            </a:pPr>
            <a:r>
              <a:rPr lang="en-US" sz="2000" b="1" spc="-1" dirty="0">
                <a:solidFill>
                  <a:srgbClr val="006F62"/>
                </a:solidFill>
                <a:latin typeface="Century Gothic"/>
              </a:rPr>
              <a:t>Example</a:t>
            </a:r>
            <a:endParaRPr lang="en-GB" sz="2000" b="0" strike="noStrike" spc="-1" dirty="0">
              <a:latin typeface="Arial"/>
            </a:endParaRPr>
          </a:p>
          <a:p>
            <a:pPr>
              <a:tabLst>
                <a:tab pos="0" algn="l"/>
              </a:tabLst>
            </a:pPr>
            <a:r>
              <a:rPr lang="en-US" sz="2000" spc="-1" dirty="0">
                <a:solidFill>
                  <a:srgbClr val="000000"/>
                </a:solidFill>
                <a:latin typeface="Century Gothic"/>
              </a:rPr>
              <a:t>When water is heated to 100</a:t>
            </a:r>
            <a:r>
              <a:rPr lang="en-GB" sz="2000" spc="-1" dirty="0">
                <a:solidFill>
                  <a:srgbClr val="000000"/>
                </a:solidFill>
                <a:latin typeface="Century Gothic "/>
              </a:rPr>
              <a:t>°</a:t>
            </a:r>
            <a:r>
              <a:rPr lang="en-US" sz="2000" spc="-1" dirty="0">
                <a:solidFill>
                  <a:srgbClr val="000000"/>
                </a:solidFill>
                <a:latin typeface="Century Gothic"/>
              </a:rPr>
              <a:t>C it will boil</a:t>
            </a:r>
            <a:endParaRPr lang="en-GB" sz="2000" dirty="0"/>
          </a:p>
        </p:txBody>
      </p:sp>
      <p:sp>
        <p:nvSpPr>
          <p:cNvPr id="103" name="TextBox 12"/>
          <p:cNvSpPr/>
          <p:nvPr/>
        </p:nvSpPr>
        <p:spPr>
          <a:xfrm>
            <a:off x="7602376" y="4374112"/>
            <a:ext cx="3066181" cy="193753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r>
              <a:rPr lang="en-GB" sz="2000" b="1" strike="noStrike" spc="-1" dirty="0">
                <a:solidFill>
                  <a:srgbClr val="006F62"/>
                </a:solidFill>
                <a:latin typeface="Century Gothic "/>
              </a:rPr>
              <a:t>Don’t confuse with …</a:t>
            </a:r>
            <a:endParaRPr lang="en-GB" sz="2000" b="0" strike="noStrike" spc="-1" dirty="0">
              <a:latin typeface="Arial"/>
            </a:endParaRPr>
          </a:p>
          <a:p>
            <a:r>
              <a:rPr lang="en-GB" sz="2000" spc="-1" dirty="0">
                <a:solidFill>
                  <a:srgbClr val="000000"/>
                </a:solidFill>
                <a:latin typeface="Century Gothic "/>
              </a:rPr>
              <a:t>a high temperature - when </a:t>
            </a:r>
            <a:r>
              <a:rPr lang="en-GB" sz="2000" b="0" strike="noStrike" spc="-1" dirty="0">
                <a:solidFill>
                  <a:srgbClr val="000000"/>
                </a:solidFill>
                <a:latin typeface="Century Gothic "/>
              </a:rPr>
              <a:t>something </a:t>
            </a:r>
            <a:r>
              <a:rPr lang="en-GB" sz="2000" spc="-1" dirty="0">
                <a:solidFill>
                  <a:srgbClr val="000000"/>
                </a:solidFill>
                <a:latin typeface="Century Gothic "/>
              </a:rPr>
              <a:t>boils </a:t>
            </a:r>
            <a:r>
              <a:rPr lang="en-GB" sz="2000" b="0" strike="noStrike" spc="-1" dirty="0">
                <a:solidFill>
                  <a:srgbClr val="000000"/>
                </a:solidFill>
                <a:latin typeface="Century Gothic "/>
              </a:rPr>
              <a:t>it </a:t>
            </a:r>
            <a:r>
              <a:rPr lang="en-GB" sz="2000" spc="-1" dirty="0">
                <a:solidFill>
                  <a:srgbClr val="000000"/>
                </a:solidFill>
                <a:latin typeface="Century Gothic "/>
              </a:rPr>
              <a:t>does not have to be hot. Oxygen boils at </a:t>
            </a:r>
          </a:p>
          <a:p>
            <a:r>
              <a:rPr lang="en-GB" sz="2000" spc="-1" dirty="0">
                <a:solidFill>
                  <a:srgbClr val="000000"/>
                </a:solidFill>
                <a:latin typeface="Century Gothic "/>
              </a:rPr>
              <a:t>-183°C</a:t>
            </a:r>
            <a:endParaRPr lang="en-GB" dirty="0"/>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523753" y="3611751"/>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999559" y="3611751"/>
            <a:ext cx="538560" cy="538560"/>
          </a:xfrm>
          <a:prstGeom prst="rect">
            <a:avLst/>
          </a:prstGeom>
          <a:ln w="0">
            <a:noFill/>
          </a:ln>
        </p:spPr>
      </p:pic>
    </p:spTree>
    <p:extLst>
      <p:ext uri="{BB962C8B-B14F-4D97-AF65-F5344CB8AC3E}">
        <p14:creationId xmlns:p14="http://schemas.microsoft.com/office/powerpoint/2010/main" val="2147738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9D432C-55F6-E3E0-9C17-A8540DE400CE}"/>
              </a:ext>
            </a:extLst>
          </p:cNvPr>
          <p:cNvSpPr txBox="1">
            <a:spLocks noGrp="1"/>
          </p:cNvSpPr>
          <p:nvPr>
            <p:ph type="title" idx="4294967295"/>
          </p:nvPr>
        </p:nvSpPr>
        <p:spPr>
          <a:xfrm>
            <a:off x="312767" y="540000"/>
            <a:ext cx="3222292"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 normalizeH="0" baseline="0" noProof="0">
                <a:ln>
                  <a:noFill/>
                </a:ln>
                <a:solidFill>
                  <a:srgbClr val="006F62"/>
                </a:solidFill>
                <a:effectLst/>
                <a:uLnTx/>
                <a:uFillTx/>
                <a:latin typeface="Century Gothic"/>
                <a:ea typeface="+mn-ea"/>
                <a:cs typeface="+mn-cs"/>
              </a:rPr>
              <a:t>Boiling point</a:t>
            </a:r>
          </a:p>
        </p:txBody>
      </p:sp>
      <p:sp>
        <p:nvSpPr>
          <p:cNvPr id="96" name="Title 1"/>
          <p:cNvSpPr/>
          <p:nvPr/>
        </p:nvSpPr>
        <p:spPr>
          <a:xfrm>
            <a:off x="3839162" y="540000"/>
            <a:ext cx="6911583" cy="1309006"/>
          </a:xfrm>
          <a:prstGeom prst="rect">
            <a:avLst/>
          </a:prstGeom>
          <a:solidFill>
            <a:srgbClr val="F2F8EE"/>
          </a:solidFill>
          <a:ln w="38100">
            <a:noFill/>
          </a:ln>
        </p:spPr>
        <p:style>
          <a:lnRef idx="0">
            <a:scrgbClr r="0" g="0" b="0"/>
          </a:lnRef>
          <a:fillRef idx="0">
            <a:scrgbClr r="0" g="0" b="0"/>
          </a:fillRef>
          <a:effectRef idx="0">
            <a:scrgbClr r="0" g="0" b="0"/>
          </a:effectRef>
          <a:fontRef idx="minor"/>
        </p:style>
        <p:txBody>
          <a:bodyPr lIns="90000" tIns="90000" rIns="90000" bIns="90000" anchor="t">
            <a:noAutofit/>
          </a:bodyPr>
          <a:lstStyle/>
          <a:p>
            <a:pPr>
              <a:defRPr/>
            </a:pPr>
            <a:r>
              <a:rPr kumimoji="0" lang="en-GB" sz="2400" b="0" i="0" u="none" strike="noStrike" kern="1200" cap="none" spc="-1" normalizeH="0" baseline="0" noProof="0">
                <a:ln>
                  <a:noFill/>
                </a:ln>
                <a:solidFill>
                  <a:srgbClr val="000000"/>
                </a:solidFill>
                <a:effectLst/>
                <a:uLnTx/>
                <a:uFillTx/>
                <a:latin typeface="Century Gothic "/>
              </a:rPr>
              <a:t>the temperature at which a pure substance changes from a liquid to a gas or from a gas back to a liquid</a:t>
            </a:r>
          </a:p>
          <a:p>
            <a:pPr marL="0" marR="0" lvl="0" indent="0" algn="l" defTabSz="914400" rtl="0" eaLnBrk="1" fontAlgn="auto" latinLnBrk="0" hangingPunct="1">
              <a:buClrTx/>
              <a:buSzTx/>
              <a:buFontTx/>
              <a:buNone/>
              <a:tabLst/>
              <a:defRPr/>
            </a:pPr>
            <a:endParaRPr lang="en-GB" sz="2000" b="0" strike="noStrike" spc="-1">
              <a:latin typeface="Arial"/>
            </a:endParaRPr>
          </a:p>
          <a:p>
            <a:endParaRPr lang="en-GB" sz="2000" b="0" strike="noStrike" spc="-1">
              <a:latin typeface="Arial"/>
            </a:endParaRPr>
          </a:p>
        </p:txBody>
      </p:sp>
      <p:pic>
        <p:nvPicPr>
          <p:cNvPr id="5" name="Picture 4" descr="A diagram of a beaker with liquid in. The liquid contains bubbles, and also a thermometer showing a high temperature">
            <a:extLst>
              <a:ext uri="{FF2B5EF4-FFF2-40B4-BE49-F238E27FC236}">
                <a16:creationId xmlns:a16="http://schemas.microsoft.com/office/drawing/2014/main" id="{4CED3A9C-677A-F182-5C74-96A31EC800F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819365" y="2711711"/>
            <a:ext cx="3602743" cy="3602743"/>
          </a:xfrm>
          <a:prstGeom prst="rect">
            <a:avLst/>
          </a:prstGeom>
        </p:spPr>
      </p:pic>
      <p:sp>
        <p:nvSpPr>
          <p:cNvPr id="97" name="Content Placeholder 2"/>
          <p:cNvSpPr/>
          <p:nvPr/>
        </p:nvSpPr>
        <p:spPr>
          <a:xfrm>
            <a:off x="339831" y="2223107"/>
            <a:ext cx="3216050" cy="153116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a:solidFill>
                  <a:srgbClr val="006F62"/>
                </a:solidFill>
                <a:latin typeface="Century Gothic"/>
              </a:rPr>
              <a:t>In other words …</a:t>
            </a:r>
            <a:endParaRPr lang="en-GB" sz="2000" b="0" strike="noStrike" spc="-1">
              <a:latin typeface="Arial"/>
            </a:endParaRPr>
          </a:p>
          <a:p>
            <a:pPr>
              <a:tabLst>
                <a:tab pos="0" algn="l"/>
              </a:tabLst>
            </a:pPr>
            <a:r>
              <a:rPr lang="en-US" sz="2000" spc="-1">
                <a:solidFill>
                  <a:srgbClr val="000000"/>
                </a:solidFill>
                <a:latin typeface="Century Gothic"/>
              </a:rPr>
              <a:t>the temperature that </a:t>
            </a:r>
            <a:r>
              <a:rPr lang="en-US" sz="2000" b="0" strike="noStrike" spc="-1">
                <a:solidFill>
                  <a:srgbClr val="000000"/>
                </a:solidFill>
                <a:latin typeface="Century Gothic"/>
              </a:rPr>
              <a:t>a </a:t>
            </a:r>
            <a:r>
              <a:rPr lang="en-US" sz="2000" spc="-1">
                <a:solidFill>
                  <a:srgbClr val="000000"/>
                </a:solidFill>
                <a:latin typeface="Century Gothic"/>
              </a:rPr>
              <a:t>substance boils or condenses</a:t>
            </a:r>
            <a:endParaRPr lang="en-GB"/>
          </a:p>
        </p:txBody>
      </p:sp>
      <p:sp>
        <p:nvSpPr>
          <p:cNvPr id="99" name="Title 1">
            <a:extLst>
              <a:ext uri="{C183D7F6-B498-43B3-948B-1728B52AA6E4}">
                <adec:decorative xmlns:adec="http://schemas.microsoft.com/office/drawing/2017/decorative" val="1"/>
              </a:ext>
            </a:extLst>
          </p:cNvPr>
          <p:cNvSpPr/>
          <p:nvPr/>
        </p:nvSpPr>
        <p:spPr>
          <a:xfrm rot="5400000">
            <a:off x="9717480" y="2205000"/>
            <a:ext cx="4139640" cy="80964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2" name="Content Placeholder 2">
            <a:extLst>
              <a:ext uri="{FF2B5EF4-FFF2-40B4-BE49-F238E27FC236}">
                <a16:creationId xmlns:a16="http://schemas.microsoft.com/office/drawing/2014/main" id="{147C6395-965D-D60C-A85B-DF3136871D3D}"/>
              </a:ext>
            </a:extLst>
          </p:cNvPr>
          <p:cNvSpPr/>
          <p:nvPr/>
        </p:nvSpPr>
        <p:spPr>
          <a:xfrm>
            <a:off x="339832" y="3961936"/>
            <a:ext cx="3216049" cy="1253774"/>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Autofit/>
          </a:bodyPr>
          <a:lstStyle/>
          <a:p>
            <a:pPr>
              <a:tabLst>
                <a:tab pos="0" algn="l"/>
              </a:tabLst>
            </a:pPr>
            <a:r>
              <a:rPr lang="en-US" sz="2000" b="1" strike="noStrike" spc="-1" dirty="0">
                <a:solidFill>
                  <a:srgbClr val="006F62"/>
                </a:solidFill>
                <a:latin typeface="Century Gothic"/>
              </a:rPr>
              <a:t>Sign it</a:t>
            </a:r>
            <a:endParaRPr lang="en-GB" sz="2000" b="0" strike="noStrike" spc="-1" dirty="0">
              <a:latin typeface="Arial"/>
            </a:endParaRPr>
          </a:p>
          <a:p>
            <a:pPr>
              <a:tabLst>
                <a:tab pos="0" algn="l"/>
              </a:tabLst>
            </a:pPr>
            <a:r>
              <a:rPr lang="en-US" sz="2000" b="0" strike="noStrike" spc="-1" dirty="0">
                <a:uFillTx/>
                <a:latin typeface="Century Gothic"/>
              </a:rPr>
              <a:t>Watch a video:</a:t>
            </a:r>
            <a:br>
              <a:rPr lang="en-US" sz="2000" b="0" u="sng" strike="noStrike" spc="-1" dirty="0">
                <a:uFillTx/>
                <a:latin typeface="Century Gothic"/>
                <a:hlinkClick r:id="rId3" invalidUrl="http://">
                  <a:extLst>
                    <a:ext uri="{A12FA001-AC4F-418D-AE19-62706E023703}">
                      <ahyp:hlinkClr xmlns:ahyp="http://schemas.microsoft.com/office/drawing/2018/hyperlinkcolor" val="tx"/>
                    </a:ext>
                  </a:extLst>
                </a:hlinkClick>
              </a:rPr>
            </a:br>
            <a:r>
              <a:rPr lang="en-US" sz="2000" b="0" u="sng" strike="noStrike" spc="-1" dirty="0">
                <a:solidFill>
                  <a:srgbClr val="0070C0"/>
                </a:solidFill>
                <a:uFillTx/>
                <a:latin typeface="Century Gothic"/>
                <a:hlinkClick r:id="rId4">
                  <a:extLst>
                    <a:ext uri="{A12FA001-AC4F-418D-AE19-62706E023703}">
                      <ahyp:hlinkClr xmlns:ahyp="http://schemas.microsoft.com/office/drawing/2018/hyperlinkcolor" val="tx"/>
                    </a:ext>
                  </a:extLst>
                </a:hlinkClick>
              </a:rPr>
              <a:t>bit.ly/4444xcp</a:t>
            </a:r>
            <a:endParaRPr lang="en-GB" sz="2000" b="0" strike="noStrike" spc="-1" dirty="0">
              <a:solidFill>
                <a:srgbClr val="0070C0"/>
              </a:solidFill>
              <a:latin typeface="Arial"/>
              <a:hlinkClick r:id="rId5">
                <a:extLst>
                  <a:ext uri="{A12FA001-AC4F-418D-AE19-62706E023703}">
                    <ahyp:hlinkClr xmlns:ahyp="http://schemas.microsoft.com/office/drawing/2018/hyperlinkcolor" val="tx"/>
                  </a:ext>
                </a:extLst>
              </a:hlinkClick>
            </a:endParaRPr>
          </a:p>
        </p:txBody>
      </p:sp>
      <p:sp>
        <p:nvSpPr>
          <p:cNvPr id="104" name="TextBox 13"/>
          <p:cNvSpPr/>
          <p:nvPr/>
        </p:nvSpPr>
        <p:spPr>
          <a:xfrm>
            <a:off x="331069" y="5517143"/>
            <a:ext cx="3224812" cy="797311"/>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wrap="square" lIns="91440" tIns="90000" rIns="91440" bIns="90000" anchor="t">
            <a:spAutoFit/>
          </a:bodyPr>
          <a:lstStyle/>
          <a:p>
            <a:r>
              <a:rPr lang="en-GB" sz="2000" b="1" spc="-1">
                <a:solidFill>
                  <a:srgbClr val="006F62"/>
                </a:solidFill>
                <a:latin typeface="Century Gothic "/>
              </a:rPr>
              <a:t>Say</a:t>
            </a:r>
            <a:r>
              <a:rPr lang="en-GB" sz="2000" b="1" strike="noStrike" spc="-1">
                <a:solidFill>
                  <a:srgbClr val="006F62"/>
                </a:solidFill>
                <a:latin typeface="Century Gothic "/>
              </a:rPr>
              <a:t> it</a:t>
            </a:r>
            <a:endParaRPr lang="en-GB" sz="2000" b="0" strike="noStrike" spc="-1">
              <a:latin typeface="Arial"/>
            </a:endParaRPr>
          </a:p>
          <a:p>
            <a:r>
              <a:rPr lang="en-GB" sz="2000" spc="-1">
                <a:solidFill>
                  <a:srgbClr val="000000"/>
                </a:solidFill>
                <a:latin typeface="Century Gothic "/>
              </a:rPr>
              <a:t>Boyl-</a:t>
            </a:r>
            <a:r>
              <a:rPr lang="en-GB" sz="2000" spc="-1" err="1">
                <a:solidFill>
                  <a:srgbClr val="000000"/>
                </a:solidFill>
                <a:latin typeface="Century Gothic "/>
              </a:rPr>
              <a:t>ing</a:t>
            </a:r>
            <a:r>
              <a:rPr lang="en-GB" sz="2000" spc="-1">
                <a:solidFill>
                  <a:srgbClr val="000000"/>
                </a:solidFill>
                <a:latin typeface="Century Gothic "/>
              </a:rPr>
              <a:t> </a:t>
            </a:r>
            <a:r>
              <a:rPr lang="en-GB" sz="2000" spc="-1" err="1">
                <a:solidFill>
                  <a:srgbClr val="000000"/>
                </a:solidFill>
                <a:latin typeface="Century Gothic "/>
              </a:rPr>
              <a:t>poynt</a:t>
            </a:r>
            <a:endParaRPr lang="en-GB"/>
          </a:p>
        </p:txBody>
      </p:sp>
      <p:sp>
        <p:nvSpPr>
          <p:cNvPr id="3" name="Content Placeholder 2">
            <a:extLst>
              <a:ext uri="{FF2B5EF4-FFF2-40B4-BE49-F238E27FC236}">
                <a16:creationId xmlns:a16="http://schemas.microsoft.com/office/drawing/2014/main" id="{87B6E066-9030-D2D8-21FF-3222433FCC0B}"/>
              </a:ext>
            </a:extLst>
          </p:cNvPr>
          <p:cNvSpPr/>
          <p:nvPr/>
        </p:nvSpPr>
        <p:spPr>
          <a:xfrm>
            <a:off x="7709843" y="2223107"/>
            <a:ext cx="3044331" cy="1150003"/>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90000" rIns="90000" bIns="90000" anchor="t">
            <a:normAutofit/>
          </a:bodyPr>
          <a:lstStyle/>
          <a:p>
            <a:pPr>
              <a:tabLst>
                <a:tab pos="0" algn="l"/>
              </a:tabLst>
            </a:pPr>
            <a:r>
              <a:rPr lang="en-US" sz="2000" b="1" spc="-1" dirty="0">
                <a:solidFill>
                  <a:srgbClr val="006F62"/>
                </a:solidFill>
                <a:latin typeface="Century Gothic"/>
              </a:rPr>
              <a:t>Example</a:t>
            </a:r>
            <a:endParaRPr lang="en-GB" sz="2000" b="0" strike="noStrike" spc="-1" dirty="0">
              <a:latin typeface="Arial"/>
            </a:endParaRPr>
          </a:p>
          <a:p>
            <a:pPr>
              <a:tabLst>
                <a:tab pos="0" algn="l"/>
              </a:tabLst>
            </a:pPr>
            <a:r>
              <a:rPr lang="en-US" sz="2000" b="0" strike="noStrike" spc="-1" dirty="0">
                <a:solidFill>
                  <a:srgbClr val="000000"/>
                </a:solidFill>
                <a:latin typeface="Century Gothic"/>
              </a:rPr>
              <a:t>The </a:t>
            </a:r>
            <a:r>
              <a:rPr lang="en-US" sz="2000" spc="-1" dirty="0">
                <a:solidFill>
                  <a:srgbClr val="000000"/>
                </a:solidFill>
                <a:latin typeface="Century Gothic"/>
              </a:rPr>
              <a:t>boiling point </a:t>
            </a:r>
            <a:r>
              <a:rPr lang="en-US" sz="2000" b="0" strike="noStrike" spc="-1" dirty="0">
                <a:solidFill>
                  <a:srgbClr val="000000"/>
                </a:solidFill>
                <a:latin typeface="Century Gothic"/>
              </a:rPr>
              <a:t>of </a:t>
            </a:r>
            <a:r>
              <a:rPr lang="en-US" sz="2000" spc="-1" dirty="0">
                <a:solidFill>
                  <a:srgbClr val="000000"/>
                </a:solidFill>
                <a:latin typeface="Century Gothic"/>
              </a:rPr>
              <a:t>water is 100</a:t>
            </a:r>
            <a:r>
              <a:rPr lang="en-GB" sz="2000" spc="-1" dirty="0">
                <a:solidFill>
                  <a:srgbClr val="000000"/>
                </a:solidFill>
                <a:latin typeface="Century Gothic "/>
              </a:rPr>
              <a:t>°</a:t>
            </a:r>
            <a:r>
              <a:rPr lang="en-US" sz="2000" spc="-1" dirty="0">
                <a:solidFill>
                  <a:srgbClr val="000000"/>
                </a:solidFill>
                <a:latin typeface="Century Gothic"/>
              </a:rPr>
              <a:t>C </a:t>
            </a:r>
            <a:endParaRPr lang="en-GB" sz="2000" dirty="0"/>
          </a:p>
        </p:txBody>
      </p:sp>
      <p:sp>
        <p:nvSpPr>
          <p:cNvPr id="103" name="TextBox 12"/>
          <p:cNvSpPr/>
          <p:nvPr/>
        </p:nvSpPr>
        <p:spPr>
          <a:xfrm>
            <a:off x="7679250" y="4384968"/>
            <a:ext cx="3047760" cy="1937538"/>
          </a:xfrm>
          <a:prstGeom prst="rect">
            <a:avLst/>
          </a:prstGeom>
          <a:noFill/>
          <a:ln w="19050">
            <a:solidFill>
              <a:srgbClr val="3A716B"/>
            </a:solidFill>
          </a:ln>
        </p:spPr>
        <p:style>
          <a:lnRef idx="0">
            <a:scrgbClr r="0" g="0" b="0"/>
          </a:lnRef>
          <a:fillRef idx="0">
            <a:scrgbClr r="0" g="0" b="0"/>
          </a:fillRef>
          <a:effectRef idx="0">
            <a:scrgbClr r="0" g="0" b="0"/>
          </a:effectRef>
          <a:fontRef idx="minor"/>
        </p:style>
        <p:txBody>
          <a:bodyPr lIns="90000" tIns="45000" rIns="90000" bIns="45000" anchor="t">
            <a:spAutoFit/>
          </a:bodyPr>
          <a:lstStyle/>
          <a:p>
            <a:r>
              <a:rPr lang="en-GB" sz="2000" b="1" strike="noStrike" spc="-1" dirty="0">
                <a:solidFill>
                  <a:srgbClr val="006F62"/>
                </a:solidFill>
                <a:latin typeface="Century Gothic "/>
              </a:rPr>
              <a:t>Don’t confuse with …</a:t>
            </a:r>
            <a:endParaRPr lang="en-GB" sz="2000" b="0" strike="noStrike" spc="-1" dirty="0">
              <a:latin typeface="Arial"/>
            </a:endParaRPr>
          </a:p>
          <a:p>
            <a:r>
              <a:rPr lang="en-GB" sz="2000" spc="-1" dirty="0">
                <a:solidFill>
                  <a:srgbClr val="000000"/>
                </a:solidFill>
                <a:latin typeface="Century Gothic "/>
              </a:rPr>
              <a:t>a high number - a boiling point </a:t>
            </a:r>
            <a:r>
              <a:rPr lang="en-GB" sz="2000" b="0" strike="noStrike" spc="-1" dirty="0">
                <a:solidFill>
                  <a:srgbClr val="000000"/>
                </a:solidFill>
                <a:latin typeface="Century Gothic "/>
              </a:rPr>
              <a:t>is </a:t>
            </a:r>
            <a:r>
              <a:rPr lang="en-GB" sz="2000" spc="-1" dirty="0">
                <a:solidFill>
                  <a:srgbClr val="000000"/>
                </a:solidFill>
                <a:latin typeface="Century Gothic "/>
              </a:rPr>
              <a:t>not always a high number. Oxygen has a boiling point of -183°C</a:t>
            </a:r>
            <a:endParaRPr lang="en-GB" dirty="0"/>
          </a:p>
        </p:txBody>
      </p:sp>
      <p:pic>
        <p:nvPicPr>
          <p:cNvPr id="107" name="Graphic 16">
            <a:extLs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445765" y="4055704"/>
            <a:ext cx="543960" cy="543960"/>
          </a:xfrm>
          <a:prstGeom prst="rect">
            <a:avLst/>
          </a:prstGeom>
          <a:ln w="0">
            <a:noFill/>
          </a:ln>
        </p:spPr>
      </p:pic>
      <p:pic>
        <p:nvPicPr>
          <p:cNvPr id="108" name="Graphic 17">
            <a:extLs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921571" y="4055704"/>
            <a:ext cx="538560" cy="538560"/>
          </a:xfrm>
          <a:prstGeom prst="rect">
            <a:avLst/>
          </a:prstGeom>
          <a:ln w="0">
            <a:noFill/>
          </a:ln>
        </p:spPr>
      </p:pic>
    </p:spTree>
    <p:extLst>
      <p:ext uri="{BB962C8B-B14F-4D97-AF65-F5344CB8AC3E}">
        <p14:creationId xmlns:p14="http://schemas.microsoft.com/office/powerpoint/2010/main" val="7101679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45D359969893149933A4D4A74E189F8" ma:contentTypeVersion="13" ma:contentTypeDescription="Create a new document." ma:contentTypeScope="" ma:versionID="1e359e7040c60661ae7072c482267ad9">
  <xsd:schema xmlns:xsd="http://www.w3.org/2001/XMLSchema" xmlns:xs="http://www.w3.org/2001/XMLSchema" xmlns:p="http://schemas.microsoft.com/office/2006/metadata/properties" xmlns:ns2="5c7d88b2-bc5d-47d8-b067-5f30c82b40fb" xmlns:ns3="9e3c562f-56b0-4bc9-96c8-d04b09868558" targetNamespace="http://schemas.microsoft.com/office/2006/metadata/properties" ma:root="true" ma:fieldsID="9332d97d0f911b960840dd6ec88f9031" ns2:_="" ns3:_="">
    <xsd:import namespace="5c7d88b2-bc5d-47d8-b067-5f30c82b40fb"/>
    <xsd:import namespace="9e3c562f-56b0-4bc9-96c8-d04b0986855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Editorialstag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7d88b2-bc5d-47d8-b067-5f30c82b40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Editorialstage" ma:index="20" nillable="true" ma:displayName="Editorial stage" ma:format="Dropdown" ma:internalName="Editorialstage">
      <xsd:simpleType>
        <xsd:restriction base="dms:Choice">
          <xsd:enumeration value="Published"/>
          <xsd:enumeration value="Ready for editor check"/>
          <xsd:enumeration value="QA review received"/>
          <xsd:enumeration value="Received from author"/>
          <xsd:enumeration value="Ready for QA"/>
        </xsd:restriction>
      </xsd:simpleType>
    </xsd:element>
  </xsd:schema>
  <xsd:schema xmlns:xsd="http://www.w3.org/2001/XMLSchema" xmlns:xs="http://www.w3.org/2001/XMLSchema" xmlns:dms="http://schemas.microsoft.com/office/2006/documentManagement/types" xmlns:pc="http://schemas.microsoft.com/office/infopath/2007/PartnerControls" targetNamespace="9e3c562f-56b0-4bc9-96c8-d04b0986855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dc6a42d3-65da-48b4-a118-af479a0fa813}" ma:internalName="TaxCatchAll" ma:showField="CatchAllData" ma:web="9e3c562f-56b0-4bc9-96c8-d04b098685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E6E092-2DA2-459C-9B2E-D3E1416C6E6D}">
  <ds:schemaRefs>
    <ds:schemaRef ds:uri="http://schemas.microsoft.com/sharepoint/v3/contenttype/forms"/>
  </ds:schemaRefs>
</ds:datastoreItem>
</file>

<file path=customXml/itemProps2.xml><?xml version="1.0" encoding="utf-8"?>
<ds:datastoreItem xmlns:ds="http://schemas.openxmlformats.org/officeDocument/2006/customXml" ds:itemID="{36074900-B04F-4443-9AF6-79BF0E06E9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7d88b2-bc5d-47d8-b067-5f30c82b40fb"/>
    <ds:schemaRef ds:uri="9e3c562f-56b0-4bc9-96c8-d04b098685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291</TotalTime>
  <Words>3087</Words>
  <Application>Microsoft Office PowerPoint</Application>
  <PresentationFormat>Widescreen</PresentationFormat>
  <Paragraphs>498</Paragraphs>
  <Slides>38</Slides>
  <Notes>13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38</vt:i4>
      </vt:variant>
    </vt:vector>
  </HeadingPairs>
  <TitlesOfParts>
    <vt:vector size="47" baseType="lpstr">
      <vt:lpstr>Aptos</vt:lpstr>
      <vt:lpstr>Arial</vt:lpstr>
      <vt:lpstr>Calibri</vt:lpstr>
      <vt:lpstr>Century Gothic</vt:lpstr>
      <vt:lpstr>Century Gothic </vt:lpstr>
      <vt:lpstr>Symbol</vt:lpstr>
      <vt:lpstr>Wingdings</vt:lpstr>
      <vt:lpstr>Office Theme</vt:lpstr>
      <vt:lpstr>Office Theme</vt:lpstr>
      <vt:lpstr>Key terms accessible glossary: particle model</vt:lpstr>
      <vt:lpstr>Contents</vt:lpstr>
      <vt:lpstr>Contents</vt:lpstr>
      <vt:lpstr>Concentration</vt:lpstr>
      <vt:lpstr>Diffusion</vt:lpstr>
      <vt:lpstr>High concentration</vt:lpstr>
      <vt:lpstr>Low concentration</vt:lpstr>
      <vt:lpstr>Boil</vt:lpstr>
      <vt:lpstr>Boiling point</vt:lpstr>
      <vt:lpstr>Condense</vt:lpstr>
      <vt:lpstr>Endothermic</vt:lpstr>
      <vt:lpstr>Evaporate</vt:lpstr>
      <vt:lpstr>Exothermic</vt:lpstr>
      <vt:lpstr>Freeze</vt:lpstr>
      <vt:lpstr>Melt</vt:lpstr>
      <vt:lpstr>Melting point</vt:lpstr>
      <vt:lpstr>Sublime</vt:lpstr>
      <vt:lpstr>Dissolve</vt:lpstr>
      <vt:lpstr>Insoluble</vt:lpstr>
      <vt:lpstr>Miscible</vt:lpstr>
      <vt:lpstr>Soluble</vt:lpstr>
      <vt:lpstr>Solute</vt:lpstr>
      <vt:lpstr>Solution</vt:lpstr>
      <vt:lpstr>Solvent</vt:lpstr>
      <vt:lpstr>Atom</vt:lpstr>
      <vt:lpstr>Chemical bond</vt:lpstr>
      <vt:lpstr>Flow</vt:lpstr>
      <vt:lpstr>Force</vt:lpstr>
      <vt:lpstr>Gas</vt:lpstr>
      <vt:lpstr>Ion</vt:lpstr>
      <vt:lpstr>Kinetic energy</vt:lpstr>
      <vt:lpstr>Latent heat</vt:lpstr>
      <vt:lpstr>Liquid</vt:lpstr>
      <vt:lpstr>Molecule</vt:lpstr>
      <vt:lpstr>Particle</vt:lpstr>
      <vt:lpstr>Solid</vt:lpstr>
      <vt:lpstr>Vibrate</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Accessible glossary 11-14 particle model student slides</dc:title>
  <dc:subject/>
  <dc:creator>RoyalSocietyofChemistry@royalsocietychemistry.onmicrosoft.com</dc:creator>
  <cp:keywords>vocabulary; chemistry; glossary, key terms, key words, language of science, communication; particle model</cp:keywords>
  <dc:description>From rsc.li/4cmvSbS, teacher notes, key terms, Frayer models and unscrambling definitions also available</dc:description>
  <cp:lastModifiedBy>Katie Haylor</cp:lastModifiedBy>
  <cp:revision>1</cp:revision>
  <cp:lastPrinted>2025-04-28T07:21:50Z</cp:lastPrinted>
  <dcterms:created xsi:type="dcterms:W3CDTF">2025-04-16T10:37:43Z</dcterms:created>
  <dcterms:modified xsi:type="dcterms:W3CDTF">2025-04-28T09:06:10Z</dcterms:modified>
  <cp:category/>
  <dc:language/>
</cp:coreProperties>
</file>