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98" r:id="rId2"/>
    <p:sldId id="299" r:id="rId3"/>
    <p:sldId id="300" r:id="rId4"/>
    <p:sldId id="301" r:id="rId5"/>
    <p:sldId id="313" r:id="rId6"/>
    <p:sldId id="314" r:id="rId7"/>
    <p:sldId id="315" r:id="rId8"/>
    <p:sldId id="307" r:id="rId9"/>
    <p:sldId id="310" r:id="rId10"/>
    <p:sldId id="31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74B60E9-655C-E89A-6316-3841AD519658}" name="Juliet Kennard" initials="JK" userId="S::KennardJ@rsc.org::171ce03e-ecb9-44f8-bcbb-a85643c4c66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976"/>
    <a:srgbClr val="000000"/>
    <a:srgbClr val="E6F1EF"/>
    <a:srgbClr val="006F62"/>
    <a:srgbClr val="EDF6F9"/>
    <a:srgbClr val="48A9C5"/>
    <a:srgbClr val="FAE7EA"/>
    <a:srgbClr val="F7DBE0"/>
    <a:srgbClr val="F4CFD5"/>
    <a:srgbClr val="FF9E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3" autoAdjust="0"/>
    <p:restoredTop sz="86449" autoAdjust="0"/>
  </p:normalViewPr>
  <p:slideViewPr>
    <p:cSldViewPr snapToGrid="0" snapToObjects="1">
      <p:cViewPr varScale="1">
        <p:scale>
          <a:sx n="59" d="100"/>
          <a:sy n="59" d="100"/>
        </p:scale>
        <p:origin x="34" y="389"/>
      </p:cViewPr>
      <p:guideLst/>
    </p:cSldViewPr>
  </p:slideViewPr>
  <p:outlineViewPr>
    <p:cViewPr>
      <p:scale>
        <a:sx n="33" d="100"/>
        <a:sy n="33" d="100"/>
      </p:scale>
      <p:origin x="0" y="-884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8/10/relationships/authors" Target="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46C958-5ED4-4437-B58D-85BDE3406FE3}" type="datetimeFigureOut">
              <a:rPr lang="en-GB" smtClean="0"/>
              <a:t>11/09/2024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A77307-74C1-42DD-801F-64EAAB2B1F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4049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3T9sEQD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u="none" strike="noStrike" baseline="0" dirty="0">
                <a:solidFill>
                  <a:srgbClr val="004976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/>
              </a:rPr>
              <a:t> Teacher notes, technician notes and student sheet, available from </a:t>
            </a:r>
            <a:r>
              <a:rPr lang="en-GB" sz="1200" b="0" u="none" strike="noStrike" dirty="0">
                <a:solidFill>
                  <a:srgbClr val="004976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/>
              </a:rPr>
              <a:t>rsc.li/3T9sEQD</a:t>
            </a:r>
            <a:endParaRPr lang="en-GB" sz="1200" b="0" u="none" strike="noStrike" dirty="0">
              <a:solidFill>
                <a:srgbClr val="004976"/>
              </a:solidFill>
              <a:effectLst/>
              <a:latin typeface="Century Gothic" panose="020B0502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u="none" strike="noStrike" dirty="0">
                <a:solidFill>
                  <a:srgbClr val="004976"/>
                </a:solidFill>
                <a:effectLst/>
                <a:latin typeface="Century Gothic" panose="020B0502020202020204" pitchFamily="34" charset="0"/>
                <a:cs typeface="Arial" panose="020B0604020202020204" pitchFamily="34" charset="0"/>
              </a:rPr>
              <a:t>Image © New Africa/Shutterstock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A77307-74C1-42DD-801F-64EAAB2B1F1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36113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Image © Royal Society of Chemistry. Taken from Enthalpy change of combustion practical video: https://edu.rsc.org/practical/enthalpy-change-of-combustion-of-ethanol-practical-videos-14-16-years/4018539.article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A77307-74C1-42DD-801F-64EAAB2B1F1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34477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A77307-74C1-42DD-801F-64EAAB2B1F1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7320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3T9sEQD" TargetMode="Externa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Title, single line, generi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AF6F6A92-0A1B-6442-B281-E7AAAFC416C7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6800" cy="6858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3D2B261-1A14-7849-A9CF-128492A1E3F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9212" y="0"/>
            <a:ext cx="6858000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31613C-D6DA-F740-8AE4-01446FFCB90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35F140F-18B5-8A4D-B03E-779CD9AE6B8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3293" y="0"/>
            <a:ext cx="3785480" cy="6858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48FEB49A-05F2-484B-8407-A211080A9368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6757" y="-2"/>
            <a:ext cx="3164400" cy="282230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B9705857-C538-2046-9D1A-CCD5C904ACB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16–18 years</a:t>
            </a:r>
            <a:endParaRPr lang="en-US" dirty="0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022D449D-FE94-284E-81D9-DEBC47C3A0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71384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Single line title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E8DDE0-7D99-9641-AEF9-04DA212E11D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A0CECE6-7BC3-D946-A35D-EE28B1BE2520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A33F9FAB-8F67-554C-8976-182FAB92D935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207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Content – single column/smal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7A0576C-3E91-CA4F-98C4-E9339F2FFE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BC6A373-2BFA-1540-99F5-95BEE73517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Acknowledgements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88EFAA-B9C7-D145-B279-80EAB7FAC104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0B5FDD1-3215-D24F-AEB7-0939D6FBE62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0969" y="4643257"/>
            <a:ext cx="1167461" cy="22147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7A4A0CD-D4CD-9F4F-B57A-0250743F901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051" y="4777200"/>
            <a:ext cx="1251034" cy="2080800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F5D0D54C-5C01-794D-90CE-50AA9D423D0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230400" indent="-2304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800" b="0" i="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Here is the text</a:t>
            </a:r>
          </a:p>
        </p:txBody>
      </p:sp>
    </p:spTree>
    <p:extLst>
      <p:ext uri="{BB962C8B-B14F-4D97-AF65-F5344CB8AC3E}">
        <p14:creationId xmlns:p14="http://schemas.microsoft.com/office/powerpoint/2010/main" val="1995210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6-18 years Content – single column/smal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7A0576C-3E91-CA4F-98C4-E9339F2FFE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BC6A373-2BFA-1540-99F5-95BEE73517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0B5FDD1-3215-D24F-AEB7-0939D6FBE62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0969" y="4643257"/>
            <a:ext cx="1167461" cy="22147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7A4A0CD-D4CD-9F4F-B57A-0250743F901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051" y="4777200"/>
            <a:ext cx="1251034" cy="2080800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F5D0D54C-5C01-794D-90CE-50AA9D423D0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230400" indent="-2304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800" b="0" i="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No side bar</a:t>
            </a:r>
          </a:p>
        </p:txBody>
      </p:sp>
    </p:spTree>
    <p:extLst>
      <p:ext uri="{BB962C8B-B14F-4D97-AF65-F5344CB8AC3E}">
        <p14:creationId xmlns:p14="http://schemas.microsoft.com/office/powerpoint/2010/main" val="3942913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Title, double line, conten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67EB0FE3-AB82-D741-BF8E-593C0DDAC86A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68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98D5065-4312-E04D-95ED-F94F032D113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9212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F6326F3-0E88-3840-9E38-194E7D2EB78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33495EF-5145-164C-9D77-A1103BF157A9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3293" y="0"/>
            <a:ext cx="3785480" cy="6858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954F5F3-8E4F-7A4A-BBC8-4E32DF32B9F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6757" y="-2"/>
            <a:ext cx="3164400" cy="282230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76DE75C8-4478-6042-B5CA-2D3B97A00F0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16–18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E4822845-1AD5-F74B-92EE-A1C89FEECAD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161069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Double line title with turnover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59A325A4-82CA-D04B-B04D-EE3746B3E287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3491CC4-8009-EC43-BEC5-EDC8D0A297D5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1B70CD04-4691-CA40-851B-7941B0FE95A6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952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Title, triple line,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AA9F6C4-4FAB-C344-9470-F125D9CB66E1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68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83FE646-2325-7747-96E1-8BD9D8047F5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9212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4118C1F-D725-064B-8D37-827AEDC372C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B06DE3A-912F-DE4E-A8E5-1D4A70CD95A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3293" y="0"/>
            <a:ext cx="3785480" cy="6858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281B70D-898A-CC42-832C-8046948DE4A7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6757" y="-2"/>
            <a:ext cx="3164400" cy="282230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E4A704E8-ADDB-0448-BBA7-F7A1ED3F04C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16–18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57B4D5F7-4033-5F4A-9B26-75759EB71C9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2335522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Triple line title with turnover on three lines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8B7B3058-F0CC-F34F-A932-9547924D29A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69BCCAF6-7DA5-9F40-BA55-A5C3972C6EB1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67A6266F-D127-F843-B71D-C769EE004083}"/>
              </a:ext>
            </a:extLst>
          </p:cNvPr>
          <p:cNvSpPr txBox="1">
            <a:spLocks/>
          </p:cNvSpPr>
          <p:nvPr userDrawn="1"/>
        </p:nvSpPr>
        <p:spPr>
          <a:xfrm>
            <a:off x="8301228" y="5850000"/>
            <a:ext cx="3308772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800" b="1" u="none" strike="noStrike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Source: rsc.li/3T9sEQD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550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EB488D4-3149-244A-8DBD-0EAED19D373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9BC518D6-218F-BB4A-B80A-49A6C38EC0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BDD7E71-A8DD-8C4A-B29D-28B35751454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E06BDD3-008F-7D4A-ABAB-7C051E525CCC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592FDCE-C1C4-204C-81AA-055C3B2B5A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0969" y="4643257"/>
            <a:ext cx="116746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71652B6-A6AF-1444-A402-E4D4EDC4F71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051" y="4777200"/>
            <a:ext cx="1251034" cy="208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365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Content - single column/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636721A-F3AF-B848-8440-DCB07D633C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42DC986E-0352-E64E-851E-BD5A775547B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71AC354-D282-6045-8C36-8B78E1A17570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4017A38-DF60-CC4A-BAF4-F8277A3AD6A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0969" y="4643257"/>
            <a:ext cx="116746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AACF90D-9AB8-2546-B57E-5473D5CC4B1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051" y="4777200"/>
            <a:ext cx="1251034" cy="2080800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AEF46002-6741-4942-BE78-AC0CD9F4EB8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48A9C5"/>
              </a:buClr>
              <a:buSzPct val="125000"/>
              <a:buFont typeface="Arial" panose="020B0604020202020204" pitchFamily="34" charset="0"/>
              <a:buChar char="•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2508086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Content - single column/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2CC2F7C-CD59-A34D-8F97-2017C4E920D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1436D6DC-9728-CB44-989C-851D1AC8CF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CDA2EED-AF96-6440-AB5A-5D4EA44F84BE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C8FA10A-1827-A748-BA42-D96FDBE2E62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0969" y="4643257"/>
            <a:ext cx="116746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69E0EC2-D69C-C245-8534-1634AF0932E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051" y="4777200"/>
            <a:ext cx="1251034" cy="2080800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D276AE61-AA03-734B-A9C0-8E4CB13654D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48A9C5"/>
              </a:buClr>
              <a:buSzPct val="100000"/>
              <a:buFont typeface="+mj-lt"/>
              <a:buAutoNum type="arabicPeriod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4293372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Content - two columns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62120EC3-15E8-7941-95E8-A64D2E42F1E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2EB1397B-325E-1D49-A3F5-3F20D09D7CD4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71F5508-80E2-7D46-B6C2-7535ECEBA71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0969" y="4643257"/>
            <a:ext cx="116746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17FBBF5-4572-EB41-829B-16A4C2F971E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051" y="4777200"/>
            <a:ext cx="1251034" cy="20808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4CF73D6-3D48-1B45-A993-9ADA7101AA4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3DEFFEE-B12C-0C46-9DD2-0B32699A7C75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85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</p:spTree>
    <p:extLst>
      <p:ext uri="{BB962C8B-B14F-4D97-AF65-F5344CB8AC3E}">
        <p14:creationId xmlns:p14="http://schemas.microsoft.com/office/powerpoint/2010/main" val="2781652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Content plus image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9631071-1860-AE49-9DE6-CCDBA71855C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52A0378-6E9E-7C44-8688-00410B95B021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06385E0-A5C1-BC42-B513-BDD5137341F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0969" y="4643257"/>
            <a:ext cx="116746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FB62181-4BB3-044A-955F-88BC98233B2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051" y="4777200"/>
            <a:ext cx="1251034" cy="20808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7337C-FA52-FB46-8FA7-74A8AC5471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56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BDB531A-9234-7C46-9D42-ED30499DD1E7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593800" y="1260000"/>
            <a:ext cx="40234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Image goes here.</a:t>
            </a:r>
          </a:p>
        </p:txBody>
      </p:sp>
    </p:spTree>
    <p:extLst>
      <p:ext uri="{BB962C8B-B14F-4D97-AF65-F5344CB8AC3E}">
        <p14:creationId xmlns:p14="http://schemas.microsoft.com/office/powerpoint/2010/main" val="1223809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EB488D4-3149-244A-8DBD-0EAED19D373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E06BDD3-008F-7D4A-ABAB-7C051E525CCC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592FDCE-C1C4-204C-81AA-055C3B2B5A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0969" y="4643257"/>
            <a:ext cx="116746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71652B6-A6AF-1444-A402-E4D4EDC4F71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051" y="4777200"/>
            <a:ext cx="1251034" cy="2080800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A8339F7-49D8-AC44-8CD3-955ED9344AEA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Table goes here.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455DB5C-93F1-E348-AFE8-37027926E55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88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t>9/11/2024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63" r:id="rId2"/>
    <p:sldLayoutId id="2147483680" r:id="rId3"/>
    <p:sldLayoutId id="2147483664" r:id="rId4"/>
    <p:sldLayoutId id="2147483673" r:id="rId5"/>
    <p:sldLayoutId id="2147483669" r:id="rId6"/>
    <p:sldLayoutId id="2147483688" r:id="rId7"/>
    <p:sldLayoutId id="2147483691" r:id="rId8"/>
    <p:sldLayoutId id="2147483693" r:id="rId9"/>
    <p:sldLayoutId id="214748368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CC8A1A-62E9-7045-8A60-53D22DAE5F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16–18 years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645796-42C4-AB4C-8189-209E7BD2AC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9999" y="1980000"/>
            <a:ext cx="5467511" cy="2335522"/>
          </a:xfrm>
        </p:spPr>
        <p:txBody>
          <a:bodyPr/>
          <a:lstStyle/>
          <a:p>
            <a:r>
              <a:rPr lang="en-US" dirty="0"/>
              <a:t>Measuring enthalpy changes</a:t>
            </a:r>
          </a:p>
        </p:txBody>
      </p:sp>
      <p:sp>
        <p:nvSpPr>
          <p:cNvPr id="6" name="Oval 5" descr="A woman wearing a warm coat outside and holding a chemical hand warmer">
            <a:extLst>
              <a:ext uri="{FF2B5EF4-FFF2-40B4-BE49-F238E27FC236}">
                <a16:creationId xmlns:a16="http://schemas.microsoft.com/office/drawing/2014/main" id="{0FFF049E-E832-C0A2-818F-B8646937193D}"/>
              </a:ext>
            </a:extLst>
          </p:cNvPr>
          <p:cNvSpPr/>
          <p:nvPr/>
        </p:nvSpPr>
        <p:spPr>
          <a:xfrm>
            <a:off x="8276371" y="-904437"/>
            <a:ext cx="4333437" cy="4333437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127000">
            <a:solidFill>
              <a:srgbClr val="0049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7299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itle 1">
            <a:extLst>
              <a:ext uri="{FF2B5EF4-FFF2-40B4-BE49-F238E27FC236}">
                <a16:creationId xmlns:a16="http://schemas.microsoft.com/office/drawing/2014/main" id="{54FBD3B1-B476-00C4-377B-84D860A40E0F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Summary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3D175F6-B657-A41B-B5B6-E3EF719373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Write a summary of the experiment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18CB2B-6015-2699-5009-2B6AB5E63A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999" y="1260000"/>
            <a:ext cx="10629445" cy="5040000"/>
          </a:xfrm>
        </p:spPr>
        <p:txBody>
          <a:bodyPr/>
          <a:lstStyle/>
          <a:p>
            <a:endParaRPr lang="en-GB" dirty="0"/>
          </a:p>
          <a:p>
            <a:r>
              <a:rPr lang="en-GB" dirty="0"/>
              <a:t>Make sure you explain: </a:t>
            </a:r>
          </a:p>
          <a:p>
            <a:pPr marL="342900" indent="-342900">
              <a:buClr>
                <a:srgbClr val="004976"/>
              </a:buClr>
              <a:buSzPct val="153000"/>
              <a:buFont typeface="Arial" panose="020B0604020202020204" pitchFamily="34" charset="0"/>
              <a:buChar char="•"/>
            </a:pPr>
            <a:r>
              <a:rPr lang="en-GB" dirty="0"/>
              <a:t>the name of the enthalpy change you are trying to measure,</a:t>
            </a:r>
          </a:p>
          <a:p>
            <a:pPr marL="342900" indent="-342900">
              <a:buClr>
                <a:srgbClr val="004976"/>
              </a:buClr>
              <a:buSzPct val="153000"/>
              <a:buFont typeface="Arial" panose="020B0604020202020204" pitchFamily="34" charset="0"/>
              <a:buChar char="•"/>
            </a:pPr>
            <a:r>
              <a:rPr lang="en-GB" dirty="0"/>
              <a:t>why this enthalpy change can’t be measured directly,</a:t>
            </a:r>
          </a:p>
          <a:p>
            <a:pPr marL="342900" indent="-342900">
              <a:buClr>
                <a:srgbClr val="004976"/>
              </a:buClr>
              <a:buSzPct val="153000"/>
              <a:buFont typeface="Arial" panose="020B0604020202020204" pitchFamily="34" charset="0"/>
              <a:buChar char="•"/>
            </a:pPr>
            <a:r>
              <a:rPr lang="en-GB" dirty="0"/>
              <a:t>why the two routes have the same enthalpy change,</a:t>
            </a:r>
          </a:p>
          <a:p>
            <a:pPr marL="342900" indent="-342900">
              <a:buClr>
                <a:srgbClr val="004976"/>
              </a:buClr>
              <a:buSzPct val="153000"/>
              <a:buFont typeface="Arial" panose="020B0604020202020204" pitchFamily="34" charset="0"/>
              <a:buChar char="•"/>
            </a:pPr>
            <a:r>
              <a:rPr lang="en-GB" dirty="0"/>
              <a:t>what the value of the enthalpy change is from your measurements.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7114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cal Title 1">
            <a:extLst>
              <a:ext uri="{FF2B5EF4-FFF2-40B4-BE49-F238E27FC236}">
                <a16:creationId xmlns:a16="http://schemas.microsoft.com/office/drawing/2014/main" id="{76D69270-DF54-0F49-8E8A-A56623E50520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1382000" y="540000"/>
            <a:ext cx="810000" cy="412121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eaVert" wrap="square" lIns="0" tIns="0" rIns="0" bIns="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Introduction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ntury Gothic" panose="020B0502020202020204" pitchFamily="34" charset="0"/>
              <a:ea typeface="+mj-ea"/>
              <a:cs typeface="+mj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261EF-CB17-734D-9279-25E68CB25C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909" y="699560"/>
            <a:ext cx="7069433" cy="6261677"/>
          </a:xfrm>
        </p:spPr>
        <p:txBody>
          <a:bodyPr>
            <a:no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2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Some enthalpy changes are easy to measure.  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endParaRPr lang="en-GB" sz="2400" dirty="0">
              <a:effectLst/>
              <a:latin typeface="Century Gothic" panose="020B0502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2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 example, enthalpy changes of combustion can be measured by burning </a:t>
            </a:r>
            <a:r>
              <a:rPr lang="en-GB" sz="2400" dirty="0">
                <a:ea typeface="Calibri" panose="020F0502020204030204" pitchFamily="34" charset="0"/>
                <a:cs typeface="Arial" panose="020B0604020202020204" pitchFamily="34" charset="0"/>
              </a:rPr>
              <a:t>a known amount of the </a:t>
            </a:r>
            <a:r>
              <a:rPr lang="en-GB" sz="2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substance in oxygen and measuring the amount of energy produced. 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endParaRPr lang="en-GB" sz="2400" dirty="0">
              <a:effectLst/>
              <a:latin typeface="Century Gothic" panose="020B0502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sz="2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Others are difficult, because chemists cannot easily control the bond–breaking, bond– making processes. </a:t>
            </a:r>
          </a:p>
          <a:p>
            <a:endParaRPr lang="en-GB" sz="2400" dirty="0">
              <a:solidFill>
                <a:srgbClr val="000000"/>
              </a:solidFill>
            </a:endParaRPr>
          </a:p>
          <a:p>
            <a:r>
              <a:rPr lang="en-GB" sz="2400" dirty="0">
                <a:solidFill>
                  <a:srgbClr val="004976"/>
                </a:solidFill>
              </a:rPr>
              <a:t>Can you think of an example?</a:t>
            </a:r>
          </a:p>
        </p:txBody>
      </p:sp>
      <p:pic>
        <p:nvPicPr>
          <p:cNvPr id="4" name="Picture 3" descr="Image of experiment where enthalpy change of combustion is measured, showing lit burner containing fuel below a copper calorimeter with thermometer clamped above and mass balance">
            <a:extLst>
              <a:ext uri="{FF2B5EF4-FFF2-40B4-BE49-F238E27FC236}">
                <a16:creationId xmlns:a16="http://schemas.microsoft.com/office/drawing/2014/main" id="{DAA47BC7-B4A1-221D-42C6-CC52FC2527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3439" y="769841"/>
            <a:ext cx="3002540" cy="3391194"/>
          </a:xfrm>
          <a:prstGeom prst="rect">
            <a:avLst/>
          </a:prstGeom>
          <a:ln w="28575">
            <a:solidFill>
              <a:srgbClr val="004976"/>
            </a:solidFill>
          </a:ln>
        </p:spPr>
      </p:pic>
    </p:spTree>
    <p:extLst>
      <p:ext uri="{BB962C8B-B14F-4D97-AF65-F5344CB8AC3E}">
        <p14:creationId xmlns:p14="http://schemas.microsoft.com/office/powerpoint/2010/main" val="23043094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itle 1">
            <a:extLst>
              <a:ext uri="{FF2B5EF4-FFF2-40B4-BE49-F238E27FC236}">
                <a16:creationId xmlns:a16="http://schemas.microsoft.com/office/drawing/2014/main" id="{7D94A1A7-3388-3842-8AF8-0C015DE6544F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Activity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14051A-2D2C-FA46-8C59-1205A9BB2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happens when water is added to anhydrous copper</a:t>
            </a:r>
            <a:r>
              <a:rPr lang="en-GB" cap="small" dirty="0"/>
              <a:t>(II) </a:t>
            </a:r>
            <a:r>
              <a:rPr lang="en-GB" dirty="0" err="1"/>
              <a:t>sulfate</a:t>
            </a:r>
            <a:r>
              <a:rPr lang="en-GB" dirty="0"/>
              <a:t>?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AA7C5B-8C5F-F384-69D4-E0FA5D91FDC7}"/>
              </a:ext>
            </a:extLst>
          </p:cNvPr>
          <p:cNvSpPr txBox="1"/>
          <p:nvPr/>
        </p:nvSpPr>
        <p:spPr>
          <a:xfrm>
            <a:off x="6732310" y="1836697"/>
            <a:ext cx="4132336" cy="4793941"/>
          </a:xfrm>
          <a:prstGeom prst="rect">
            <a:avLst/>
          </a:prstGeom>
          <a:noFill/>
          <a:ln>
            <a:solidFill>
              <a:srgbClr val="004976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Bef>
                <a:spcPts val="1500"/>
              </a:spcBef>
              <a:spcAft>
                <a:spcPts val="600"/>
              </a:spcAft>
            </a:pPr>
            <a:r>
              <a:rPr lang="en-GB" sz="2400" b="1" dirty="0">
                <a:solidFill>
                  <a:srgbClr val="004976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Equipment </a:t>
            </a: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Clr>
                <a:srgbClr val="305496"/>
              </a:buClr>
              <a:buSzPts val="1100"/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Safety glasses</a:t>
            </a: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Clr>
                <a:srgbClr val="305496"/>
              </a:buClr>
              <a:buSzPts val="1100"/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Test tube</a:t>
            </a: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Clr>
                <a:srgbClr val="305496"/>
              </a:buClr>
              <a:buSzPts val="1100"/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Test tube rack</a:t>
            </a: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Clr>
                <a:srgbClr val="305496"/>
              </a:buClr>
              <a:buSzPts val="1100"/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Spatula</a:t>
            </a: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Clr>
                <a:srgbClr val="305496"/>
              </a:buClr>
              <a:buSzPts val="1100"/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Pipette </a:t>
            </a: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Clr>
                <a:srgbClr val="305496"/>
              </a:buClr>
              <a:buSzPts val="1100"/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Small beaker containing water</a:t>
            </a: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Clr>
                <a:srgbClr val="305496"/>
              </a:buClr>
              <a:buSzPts val="1100"/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Anhydrous copper(II) </a:t>
            </a:r>
            <a:r>
              <a:rPr lang="en-GB" sz="1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sulfate</a:t>
            </a:r>
            <a:r>
              <a:rPr lang="en-GB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powder (DANGER: corrosive, irritant, environmental hazard)</a:t>
            </a: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Clr>
                <a:srgbClr val="305496"/>
              </a:buClr>
              <a:buSzPts val="1100"/>
              <a:buFont typeface="Symbol" panose="05050102010706020507" pitchFamily="18" charset="2"/>
              <a:buChar char=""/>
            </a:pPr>
            <a:endParaRPr lang="en-GB" dirty="0">
              <a:latin typeface="Century Gothic" panose="020B0502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07000"/>
              </a:lnSpc>
              <a:spcAft>
                <a:spcPts val="600"/>
              </a:spcAft>
              <a:buClr>
                <a:srgbClr val="305496"/>
              </a:buClr>
              <a:buSzPts val="1100"/>
            </a:pPr>
            <a:r>
              <a:rPr lang="en-GB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endParaRPr lang="en-GB" dirty="0"/>
          </a:p>
        </p:txBody>
      </p:sp>
      <p:pic>
        <p:nvPicPr>
          <p:cNvPr id="6" name="Picture 5" descr="Hazard symbol meaning environmentally damaging">
            <a:extLst>
              <a:ext uri="{FF2B5EF4-FFF2-40B4-BE49-F238E27FC236}">
                <a16:creationId xmlns:a16="http://schemas.microsoft.com/office/drawing/2014/main" id="{F6E05095-7624-A359-0AF1-BE677DFC0C1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523"/>
          <a:stretch/>
        </p:blipFill>
        <p:spPr bwMode="auto">
          <a:xfrm>
            <a:off x="8962059" y="5501149"/>
            <a:ext cx="833000" cy="72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Hazard symbol meaning corrosive">
            <a:extLst>
              <a:ext uri="{FF2B5EF4-FFF2-40B4-BE49-F238E27FC236}">
                <a16:creationId xmlns:a16="http://schemas.microsoft.com/office/drawing/2014/main" id="{26F57B75-4EF6-2F47-B179-6E349712E1B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8731" y="5510981"/>
            <a:ext cx="720000" cy="720000"/>
          </a:xfrm>
          <a:prstGeom prst="rect">
            <a:avLst/>
          </a:prstGeom>
        </p:spPr>
      </p:pic>
      <p:pic>
        <p:nvPicPr>
          <p:cNvPr id="8" name="Picture 7" descr="Hazard symbol meaning irritant">
            <a:extLst>
              <a:ext uri="{FF2B5EF4-FFF2-40B4-BE49-F238E27FC236}">
                <a16:creationId xmlns:a16="http://schemas.microsoft.com/office/drawing/2014/main" id="{99EEC47A-DF88-689F-423E-252870E4629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4018" y="5510981"/>
            <a:ext cx="720000" cy="720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53042A-60A3-6F4C-9EBA-BAA2F1B6F0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836697"/>
            <a:ext cx="5569781" cy="5040000"/>
          </a:xfrm>
        </p:spPr>
        <p:txBody>
          <a:bodyPr/>
          <a:lstStyle/>
          <a:p>
            <a:pPr marL="0" indent="0">
              <a:buNone/>
            </a:pPr>
            <a:r>
              <a:rPr lang="en-GB" b="1" dirty="0">
                <a:solidFill>
                  <a:srgbClr val="004976"/>
                </a:solidFill>
              </a:rPr>
              <a:t>Method</a:t>
            </a:r>
          </a:p>
          <a:p>
            <a:pPr marL="0" indent="0">
              <a:buNone/>
            </a:pPr>
            <a:r>
              <a:rPr lang="en-GB" dirty="0">
                <a:solidFill>
                  <a:srgbClr val="000000"/>
                </a:solidFill>
              </a:rPr>
              <a:t>Wear eye protection.</a:t>
            </a:r>
          </a:p>
          <a:p>
            <a:pPr marL="457200" indent="-457200">
              <a:buClr>
                <a:srgbClr val="004976"/>
              </a:buClr>
              <a:buSzPct val="100000"/>
              <a:buFont typeface="+mj-lt"/>
              <a:buAutoNum type="arabicPeriod"/>
            </a:pPr>
            <a:r>
              <a:rPr lang="en-GB" dirty="0"/>
              <a:t>Use a spatula to put a small amount (thumbnail covering) of anhydrous copper(II) sulfate into a test tube. </a:t>
            </a:r>
          </a:p>
          <a:p>
            <a:pPr marL="457200" indent="-457200">
              <a:buClr>
                <a:srgbClr val="004976"/>
              </a:buClr>
              <a:buSzPct val="100000"/>
              <a:buFont typeface="+mj-lt"/>
              <a:buAutoNum type="arabicPeriod"/>
            </a:pPr>
            <a:r>
              <a:rPr lang="en-GB" dirty="0"/>
              <a:t>Add water drop by drop. </a:t>
            </a:r>
          </a:p>
          <a:p>
            <a:pPr marL="457200" indent="-457200">
              <a:buClr>
                <a:srgbClr val="004976"/>
              </a:buClr>
              <a:buSzPct val="100000"/>
              <a:buFont typeface="+mj-lt"/>
              <a:buAutoNum type="arabicPeriod"/>
            </a:pPr>
            <a:r>
              <a:rPr lang="en-GB" dirty="0"/>
              <a:t>Carefully touch the outside of the test tube. </a:t>
            </a:r>
          </a:p>
          <a:p>
            <a:pPr marL="0" indent="0">
              <a:buSzPct val="100000"/>
              <a:buNone/>
            </a:pPr>
            <a:r>
              <a:rPr lang="en-GB" dirty="0">
                <a:solidFill>
                  <a:srgbClr val="004976"/>
                </a:solidFill>
              </a:rPr>
              <a:t>What do you notice? </a:t>
            </a:r>
          </a:p>
          <a:p>
            <a:pPr marL="0" indent="0">
              <a:buSzPct val="100000"/>
              <a:buNone/>
            </a:pPr>
            <a:r>
              <a:rPr lang="en-GB" dirty="0">
                <a:solidFill>
                  <a:srgbClr val="004976"/>
                </a:solidFill>
              </a:rPr>
              <a:t>What happens to the copper</a:t>
            </a:r>
            <a:r>
              <a:rPr lang="en-GB" cap="small" dirty="0">
                <a:solidFill>
                  <a:srgbClr val="004976"/>
                </a:solidFill>
              </a:rPr>
              <a:t>(II) </a:t>
            </a:r>
            <a:r>
              <a:rPr lang="en-GB" dirty="0" err="1">
                <a:solidFill>
                  <a:srgbClr val="004976"/>
                </a:solidFill>
              </a:rPr>
              <a:t>sulfate</a:t>
            </a:r>
            <a:r>
              <a:rPr lang="en-GB" dirty="0">
                <a:solidFill>
                  <a:srgbClr val="004976"/>
                </a:solidFill>
              </a:rPr>
              <a:t>? 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2498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E10194-ACF4-F142-8C73-780866DDE4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4" name="Vertical Title 1">
            <a:extLst>
              <a:ext uri="{FF2B5EF4-FFF2-40B4-BE49-F238E27FC236}">
                <a16:creationId xmlns:a16="http://schemas.microsoft.com/office/drawing/2014/main" id="{350AFE14-7558-414E-BACA-B5608B6942FE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Activity 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0D38AB-28F8-7D43-B9AD-B65F2C663F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4976"/>
              </a:buClr>
            </a:pPr>
            <a:r>
              <a:rPr lang="en-GB" dirty="0"/>
              <a:t>Is the enthalpy change for this reaction exothermic or endothermic?</a:t>
            </a:r>
          </a:p>
          <a:p>
            <a:pPr>
              <a:buClr>
                <a:srgbClr val="004976"/>
              </a:buClr>
            </a:pPr>
            <a:r>
              <a:rPr lang="en-GB" dirty="0"/>
              <a:t>What sign should the enthalpy change have?</a:t>
            </a:r>
          </a:p>
          <a:p>
            <a:pPr>
              <a:buClr>
                <a:srgbClr val="004976"/>
              </a:buClr>
            </a:pPr>
            <a:r>
              <a:rPr lang="en-GB" dirty="0"/>
              <a:t>What is the equation for this reaction?</a:t>
            </a:r>
          </a:p>
          <a:p>
            <a:pPr>
              <a:buClr>
                <a:srgbClr val="004976"/>
              </a:buClr>
            </a:pPr>
            <a:r>
              <a:rPr lang="en-GB" dirty="0"/>
              <a:t>What bonds are being broken and formed in this reaction?</a:t>
            </a:r>
          </a:p>
          <a:p>
            <a:pPr>
              <a:buClr>
                <a:srgbClr val="004976"/>
              </a:buClr>
            </a:pPr>
            <a:r>
              <a:rPr lang="en-GB" dirty="0"/>
              <a:t>Why is it difficult to measure this enthalpy change directly?</a:t>
            </a:r>
          </a:p>
          <a:p>
            <a:pPr>
              <a:buClr>
                <a:srgbClr val="004976"/>
              </a:buClr>
            </a:pPr>
            <a:r>
              <a:rPr lang="en-GB" dirty="0"/>
              <a:t>What is this enthalpy change called?</a:t>
            </a:r>
          </a:p>
        </p:txBody>
      </p:sp>
    </p:spTree>
    <p:extLst>
      <p:ext uri="{BB962C8B-B14F-4D97-AF65-F5344CB8AC3E}">
        <p14:creationId xmlns:p14="http://schemas.microsoft.com/office/powerpoint/2010/main" val="19915690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1A8F58-AA53-8AF8-3B1F-4E80C7E31F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58CACF-C212-5FDE-469F-37A8AEEDD5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>
              <a:lnSpc>
                <a:spcPct val="150000"/>
              </a:lnSpc>
              <a:buClr>
                <a:srgbClr val="004976"/>
              </a:buClr>
              <a:buFont typeface="+mj-lt"/>
              <a:buAutoNum type="arabicPeriod"/>
            </a:pPr>
            <a:r>
              <a:rPr lang="en-GB" sz="2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Recognise that some enthalpy changes can't be measured directly.</a:t>
            </a:r>
          </a:p>
          <a:p>
            <a:pPr marL="342900" lvl="0" indent="-342900">
              <a:lnSpc>
                <a:spcPct val="150000"/>
              </a:lnSpc>
              <a:buClr>
                <a:srgbClr val="004976"/>
              </a:buClr>
              <a:buFont typeface="+mj-lt"/>
              <a:buAutoNum type="arabicPeriod"/>
            </a:pPr>
            <a:r>
              <a:rPr lang="en-GB" sz="2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Know that Hess’s law shows that whichever route is taken to a product, the overall enthalpy change is the same.</a:t>
            </a:r>
          </a:p>
          <a:p>
            <a:endParaRPr lang="en-GB" dirty="0"/>
          </a:p>
        </p:txBody>
      </p:sp>
      <p:sp>
        <p:nvSpPr>
          <p:cNvPr id="4" name="Vertical Title 1">
            <a:extLst>
              <a:ext uri="{FF2B5EF4-FFF2-40B4-BE49-F238E27FC236}">
                <a16:creationId xmlns:a16="http://schemas.microsoft.com/office/drawing/2014/main" id="{9461296F-DF70-EEEA-BF21-04537ADA98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Learning objectives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7149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374C17-B720-AF70-339F-9854926D42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points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64C5F0-8F01-F82F-6CC5-6F786CFCDC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>
              <a:lnSpc>
                <a:spcPct val="107000"/>
              </a:lnSpc>
              <a:spcAft>
                <a:spcPts val="600"/>
              </a:spcAft>
              <a:buClr>
                <a:srgbClr val="004976"/>
              </a:buClr>
              <a:buFont typeface="Symbol" panose="05050102010706020507" pitchFamily="18" charset="2"/>
              <a:buChar char=""/>
            </a:pPr>
            <a:r>
              <a:rPr lang="en-GB" sz="2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It is difficult to measure the enthalpy change of hydration accurately in a direct way because the hydration process can’t be controlled directly.</a:t>
            </a: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Clr>
                <a:srgbClr val="004976"/>
              </a:buClr>
              <a:buFont typeface="Symbol" panose="05050102010706020507" pitchFamily="18" charset="2"/>
              <a:buChar char=""/>
            </a:pPr>
            <a:r>
              <a:rPr lang="en-GB" sz="2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Instead, you can dissolve anhydrous and hydrated copper(II) sulfate in water.</a:t>
            </a: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Clr>
                <a:srgbClr val="004976"/>
              </a:buClr>
              <a:buFont typeface="Symbol" panose="05050102010706020507" pitchFamily="18" charset="2"/>
              <a:buChar char=""/>
            </a:pPr>
            <a:r>
              <a:rPr lang="en-GB" sz="2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You can measure </a:t>
            </a:r>
            <a:r>
              <a:rPr lang="en-GB" sz="2400" dirty="0">
                <a:ea typeface="Calibri" panose="020F0502020204030204" pitchFamily="34" charset="0"/>
                <a:cs typeface="Arial" panose="020B0604020202020204" pitchFamily="34" charset="0"/>
              </a:rPr>
              <a:t>t</a:t>
            </a:r>
            <a:r>
              <a:rPr lang="en-GB" sz="2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hese enthalpy changes easily.</a:t>
            </a: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Clr>
                <a:srgbClr val="004976"/>
              </a:buClr>
              <a:buFont typeface="Symbol" panose="05050102010706020507" pitchFamily="18" charset="2"/>
              <a:buChar char=""/>
            </a:pPr>
            <a:r>
              <a:rPr lang="en-GB" sz="2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Each ‘route’ produces a solution of hydrated copper(II) </a:t>
            </a:r>
            <a:r>
              <a:rPr lang="en-GB" sz="24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sulfate</a:t>
            </a:r>
            <a:r>
              <a:rPr lang="en-GB" sz="2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Clr>
                <a:srgbClr val="004976"/>
              </a:buClr>
              <a:buFont typeface="Symbol" panose="05050102010706020507" pitchFamily="18" charset="2"/>
              <a:buChar char=""/>
            </a:pPr>
            <a:r>
              <a:rPr lang="en-GB" sz="2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Hydrated copper(II) </a:t>
            </a:r>
            <a:r>
              <a:rPr lang="en-GB" sz="24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sulfate</a:t>
            </a:r>
            <a:r>
              <a:rPr lang="en-GB" sz="2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has some water in the structure already. By dissolving the two salts and determining the enthalpy changes, we can work out the enthalpy change of hydration.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59157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54501-B116-6BF9-5BD7-5ABDEBF4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Hess’s law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61C5D9-769A-A582-F0E7-0084A537BF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Hess’s law says that the enthalpy change for a reaction will be the same regardless of the route taken. </a:t>
            </a:r>
          </a:p>
          <a:p>
            <a:pPr marL="0" indent="0">
              <a:buNone/>
            </a:pPr>
            <a:r>
              <a:rPr lang="en-GB" dirty="0"/>
              <a:t>Imagine a chemical journey from A → B, the enthalpy change will be the same even if you were to get there going through C, D and/or E! </a:t>
            </a:r>
          </a:p>
        </p:txBody>
      </p:sp>
    </p:spTree>
    <p:extLst>
      <p:ext uri="{BB962C8B-B14F-4D97-AF65-F5344CB8AC3E}">
        <p14:creationId xmlns:p14="http://schemas.microsoft.com/office/powerpoint/2010/main" val="3062731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cal Title 1">
            <a:extLst>
              <a:ext uri="{FF2B5EF4-FFF2-40B4-BE49-F238E27FC236}">
                <a16:creationId xmlns:a16="http://schemas.microsoft.com/office/drawing/2014/main" id="{DCAA2A57-FE58-2D44-8DE4-E58AF40FC684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Experiment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AC239A9-3FF5-3241-9261-27D17E51C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052" y="441677"/>
            <a:ext cx="10678606" cy="440661"/>
          </a:xfrm>
        </p:spPr>
        <p:txBody>
          <a:bodyPr/>
          <a:lstStyle/>
          <a:p>
            <a:r>
              <a:rPr lang="en-GB" dirty="0"/>
              <a:t>An enthalpy change you cannot measure directly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1F57F4-35E6-814B-80F8-859F91C798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85747" y="1102077"/>
            <a:ext cx="4996662" cy="5809130"/>
          </a:xfrm>
          <a:ln>
            <a:noFill/>
          </a:ln>
        </p:spPr>
        <p:txBody>
          <a:bodyPr>
            <a:normAutofit fontScale="32500" lnSpcReduction="20000"/>
          </a:bodyPr>
          <a:lstStyle/>
          <a:p>
            <a:pPr marL="63500">
              <a:spcBef>
                <a:spcPts val="1000"/>
              </a:spcBef>
            </a:pPr>
            <a:endParaRPr lang="en-GB" altLang="zh-CN" sz="300" b="1" i="0" u="none" strike="noStrike" baseline="0" dirty="0">
              <a:solidFill>
                <a:srgbClr val="004976"/>
              </a:solidFill>
            </a:endParaRPr>
          </a:p>
          <a:p>
            <a:pPr marL="63500"/>
            <a:r>
              <a:rPr lang="en-GB" altLang="zh-CN" sz="7400" b="1" i="0" u="none" strike="noStrike" baseline="0" dirty="0">
                <a:solidFill>
                  <a:srgbClr val="004976"/>
                </a:solidFill>
              </a:rPr>
              <a:t>Equipment</a:t>
            </a:r>
          </a:p>
          <a:p>
            <a:pPr marL="342900" indent="-160338">
              <a:lnSpc>
                <a:spcPct val="120000"/>
              </a:lnSpc>
              <a:spcAft>
                <a:spcPts val="1000"/>
              </a:spcAft>
              <a:buSzPct val="133000"/>
              <a:buFont typeface="Arial" panose="020B0604020202020204" pitchFamily="34" charset="0"/>
              <a:buChar char="•"/>
            </a:pPr>
            <a:r>
              <a:rPr lang="en-GB" sz="49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Anhydrous copper</a:t>
            </a:r>
            <a:r>
              <a:rPr lang="en-GB" sz="4900" cap="small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(II</a:t>
            </a:r>
            <a:r>
              <a:rPr lang="en-GB" sz="49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) </a:t>
            </a:r>
            <a:r>
              <a:rPr lang="en-GB" sz="49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sulfate</a:t>
            </a:r>
            <a:r>
              <a:rPr lang="en-GB" sz="49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powder </a:t>
            </a:r>
            <a:r>
              <a:rPr lang="en-GB" sz="4900" dirty="0">
                <a:ea typeface="Times New Roman" panose="02020603050405020304" pitchFamily="18" charset="0"/>
                <a:cs typeface="Arial" panose="020B0604020202020204" pitchFamily="34" charset="0"/>
              </a:rPr>
              <a:t>   </a:t>
            </a:r>
            <a:r>
              <a:rPr lang="en-GB" sz="43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GB" sz="4300" dirty="0">
                <a:ea typeface="Times New Roman" panose="02020603050405020304" pitchFamily="18" charset="0"/>
                <a:cs typeface="Arial" panose="020B0604020202020204" pitchFamily="34" charset="0"/>
              </a:rPr>
              <a:t>D</a:t>
            </a:r>
            <a:r>
              <a:rPr lang="en-GB" sz="43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ANGER: corrosive, irritant, environmental hazard) </a:t>
            </a:r>
            <a:endParaRPr lang="en-GB" sz="43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160338">
              <a:lnSpc>
                <a:spcPct val="120000"/>
              </a:lnSpc>
              <a:spcAft>
                <a:spcPts val="1000"/>
              </a:spcAft>
              <a:buClr>
                <a:srgbClr val="004976"/>
              </a:buClr>
              <a:buSzPct val="133000"/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GB" sz="49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Hydrated copper</a:t>
            </a:r>
            <a:r>
              <a:rPr lang="en-GB" sz="4900" cap="small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(II) </a:t>
            </a:r>
            <a:r>
              <a:rPr lang="en-GB" sz="4900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sulfate</a:t>
            </a:r>
            <a:r>
              <a:rPr lang="en-GB" sz="49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crystals       </a:t>
            </a:r>
            <a:r>
              <a:rPr lang="en-GB" sz="43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GB" sz="4300" dirty="0">
                <a:ea typeface="Times New Roman" panose="02020603050405020304" pitchFamily="18" charset="0"/>
                <a:cs typeface="Arial" panose="020B0604020202020204" pitchFamily="34" charset="0"/>
              </a:rPr>
              <a:t>D</a:t>
            </a:r>
            <a:r>
              <a:rPr lang="en-GB" sz="43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ANGER: corrosive, irritant, environmental hazard) </a:t>
            </a:r>
          </a:p>
          <a:p>
            <a:pPr marL="342900" indent="-160338">
              <a:lnSpc>
                <a:spcPct val="120000"/>
              </a:lnSpc>
              <a:spcAft>
                <a:spcPts val="1000"/>
              </a:spcAft>
              <a:buClr>
                <a:srgbClr val="004976"/>
              </a:buClr>
              <a:buSzPct val="133000"/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GB" sz="49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Spatula</a:t>
            </a:r>
          </a:p>
          <a:p>
            <a:pPr marL="342900" lvl="0" indent="-160338">
              <a:lnSpc>
                <a:spcPct val="120000"/>
              </a:lnSpc>
              <a:spcAft>
                <a:spcPts val="1000"/>
              </a:spcAft>
              <a:buClr>
                <a:srgbClr val="004976"/>
              </a:buClr>
              <a:buSzPct val="133000"/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GB" sz="49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Weighing boat (or similar) </a:t>
            </a:r>
            <a:endParaRPr lang="en-GB" sz="49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160338">
              <a:lnSpc>
                <a:spcPct val="120000"/>
              </a:lnSpc>
              <a:spcAft>
                <a:spcPts val="1000"/>
              </a:spcAft>
              <a:buClr>
                <a:srgbClr val="004976"/>
              </a:buClr>
              <a:buSzPct val="133000"/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GB" sz="49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Insulated cup</a:t>
            </a:r>
          </a:p>
          <a:p>
            <a:pPr marL="342900" lvl="0" indent="-160338">
              <a:lnSpc>
                <a:spcPct val="120000"/>
              </a:lnSpc>
              <a:spcAft>
                <a:spcPts val="1000"/>
              </a:spcAft>
              <a:buClr>
                <a:srgbClr val="004976"/>
              </a:buClr>
              <a:buSzPct val="133000"/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GB" sz="49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Beaker</a:t>
            </a:r>
          </a:p>
          <a:p>
            <a:pPr marL="342900" lvl="0" indent="-160338">
              <a:lnSpc>
                <a:spcPct val="120000"/>
              </a:lnSpc>
              <a:spcAft>
                <a:spcPts val="1000"/>
              </a:spcAft>
              <a:buClr>
                <a:srgbClr val="004976"/>
              </a:buClr>
              <a:buSzPct val="133000"/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GB" sz="49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Thermometer reading 0</a:t>
            </a:r>
            <a:r>
              <a:rPr lang="en-GB" sz="49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–</a:t>
            </a:r>
            <a:r>
              <a:rPr lang="en-GB" sz="49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110</a:t>
            </a:r>
            <a:r>
              <a:rPr lang="en-US" sz="49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°C</a:t>
            </a:r>
            <a:r>
              <a:rPr lang="en-GB" sz="49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in 0.1</a:t>
            </a:r>
            <a:r>
              <a:rPr lang="en-US" sz="49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°C</a:t>
            </a:r>
            <a:r>
              <a:rPr lang="en-GB" sz="49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increments </a:t>
            </a:r>
            <a:endParaRPr lang="en-GB" sz="49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160338">
              <a:lnSpc>
                <a:spcPct val="120000"/>
              </a:lnSpc>
              <a:spcAft>
                <a:spcPts val="1000"/>
              </a:spcAft>
              <a:buClr>
                <a:srgbClr val="004976"/>
              </a:buClr>
              <a:buSzPct val="133000"/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GB" sz="49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Water</a:t>
            </a:r>
            <a:endParaRPr lang="en-GB" sz="49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160338">
              <a:lnSpc>
                <a:spcPct val="120000"/>
              </a:lnSpc>
              <a:spcAft>
                <a:spcPts val="1000"/>
              </a:spcAft>
              <a:buClr>
                <a:srgbClr val="004976"/>
              </a:buClr>
              <a:buSzPct val="133000"/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GB" sz="49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50 cm</a:t>
            </a:r>
            <a:r>
              <a:rPr lang="en-GB" sz="4900" baseline="300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3</a:t>
            </a:r>
            <a:r>
              <a:rPr lang="en-GB" sz="49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pipette or measuring cylinder </a:t>
            </a:r>
            <a:endParaRPr lang="en-GB" sz="49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160338">
              <a:lnSpc>
                <a:spcPct val="120000"/>
              </a:lnSpc>
              <a:spcAft>
                <a:spcPts val="1000"/>
              </a:spcAft>
              <a:buClr>
                <a:srgbClr val="004976"/>
              </a:buClr>
              <a:buSzPct val="133000"/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GB" sz="49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Access to a mass balance </a:t>
            </a:r>
            <a:endParaRPr lang="en-GB" sz="49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160338">
              <a:lnSpc>
                <a:spcPct val="120000"/>
              </a:lnSpc>
              <a:spcAft>
                <a:spcPts val="1000"/>
              </a:spcAft>
              <a:buClr>
                <a:srgbClr val="004976"/>
              </a:buClr>
              <a:buSzPct val="133000"/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n-GB" sz="49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Eye protection</a:t>
            </a:r>
            <a:endParaRPr lang="en-GB" sz="4900" dirty="0"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65113" lvl="0" indent="-265113">
              <a:buClr>
                <a:srgbClr val="004976"/>
              </a:buClr>
              <a:buFont typeface="Arial" panose="020B0604020202020204" pitchFamily="34" charset="0"/>
              <a:buChar char="•"/>
              <a:tabLst>
                <a:tab pos="180340" algn="l"/>
              </a:tabLst>
            </a:pPr>
            <a:endParaRPr lang="en-GB" sz="21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5113" lvl="0" indent="-265113">
              <a:buClr>
                <a:srgbClr val="004976"/>
              </a:buClr>
              <a:buFont typeface="Arial" panose="020B0604020202020204" pitchFamily="34" charset="0"/>
              <a:buChar char="•"/>
              <a:tabLst>
                <a:tab pos="180340" algn="l"/>
              </a:tabLst>
            </a:pPr>
            <a:endParaRPr lang="en-GB" sz="21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5113" lvl="0" indent="-265113">
              <a:buClr>
                <a:srgbClr val="004976"/>
              </a:buClr>
              <a:buFont typeface="Arial" panose="020B0604020202020204" pitchFamily="34" charset="0"/>
              <a:buChar char="•"/>
              <a:tabLst>
                <a:tab pos="180340" algn="l"/>
              </a:tabLst>
            </a:pPr>
            <a:endParaRPr lang="en-GB" sz="21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5113" lvl="0" indent="-265113">
              <a:buClr>
                <a:srgbClr val="004976"/>
              </a:buClr>
              <a:buFont typeface="Arial" panose="020B0604020202020204" pitchFamily="34" charset="0"/>
              <a:buChar char="•"/>
              <a:tabLst>
                <a:tab pos="180340" algn="l"/>
              </a:tabLst>
            </a:pPr>
            <a:endParaRPr lang="en-GB" sz="21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Hazard symbol meaning irritant">
            <a:extLst>
              <a:ext uri="{FF2B5EF4-FFF2-40B4-BE49-F238E27FC236}">
                <a16:creationId xmlns:a16="http://schemas.microsoft.com/office/drawing/2014/main" id="{30AA01FB-9DF7-C81A-BAF9-A101779DE52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1475" y="2889000"/>
            <a:ext cx="540000" cy="540000"/>
          </a:xfrm>
          <a:prstGeom prst="rect">
            <a:avLst/>
          </a:prstGeom>
        </p:spPr>
      </p:pic>
      <p:pic>
        <p:nvPicPr>
          <p:cNvPr id="7" name="Picture 6" descr="Hazard symbol meaning corrosive">
            <a:extLst>
              <a:ext uri="{FF2B5EF4-FFF2-40B4-BE49-F238E27FC236}">
                <a16:creationId xmlns:a16="http://schemas.microsoft.com/office/drawing/2014/main" id="{F24B5AC5-A653-6FCC-6FE1-3435F8A38C5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1146" y="2889000"/>
            <a:ext cx="540000" cy="540000"/>
          </a:xfrm>
          <a:prstGeom prst="rect">
            <a:avLst/>
          </a:prstGeom>
        </p:spPr>
      </p:pic>
      <p:pic>
        <p:nvPicPr>
          <p:cNvPr id="8" name="Picture 7" descr="Hazard symbol meaning environmentally damaging">
            <a:extLst>
              <a:ext uri="{FF2B5EF4-FFF2-40B4-BE49-F238E27FC236}">
                <a16:creationId xmlns:a16="http://schemas.microsoft.com/office/drawing/2014/main" id="{1511D678-74E3-F03A-19B8-CC56B2C6F22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523"/>
          <a:stretch/>
        </p:blipFill>
        <p:spPr bwMode="auto">
          <a:xfrm>
            <a:off x="10576067" y="2876785"/>
            <a:ext cx="624750" cy="54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EEA06B-718A-C14F-A466-3FA082004EBA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25051" y="1233945"/>
            <a:ext cx="5779103" cy="5545395"/>
          </a:xfrm>
        </p:spPr>
        <p:txBody>
          <a:bodyPr>
            <a:normAutofit fontScale="92500" lnSpcReduction="20000"/>
          </a:bodyPr>
          <a:lstStyle/>
          <a:p>
            <a:r>
              <a:rPr lang="en-GB" sz="2800" b="1" dirty="0">
                <a:solidFill>
                  <a:srgbClr val="004976"/>
                </a:solidFill>
              </a:rPr>
              <a:t>Method</a:t>
            </a:r>
          </a:p>
          <a:p>
            <a:r>
              <a:rPr lang="en-GB" dirty="0">
                <a:solidFill>
                  <a:srgbClr val="000000"/>
                </a:solidFill>
              </a:rPr>
              <a:t>Wear eye protection.</a:t>
            </a:r>
          </a:p>
          <a:p>
            <a:pPr marL="457200" indent="-457200" defTabSz="354013">
              <a:buClr>
                <a:srgbClr val="004976"/>
              </a:buClr>
              <a:buFont typeface="+mj-lt"/>
              <a:buAutoNum type="arabicPeriod"/>
            </a:pPr>
            <a:r>
              <a:rPr lang="en-GB" dirty="0"/>
              <a:t>Calculate the mass of 0.025 moles of anhydrous copper</a:t>
            </a:r>
            <a:r>
              <a:rPr lang="en-GB" cap="small" dirty="0"/>
              <a:t>(II) </a:t>
            </a:r>
            <a:r>
              <a:rPr lang="en-GB" dirty="0" err="1"/>
              <a:t>sulfate</a:t>
            </a:r>
            <a:r>
              <a:rPr lang="en-GB" dirty="0"/>
              <a:t>.</a:t>
            </a:r>
          </a:p>
          <a:p>
            <a:pPr marL="457200" indent="-457200" defTabSz="354013">
              <a:buClr>
                <a:srgbClr val="004976"/>
              </a:buClr>
              <a:buFont typeface="+mj-lt"/>
              <a:buAutoNum type="arabicPeriod"/>
            </a:pPr>
            <a:r>
              <a:rPr lang="en-GB" dirty="0"/>
              <a:t>Use a spatula to measure out this mass into a weighing boat.</a:t>
            </a:r>
          </a:p>
          <a:p>
            <a:pPr marL="457200" indent="-457200" defTabSz="354013">
              <a:buClr>
                <a:srgbClr val="004976"/>
              </a:buClr>
              <a:buFont typeface="+mj-lt"/>
              <a:buAutoNum type="arabicPeriod"/>
            </a:pPr>
            <a:r>
              <a:rPr lang="en-GB" dirty="0"/>
              <a:t>Stand the cup in the beaker. Measure out 50 cm</a:t>
            </a:r>
            <a:r>
              <a:rPr lang="en-GB" baseline="30000" dirty="0"/>
              <a:t>3</a:t>
            </a:r>
            <a:r>
              <a:rPr lang="en-GB" dirty="0"/>
              <a:t> of water into the cup. </a:t>
            </a:r>
          </a:p>
          <a:p>
            <a:pPr marL="457200" indent="-457200" defTabSz="354013">
              <a:buClr>
                <a:srgbClr val="004976"/>
              </a:buClr>
              <a:buFont typeface="+mj-lt"/>
              <a:buAutoNum type="arabicPeriod"/>
            </a:pPr>
            <a:r>
              <a:rPr lang="en-GB" dirty="0"/>
              <a:t>Record the temperature of the water in the cup.</a:t>
            </a:r>
          </a:p>
          <a:p>
            <a:pPr marL="457200" indent="-457200" defTabSz="354013">
              <a:buClr>
                <a:srgbClr val="004976"/>
              </a:buClr>
              <a:buFont typeface="+mj-lt"/>
              <a:buAutoNum type="arabicPeriod"/>
            </a:pPr>
            <a:r>
              <a:rPr lang="en-GB" dirty="0"/>
              <a:t>Add the copper</a:t>
            </a:r>
            <a:r>
              <a:rPr lang="en-GB" cap="small" dirty="0"/>
              <a:t>(II) </a:t>
            </a:r>
            <a:r>
              <a:rPr lang="en-GB" dirty="0" err="1"/>
              <a:t>sulfate</a:t>
            </a:r>
            <a:r>
              <a:rPr lang="en-GB" dirty="0"/>
              <a:t> to the water and stir with the thermometer. </a:t>
            </a:r>
          </a:p>
          <a:p>
            <a:pPr marL="457200" indent="-457200" defTabSz="354013">
              <a:buClr>
                <a:srgbClr val="004976"/>
              </a:buClr>
              <a:buFont typeface="+mj-lt"/>
              <a:buAutoNum type="arabicPeriod"/>
            </a:pPr>
            <a:r>
              <a:rPr lang="en-GB" dirty="0"/>
              <a:t>Record the highest temperature reached.</a:t>
            </a:r>
          </a:p>
          <a:p>
            <a:pPr marL="457200" indent="-457200" defTabSz="354013">
              <a:buClr>
                <a:srgbClr val="004976"/>
              </a:buClr>
              <a:buFont typeface="+mj-lt"/>
              <a:buAutoNum type="arabicPeriod"/>
            </a:pPr>
            <a:r>
              <a:rPr lang="en-GB" dirty="0"/>
              <a:t>Repeat these steps with hydrated copper</a:t>
            </a:r>
            <a:r>
              <a:rPr lang="en-GB" cap="small" dirty="0"/>
              <a:t>(II) </a:t>
            </a:r>
            <a:r>
              <a:rPr lang="en-GB" dirty="0" err="1"/>
              <a:t>sulfate</a:t>
            </a:r>
            <a:r>
              <a:rPr lang="en-GB" dirty="0"/>
              <a:t>. </a:t>
            </a:r>
          </a:p>
          <a:p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F3DCCC6-232D-EB4D-0F62-9FFE8A097E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385338" y="1151068"/>
            <a:ext cx="4815479" cy="5464885"/>
          </a:xfrm>
          <a:prstGeom prst="rect">
            <a:avLst/>
          </a:prstGeom>
          <a:noFill/>
          <a:ln w="28575">
            <a:solidFill>
              <a:srgbClr val="00497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45547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A034B-9ECE-A74F-9786-3F2D9443E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Working out the enthalpy changes </a:t>
            </a:r>
            <a:br>
              <a:rPr lang="en-GB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34D895-1958-3F45-ADF9-D1E8AB65AC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999" y="1260000"/>
            <a:ext cx="9852697" cy="5040000"/>
          </a:xfrm>
        </p:spPr>
        <p:txBody>
          <a:bodyPr/>
          <a:lstStyle/>
          <a:p>
            <a:pPr marL="457200" indent="-457200">
              <a:buClr>
                <a:srgbClr val="004976"/>
              </a:buClr>
              <a:buFont typeface="+mj-lt"/>
              <a:buAutoNum type="arabicPeriod"/>
            </a:pPr>
            <a:r>
              <a:rPr lang="en-GB" dirty="0"/>
              <a:t>Calculate the energy released.</a:t>
            </a:r>
          </a:p>
          <a:p>
            <a:pPr marL="457200" indent="-457200">
              <a:buClr>
                <a:srgbClr val="004976"/>
              </a:buClr>
              <a:buFont typeface="+mj-lt"/>
              <a:buAutoNum type="arabicPeriod"/>
            </a:pPr>
            <a:endParaRPr lang="en-GB" dirty="0"/>
          </a:p>
          <a:p>
            <a:pPr algn="ctr">
              <a:buClr>
                <a:srgbClr val="004976"/>
              </a:buClr>
            </a:pPr>
            <a:r>
              <a:rPr lang="en-GB" dirty="0"/>
              <a:t>Energy (Joules) = 50 x 4.2 x temperature rise </a:t>
            </a:r>
          </a:p>
          <a:p>
            <a:pPr>
              <a:buClr>
                <a:srgbClr val="004976"/>
              </a:buClr>
            </a:pPr>
            <a:endParaRPr lang="en-GB" dirty="0"/>
          </a:p>
          <a:p>
            <a:pPr marL="457200" indent="-457200">
              <a:buClr>
                <a:srgbClr val="004976"/>
              </a:buClr>
              <a:buFont typeface="+mj-lt"/>
              <a:buAutoNum type="arabicPeriod" startAt="2"/>
            </a:pPr>
            <a:r>
              <a:rPr lang="en-GB" dirty="0"/>
              <a:t>Divide the energy figure by the number of moles.</a:t>
            </a:r>
          </a:p>
          <a:p>
            <a:pPr marL="457200" indent="-457200">
              <a:buClr>
                <a:srgbClr val="004976"/>
              </a:buClr>
              <a:buFont typeface="+mj-lt"/>
              <a:buAutoNum type="arabicPeriod" startAt="2"/>
            </a:pPr>
            <a:r>
              <a:rPr lang="en-GB" dirty="0"/>
              <a:t>Write equations with state symbols for the enthalpy changes you have measured. Write their enthalpy changes alongside them. </a:t>
            </a:r>
          </a:p>
        </p:txBody>
      </p:sp>
      <p:sp>
        <p:nvSpPr>
          <p:cNvPr id="6" name="Vertical Title 1">
            <a:extLst>
              <a:ext uri="{FF2B5EF4-FFF2-40B4-BE49-F238E27FC236}">
                <a16:creationId xmlns:a16="http://schemas.microsoft.com/office/drawing/2014/main" id="{1483B769-A162-D244-8150-811281BA9868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Calculations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8208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1944</TotalTime>
  <Words>758</Words>
  <Application>Microsoft Office PowerPoint</Application>
  <PresentationFormat>Widescreen</PresentationFormat>
  <Paragraphs>98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Aptos</vt:lpstr>
      <vt:lpstr>Arial</vt:lpstr>
      <vt:lpstr>Calibri</vt:lpstr>
      <vt:lpstr>Calibri Light</vt:lpstr>
      <vt:lpstr>Century Gothic</vt:lpstr>
      <vt:lpstr>Symbol</vt:lpstr>
      <vt:lpstr>Times New Roman</vt:lpstr>
      <vt:lpstr>Office Theme</vt:lpstr>
      <vt:lpstr>16–18 years</vt:lpstr>
      <vt:lpstr>Introduction</vt:lpstr>
      <vt:lpstr>What happens when water is added to anhydrous copper(II) sulfate?</vt:lpstr>
      <vt:lpstr>Questions</vt:lpstr>
      <vt:lpstr>Learning objectives</vt:lpstr>
      <vt:lpstr>Key points</vt:lpstr>
      <vt:lpstr>Hess’s law</vt:lpstr>
      <vt:lpstr>An enthalpy change you cannot measure directly</vt:lpstr>
      <vt:lpstr>Working out the enthalpy changes  </vt:lpstr>
      <vt:lpstr>Write a summary of the experiment 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Measuring enthalpy change PowerPoint Presentation</dc:title>
  <dc:creator>Royal Society of Chemistry</dc:creator>
  <cp:keywords>enthalpy, experiment, Hess's law, copper sulfate, lesson plan</cp:keywords>
  <dc:description>From https://rsc.li/3ADkpGa RSC's Assessment for learning series and How to teach enthalpy cycles post-16, Education in Chemistry</dc:description>
  <cp:lastModifiedBy>Juliet Kennard</cp:lastModifiedBy>
  <cp:revision>576</cp:revision>
  <dcterms:created xsi:type="dcterms:W3CDTF">2021-04-13T16:26:00Z</dcterms:created>
  <dcterms:modified xsi:type="dcterms:W3CDTF">2024-09-11T07:09:44Z</dcterms:modified>
</cp:coreProperties>
</file>