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bookmarkIdSeed="3">
  <p:sldMasterIdLst>
    <p:sldMasterId id="2147483673" r:id="rId1"/>
    <p:sldMasterId id="2147483710" r:id="rId2"/>
    <p:sldMasterId id="2147483724" r:id="rId3"/>
    <p:sldMasterId id="2147483737" r:id="rId4"/>
    <p:sldMasterId id="2147483750" r:id="rId5"/>
  </p:sldMasterIdLst>
  <p:notesMasterIdLst>
    <p:notesMasterId r:id="rId34"/>
  </p:notesMasterIdLst>
  <p:handoutMasterIdLst>
    <p:handoutMasterId r:id="rId35"/>
  </p:handoutMasterIdLst>
  <p:sldIdLst>
    <p:sldId id="357" r:id="rId6"/>
    <p:sldId id="425" r:id="rId7"/>
    <p:sldId id="410" r:id="rId8"/>
    <p:sldId id="361" r:id="rId9"/>
    <p:sldId id="409" r:id="rId10"/>
    <p:sldId id="394" r:id="rId11"/>
    <p:sldId id="396" r:id="rId12"/>
    <p:sldId id="359" r:id="rId13"/>
    <p:sldId id="399" r:id="rId14"/>
    <p:sldId id="395" r:id="rId15"/>
    <p:sldId id="391" r:id="rId16"/>
    <p:sldId id="400" r:id="rId17"/>
    <p:sldId id="401" r:id="rId18"/>
    <p:sldId id="403" r:id="rId19"/>
    <p:sldId id="406" r:id="rId20"/>
    <p:sldId id="405" r:id="rId21"/>
    <p:sldId id="408" r:id="rId22"/>
    <p:sldId id="404" r:id="rId23"/>
    <p:sldId id="420" r:id="rId24"/>
    <p:sldId id="421" r:id="rId25"/>
    <p:sldId id="397" r:id="rId26"/>
    <p:sldId id="411" r:id="rId27"/>
    <p:sldId id="412" r:id="rId28"/>
    <p:sldId id="413" r:id="rId29"/>
    <p:sldId id="419" r:id="rId30"/>
    <p:sldId id="416" r:id="rId31"/>
    <p:sldId id="417" r:id="rId32"/>
    <p:sldId id="422" r:id="rId33"/>
  </p:sldIdLst>
  <p:sldSz cx="9144000" cy="6858000" type="screen4x3"/>
  <p:notesSz cx="7010400" cy="9296400"/>
  <p:custDataLst>
    <p:tags r:id="rId36"/>
  </p:custDataLst>
  <p:defaultTextStyle>
    <a:defPPr>
      <a:defRPr lang="en-GB"/>
    </a:defPPr>
    <a:lvl1pPr algn="l" rtl="0" eaLnBrk="0" fontAlgn="base" hangingPunct="0">
      <a:spcBef>
        <a:spcPct val="0"/>
      </a:spcBef>
      <a:spcAft>
        <a:spcPct val="0"/>
      </a:spcAft>
      <a:defRPr sz="2400" kern="1200">
        <a:solidFill>
          <a:schemeClr val="tx1"/>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ire.mcdonnell"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CCE8F6"/>
    <a:srgbClr val="99CD00"/>
    <a:srgbClr val="A9B600"/>
    <a:srgbClr val="003F7B"/>
    <a:srgbClr val="E17000"/>
    <a:srgbClr val="013E67"/>
    <a:srgbClr val="01426F"/>
    <a:srgbClr val="FF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68" autoAdjust="0"/>
    <p:restoredTop sz="82500" autoAdjust="0"/>
  </p:normalViewPr>
  <p:slideViewPr>
    <p:cSldViewPr>
      <p:cViewPr varScale="1">
        <p:scale>
          <a:sx n="57" d="100"/>
          <a:sy n="57" d="100"/>
        </p:scale>
        <p:origin x="-726" y="-90"/>
      </p:cViewPr>
      <p:guideLst>
        <p:guide orient="horz" pos="3929"/>
        <p:guide pos="20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gs" Target="tags/tag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0A0672-629C-4124-86F0-366BDC2B7EB2}" type="doc">
      <dgm:prSet loTypeId="urn:microsoft.com/office/officeart/2005/8/layout/process5" loCatId="process" qsTypeId="urn:microsoft.com/office/officeart/2005/8/quickstyle/simple1" qsCatId="simple" csTypeId="urn:microsoft.com/office/officeart/2005/8/colors/accent0_2" csCatId="mainScheme" phldr="1"/>
      <dgm:spPr/>
      <dgm:t>
        <a:bodyPr/>
        <a:lstStyle/>
        <a:p>
          <a:endParaRPr lang="en-IE"/>
        </a:p>
      </dgm:t>
    </dgm:pt>
    <dgm:pt modelId="{60DFA525-2E13-4E4E-B415-276E631DE491}">
      <dgm:prSet phldrT="[Text]"/>
      <dgm:spPr/>
      <dgm:t>
        <a:bodyPr/>
        <a:lstStyle/>
        <a:p>
          <a:r>
            <a:rPr lang="en-IE" dirty="0" smtClean="0"/>
            <a:t>Session 1: Workshop </a:t>
          </a:r>
        </a:p>
        <a:p>
          <a:r>
            <a:rPr lang="en-IE" dirty="0" smtClean="0"/>
            <a:t>Module induction</a:t>
          </a:r>
        </a:p>
        <a:p>
          <a:r>
            <a:rPr lang="en-IE" dirty="0" smtClean="0"/>
            <a:t>Planning laboratory work</a:t>
          </a:r>
        </a:p>
      </dgm:t>
    </dgm:pt>
    <dgm:pt modelId="{811C7006-B401-41ED-9489-D87DB9DCC4C6}" type="parTrans" cxnId="{7508D831-28F3-49AF-81BC-5B58B82A9162}">
      <dgm:prSet/>
      <dgm:spPr/>
      <dgm:t>
        <a:bodyPr/>
        <a:lstStyle/>
        <a:p>
          <a:endParaRPr lang="en-IE"/>
        </a:p>
      </dgm:t>
    </dgm:pt>
    <dgm:pt modelId="{F04CE5C2-E257-4A64-B5E7-8F4AF9940191}" type="sibTrans" cxnId="{7508D831-28F3-49AF-81BC-5B58B82A9162}">
      <dgm:prSet/>
      <dgm:spPr/>
      <dgm:t>
        <a:bodyPr/>
        <a:lstStyle/>
        <a:p>
          <a:endParaRPr lang="en-IE"/>
        </a:p>
      </dgm:t>
    </dgm:pt>
    <dgm:pt modelId="{A2E58A15-08B0-4CDD-BA30-CBF3027FC49E}">
      <dgm:prSet phldrT="[Text]"/>
      <dgm:spPr/>
      <dgm:t>
        <a:bodyPr/>
        <a:lstStyle/>
        <a:p>
          <a:r>
            <a:rPr lang="en-IE" dirty="0" smtClean="0"/>
            <a:t>Session 2: Laboratory</a:t>
          </a:r>
        </a:p>
        <a:p>
          <a:r>
            <a:rPr lang="en-IE" dirty="0" smtClean="0"/>
            <a:t>Synthesis of catalyst </a:t>
          </a:r>
          <a:r>
            <a:rPr lang="en-IE" dirty="0" err="1" smtClean="0"/>
            <a:t>ligand</a:t>
          </a:r>
          <a:endParaRPr lang="en-IE" dirty="0"/>
        </a:p>
      </dgm:t>
    </dgm:pt>
    <dgm:pt modelId="{03D3AF84-0D52-4B0D-9C3A-08378C87A3C1}" type="parTrans" cxnId="{6E7037F4-4FF8-44B6-B3A2-32EF1544447B}">
      <dgm:prSet/>
      <dgm:spPr/>
      <dgm:t>
        <a:bodyPr/>
        <a:lstStyle/>
        <a:p>
          <a:endParaRPr lang="en-IE"/>
        </a:p>
      </dgm:t>
    </dgm:pt>
    <dgm:pt modelId="{1D0DDD2B-D933-4163-B8BA-B023C0C5F390}" type="sibTrans" cxnId="{6E7037F4-4FF8-44B6-B3A2-32EF1544447B}">
      <dgm:prSet/>
      <dgm:spPr/>
      <dgm:t>
        <a:bodyPr/>
        <a:lstStyle/>
        <a:p>
          <a:endParaRPr lang="en-IE"/>
        </a:p>
      </dgm:t>
    </dgm:pt>
    <dgm:pt modelId="{B7E23F52-A2EB-463D-986C-BC701A4C2C9A}">
      <dgm:prSet phldrT="[Text]"/>
      <dgm:spPr/>
      <dgm:t>
        <a:bodyPr/>
        <a:lstStyle/>
        <a:p>
          <a:r>
            <a:rPr lang="en-IE" dirty="0" smtClean="0"/>
            <a:t>Session 3: Laboratory</a:t>
          </a:r>
        </a:p>
        <a:p>
          <a:r>
            <a:rPr lang="en-IE" dirty="0" smtClean="0"/>
            <a:t>Preparation of catalyst</a:t>
          </a:r>
          <a:endParaRPr lang="en-IE" dirty="0"/>
        </a:p>
      </dgm:t>
    </dgm:pt>
    <dgm:pt modelId="{811E9288-B4AB-4284-94AA-92D5EEBF4A65}" type="parTrans" cxnId="{5D5B9FC5-348C-402F-8AB9-485EFCA09051}">
      <dgm:prSet/>
      <dgm:spPr/>
      <dgm:t>
        <a:bodyPr/>
        <a:lstStyle/>
        <a:p>
          <a:endParaRPr lang="en-IE"/>
        </a:p>
      </dgm:t>
    </dgm:pt>
    <dgm:pt modelId="{688E74DF-5994-47E5-8F7C-764FF5ACB027}" type="sibTrans" cxnId="{5D5B9FC5-348C-402F-8AB9-485EFCA09051}">
      <dgm:prSet/>
      <dgm:spPr/>
      <dgm:t>
        <a:bodyPr/>
        <a:lstStyle/>
        <a:p>
          <a:endParaRPr lang="en-IE"/>
        </a:p>
      </dgm:t>
    </dgm:pt>
    <dgm:pt modelId="{F4453E20-8BA0-4963-B796-415A49C066D9}">
      <dgm:prSet phldrT="[Text]"/>
      <dgm:spPr/>
      <dgm:t>
        <a:bodyPr/>
        <a:lstStyle/>
        <a:p>
          <a:r>
            <a:rPr lang="en-IE" dirty="0" smtClean="0"/>
            <a:t>Session 4: Laboratory</a:t>
          </a:r>
        </a:p>
        <a:p>
          <a:r>
            <a:rPr lang="en-IE" dirty="0" smtClean="0"/>
            <a:t>Evaluation of catalyst in </a:t>
          </a:r>
          <a:r>
            <a:rPr lang="en-IE" dirty="0" err="1" smtClean="0"/>
            <a:t>epoxidation</a:t>
          </a:r>
          <a:r>
            <a:rPr lang="en-IE" dirty="0" smtClean="0"/>
            <a:t> step</a:t>
          </a:r>
        </a:p>
      </dgm:t>
    </dgm:pt>
    <dgm:pt modelId="{8AA52615-50AF-4C4E-9589-1BC1E91B5841}" type="parTrans" cxnId="{CDF4DF73-4B73-485C-AA25-5F361208F81F}">
      <dgm:prSet/>
      <dgm:spPr/>
      <dgm:t>
        <a:bodyPr/>
        <a:lstStyle/>
        <a:p>
          <a:endParaRPr lang="en-IE"/>
        </a:p>
      </dgm:t>
    </dgm:pt>
    <dgm:pt modelId="{D4229B9D-EF3B-4CB7-BEBE-66C5D5D9E73E}" type="sibTrans" cxnId="{CDF4DF73-4B73-485C-AA25-5F361208F81F}">
      <dgm:prSet/>
      <dgm:spPr/>
      <dgm:t>
        <a:bodyPr/>
        <a:lstStyle/>
        <a:p>
          <a:endParaRPr lang="en-IE"/>
        </a:p>
      </dgm:t>
    </dgm:pt>
    <dgm:pt modelId="{B94957AD-9079-4D17-910D-A4226A7E8780}">
      <dgm:prSet phldrT="[Text]"/>
      <dgm:spPr/>
      <dgm:t>
        <a:bodyPr/>
        <a:lstStyle/>
        <a:p>
          <a:r>
            <a:rPr lang="en-IE" dirty="0" smtClean="0"/>
            <a:t>Session 5: Laboratory</a:t>
          </a:r>
        </a:p>
        <a:p>
          <a:r>
            <a:rPr lang="en-IE" dirty="0" smtClean="0"/>
            <a:t>Alternative </a:t>
          </a:r>
          <a:r>
            <a:rPr lang="en-IE" dirty="0" err="1" smtClean="0"/>
            <a:t>epoxidation</a:t>
          </a:r>
          <a:r>
            <a:rPr lang="en-IE" dirty="0" smtClean="0"/>
            <a:t> method</a:t>
          </a:r>
          <a:endParaRPr lang="en-IE" dirty="0"/>
        </a:p>
      </dgm:t>
    </dgm:pt>
    <dgm:pt modelId="{1541A599-7FAF-4B20-9CD3-263D41BC2889}" type="parTrans" cxnId="{6BD99630-9D79-4ED2-A8D4-7D6BB08CE552}">
      <dgm:prSet/>
      <dgm:spPr/>
      <dgm:t>
        <a:bodyPr/>
        <a:lstStyle/>
        <a:p>
          <a:endParaRPr lang="en-IE"/>
        </a:p>
      </dgm:t>
    </dgm:pt>
    <dgm:pt modelId="{307BA601-8677-4885-BD4B-D67F35CEC0BC}" type="sibTrans" cxnId="{6BD99630-9D79-4ED2-A8D4-7D6BB08CE552}">
      <dgm:prSet/>
      <dgm:spPr/>
      <dgm:t>
        <a:bodyPr/>
        <a:lstStyle/>
        <a:p>
          <a:endParaRPr lang="en-IE"/>
        </a:p>
      </dgm:t>
    </dgm:pt>
    <dgm:pt modelId="{40C7CAF0-B672-41D2-BE68-E05655FFE682}">
      <dgm:prSet/>
      <dgm:spPr/>
      <dgm:t>
        <a:bodyPr/>
        <a:lstStyle/>
        <a:p>
          <a:r>
            <a:rPr lang="en-IE" dirty="0" smtClean="0"/>
            <a:t>Session 6: Workshop</a:t>
          </a:r>
        </a:p>
        <a:p>
          <a:r>
            <a:rPr lang="en-IE" dirty="0" smtClean="0"/>
            <a:t>Cost, performance and environmental impact of reactions</a:t>
          </a:r>
        </a:p>
      </dgm:t>
    </dgm:pt>
    <dgm:pt modelId="{B79F05CD-4FF2-4A45-88F8-FAF0EB06983D}" type="parTrans" cxnId="{E2366259-7B8B-4C94-B7A3-8CA8D300AD99}">
      <dgm:prSet/>
      <dgm:spPr/>
      <dgm:t>
        <a:bodyPr/>
        <a:lstStyle/>
        <a:p>
          <a:endParaRPr lang="en-IE"/>
        </a:p>
      </dgm:t>
    </dgm:pt>
    <dgm:pt modelId="{711F7308-34CB-4E9F-8D76-3587A25BF828}" type="sibTrans" cxnId="{E2366259-7B8B-4C94-B7A3-8CA8D300AD99}">
      <dgm:prSet/>
      <dgm:spPr/>
      <dgm:t>
        <a:bodyPr/>
        <a:lstStyle/>
        <a:p>
          <a:endParaRPr lang="en-IE"/>
        </a:p>
      </dgm:t>
    </dgm:pt>
    <dgm:pt modelId="{61FE0B53-E48E-43C0-8F7A-50E3D0E8FE16}">
      <dgm:prSet/>
      <dgm:spPr/>
      <dgm:t>
        <a:bodyPr/>
        <a:lstStyle/>
        <a:p>
          <a:r>
            <a:rPr lang="en-IE" dirty="0" smtClean="0"/>
            <a:t>Session 7: Workshop</a:t>
          </a:r>
        </a:p>
        <a:p>
          <a:r>
            <a:rPr lang="en-IE" dirty="0" smtClean="0"/>
            <a:t>Feedback clinic</a:t>
          </a:r>
        </a:p>
      </dgm:t>
    </dgm:pt>
    <dgm:pt modelId="{1FC14337-7336-4548-9EDE-7150F03941C0}" type="parTrans" cxnId="{AC41B45E-B2F7-4F53-B0A1-E0528B88AC27}">
      <dgm:prSet/>
      <dgm:spPr/>
      <dgm:t>
        <a:bodyPr/>
        <a:lstStyle/>
        <a:p>
          <a:endParaRPr lang="en-IE"/>
        </a:p>
      </dgm:t>
    </dgm:pt>
    <dgm:pt modelId="{675B3DB3-E6A9-4037-8B13-7443FF351786}" type="sibTrans" cxnId="{AC41B45E-B2F7-4F53-B0A1-E0528B88AC27}">
      <dgm:prSet/>
      <dgm:spPr/>
      <dgm:t>
        <a:bodyPr/>
        <a:lstStyle/>
        <a:p>
          <a:endParaRPr lang="en-IE"/>
        </a:p>
      </dgm:t>
    </dgm:pt>
    <dgm:pt modelId="{794E91C1-F785-4DF3-94E8-246E3118446A}">
      <dgm:prSet/>
      <dgm:spPr/>
      <dgm:t>
        <a:bodyPr/>
        <a:lstStyle/>
        <a:p>
          <a:r>
            <a:rPr lang="en-IE" dirty="0" smtClean="0"/>
            <a:t>Session 8: Workshop</a:t>
          </a:r>
        </a:p>
        <a:p>
          <a:r>
            <a:rPr lang="en-IE" dirty="0" smtClean="0"/>
            <a:t>Group presentations</a:t>
          </a:r>
          <a:endParaRPr lang="en-IE" dirty="0"/>
        </a:p>
      </dgm:t>
    </dgm:pt>
    <dgm:pt modelId="{194E1FC0-7E87-4002-BA67-758AD07133F2}" type="parTrans" cxnId="{753A4983-0486-482C-8030-FA46FA320692}">
      <dgm:prSet/>
      <dgm:spPr/>
      <dgm:t>
        <a:bodyPr/>
        <a:lstStyle/>
        <a:p>
          <a:endParaRPr lang="en-IE"/>
        </a:p>
      </dgm:t>
    </dgm:pt>
    <dgm:pt modelId="{F111E6EA-01EA-4149-9792-9ABBE8BBC907}" type="sibTrans" cxnId="{753A4983-0486-482C-8030-FA46FA320692}">
      <dgm:prSet/>
      <dgm:spPr/>
      <dgm:t>
        <a:bodyPr/>
        <a:lstStyle/>
        <a:p>
          <a:endParaRPr lang="en-IE"/>
        </a:p>
      </dgm:t>
    </dgm:pt>
    <dgm:pt modelId="{DB7A51CC-E0FF-40AE-A2C9-011105537DB5}" type="pres">
      <dgm:prSet presAssocID="{CC0A0672-629C-4124-86F0-366BDC2B7EB2}" presName="diagram" presStyleCnt="0">
        <dgm:presLayoutVars>
          <dgm:dir/>
          <dgm:resizeHandles val="exact"/>
        </dgm:presLayoutVars>
      </dgm:prSet>
      <dgm:spPr/>
      <dgm:t>
        <a:bodyPr/>
        <a:lstStyle/>
        <a:p>
          <a:endParaRPr lang="en-IE"/>
        </a:p>
      </dgm:t>
    </dgm:pt>
    <dgm:pt modelId="{A021AB7D-04E0-488D-9701-89C2F803ADC2}" type="pres">
      <dgm:prSet presAssocID="{60DFA525-2E13-4E4E-B415-276E631DE491}" presName="node" presStyleLbl="node1" presStyleIdx="0" presStyleCnt="8">
        <dgm:presLayoutVars>
          <dgm:bulletEnabled val="1"/>
        </dgm:presLayoutVars>
      </dgm:prSet>
      <dgm:spPr/>
      <dgm:t>
        <a:bodyPr/>
        <a:lstStyle/>
        <a:p>
          <a:endParaRPr lang="en-IE"/>
        </a:p>
      </dgm:t>
    </dgm:pt>
    <dgm:pt modelId="{3F4B4E81-36D4-49F0-9B93-DD0742427732}" type="pres">
      <dgm:prSet presAssocID="{F04CE5C2-E257-4A64-B5E7-8F4AF9940191}" presName="sibTrans" presStyleLbl="sibTrans2D1" presStyleIdx="0" presStyleCnt="7"/>
      <dgm:spPr/>
      <dgm:t>
        <a:bodyPr/>
        <a:lstStyle/>
        <a:p>
          <a:endParaRPr lang="en-IE"/>
        </a:p>
      </dgm:t>
    </dgm:pt>
    <dgm:pt modelId="{A2F1A6C9-09BE-4173-BC3A-40F05AC85C64}" type="pres">
      <dgm:prSet presAssocID="{F04CE5C2-E257-4A64-B5E7-8F4AF9940191}" presName="connectorText" presStyleLbl="sibTrans2D1" presStyleIdx="0" presStyleCnt="7"/>
      <dgm:spPr/>
      <dgm:t>
        <a:bodyPr/>
        <a:lstStyle/>
        <a:p>
          <a:endParaRPr lang="en-IE"/>
        </a:p>
      </dgm:t>
    </dgm:pt>
    <dgm:pt modelId="{2A810926-695D-473F-B5DE-410FEE2862DB}" type="pres">
      <dgm:prSet presAssocID="{A2E58A15-08B0-4CDD-BA30-CBF3027FC49E}" presName="node" presStyleLbl="node1" presStyleIdx="1" presStyleCnt="8">
        <dgm:presLayoutVars>
          <dgm:bulletEnabled val="1"/>
        </dgm:presLayoutVars>
      </dgm:prSet>
      <dgm:spPr/>
      <dgm:t>
        <a:bodyPr/>
        <a:lstStyle/>
        <a:p>
          <a:endParaRPr lang="en-IE"/>
        </a:p>
      </dgm:t>
    </dgm:pt>
    <dgm:pt modelId="{3A273D00-725F-40E1-88C6-3D89DB478A8B}" type="pres">
      <dgm:prSet presAssocID="{1D0DDD2B-D933-4163-B8BA-B023C0C5F390}" presName="sibTrans" presStyleLbl="sibTrans2D1" presStyleIdx="1" presStyleCnt="7"/>
      <dgm:spPr/>
      <dgm:t>
        <a:bodyPr/>
        <a:lstStyle/>
        <a:p>
          <a:endParaRPr lang="en-IE"/>
        </a:p>
      </dgm:t>
    </dgm:pt>
    <dgm:pt modelId="{597EF1E5-1374-4408-A9C2-69BC47627B49}" type="pres">
      <dgm:prSet presAssocID="{1D0DDD2B-D933-4163-B8BA-B023C0C5F390}" presName="connectorText" presStyleLbl="sibTrans2D1" presStyleIdx="1" presStyleCnt="7"/>
      <dgm:spPr/>
      <dgm:t>
        <a:bodyPr/>
        <a:lstStyle/>
        <a:p>
          <a:endParaRPr lang="en-IE"/>
        </a:p>
      </dgm:t>
    </dgm:pt>
    <dgm:pt modelId="{9BE85848-144F-443B-92BB-0E6969342DD6}" type="pres">
      <dgm:prSet presAssocID="{B7E23F52-A2EB-463D-986C-BC701A4C2C9A}" presName="node" presStyleLbl="node1" presStyleIdx="2" presStyleCnt="8">
        <dgm:presLayoutVars>
          <dgm:bulletEnabled val="1"/>
        </dgm:presLayoutVars>
      </dgm:prSet>
      <dgm:spPr/>
      <dgm:t>
        <a:bodyPr/>
        <a:lstStyle/>
        <a:p>
          <a:endParaRPr lang="en-IE"/>
        </a:p>
      </dgm:t>
    </dgm:pt>
    <dgm:pt modelId="{A89B2D89-00F1-4668-8B76-8C45C846905A}" type="pres">
      <dgm:prSet presAssocID="{688E74DF-5994-47E5-8F7C-764FF5ACB027}" presName="sibTrans" presStyleLbl="sibTrans2D1" presStyleIdx="2" presStyleCnt="7"/>
      <dgm:spPr/>
      <dgm:t>
        <a:bodyPr/>
        <a:lstStyle/>
        <a:p>
          <a:endParaRPr lang="en-IE"/>
        </a:p>
      </dgm:t>
    </dgm:pt>
    <dgm:pt modelId="{309C4B3A-3C30-45C7-BB17-CD1D62B0D6FA}" type="pres">
      <dgm:prSet presAssocID="{688E74DF-5994-47E5-8F7C-764FF5ACB027}" presName="connectorText" presStyleLbl="sibTrans2D1" presStyleIdx="2" presStyleCnt="7"/>
      <dgm:spPr/>
      <dgm:t>
        <a:bodyPr/>
        <a:lstStyle/>
        <a:p>
          <a:endParaRPr lang="en-IE"/>
        </a:p>
      </dgm:t>
    </dgm:pt>
    <dgm:pt modelId="{3749A15A-F7C4-4B7A-9717-04F9775B1418}" type="pres">
      <dgm:prSet presAssocID="{F4453E20-8BA0-4963-B796-415A49C066D9}" presName="node" presStyleLbl="node1" presStyleIdx="3" presStyleCnt="8" custLinFactNeighborY="-22298">
        <dgm:presLayoutVars>
          <dgm:bulletEnabled val="1"/>
        </dgm:presLayoutVars>
      </dgm:prSet>
      <dgm:spPr/>
      <dgm:t>
        <a:bodyPr/>
        <a:lstStyle/>
        <a:p>
          <a:endParaRPr lang="en-IE"/>
        </a:p>
      </dgm:t>
    </dgm:pt>
    <dgm:pt modelId="{493DE66B-7950-4C82-BCFA-837A361F2FB1}" type="pres">
      <dgm:prSet presAssocID="{D4229B9D-EF3B-4CB7-BEBE-66C5D5D9E73E}" presName="sibTrans" presStyleLbl="sibTrans2D1" presStyleIdx="3" presStyleCnt="7"/>
      <dgm:spPr/>
      <dgm:t>
        <a:bodyPr/>
        <a:lstStyle/>
        <a:p>
          <a:endParaRPr lang="en-IE"/>
        </a:p>
      </dgm:t>
    </dgm:pt>
    <dgm:pt modelId="{A71FD137-B83A-4BDF-A371-7D6A6232B7B6}" type="pres">
      <dgm:prSet presAssocID="{D4229B9D-EF3B-4CB7-BEBE-66C5D5D9E73E}" presName="connectorText" presStyleLbl="sibTrans2D1" presStyleIdx="3" presStyleCnt="7"/>
      <dgm:spPr/>
      <dgm:t>
        <a:bodyPr/>
        <a:lstStyle/>
        <a:p>
          <a:endParaRPr lang="en-IE"/>
        </a:p>
      </dgm:t>
    </dgm:pt>
    <dgm:pt modelId="{854075A4-4F5B-4F57-8647-57338E7BA848}" type="pres">
      <dgm:prSet presAssocID="{B94957AD-9079-4D17-910D-A4226A7E8780}" presName="node" presStyleLbl="node1" presStyleIdx="4" presStyleCnt="8" custLinFactNeighborY="-22298">
        <dgm:presLayoutVars>
          <dgm:bulletEnabled val="1"/>
        </dgm:presLayoutVars>
      </dgm:prSet>
      <dgm:spPr/>
      <dgm:t>
        <a:bodyPr/>
        <a:lstStyle/>
        <a:p>
          <a:endParaRPr lang="en-IE"/>
        </a:p>
      </dgm:t>
    </dgm:pt>
    <dgm:pt modelId="{8DA843B2-A14C-42E6-A82A-43FCF60B0F62}" type="pres">
      <dgm:prSet presAssocID="{307BA601-8677-4885-BD4B-D67F35CEC0BC}" presName="sibTrans" presStyleLbl="sibTrans2D1" presStyleIdx="4" presStyleCnt="7"/>
      <dgm:spPr/>
      <dgm:t>
        <a:bodyPr/>
        <a:lstStyle/>
        <a:p>
          <a:endParaRPr lang="en-IE"/>
        </a:p>
      </dgm:t>
    </dgm:pt>
    <dgm:pt modelId="{C7715689-77F2-4FFA-80FD-DFD9BC9B2EB8}" type="pres">
      <dgm:prSet presAssocID="{307BA601-8677-4885-BD4B-D67F35CEC0BC}" presName="connectorText" presStyleLbl="sibTrans2D1" presStyleIdx="4" presStyleCnt="7"/>
      <dgm:spPr/>
      <dgm:t>
        <a:bodyPr/>
        <a:lstStyle/>
        <a:p>
          <a:endParaRPr lang="en-IE"/>
        </a:p>
      </dgm:t>
    </dgm:pt>
    <dgm:pt modelId="{0E859412-2855-4CFE-9DCF-7ED2D4656605}" type="pres">
      <dgm:prSet presAssocID="{40C7CAF0-B672-41D2-BE68-E05655FFE682}" presName="node" presStyleLbl="node1" presStyleIdx="5" presStyleCnt="8" custLinFactNeighborY="-22298">
        <dgm:presLayoutVars>
          <dgm:bulletEnabled val="1"/>
        </dgm:presLayoutVars>
      </dgm:prSet>
      <dgm:spPr/>
      <dgm:t>
        <a:bodyPr/>
        <a:lstStyle/>
        <a:p>
          <a:endParaRPr lang="en-IE"/>
        </a:p>
      </dgm:t>
    </dgm:pt>
    <dgm:pt modelId="{DC222115-CB22-47EF-9262-73CB6B9F8F85}" type="pres">
      <dgm:prSet presAssocID="{711F7308-34CB-4E9F-8D76-3587A25BF828}" presName="sibTrans" presStyleLbl="sibTrans2D1" presStyleIdx="5" presStyleCnt="7"/>
      <dgm:spPr/>
      <dgm:t>
        <a:bodyPr/>
        <a:lstStyle/>
        <a:p>
          <a:endParaRPr lang="en-IE"/>
        </a:p>
      </dgm:t>
    </dgm:pt>
    <dgm:pt modelId="{2DD7619C-EEBA-4A66-A207-EC609626E05A}" type="pres">
      <dgm:prSet presAssocID="{711F7308-34CB-4E9F-8D76-3587A25BF828}" presName="connectorText" presStyleLbl="sibTrans2D1" presStyleIdx="5" presStyleCnt="7"/>
      <dgm:spPr/>
      <dgm:t>
        <a:bodyPr/>
        <a:lstStyle/>
        <a:p>
          <a:endParaRPr lang="en-IE"/>
        </a:p>
      </dgm:t>
    </dgm:pt>
    <dgm:pt modelId="{7D22F0B5-D015-4C61-9AF8-3A50F31E89BC}" type="pres">
      <dgm:prSet presAssocID="{61FE0B53-E48E-43C0-8F7A-50E3D0E8FE16}" presName="node" presStyleLbl="node1" presStyleIdx="6" presStyleCnt="8" custLinFactNeighborY="-42292">
        <dgm:presLayoutVars>
          <dgm:bulletEnabled val="1"/>
        </dgm:presLayoutVars>
      </dgm:prSet>
      <dgm:spPr/>
      <dgm:t>
        <a:bodyPr/>
        <a:lstStyle/>
        <a:p>
          <a:endParaRPr lang="en-IE"/>
        </a:p>
      </dgm:t>
    </dgm:pt>
    <dgm:pt modelId="{48D345F2-13BC-4573-9013-672B232CBC58}" type="pres">
      <dgm:prSet presAssocID="{675B3DB3-E6A9-4037-8B13-7443FF351786}" presName="sibTrans" presStyleLbl="sibTrans2D1" presStyleIdx="6" presStyleCnt="7"/>
      <dgm:spPr/>
      <dgm:t>
        <a:bodyPr/>
        <a:lstStyle/>
        <a:p>
          <a:endParaRPr lang="en-IE"/>
        </a:p>
      </dgm:t>
    </dgm:pt>
    <dgm:pt modelId="{2832524D-D5E1-4D34-8F05-423778ECAB9A}" type="pres">
      <dgm:prSet presAssocID="{675B3DB3-E6A9-4037-8B13-7443FF351786}" presName="connectorText" presStyleLbl="sibTrans2D1" presStyleIdx="6" presStyleCnt="7"/>
      <dgm:spPr/>
      <dgm:t>
        <a:bodyPr/>
        <a:lstStyle/>
        <a:p>
          <a:endParaRPr lang="en-IE"/>
        </a:p>
      </dgm:t>
    </dgm:pt>
    <dgm:pt modelId="{E032EB24-DC55-44F8-BDF6-285582063490}" type="pres">
      <dgm:prSet presAssocID="{794E91C1-F785-4DF3-94E8-246E3118446A}" presName="node" presStyleLbl="node1" presStyleIdx="7" presStyleCnt="8" custLinFactNeighborY="-42232">
        <dgm:presLayoutVars>
          <dgm:bulletEnabled val="1"/>
        </dgm:presLayoutVars>
      </dgm:prSet>
      <dgm:spPr/>
      <dgm:t>
        <a:bodyPr/>
        <a:lstStyle/>
        <a:p>
          <a:endParaRPr lang="en-IE"/>
        </a:p>
      </dgm:t>
    </dgm:pt>
  </dgm:ptLst>
  <dgm:cxnLst>
    <dgm:cxn modelId="{7A6A2E53-C2CF-477D-849D-AFFCF80D38DD}" type="presOf" srcId="{1D0DDD2B-D933-4163-B8BA-B023C0C5F390}" destId="{597EF1E5-1374-4408-A9C2-69BC47627B49}" srcOrd="1" destOrd="0" presId="urn:microsoft.com/office/officeart/2005/8/layout/process5"/>
    <dgm:cxn modelId="{DB1F4737-4464-42FA-8AFE-563C12FC10D9}" type="presOf" srcId="{711F7308-34CB-4E9F-8D76-3587A25BF828}" destId="{DC222115-CB22-47EF-9262-73CB6B9F8F85}" srcOrd="0" destOrd="0" presId="urn:microsoft.com/office/officeart/2005/8/layout/process5"/>
    <dgm:cxn modelId="{E5A12B46-B27A-4612-863E-105D7CEE5657}" type="presOf" srcId="{B94957AD-9079-4D17-910D-A4226A7E8780}" destId="{854075A4-4F5B-4F57-8647-57338E7BA848}" srcOrd="0" destOrd="0" presId="urn:microsoft.com/office/officeart/2005/8/layout/process5"/>
    <dgm:cxn modelId="{1B57D491-110D-43DC-96FC-EFC62DFF7B2E}" type="presOf" srcId="{1D0DDD2B-D933-4163-B8BA-B023C0C5F390}" destId="{3A273D00-725F-40E1-88C6-3D89DB478A8B}" srcOrd="0" destOrd="0" presId="urn:microsoft.com/office/officeart/2005/8/layout/process5"/>
    <dgm:cxn modelId="{B73C6E63-072A-46C8-B796-B5C3EE606421}" type="presOf" srcId="{675B3DB3-E6A9-4037-8B13-7443FF351786}" destId="{2832524D-D5E1-4D34-8F05-423778ECAB9A}" srcOrd="1" destOrd="0" presId="urn:microsoft.com/office/officeart/2005/8/layout/process5"/>
    <dgm:cxn modelId="{5C7DE688-5C52-4FCB-B524-B8565522314F}" type="presOf" srcId="{40C7CAF0-B672-41D2-BE68-E05655FFE682}" destId="{0E859412-2855-4CFE-9DCF-7ED2D4656605}" srcOrd="0" destOrd="0" presId="urn:microsoft.com/office/officeart/2005/8/layout/process5"/>
    <dgm:cxn modelId="{6BD99630-9D79-4ED2-A8D4-7D6BB08CE552}" srcId="{CC0A0672-629C-4124-86F0-366BDC2B7EB2}" destId="{B94957AD-9079-4D17-910D-A4226A7E8780}" srcOrd="4" destOrd="0" parTransId="{1541A599-7FAF-4B20-9CD3-263D41BC2889}" sibTransId="{307BA601-8677-4885-BD4B-D67F35CEC0BC}"/>
    <dgm:cxn modelId="{AC41B45E-B2F7-4F53-B0A1-E0528B88AC27}" srcId="{CC0A0672-629C-4124-86F0-366BDC2B7EB2}" destId="{61FE0B53-E48E-43C0-8F7A-50E3D0E8FE16}" srcOrd="6" destOrd="0" parTransId="{1FC14337-7336-4548-9EDE-7150F03941C0}" sibTransId="{675B3DB3-E6A9-4037-8B13-7443FF351786}"/>
    <dgm:cxn modelId="{3EC5C4D0-73EF-44FE-8F25-7433EACEF3B8}" type="presOf" srcId="{CC0A0672-629C-4124-86F0-366BDC2B7EB2}" destId="{DB7A51CC-E0FF-40AE-A2C9-011105537DB5}" srcOrd="0" destOrd="0" presId="urn:microsoft.com/office/officeart/2005/8/layout/process5"/>
    <dgm:cxn modelId="{6E7037F4-4FF8-44B6-B3A2-32EF1544447B}" srcId="{CC0A0672-629C-4124-86F0-366BDC2B7EB2}" destId="{A2E58A15-08B0-4CDD-BA30-CBF3027FC49E}" srcOrd="1" destOrd="0" parTransId="{03D3AF84-0D52-4B0D-9C3A-08378C87A3C1}" sibTransId="{1D0DDD2B-D933-4163-B8BA-B023C0C5F390}"/>
    <dgm:cxn modelId="{36E3217F-61A1-4E1E-A31E-179B9CA8DA09}" type="presOf" srcId="{794E91C1-F785-4DF3-94E8-246E3118446A}" destId="{E032EB24-DC55-44F8-BDF6-285582063490}" srcOrd="0" destOrd="0" presId="urn:microsoft.com/office/officeart/2005/8/layout/process5"/>
    <dgm:cxn modelId="{5D5B9FC5-348C-402F-8AB9-485EFCA09051}" srcId="{CC0A0672-629C-4124-86F0-366BDC2B7EB2}" destId="{B7E23F52-A2EB-463D-986C-BC701A4C2C9A}" srcOrd="2" destOrd="0" parTransId="{811E9288-B4AB-4284-94AA-92D5EEBF4A65}" sibTransId="{688E74DF-5994-47E5-8F7C-764FF5ACB027}"/>
    <dgm:cxn modelId="{CDF4DF73-4B73-485C-AA25-5F361208F81F}" srcId="{CC0A0672-629C-4124-86F0-366BDC2B7EB2}" destId="{F4453E20-8BA0-4963-B796-415A49C066D9}" srcOrd="3" destOrd="0" parTransId="{8AA52615-50AF-4C4E-9589-1BC1E91B5841}" sibTransId="{D4229B9D-EF3B-4CB7-BEBE-66C5D5D9E73E}"/>
    <dgm:cxn modelId="{0FD98CE4-8915-4884-BE01-772E6F35C9B8}" type="presOf" srcId="{D4229B9D-EF3B-4CB7-BEBE-66C5D5D9E73E}" destId="{493DE66B-7950-4C82-BCFA-837A361F2FB1}" srcOrd="0" destOrd="0" presId="urn:microsoft.com/office/officeart/2005/8/layout/process5"/>
    <dgm:cxn modelId="{D6A09BF7-116C-4CCC-8703-BD46F8209743}" type="presOf" srcId="{688E74DF-5994-47E5-8F7C-764FF5ACB027}" destId="{309C4B3A-3C30-45C7-BB17-CD1D62B0D6FA}" srcOrd="1" destOrd="0" presId="urn:microsoft.com/office/officeart/2005/8/layout/process5"/>
    <dgm:cxn modelId="{58FE82BA-584C-417F-B2D1-F3565C054683}" type="presOf" srcId="{A2E58A15-08B0-4CDD-BA30-CBF3027FC49E}" destId="{2A810926-695D-473F-B5DE-410FEE2862DB}" srcOrd="0" destOrd="0" presId="urn:microsoft.com/office/officeart/2005/8/layout/process5"/>
    <dgm:cxn modelId="{2DE92137-89D1-4D2F-8D0F-A8976927B245}" type="presOf" srcId="{711F7308-34CB-4E9F-8D76-3587A25BF828}" destId="{2DD7619C-EEBA-4A66-A207-EC609626E05A}" srcOrd="1" destOrd="0" presId="urn:microsoft.com/office/officeart/2005/8/layout/process5"/>
    <dgm:cxn modelId="{C8391AD5-2259-47CD-8C6B-80D40B25A477}" type="presOf" srcId="{F4453E20-8BA0-4963-B796-415A49C066D9}" destId="{3749A15A-F7C4-4B7A-9717-04F9775B1418}" srcOrd="0" destOrd="0" presId="urn:microsoft.com/office/officeart/2005/8/layout/process5"/>
    <dgm:cxn modelId="{11A0A17D-77C9-4F44-81A3-B9FFD2EA5EE3}" type="presOf" srcId="{688E74DF-5994-47E5-8F7C-764FF5ACB027}" destId="{A89B2D89-00F1-4668-8B76-8C45C846905A}" srcOrd="0" destOrd="0" presId="urn:microsoft.com/office/officeart/2005/8/layout/process5"/>
    <dgm:cxn modelId="{06674C35-04DD-4761-A8F2-D17B8EDA66B3}" type="presOf" srcId="{307BA601-8677-4885-BD4B-D67F35CEC0BC}" destId="{C7715689-77F2-4FFA-80FD-DFD9BC9B2EB8}" srcOrd="1" destOrd="0" presId="urn:microsoft.com/office/officeart/2005/8/layout/process5"/>
    <dgm:cxn modelId="{10A652A8-659D-4C90-949A-8FC33459FF05}" type="presOf" srcId="{307BA601-8677-4885-BD4B-D67F35CEC0BC}" destId="{8DA843B2-A14C-42E6-A82A-43FCF60B0F62}" srcOrd="0" destOrd="0" presId="urn:microsoft.com/office/officeart/2005/8/layout/process5"/>
    <dgm:cxn modelId="{318232BE-51E9-45EF-A41F-D5D1A53A2F26}" type="presOf" srcId="{60DFA525-2E13-4E4E-B415-276E631DE491}" destId="{A021AB7D-04E0-488D-9701-89C2F803ADC2}" srcOrd="0" destOrd="0" presId="urn:microsoft.com/office/officeart/2005/8/layout/process5"/>
    <dgm:cxn modelId="{753A4983-0486-482C-8030-FA46FA320692}" srcId="{CC0A0672-629C-4124-86F0-366BDC2B7EB2}" destId="{794E91C1-F785-4DF3-94E8-246E3118446A}" srcOrd="7" destOrd="0" parTransId="{194E1FC0-7E87-4002-BA67-758AD07133F2}" sibTransId="{F111E6EA-01EA-4149-9792-9ABBE8BBC907}"/>
    <dgm:cxn modelId="{F33DD019-5EB0-4072-A761-4CECDAB3767B}" type="presOf" srcId="{675B3DB3-E6A9-4037-8B13-7443FF351786}" destId="{48D345F2-13BC-4573-9013-672B232CBC58}" srcOrd="0" destOrd="0" presId="urn:microsoft.com/office/officeart/2005/8/layout/process5"/>
    <dgm:cxn modelId="{674141E4-FFD2-4E07-9DBA-6B6CF5E8CF5B}" type="presOf" srcId="{D4229B9D-EF3B-4CB7-BEBE-66C5D5D9E73E}" destId="{A71FD137-B83A-4BDF-A371-7D6A6232B7B6}" srcOrd="1" destOrd="0" presId="urn:microsoft.com/office/officeart/2005/8/layout/process5"/>
    <dgm:cxn modelId="{7508D831-28F3-49AF-81BC-5B58B82A9162}" srcId="{CC0A0672-629C-4124-86F0-366BDC2B7EB2}" destId="{60DFA525-2E13-4E4E-B415-276E631DE491}" srcOrd="0" destOrd="0" parTransId="{811C7006-B401-41ED-9489-D87DB9DCC4C6}" sibTransId="{F04CE5C2-E257-4A64-B5E7-8F4AF9940191}"/>
    <dgm:cxn modelId="{DA403C0E-F1D3-48BF-9FA2-F8B9378191D5}" type="presOf" srcId="{B7E23F52-A2EB-463D-986C-BC701A4C2C9A}" destId="{9BE85848-144F-443B-92BB-0E6969342DD6}" srcOrd="0" destOrd="0" presId="urn:microsoft.com/office/officeart/2005/8/layout/process5"/>
    <dgm:cxn modelId="{D62328B2-156A-4FCC-9C51-327D43BC5138}" type="presOf" srcId="{61FE0B53-E48E-43C0-8F7A-50E3D0E8FE16}" destId="{7D22F0B5-D015-4C61-9AF8-3A50F31E89BC}" srcOrd="0" destOrd="0" presId="urn:microsoft.com/office/officeart/2005/8/layout/process5"/>
    <dgm:cxn modelId="{E2366259-7B8B-4C94-B7A3-8CA8D300AD99}" srcId="{CC0A0672-629C-4124-86F0-366BDC2B7EB2}" destId="{40C7CAF0-B672-41D2-BE68-E05655FFE682}" srcOrd="5" destOrd="0" parTransId="{B79F05CD-4FF2-4A45-88F8-FAF0EB06983D}" sibTransId="{711F7308-34CB-4E9F-8D76-3587A25BF828}"/>
    <dgm:cxn modelId="{6C082EB3-2385-4A28-A489-EBC3C2AB77D6}" type="presOf" srcId="{F04CE5C2-E257-4A64-B5E7-8F4AF9940191}" destId="{3F4B4E81-36D4-49F0-9B93-DD0742427732}" srcOrd="0" destOrd="0" presId="urn:microsoft.com/office/officeart/2005/8/layout/process5"/>
    <dgm:cxn modelId="{8EF535A1-1C2B-44E0-890B-670B20B0EA81}" type="presOf" srcId="{F04CE5C2-E257-4A64-B5E7-8F4AF9940191}" destId="{A2F1A6C9-09BE-4173-BC3A-40F05AC85C64}" srcOrd="1" destOrd="0" presId="urn:microsoft.com/office/officeart/2005/8/layout/process5"/>
    <dgm:cxn modelId="{D8CB5BB8-50AB-4804-96D4-84E6438CEB3B}" type="presParOf" srcId="{DB7A51CC-E0FF-40AE-A2C9-011105537DB5}" destId="{A021AB7D-04E0-488D-9701-89C2F803ADC2}" srcOrd="0" destOrd="0" presId="urn:microsoft.com/office/officeart/2005/8/layout/process5"/>
    <dgm:cxn modelId="{91D546CE-119E-405B-964A-13D5E65EF2C3}" type="presParOf" srcId="{DB7A51CC-E0FF-40AE-A2C9-011105537DB5}" destId="{3F4B4E81-36D4-49F0-9B93-DD0742427732}" srcOrd="1" destOrd="0" presId="urn:microsoft.com/office/officeart/2005/8/layout/process5"/>
    <dgm:cxn modelId="{4DD4405D-53F6-4174-B7FE-5B54E96AB845}" type="presParOf" srcId="{3F4B4E81-36D4-49F0-9B93-DD0742427732}" destId="{A2F1A6C9-09BE-4173-BC3A-40F05AC85C64}" srcOrd="0" destOrd="0" presId="urn:microsoft.com/office/officeart/2005/8/layout/process5"/>
    <dgm:cxn modelId="{65AF3B46-0A5E-4D0A-A62B-2DF8853082A5}" type="presParOf" srcId="{DB7A51CC-E0FF-40AE-A2C9-011105537DB5}" destId="{2A810926-695D-473F-B5DE-410FEE2862DB}" srcOrd="2" destOrd="0" presId="urn:microsoft.com/office/officeart/2005/8/layout/process5"/>
    <dgm:cxn modelId="{FB50B04D-3980-4509-A0E0-4EE10098E736}" type="presParOf" srcId="{DB7A51CC-E0FF-40AE-A2C9-011105537DB5}" destId="{3A273D00-725F-40E1-88C6-3D89DB478A8B}" srcOrd="3" destOrd="0" presId="urn:microsoft.com/office/officeart/2005/8/layout/process5"/>
    <dgm:cxn modelId="{E51C0B08-F770-4603-AECC-76DCB124D268}" type="presParOf" srcId="{3A273D00-725F-40E1-88C6-3D89DB478A8B}" destId="{597EF1E5-1374-4408-A9C2-69BC47627B49}" srcOrd="0" destOrd="0" presId="urn:microsoft.com/office/officeart/2005/8/layout/process5"/>
    <dgm:cxn modelId="{36060A77-36BE-479A-8796-86A48E521929}" type="presParOf" srcId="{DB7A51CC-E0FF-40AE-A2C9-011105537DB5}" destId="{9BE85848-144F-443B-92BB-0E6969342DD6}" srcOrd="4" destOrd="0" presId="urn:microsoft.com/office/officeart/2005/8/layout/process5"/>
    <dgm:cxn modelId="{0EB88B0B-88E6-43F5-BD88-B71FB66543AE}" type="presParOf" srcId="{DB7A51CC-E0FF-40AE-A2C9-011105537DB5}" destId="{A89B2D89-00F1-4668-8B76-8C45C846905A}" srcOrd="5" destOrd="0" presId="urn:microsoft.com/office/officeart/2005/8/layout/process5"/>
    <dgm:cxn modelId="{799C07AE-B3BE-46D8-9E85-113E865E4D26}" type="presParOf" srcId="{A89B2D89-00F1-4668-8B76-8C45C846905A}" destId="{309C4B3A-3C30-45C7-BB17-CD1D62B0D6FA}" srcOrd="0" destOrd="0" presId="urn:microsoft.com/office/officeart/2005/8/layout/process5"/>
    <dgm:cxn modelId="{C6647A36-8DDA-404A-BF73-C084A7984151}" type="presParOf" srcId="{DB7A51CC-E0FF-40AE-A2C9-011105537DB5}" destId="{3749A15A-F7C4-4B7A-9717-04F9775B1418}" srcOrd="6" destOrd="0" presId="urn:microsoft.com/office/officeart/2005/8/layout/process5"/>
    <dgm:cxn modelId="{3987E48D-2326-4F17-A382-151DAE1C9BE2}" type="presParOf" srcId="{DB7A51CC-E0FF-40AE-A2C9-011105537DB5}" destId="{493DE66B-7950-4C82-BCFA-837A361F2FB1}" srcOrd="7" destOrd="0" presId="urn:microsoft.com/office/officeart/2005/8/layout/process5"/>
    <dgm:cxn modelId="{38E715AE-4DAC-4791-91EB-3742576B1880}" type="presParOf" srcId="{493DE66B-7950-4C82-BCFA-837A361F2FB1}" destId="{A71FD137-B83A-4BDF-A371-7D6A6232B7B6}" srcOrd="0" destOrd="0" presId="urn:microsoft.com/office/officeart/2005/8/layout/process5"/>
    <dgm:cxn modelId="{FDD73185-7C50-4CED-833D-307EFC7D7E09}" type="presParOf" srcId="{DB7A51CC-E0FF-40AE-A2C9-011105537DB5}" destId="{854075A4-4F5B-4F57-8647-57338E7BA848}" srcOrd="8" destOrd="0" presId="urn:microsoft.com/office/officeart/2005/8/layout/process5"/>
    <dgm:cxn modelId="{827A3AB3-C8D5-4C87-9C27-FF471F61F34D}" type="presParOf" srcId="{DB7A51CC-E0FF-40AE-A2C9-011105537DB5}" destId="{8DA843B2-A14C-42E6-A82A-43FCF60B0F62}" srcOrd="9" destOrd="0" presId="urn:microsoft.com/office/officeart/2005/8/layout/process5"/>
    <dgm:cxn modelId="{5BE4E31A-CAE4-4134-ACBA-AA0AB7345F92}" type="presParOf" srcId="{8DA843B2-A14C-42E6-A82A-43FCF60B0F62}" destId="{C7715689-77F2-4FFA-80FD-DFD9BC9B2EB8}" srcOrd="0" destOrd="0" presId="urn:microsoft.com/office/officeart/2005/8/layout/process5"/>
    <dgm:cxn modelId="{474BB248-E68D-4A3E-B140-C483E4D33FEE}" type="presParOf" srcId="{DB7A51CC-E0FF-40AE-A2C9-011105537DB5}" destId="{0E859412-2855-4CFE-9DCF-7ED2D4656605}" srcOrd="10" destOrd="0" presId="urn:microsoft.com/office/officeart/2005/8/layout/process5"/>
    <dgm:cxn modelId="{82F420A7-B02A-46D4-AA07-E784B5B224A2}" type="presParOf" srcId="{DB7A51CC-E0FF-40AE-A2C9-011105537DB5}" destId="{DC222115-CB22-47EF-9262-73CB6B9F8F85}" srcOrd="11" destOrd="0" presId="urn:microsoft.com/office/officeart/2005/8/layout/process5"/>
    <dgm:cxn modelId="{2AE93F76-97BA-4699-B1A2-A7EE575D7ADA}" type="presParOf" srcId="{DC222115-CB22-47EF-9262-73CB6B9F8F85}" destId="{2DD7619C-EEBA-4A66-A207-EC609626E05A}" srcOrd="0" destOrd="0" presId="urn:microsoft.com/office/officeart/2005/8/layout/process5"/>
    <dgm:cxn modelId="{EBAD5204-1417-471A-A279-7E2AFC4F15E0}" type="presParOf" srcId="{DB7A51CC-E0FF-40AE-A2C9-011105537DB5}" destId="{7D22F0B5-D015-4C61-9AF8-3A50F31E89BC}" srcOrd="12" destOrd="0" presId="urn:microsoft.com/office/officeart/2005/8/layout/process5"/>
    <dgm:cxn modelId="{0751FB8B-31F6-4AC6-A6F6-CD56BBB9D3B8}" type="presParOf" srcId="{DB7A51CC-E0FF-40AE-A2C9-011105537DB5}" destId="{48D345F2-13BC-4573-9013-672B232CBC58}" srcOrd="13" destOrd="0" presId="urn:microsoft.com/office/officeart/2005/8/layout/process5"/>
    <dgm:cxn modelId="{A6A655C8-6E9C-4572-85F7-6EFDB536FA41}" type="presParOf" srcId="{48D345F2-13BC-4573-9013-672B232CBC58}" destId="{2832524D-D5E1-4D34-8F05-423778ECAB9A}" srcOrd="0" destOrd="0" presId="urn:microsoft.com/office/officeart/2005/8/layout/process5"/>
    <dgm:cxn modelId="{F1F61206-ACCC-42BA-B200-46065E97DCBF}" type="presParOf" srcId="{DB7A51CC-E0FF-40AE-A2C9-011105537DB5}" destId="{E032EB24-DC55-44F8-BDF6-285582063490}" srcOrd="14" destOrd="0" presId="urn:microsoft.com/office/officeart/2005/8/layout/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21AB7D-04E0-488D-9701-89C2F803ADC2}">
      <dsp:nvSpPr>
        <dsp:cNvPr id="0" name=""/>
        <dsp:cNvSpPr/>
      </dsp:nvSpPr>
      <dsp:spPr>
        <a:xfrm>
          <a:off x="234098" y="996"/>
          <a:ext cx="2131777" cy="12790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t>Session 1: Workshop </a:t>
          </a:r>
        </a:p>
        <a:p>
          <a:pPr lvl="0" algn="ctr" defTabSz="711200">
            <a:lnSpc>
              <a:spcPct val="90000"/>
            </a:lnSpc>
            <a:spcBef>
              <a:spcPct val="0"/>
            </a:spcBef>
            <a:spcAft>
              <a:spcPct val="35000"/>
            </a:spcAft>
          </a:pPr>
          <a:r>
            <a:rPr lang="en-IE" sz="1600" kern="1200" dirty="0" smtClean="0"/>
            <a:t>Module induction</a:t>
          </a:r>
        </a:p>
        <a:p>
          <a:pPr lvl="0" algn="ctr" defTabSz="711200">
            <a:lnSpc>
              <a:spcPct val="90000"/>
            </a:lnSpc>
            <a:spcBef>
              <a:spcPct val="0"/>
            </a:spcBef>
            <a:spcAft>
              <a:spcPct val="35000"/>
            </a:spcAft>
          </a:pPr>
          <a:r>
            <a:rPr lang="en-IE" sz="1600" kern="1200" dirty="0" smtClean="0"/>
            <a:t>Planning laboratory work</a:t>
          </a:r>
        </a:p>
      </dsp:txBody>
      <dsp:txXfrm>
        <a:off x="234098" y="996"/>
        <a:ext cx="2131777" cy="1279066"/>
      </dsp:txXfrm>
    </dsp:sp>
    <dsp:sp modelId="{3F4B4E81-36D4-49F0-9B93-DD0742427732}">
      <dsp:nvSpPr>
        <dsp:cNvPr id="0" name=""/>
        <dsp:cNvSpPr/>
      </dsp:nvSpPr>
      <dsp:spPr>
        <a:xfrm>
          <a:off x="2553472" y="376189"/>
          <a:ext cx="451936" cy="5286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IE" sz="1300" kern="1200"/>
        </a:p>
      </dsp:txBody>
      <dsp:txXfrm>
        <a:off x="2553472" y="376189"/>
        <a:ext cx="451936" cy="528680"/>
      </dsp:txXfrm>
    </dsp:sp>
    <dsp:sp modelId="{2A810926-695D-473F-B5DE-410FEE2862DB}">
      <dsp:nvSpPr>
        <dsp:cNvPr id="0" name=""/>
        <dsp:cNvSpPr/>
      </dsp:nvSpPr>
      <dsp:spPr>
        <a:xfrm>
          <a:off x="3218587" y="996"/>
          <a:ext cx="2131777" cy="12790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t>Session 2: Laboratory</a:t>
          </a:r>
        </a:p>
        <a:p>
          <a:pPr lvl="0" algn="ctr" defTabSz="711200">
            <a:lnSpc>
              <a:spcPct val="90000"/>
            </a:lnSpc>
            <a:spcBef>
              <a:spcPct val="0"/>
            </a:spcBef>
            <a:spcAft>
              <a:spcPct val="35000"/>
            </a:spcAft>
          </a:pPr>
          <a:r>
            <a:rPr lang="en-IE" sz="1600" kern="1200" dirty="0" smtClean="0"/>
            <a:t>Synthesis of catalyst </a:t>
          </a:r>
          <a:r>
            <a:rPr lang="en-IE" sz="1600" kern="1200" dirty="0" err="1" smtClean="0"/>
            <a:t>ligand</a:t>
          </a:r>
          <a:endParaRPr lang="en-IE" sz="1600" kern="1200" dirty="0"/>
        </a:p>
      </dsp:txBody>
      <dsp:txXfrm>
        <a:off x="3218587" y="996"/>
        <a:ext cx="2131777" cy="1279066"/>
      </dsp:txXfrm>
    </dsp:sp>
    <dsp:sp modelId="{3A273D00-725F-40E1-88C6-3D89DB478A8B}">
      <dsp:nvSpPr>
        <dsp:cNvPr id="0" name=""/>
        <dsp:cNvSpPr/>
      </dsp:nvSpPr>
      <dsp:spPr>
        <a:xfrm>
          <a:off x="5537961" y="376189"/>
          <a:ext cx="451936" cy="5286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IE" sz="1300" kern="1200"/>
        </a:p>
      </dsp:txBody>
      <dsp:txXfrm>
        <a:off x="5537961" y="376189"/>
        <a:ext cx="451936" cy="528680"/>
      </dsp:txXfrm>
    </dsp:sp>
    <dsp:sp modelId="{9BE85848-144F-443B-92BB-0E6969342DD6}">
      <dsp:nvSpPr>
        <dsp:cNvPr id="0" name=""/>
        <dsp:cNvSpPr/>
      </dsp:nvSpPr>
      <dsp:spPr>
        <a:xfrm>
          <a:off x="6203076" y="996"/>
          <a:ext cx="2131777" cy="12790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t>Session 3: Laboratory</a:t>
          </a:r>
        </a:p>
        <a:p>
          <a:pPr lvl="0" algn="ctr" defTabSz="711200">
            <a:lnSpc>
              <a:spcPct val="90000"/>
            </a:lnSpc>
            <a:spcBef>
              <a:spcPct val="0"/>
            </a:spcBef>
            <a:spcAft>
              <a:spcPct val="35000"/>
            </a:spcAft>
          </a:pPr>
          <a:r>
            <a:rPr lang="en-IE" sz="1600" kern="1200" dirty="0" smtClean="0"/>
            <a:t>Preparation of catalyst</a:t>
          </a:r>
          <a:endParaRPr lang="en-IE" sz="1600" kern="1200" dirty="0"/>
        </a:p>
      </dsp:txBody>
      <dsp:txXfrm>
        <a:off x="6203076" y="996"/>
        <a:ext cx="2131777" cy="1279066"/>
      </dsp:txXfrm>
    </dsp:sp>
    <dsp:sp modelId="{A89B2D89-00F1-4668-8B76-8C45C846905A}">
      <dsp:nvSpPr>
        <dsp:cNvPr id="0" name=""/>
        <dsp:cNvSpPr/>
      </dsp:nvSpPr>
      <dsp:spPr>
        <a:xfrm rot="5400000">
          <a:off x="7118576" y="1290962"/>
          <a:ext cx="300777" cy="5286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IE" sz="1300" kern="1200"/>
        </a:p>
      </dsp:txBody>
      <dsp:txXfrm rot="5400000">
        <a:off x="7118576" y="1290962"/>
        <a:ext cx="300777" cy="528680"/>
      </dsp:txXfrm>
    </dsp:sp>
    <dsp:sp modelId="{3749A15A-F7C4-4B7A-9717-04F9775B1418}">
      <dsp:nvSpPr>
        <dsp:cNvPr id="0" name=""/>
        <dsp:cNvSpPr/>
      </dsp:nvSpPr>
      <dsp:spPr>
        <a:xfrm>
          <a:off x="6203076" y="1847568"/>
          <a:ext cx="2131777" cy="12790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t>Session 4: Laboratory</a:t>
          </a:r>
        </a:p>
        <a:p>
          <a:pPr lvl="0" algn="ctr" defTabSz="711200">
            <a:lnSpc>
              <a:spcPct val="90000"/>
            </a:lnSpc>
            <a:spcBef>
              <a:spcPct val="0"/>
            </a:spcBef>
            <a:spcAft>
              <a:spcPct val="35000"/>
            </a:spcAft>
          </a:pPr>
          <a:r>
            <a:rPr lang="en-IE" sz="1600" kern="1200" dirty="0" smtClean="0"/>
            <a:t>Evaluation of catalyst in </a:t>
          </a:r>
          <a:r>
            <a:rPr lang="en-IE" sz="1600" kern="1200" dirty="0" err="1" smtClean="0"/>
            <a:t>epoxidation</a:t>
          </a:r>
          <a:r>
            <a:rPr lang="en-IE" sz="1600" kern="1200" dirty="0" smtClean="0"/>
            <a:t> step</a:t>
          </a:r>
        </a:p>
      </dsp:txBody>
      <dsp:txXfrm>
        <a:off x="6203076" y="1847568"/>
        <a:ext cx="2131777" cy="1279066"/>
      </dsp:txXfrm>
    </dsp:sp>
    <dsp:sp modelId="{493DE66B-7950-4C82-BCFA-837A361F2FB1}">
      <dsp:nvSpPr>
        <dsp:cNvPr id="0" name=""/>
        <dsp:cNvSpPr/>
      </dsp:nvSpPr>
      <dsp:spPr>
        <a:xfrm rot="10800000">
          <a:off x="5563542" y="2222761"/>
          <a:ext cx="451936" cy="5286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IE" sz="1300" kern="1200"/>
        </a:p>
      </dsp:txBody>
      <dsp:txXfrm rot="10800000">
        <a:off x="5563542" y="2222761"/>
        <a:ext cx="451936" cy="528680"/>
      </dsp:txXfrm>
    </dsp:sp>
    <dsp:sp modelId="{854075A4-4F5B-4F57-8647-57338E7BA848}">
      <dsp:nvSpPr>
        <dsp:cNvPr id="0" name=""/>
        <dsp:cNvSpPr/>
      </dsp:nvSpPr>
      <dsp:spPr>
        <a:xfrm>
          <a:off x="3218587" y="1847568"/>
          <a:ext cx="2131777" cy="12790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t>Session 5: Laboratory</a:t>
          </a:r>
        </a:p>
        <a:p>
          <a:pPr lvl="0" algn="ctr" defTabSz="711200">
            <a:lnSpc>
              <a:spcPct val="90000"/>
            </a:lnSpc>
            <a:spcBef>
              <a:spcPct val="0"/>
            </a:spcBef>
            <a:spcAft>
              <a:spcPct val="35000"/>
            </a:spcAft>
          </a:pPr>
          <a:r>
            <a:rPr lang="en-IE" sz="1600" kern="1200" dirty="0" smtClean="0"/>
            <a:t>Alternative </a:t>
          </a:r>
          <a:r>
            <a:rPr lang="en-IE" sz="1600" kern="1200" dirty="0" err="1" smtClean="0"/>
            <a:t>epoxidation</a:t>
          </a:r>
          <a:r>
            <a:rPr lang="en-IE" sz="1600" kern="1200" dirty="0" smtClean="0"/>
            <a:t> method</a:t>
          </a:r>
          <a:endParaRPr lang="en-IE" sz="1600" kern="1200" dirty="0"/>
        </a:p>
      </dsp:txBody>
      <dsp:txXfrm>
        <a:off x="3218587" y="1847568"/>
        <a:ext cx="2131777" cy="1279066"/>
      </dsp:txXfrm>
    </dsp:sp>
    <dsp:sp modelId="{8DA843B2-A14C-42E6-A82A-43FCF60B0F62}">
      <dsp:nvSpPr>
        <dsp:cNvPr id="0" name=""/>
        <dsp:cNvSpPr/>
      </dsp:nvSpPr>
      <dsp:spPr>
        <a:xfrm rot="10800000">
          <a:off x="2579053" y="2222761"/>
          <a:ext cx="451936" cy="5286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IE" sz="1300" kern="1200"/>
        </a:p>
      </dsp:txBody>
      <dsp:txXfrm rot="10800000">
        <a:off x="2579053" y="2222761"/>
        <a:ext cx="451936" cy="528680"/>
      </dsp:txXfrm>
    </dsp:sp>
    <dsp:sp modelId="{0E859412-2855-4CFE-9DCF-7ED2D4656605}">
      <dsp:nvSpPr>
        <dsp:cNvPr id="0" name=""/>
        <dsp:cNvSpPr/>
      </dsp:nvSpPr>
      <dsp:spPr>
        <a:xfrm>
          <a:off x="234098" y="1847568"/>
          <a:ext cx="2131777" cy="12790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t>Session 6: Workshop</a:t>
          </a:r>
        </a:p>
        <a:p>
          <a:pPr lvl="0" algn="ctr" defTabSz="711200">
            <a:lnSpc>
              <a:spcPct val="90000"/>
            </a:lnSpc>
            <a:spcBef>
              <a:spcPct val="0"/>
            </a:spcBef>
            <a:spcAft>
              <a:spcPct val="35000"/>
            </a:spcAft>
          </a:pPr>
          <a:r>
            <a:rPr lang="en-IE" sz="1600" kern="1200" dirty="0" smtClean="0"/>
            <a:t>Cost, performance and environmental impact of reactions</a:t>
          </a:r>
        </a:p>
      </dsp:txBody>
      <dsp:txXfrm>
        <a:off x="234098" y="1847568"/>
        <a:ext cx="2131777" cy="1279066"/>
      </dsp:txXfrm>
    </dsp:sp>
    <dsp:sp modelId="{DC222115-CB22-47EF-9262-73CB6B9F8F85}">
      <dsp:nvSpPr>
        <dsp:cNvPr id="0" name=""/>
        <dsp:cNvSpPr/>
      </dsp:nvSpPr>
      <dsp:spPr>
        <a:xfrm rot="5400000">
          <a:off x="1141788" y="3151827"/>
          <a:ext cx="316396" cy="5286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IE" sz="1300" kern="1200"/>
        </a:p>
      </dsp:txBody>
      <dsp:txXfrm rot="5400000">
        <a:off x="1141788" y="3151827"/>
        <a:ext cx="316396" cy="528680"/>
      </dsp:txXfrm>
    </dsp:sp>
    <dsp:sp modelId="{7D22F0B5-D015-4C61-9AF8-3A50F31E89BC}">
      <dsp:nvSpPr>
        <dsp:cNvPr id="0" name=""/>
        <dsp:cNvSpPr/>
      </dsp:nvSpPr>
      <dsp:spPr>
        <a:xfrm>
          <a:off x="234098" y="3723609"/>
          <a:ext cx="2131777" cy="12790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t>Session 7: Workshop</a:t>
          </a:r>
        </a:p>
        <a:p>
          <a:pPr lvl="0" algn="ctr" defTabSz="711200">
            <a:lnSpc>
              <a:spcPct val="90000"/>
            </a:lnSpc>
            <a:spcBef>
              <a:spcPct val="0"/>
            </a:spcBef>
            <a:spcAft>
              <a:spcPct val="35000"/>
            </a:spcAft>
          </a:pPr>
          <a:r>
            <a:rPr lang="en-IE" sz="1600" kern="1200" dirty="0" smtClean="0"/>
            <a:t>Feedback clinic</a:t>
          </a:r>
        </a:p>
      </dsp:txBody>
      <dsp:txXfrm>
        <a:off x="234098" y="3723609"/>
        <a:ext cx="2131777" cy="1279066"/>
      </dsp:txXfrm>
    </dsp:sp>
    <dsp:sp modelId="{48D345F2-13BC-4573-9013-672B232CBC58}">
      <dsp:nvSpPr>
        <dsp:cNvPr id="0" name=""/>
        <dsp:cNvSpPr/>
      </dsp:nvSpPr>
      <dsp:spPr>
        <a:xfrm rot="884">
          <a:off x="2553472" y="4099182"/>
          <a:ext cx="451936" cy="528680"/>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IE" sz="1300" kern="1200"/>
        </a:p>
      </dsp:txBody>
      <dsp:txXfrm rot="884">
        <a:off x="2553472" y="4099182"/>
        <a:ext cx="451936" cy="528680"/>
      </dsp:txXfrm>
    </dsp:sp>
    <dsp:sp modelId="{E032EB24-DC55-44F8-BDF6-285582063490}">
      <dsp:nvSpPr>
        <dsp:cNvPr id="0" name=""/>
        <dsp:cNvSpPr/>
      </dsp:nvSpPr>
      <dsp:spPr>
        <a:xfrm>
          <a:off x="3218587" y="3724377"/>
          <a:ext cx="2131777" cy="12790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t>Session 8: Workshop</a:t>
          </a:r>
        </a:p>
        <a:p>
          <a:pPr lvl="0" algn="ctr" defTabSz="711200">
            <a:lnSpc>
              <a:spcPct val="90000"/>
            </a:lnSpc>
            <a:spcBef>
              <a:spcPct val="0"/>
            </a:spcBef>
            <a:spcAft>
              <a:spcPct val="35000"/>
            </a:spcAft>
          </a:pPr>
          <a:r>
            <a:rPr lang="en-IE" sz="1600" kern="1200" dirty="0" smtClean="0"/>
            <a:t>Group presentations</a:t>
          </a:r>
          <a:endParaRPr lang="en-IE" sz="1600" kern="1200" dirty="0"/>
        </a:p>
      </dsp:txBody>
      <dsp:txXfrm>
        <a:off x="3218587" y="3724377"/>
        <a:ext cx="2131777" cy="1279066"/>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346075" y="231775"/>
            <a:ext cx="3036888"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800">
                <a:latin typeface="Myriad Pro" pitchFamily="34" charset="0"/>
              </a:defRPr>
            </a:lvl1pPr>
          </a:lstStyle>
          <a:p>
            <a:pPr>
              <a:defRPr/>
            </a:pPr>
            <a:endParaRPr lang="en-US"/>
          </a:p>
        </p:txBody>
      </p:sp>
      <p:sp>
        <p:nvSpPr>
          <p:cNvPr id="16387" name="Rectangle 3"/>
          <p:cNvSpPr>
            <a:spLocks noGrp="1" noChangeArrowheads="1"/>
          </p:cNvSpPr>
          <p:nvPr>
            <p:ph type="dt" sz="quarter" idx="1"/>
          </p:nvPr>
        </p:nvSpPr>
        <p:spPr bwMode="auto">
          <a:xfrm>
            <a:off x="2960688" y="8521700"/>
            <a:ext cx="3036887"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Myriad Pro Light" pitchFamily="34" charset="0"/>
              </a:defRPr>
            </a:lvl1pPr>
          </a:lstStyle>
          <a:p>
            <a:pPr>
              <a:defRPr/>
            </a:pPr>
            <a:endParaRPr lang="en-US"/>
          </a:p>
        </p:txBody>
      </p:sp>
      <p:sp>
        <p:nvSpPr>
          <p:cNvPr id="16389" name="Rectangle 5"/>
          <p:cNvSpPr>
            <a:spLocks noGrp="1" noChangeArrowheads="1"/>
          </p:cNvSpPr>
          <p:nvPr>
            <p:ph type="sldNum" sz="quarter" idx="3"/>
          </p:nvPr>
        </p:nvSpPr>
        <p:spPr bwMode="auto">
          <a:xfrm>
            <a:off x="5997575" y="8521700"/>
            <a:ext cx="623888"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Myriad Pro Light" pitchFamily="34" charset="0"/>
              </a:defRPr>
            </a:lvl1pPr>
          </a:lstStyle>
          <a:p>
            <a:pPr>
              <a:defRPr/>
            </a:pPr>
            <a:fld id="{D5E2104D-4158-49C8-80C4-ACE1BD2A2361}" type="slidenum">
              <a:rPr lang="en-GB"/>
              <a:pPr>
                <a:defRPr/>
              </a:pPr>
              <a:t>‹#›</a:t>
            </a:fld>
            <a:endParaRPr lang="en-GB"/>
          </a:p>
        </p:txBody>
      </p:sp>
      <p:pic>
        <p:nvPicPr>
          <p:cNvPr id="84997" name="Picture 6" descr="RSC_logo"/>
          <p:cNvPicPr>
            <a:picLocks noChangeAspect="1" noChangeArrowheads="1"/>
          </p:cNvPicPr>
          <p:nvPr/>
        </p:nvPicPr>
        <p:blipFill>
          <a:blip r:embed="rId2" cstate="print"/>
          <a:srcRect/>
          <a:stretch>
            <a:fillRect/>
          </a:stretch>
        </p:blipFill>
        <p:spPr bwMode="auto">
          <a:xfrm>
            <a:off x="342900" y="8753475"/>
            <a:ext cx="1649413" cy="2381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a:p>
        </p:txBody>
      </p:sp>
      <p:sp>
        <p:nvSpPr>
          <p:cNvPr id="3075" name="Rectangle 3"/>
          <p:cNvSpPr>
            <a:spLocks noGrp="1" noChangeArrowheads="1"/>
          </p:cNvSpPr>
          <p:nvPr>
            <p:ph type="dt" idx="1"/>
          </p:nvPr>
        </p:nvSpPr>
        <p:spPr bwMode="auto">
          <a:xfrm>
            <a:off x="3971925"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en-US"/>
          </a:p>
        </p:txBody>
      </p:sp>
      <p:sp>
        <p:nvSpPr>
          <p:cNvPr id="5632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a:p>
        </p:txBody>
      </p:sp>
      <p:sp>
        <p:nvSpPr>
          <p:cNvPr id="3079"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4B2D188C-2201-45C7-8BBF-30B94C86F4C1}"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sz="1600" baseline="0"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baseline="0"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baseline="0"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baseline="0"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baseline="0"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baseline="0"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IE" dirty="0" smtClean="0"/>
              <a:t>Get to know each other: Even if</a:t>
            </a:r>
            <a:r>
              <a:rPr lang="en-IE" baseline="0" dirty="0" smtClean="0"/>
              <a:t> you know everybody in the group they may not all know each other, so take time in your first meeting to get to know everybody and what they are studying.</a:t>
            </a:r>
            <a:endParaRPr lang="en-IE" dirty="0" smtClean="0"/>
          </a:p>
          <a:p>
            <a:r>
              <a:rPr lang="en-IE" dirty="0" smtClean="0"/>
              <a:t>Establish ground rules: Figure out if you need a</a:t>
            </a:r>
            <a:r>
              <a:rPr lang="en-IE" baseline="0" dirty="0" smtClean="0"/>
              <a:t> group leader, should records of meetings be kept, would formal agendas help for smooth running of meetings, how much time should each member be sending on the project, what action should be taken if a member isn’t making a fair contribution.</a:t>
            </a:r>
            <a:endParaRPr lang="en-IE" dirty="0" smtClean="0"/>
          </a:p>
          <a:p>
            <a:r>
              <a:rPr lang="en-IE" dirty="0" smtClean="0"/>
              <a:t>Brainstorm: Go through project brief, identify tasks and discuss peoples alternative approaches</a:t>
            </a:r>
          </a:p>
          <a:p>
            <a:r>
              <a:rPr lang="en-IE" dirty="0" smtClean="0"/>
              <a:t>Agree tasks: Once an approach has been agreed, identify and assign tasks to be completed before next workshop/lab.</a:t>
            </a:r>
          </a:p>
          <a:p>
            <a:r>
              <a:rPr lang="en-IE" dirty="0" smtClean="0"/>
              <a:t>Plan your timeline: The handbook gives you </a:t>
            </a:r>
            <a:r>
              <a:rPr lang="en-IE" dirty="0" smtClean="0"/>
              <a:t>clear</a:t>
            </a:r>
            <a:r>
              <a:rPr lang="en-IE" baseline="0" dirty="0" smtClean="0"/>
              <a:t> </a:t>
            </a:r>
            <a:r>
              <a:rPr lang="en-IE" baseline="0" dirty="0" smtClean="0"/>
              <a:t>milestones which must be met each week. It may be useful to assign dates to these milestones and agree any timelines needed for individual contributions to ensure successful completion of shared tasks.</a:t>
            </a:r>
            <a:endParaRPr lang="en-IE" dirty="0" smtClean="0"/>
          </a:p>
          <a:p>
            <a:r>
              <a:rPr lang="en-IE" dirty="0" smtClean="0"/>
              <a:t>Keep going: Ensure that you maintain momentum and</a:t>
            </a:r>
            <a:r>
              <a:rPr lang="en-IE" baseline="0" dirty="0" smtClean="0"/>
              <a:t> enthusiasm throughout the task by having regular group meetings, keeping a check on progress and making sure nobody falls behind.</a:t>
            </a:r>
            <a:endParaRPr lang="en-IE" dirty="0" smtClean="0"/>
          </a:p>
          <a:p>
            <a:r>
              <a:rPr lang="en-IE" dirty="0" smtClean="0"/>
              <a:t>The final product: The quality of the end result depends on how well you have worked throughout the project</a:t>
            </a:r>
            <a:r>
              <a:rPr lang="en-IE" baseline="0" dirty="0" smtClean="0"/>
              <a:t> so do your best to stick with timelines and complete all tasks assigned to the best of your ability.</a:t>
            </a:r>
          </a:p>
          <a:p>
            <a:endParaRPr lang="en-IE" baseline="0" dirty="0" smtClean="0"/>
          </a:p>
          <a:p>
            <a:r>
              <a:rPr lang="en-IE" baseline="0" dirty="0" smtClean="0"/>
              <a:t>For further </a:t>
            </a:r>
            <a:r>
              <a:rPr lang="en-IE" baseline="0" dirty="0" smtClean="0"/>
              <a:t>information on working in groups, </a:t>
            </a:r>
            <a:r>
              <a:rPr lang="en-IE" baseline="0" dirty="0" smtClean="0"/>
              <a:t>ask students to </a:t>
            </a:r>
            <a:r>
              <a:rPr lang="en-IE" baseline="0" dirty="0" smtClean="0"/>
              <a:t>refer to Chapter 3 of “Study and Communication Skills for the Chemical Sciences”; Overton, T., Johnson, S., Scott, J.; Oxford University Press (2011)</a:t>
            </a:r>
            <a:endParaRPr lang="en-IE" dirty="0" smtClean="0"/>
          </a:p>
          <a:p>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solidFill>
                  <a:prstClr val="black"/>
                </a:solidFill>
              </a:rPr>
              <a:pPr/>
              <a:t>20</a:t>
            </a:fld>
            <a:endParaRPr lang="en-I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algn="just"/>
            <a:r>
              <a:rPr lang="en-GB" sz="1600" dirty="0"/>
              <a:t>Remind the students to refer to the relevant section of the student guide for a list of tasks associated with the workshop.</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Tasks to complete before session 2:</a:t>
            </a:r>
          </a:p>
          <a:p>
            <a:r>
              <a:rPr lang="en-IE" dirty="0" smtClean="0"/>
              <a:t> </a:t>
            </a:r>
          </a:p>
          <a:p>
            <a:r>
              <a:rPr lang="en-IE" dirty="0" smtClean="0"/>
              <a:t>Review the assessment criteria and schedules provided (Tables 1 to 3).</a:t>
            </a:r>
          </a:p>
          <a:p>
            <a:r>
              <a:rPr lang="en-GB" sz="1200" dirty="0" smtClean="0"/>
              <a:t>Read through the project briefing pack.</a:t>
            </a:r>
            <a:endParaRPr lang="en-IE" dirty="0" smtClean="0"/>
          </a:p>
          <a:p>
            <a:r>
              <a:rPr lang="en-IE" dirty="0" smtClean="0"/>
              <a:t>Meet as a group to agree on the list of actions for group. The chair should have prepared a short agenda and the recorder will post a short summary of decisions made. Progress should then be reported on the wiki by the day specified.</a:t>
            </a:r>
          </a:p>
          <a:p>
            <a:r>
              <a:rPr lang="en-IE" dirty="0" smtClean="0"/>
              <a:t>Submit a group experimental procedure for the preparation of the </a:t>
            </a:r>
            <a:r>
              <a:rPr lang="en-IE" dirty="0" err="1" smtClean="0"/>
              <a:t>salen</a:t>
            </a:r>
            <a:r>
              <a:rPr lang="en-IE" dirty="0" smtClean="0"/>
              <a:t> </a:t>
            </a:r>
            <a:r>
              <a:rPr lang="en-IE" dirty="0" err="1" smtClean="0"/>
              <a:t>ligand</a:t>
            </a:r>
            <a:r>
              <a:rPr lang="en-IE" dirty="0" smtClean="0"/>
              <a:t> on a suitable scale as well as a short chemical safety assessment via the wiki. These should be typed and structures should be drawn using a chemical drawing package. You will not be allowed to begin lab work in Session 2 until this task has been satisfactorily completed. </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IE" dirty="0" smtClean="0"/>
              <a:t>Submit a short chemical safety assessment for the procedure </a:t>
            </a:r>
            <a:r>
              <a:rPr lang="en-IE" b="1" dirty="0" smtClean="0"/>
              <a:t>individually</a:t>
            </a:r>
            <a:r>
              <a:rPr lang="en-IE" dirty="0" smtClean="0"/>
              <a:t>.</a:t>
            </a:r>
            <a:r>
              <a:rPr lang="en-GB" dirty="0" smtClean="0"/>
              <a:t> </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GB" dirty="0" smtClean="0"/>
              <a:t>Become familiar with how to navigate the group wiki and how to add and edit pages, add files and add comments. Add a Table of Contents and a Group Planning and Communication main page (see Appendix 1). </a:t>
            </a:r>
            <a:endParaRPr lang="en-IE" dirty="0" smtClean="0"/>
          </a:p>
          <a:p>
            <a:r>
              <a:rPr lang="en-IE" dirty="0" smtClean="0"/>
              <a:t>Add information on the first experiment available in advance (materials, equipment, literature reference etc.) to your lab notebooks. </a:t>
            </a:r>
          </a:p>
          <a:p>
            <a:endParaRPr lang="en-IE" dirty="0"/>
          </a:p>
        </p:txBody>
      </p:sp>
      <p:sp>
        <p:nvSpPr>
          <p:cNvPr id="4" name="Slide Number Placeholder 3"/>
          <p:cNvSpPr>
            <a:spLocks noGrp="1"/>
          </p:cNvSpPr>
          <p:nvPr>
            <p:ph type="sldNum" sz="quarter" idx="10"/>
          </p:nvPr>
        </p:nvSpPr>
        <p:spPr/>
        <p:txBody>
          <a:bodyPr/>
          <a:lstStyle/>
          <a:p>
            <a:pPr>
              <a:defRPr/>
            </a:pPr>
            <a:fld id="{4B2D188C-2201-45C7-8BBF-30B94C86F4C1}" type="slidenum">
              <a:rPr lang="en-GB" smtClean="0"/>
              <a:pPr>
                <a:defRPr/>
              </a:pPr>
              <a:t>28</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This slide can be used to provide an overview of the module content. </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solidFill>
                  <a:prstClr val="black"/>
                </a:solidFill>
              </a:rPr>
              <a:pPr/>
              <a:t>3</a:t>
            </a:fld>
            <a:endParaRPr lang="en-IE">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r>
              <a:rPr lang="en-GB" sz="1200" kern="1200" dirty="0" smtClean="0">
                <a:solidFill>
                  <a:schemeClr val="tx1"/>
                </a:solidFill>
                <a:latin typeface="Arial" charset="0"/>
                <a:ea typeface="MS PGothic" pitchFamily="34" charset="-128"/>
                <a:cs typeface="+mn-cs"/>
              </a:rPr>
              <a:t>Students should be reminded that they can read about how these transferable skills will be specifically developed in the introduction to their student guide and to refer to the guidelines for the reflective piece they are required to write at the end of this project. It is suggested that making notes as they go along on what they felt they have learned and what they found challenging would be very helpful for this.</a:t>
            </a:r>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srcRect/>
          <a:stretch>
            <a:fillRect/>
          </a:stretch>
        </p:blipFill>
        <p:spPr bwMode="auto">
          <a:xfrm>
            <a:off x="263525" y="6270625"/>
            <a:ext cx="1944688" cy="327025"/>
          </a:xfrm>
          <a:prstGeom prst="rect">
            <a:avLst/>
          </a:prstGeom>
          <a:noFill/>
          <a:ln w="9525">
            <a:noFill/>
            <a:miter lim="800000"/>
            <a:headEnd/>
            <a:tailEnd/>
          </a:ln>
        </p:spPr>
      </p:pic>
      <p:sp>
        <p:nvSpPr>
          <p:cNvPr id="32771" name="Rectangle 2"/>
          <p:cNvSpPr>
            <a:spLocks noGrp="1" noChangeArrowheads="1"/>
          </p:cNvSpPr>
          <p:nvPr>
            <p:ph type="ctrTitle"/>
          </p:nvPr>
        </p:nvSpPr>
        <p:spPr>
          <a:xfrm>
            <a:off x="685800" y="2130425"/>
            <a:ext cx="7772400" cy="1470025"/>
          </a:xfrm>
        </p:spPr>
        <p:txBody>
          <a:bodyPr/>
          <a:lstStyle>
            <a:lvl1pPr>
              <a:defRPr smtClean="0">
                <a:solidFill>
                  <a:schemeClr val="bg1"/>
                </a:solidFill>
                <a:latin typeface="Arial" charset="0"/>
              </a:defRPr>
            </a:lvl1pPr>
          </a:lstStyle>
          <a:p>
            <a:r>
              <a:rPr lang="en-GB" smtClean="0"/>
              <a:t>Click to edit Master title style</a:t>
            </a:r>
          </a:p>
        </p:txBody>
      </p:sp>
      <p:sp>
        <p:nvSpPr>
          <p:cNvPr id="32772"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mtClean="0">
                <a:solidFill>
                  <a:schemeClr val="bg1"/>
                </a:solidFill>
                <a:latin typeface="Arial" charset="0"/>
              </a:defRPr>
            </a:lvl1pPr>
          </a:lstStyle>
          <a:p>
            <a:r>
              <a:rPr lang="en-GB" smtClean="0"/>
              <a:t>Click to edit Master subtitle style</a:t>
            </a: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649B0FEB-3AA1-4B21-8114-62EEC8EA2032}"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BB266F3-E603-4941-88E2-A4596571A93F}"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30D0530-9EB6-4117-882E-B6DA0AA0E377}"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00F3743-26AF-4DAF-BE43-B3D5322734C1}"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E0D55D9-5844-46BE-925C-582F5DCC7C8E}"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IE"/>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B472D4A-D866-4DB1-866A-096BCA466A4F}"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535B838-A8DE-4956-A97D-C1A0CB481F1E}"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7DB9D1E-D87B-49B5-BC36-A73B852EEB59}"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511350C-C3C5-4032-BFB2-D7A92175557A}"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B96D846-6E88-4C77-8652-86D179E653D7}"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lum bright="-100000"/>
          </a:blip>
          <a:srcRect/>
          <a:stretch>
            <a:fillRect/>
          </a:stretch>
        </p:blipFill>
        <p:spPr bwMode="auto">
          <a:xfrm>
            <a:off x="263525" y="6270625"/>
            <a:ext cx="1944688" cy="327025"/>
          </a:xfrm>
          <a:prstGeom prst="rect">
            <a:avLst/>
          </a:prstGeom>
          <a:noFill/>
          <a:ln w="9525">
            <a:noFill/>
            <a:miter lim="800000"/>
            <a:headEnd/>
            <a:tailEnd/>
          </a:ln>
        </p:spPr>
      </p:pic>
      <p:sp>
        <p:nvSpPr>
          <p:cNvPr id="7170" name="Rectangle 2"/>
          <p:cNvSpPr>
            <a:spLocks noGrp="1" noChangeArrowheads="1"/>
          </p:cNvSpPr>
          <p:nvPr>
            <p:ph type="ctrTitle"/>
          </p:nvPr>
        </p:nvSpPr>
        <p:spPr>
          <a:xfrm>
            <a:off x="338138" y="2286000"/>
            <a:ext cx="8424862" cy="1143000"/>
          </a:xfrm>
        </p:spPr>
        <p:txBody>
          <a:bodyPr/>
          <a:lstStyle>
            <a:lvl1pPr>
              <a:defRPr sz="4800">
                <a:solidFill>
                  <a:srgbClr val="97D0ED"/>
                </a:solidFill>
              </a:defRPr>
            </a:lvl1pPr>
          </a:lstStyle>
          <a:p>
            <a:r>
              <a:rPr lang="en-GB"/>
              <a:t>Click to edit Master title style</a:t>
            </a:r>
          </a:p>
        </p:txBody>
      </p:sp>
      <p:sp>
        <p:nvSpPr>
          <p:cNvPr id="7171" name="Rectangle 3"/>
          <p:cNvSpPr>
            <a:spLocks noGrp="1" noChangeArrowheads="1"/>
          </p:cNvSpPr>
          <p:nvPr>
            <p:ph type="subTitle" idx="1"/>
          </p:nvPr>
        </p:nvSpPr>
        <p:spPr>
          <a:xfrm>
            <a:off x="338138" y="3505200"/>
            <a:ext cx="8424862" cy="1752600"/>
          </a:xfrm>
        </p:spPr>
        <p:txBody>
          <a:bodyPr/>
          <a:lstStyle>
            <a:lvl1pPr marL="0" indent="0">
              <a:buFont typeface="Wingdings" pitchFamily="2" charset="2"/>
              <a:buNone/>
              <a:defRPr/>
            </a:lvl1pPr>
          </a:lstStyle>
          <a:p>
            <a:r>
              <a:rPr lang="en-GB"/>
              <a:t>Click to edit Master subtitle style</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20DB3F0-5481-453F-A496-36B9FDE06F3F}"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BA3AD93-6DE9-4E83-BDB2-8B1419EC833A}"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649B0FEB-3AA1-4B21-8114-62EEC8EA2032}"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BB266F3-E603-4941-88E2-A4596571A93F}"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30D0530-9EB6-4117-882E-B6DA0AA0E377}"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00F3743-26AF-4DAF-BE43-B3D5322734C1}"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E0D55D9-5844-46BE-925C-582F5DCC7C8E}"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IE"/>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B472D4A-D866-4DB1-866A-096BCA466A4F}"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535B838-A8DE-4956-A97D-C1A0CB481F1E}"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7DB9D1E-D87B-49B5-BC36-A73B852EEB59}"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xfrm>
            <a:off x="685800" y="6248400"/>
            <a:ext cx="1905000" cy="457200"/>
          </a:xfrm>
          <a:prstGeom prst="rect">
            <a:avLst/>
          </a:prstGeom>
          <a:ln/>
        </p:spPr>
        <p:txBody>
          <a:bodyPr/>
          <a:lstStyle>
            <a:lvl1pPr>
              <a:defRPr/>
            </a:lvl1pPr>
          </a:lstStyle>
          <a:p>
            <a:pPr>
              <a:defRPr/>
            </a:pPr>
            <a:endParaRPr lang="en-GB"/>
          </a:p>
        </p:txBody>
      </p:sp>
      <p:sp>
        <p:nvSpPr>
          <p:cNvPr id="5" name="Rectangle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pPr>
              <a:defRPr/>
            </a:pPr>
            <a:fld id="{17DB9D1E-D87B-49B5-BC36-A73B852EEB59}"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511350C-C3C5-4032-BFB2-D7A92175557A}"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B96D846-6E88-4C77-8652-86D179E653D7}"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20DB3F0-5481-453F-A496-36B9FDE06F3F}"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BA3AD93-6DE9-4E83-BDB2-8B1419EC833A}"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649B0FEB-3AA1-4B21-8114-62EEC8EA2032}"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BB266F3-E603-4941-88E2-A4596571A93F}"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30D0530-9EB6-4117-882E-B6DA0AA0E377}"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00F3743-26AF-4DAF-BE43-B3D5322734C1}"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E0D55D9-5844-46BE-925C-582F5DCC7C8E}"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IE"/>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B472D4A-D866-4DB1-866A-096BCA466A4F}"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535B838-A8DE-4956-A97D-C1A0CB481F1E}"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535B838-A8DE-4956-A97D-C1A0CB481F1E}"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7DB9D1E-D87B-49B5-BC36-A73B852EEB59}"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511350C-C3C5-4032-BFB2-D7A92175557A}"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B96D846-6E88-4C77-8652-86D179E653D7}"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20DB3F0-5481-453F-A496-36B9FDE06F3F}"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BA3AD93-6DE9-4E83-BDB2-8B1419EC833A}"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649B0FEB-3AA1-4B21-8114-62EEC8EA2032}"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BB266F3-E603-4941-88E2-A4596571A93F}"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30D0530-9EB6-4117-882E-B6DA0AA0E377}"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00F3743-26AF-4DAF-BE43-B3D5322734C1}"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7DB9D1E-D87B-49B5-BC36-A73B852EEB59}"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E0D55D9-5844-46BE-925C-582F5DCC7C8E}"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IE"/>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B472D4A-D866-4DB1-866A-096BCA466A4F}"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511350C-C3C5-4032-BFB2-D7A92175557A}"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B96D846-6E88-4C77-8652-86D179E653D7}"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20DB3F0-5481-453F-A496-36B9FDE06F3F}" type="slidenum">
              <a:rPr lang="en-GB">
                <a:solidFill>
                  <a:srgbClr val="000000"/>
                </a:solidFill>
              </a:rPr>
              <a:pPr>
                <a:defRPr/>
              </a:pPr>
              <a:t>‹#›</a:t>
            </a:fld>
            <a:endParaRPr lang="en-GB">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BA3AD93-6DE9-4E83-BDB2-8B1419EC833A}" type="slidenum">
              <a:rPr lang="en-GB">
                <a:solidFill>
                  <a:srgbClr val="000000"/>
                </a:solidFill>
              </a:rPr>
              <a:pPr>
                <a:defRPr/>
              </a:pPr>
              <a:t>‹#›</a:t>
            </a:fld>
            <a:endParaRPr lang="en-GB">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4.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5.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cstate="print">
            <a:lum/>
          </a:blip>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38138" y="457200"/>
            <a:ext cx="8424862" cy="102711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8195" name="Rectangle 3"/>
          <p:cNvSpPr>
            <a:spLocks noGrp="1" noChangeArrowheads="1"/>
          </p:cNvSpPr>
          <p:nvPr>
            <p:ph type="body" idx="1"/>
          </p:nvPr>
        </p:nvSpPr>
        <p:spPr bwMode="auto">
          <a:xfrm>
            <a:off x="338138" y="1981200"/>
            <a:ext cx="8424862"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Only using bullet points</a:t>
            </a:r>
          </a:p>
          <a:p>
            <a:pPr lvl="1"/>
            <a:r>
              <a:rPr lang="en-GB" dirty="0" smtClean="0"/>
              <a:t>when we have something</a:t>
            </a:r>
          </a:p>
          <a:p>
            <a:pPr lvl="1"/>
            <a:r>
              <a:rPr lang="en-GB" dirty="0" smtClean="0"/>
              <a:t>that needs to </a:t>
            </a:r>
          </a:p>
          <a:p>
            <a:pPr lvl="1"/>
            <a:r>
              <a:rPr lang="en-GB" dirty="0" smtClean="0"/>
              <a:t>be in a </a:t>
            </a:r>
          </a:p>
          <a:p>
            <a:pPr lvl="1"/>
            <a:r>
              <a:rPr lang="en-GB" dirty="0" smtClean="0"/>
              <a:t>list</a:t>
            </a:r>
          </a:p>
          <a:p>
            <a:pPr lvl="1"/>
            <a:endParaRPr lang="en-GB" dirty="0" smtClean="0"/>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23" r:id="rId3"/>
  </p:sldLayoutIdLst>
  <p:transition>
    <p:fade/>
  </p:transition>
  <p:timing>
    <p:tnLst>
      <p:par>
        <p:cTn id="1" dur="indefinite" restart="never" nodeType="tmRoot"/>
      </p:par>
    </p:tnLst>
  </p:timing>
  <p:hf hdr="0" ftr="0" dt="0"/>
  <p:txStyles>
    <p:titleStyle>
      <a:lvl1pPr algn="l" rtl="0" eaLnBrk="0" fontAlgn="base" hangingPunct="0">
        <a:spcBef>
          <a:spcPct val="0"/>
        </a:spcBef>
        <a:spcAft>
          <a:spcPct val="0"/>
        </a:spcAft>
        <a:defRPr sz="4400">
          <a:solidFill>
            <a:srgbClr val="003A74"/>
          </a:solidFill>
          <a:latin typeface="Arial" charset="0"/>
          <a:ea typeface="+mj-ea"/>
          <a:cs typeface="+mj-cs"/>
        </a:defRPr>
      </a:lvl1pPr>
      <a:lvl2pPr algn="l" rtl="0" eaLnBrk="0" fontAlgn="base" hangingPunct="0">
        <a:spcBef>
          <a:spcPct val="0"/>
        </a:spcBef>
        <a:spcAft>
          <a:spcPct val="0"/>
        </a:spcAft>
        <a:defRPr sz="4400">
          <a:solidFill>
            <a:srgbClr val="003A74"/>
          </a:solidFill>
          <a:latin typeface="Arial" charset="0"/>
          <a:ea typeface="MS PGothic" pitchFamily="34" charset="-128"/>
        </a:defRPr>
      </a:lvl2pPr>
      <a:lvl3pPr algn="l" rtl="0" eaLnBrk="0" fontAlgn="base" hangingPunct="0">
        <a:spcBef>
          <a:spcPct val="0"/>
        </a:spcBef>
        <a:spcAft>
          <a:spcPct val="0"/>
        </a:spcAft>
        <a:defRPr sz="4400">
          <a:solidFill>
            <a:srgbClr val="003A74"/>
          </a:solidFill>
          <a:latin typeface="Arial" charset="0"/>
          <a:ea typeface="MS PGothic" pitchFamily="34" charset="-128"/>
        </a:defRPr>
      </a:lvl3pPr>
      <a:lvl4pPr algn="l" rtl="0" eaLnBrk="0" fontAlgn="base" hangingPunct="0">
        <a:spcBef>
          <a:spcPct val="0"/>
        </a:spcBef>
        <a:spcAft>
          <a:spcPct val="0"/>
        </a:spcAft>
        <a:defRPr sz="4400">
          <a:solidFill>
            <a:srgbClr val="003A74"/>
          </a:solidFill>
          <a:latin typeface="Arial" charset="0"/>
          <a:ea typeface="MS PGothic" pitchFamily="34" charset="-128"/>
        </a:defRPr>
      </a:lvl4pPr>
      <a:lvl5pPr algn="l" rtl="0" eaLnBrk="0" fontAlgn="base" hangingPunct="0">
        <a:spcBef>
          <a:spcPct val="0"/>
        </a:spcBef>
        <a:spcAft>
          <a:spcPct val="0"/>
        </a:spcAft>
        <a:defRPr sz="4400">
          <a:solidFill>
            <a:srgbClr val="003A74"/>
          </a:solidFill>
          <a:latin typeface="Arial" charset="0"/>
          <a:ea typeface="MS PGothic" pitchFamily="34" charset="-128"/>
        </a:defRPr>
      </a:lvl5pPr>
      <a:lvl6pPr marL="457200" algn="l" rtl="0" fontAlgn="base">
        <a:spcBef>
          <a:spcPct val="0"/>
        </a:spcBef>
        <a:spcAft>
          <a:spcPct val="0"/>
        </a:spcAft>
        <a:defRPr sz="4400">
          <a:solidFill>
            <a:schemeClr val="bg1"/>
          </a:solidFill>
          <a:latin typeface="Arial" charset="0"/>
          <a:ea typeface="MS PGothic" pitchFamily="34" charset="-128"/>
        </a:defRPr>
      </a:lvl6pPr>
      <a:lvl7pPr marL="914400" algn="l" rtl="0" fontAlgn="base">
        <a:spcBef>
          <a:spcPct val="0"/>
        </a:spcBef>
        <a:spcAft>
          <a:spcPct val="0"/>
        </a:spcAft>
        <a:defRPr sz="4400">
          <a:solidFill>
            <a:schemeClr val="bg1"/>
          </a:solidFill>
          <a:latin typeface="Arial" charset="0"/>
          <a:ea typeface="MS PGothic" pitchFamily="34" charset="-128"/>
        </a:defRPr>
      </a:lvl7pPr>
      <a:lvl8pPr marL="1371600" algn="l" rtl="0" fontAlgn="base">
        <a:spcBef>
          <a:spcPct val="0"/>
        </a:spcBef>
        <a:spcAft>
          <a:spcPct val="0"/>
        </a:spcAft>
        <a:defRPr sz="4400">
          <a:solidFill>
            <a:schemeClr val="bg1"/>
          </a:solidFill>
          <a:latin typeface="Arial" charset="0"/>
          <a:ea typeface="MS PGothic" pitchFamily="34" charset="-128"/>
        </a:defRPr>
      </a:lvl8pPr>
      <a:lvl9pPr marL="1828800" algn="l" rtl="0" fontAlgn="base">
        <a:spcBef>
          <a:spcPct val="0"/>
        </a:spcBef>
        <a:spcAft>
          <a:spcPct val="0"/>
        </a:spcAft>
        <a:defRPr sz="4400">
          <a:solidFill>
            <a:schemeClr val="bg1"/>
          </a:solidFill>
          <a:latin typeface="Arial" charset="0"/>
          <a:ea typeface="MS PGothic" pitchFamily="34" charset="-128"/>
        </a:defRPr>
      </a:lvl9pPr>
    </p:titleStyle>
    <p:bodyStyle>
      <a:lvl1pPr marL="342900" indent="-342900" algn="l" rtl="0" eaLnBrk="0" fontAlgn="base" hangingPunct="0">
        <a:spcBef>
          <a:spcPct val="0"/>
        </a:spcBef>
        <a:spcAft>
          <a:spcPct val="0"/>
        </a:spcAft>
        <a:buClr>
          <a:srgbClr val="97D0ED"/>
        </a:buClr>
        <a:buFont typeface="Wingdings" pitchFamily="2" charset="2"/>
        <a:buChar char="§"/>
        <a:defRPr sz="3200">
          <a:solidFill>
            <a:srgbClr val="003A74"/>
          </a:solidFill>
          <a:latin typeface="Arial" charset="0"/>
          <a:ea typeface="+mn-ea"/>
          <a:cs typeface="+mn-cs"/>
        </a:defRPr>
      </a:lvl1pPr>
      <a:lvl2pPr marL="742950" indent="-285750" algn="l" rtl="0" eaLnBrk="0" fontAlgn="base" hangingPunct="0">
        <a:spcBef>
          <a:spcPct val="0"/>
        </a:spcBef>
        <a:spcAft>
          <a:spcPct val="0"/>
        </a:spcAft>
        <a:buClr>
          <a:srgbClr val="97D0ED"/>
        </a:buClr>
        <a:buFont typeface="Wingdings" pitchFamily="2" charset="2"/>
        <a:buChar char="§"/>
        <a:defRPr sz="2800">
          <a:solidFill>
            <a:srgbClr val="003A74"/>
          </a:solidFill>
          <a:latin typeface="Arial" charset="0"/>
          <a:ea typeface="+mn-ea"/>
        </a:defRPr>
      </a:lvl2pPr>
      <a:lvl3pPr marL="1143000" indent="-228600" algn="l" rtl="0" eaLnBrk="0" fontAlgn="base" hangingPunct="0">
        <a:spcBef>
          <a:spcPct val="0"/>
        </a:spcBef>
        <a:spcAft>
          <a:spcPct val="0"/>
        </a:spcAft>
        <a:buClr>
          <a:srgbClr val="CCE8F6"/>
        </a:buClr>
        <a:buFont typeface="Wingdings" pitchFamily="2" charset="2"/>
        <a:buChar char="§"/>
        <a:defRPr sz="2400">
          <a:solidFill>
            <a:schemeClr val="bg1"/>
          </a:solidFill>
          <a:latin typeface="Arial" charset="0"/>
          <a:ea typeface="+mn-ea"/>
        </a:defRPr>
      </a:lvl3pPr>
      <a:lvl4pPr marL="1600200" indent="-228600" algn="l" rtl="0" eaLnBrk="0" fontAlgn="base" hangingPunct="0">
        <a:spcBef>
          <a:spcPct val="0"/>
        </a:spcBef>
        <a:spcAft>
          <a:spcPct val="0"/>
        </a:spcAft>
        <a:buClr>
          <a:srgbClr val="CCE8F6"/>
        </a:buClr>
        <a:buFont typeface="Wingdings" pitchFamily="2" charset="2"/>
        <a:buChar char="§"/>
        <a:defRPr sz="2000">
          <a:solidFill>
            <a:schemeClr val="bg1"/>
          </a:solidFill>
          <a:latin typeface="Arial" charset="0"/>
          <a:ea typeface="+mn-ea"/>
        </a:defRPr>
      </a:lvl4pPr>
      <a:lvl5pPr marL="2057400" indent="-228600" algn="l" rtl="0" eaLnBrk="0" fontAlgn="base" hangingPunct="0">
        <a:spcBef>
          <a:spcPct val="0"/>
        </a:spcBef>
        <a:spcAft>
          <a:spcPct val="0"/>
        </a:spcAft>
        <a:buClr>
          <a:srgbClr val="CCE8F6"/>
        </a:buClr>
        <a:buFont typeface="Wingdings" pitchFamily="2" charset="2"/>
        <a:defRPr sz="2000">
          <a:solidFill>
            <a:schemeClr val="bg1"/>
          </a:solidFill>
          <a:latin typeface="Arial" charset="0"/>
          <a:ea typeface="+mn-ea"/>
        </a:defRPr>
      </a:lvl5pPr>
      <a:lvl6pPr marL="25146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6pPr>
      <a:lvl7pPr marL="29718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7pPr>
      <a:lvl8pPr marL="34290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8pPr>
      <a:lvl9pPr marL="38862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307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eaLnBrk="1" hangingPunct="1">
              <a:defRPr/>
            </a:pPr>
            <a:endParaRPr lang="en-GB">
              <a:solidFill>
                <a:srgbClr val="000000"/>
              </a:solidFill>
              <a:latin typeface="Times New Roman" pitchFamily="18" charset="0"/>
              <a:ea typeface="+mn-ea"/>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ctr" eaLnBrk="1" hangingPunct="1">
              <a:defRPr/>
            </a:pPr>
            <a:endParaRPr lang="en-GB">
              <a:solidFill>
                <a:srgbClr val="000000"/>
              </a:solidFill>
              <a:latin typeface="Times New Roman" pitchFamily="18" charset="0"/>
              <a:ea typeface="+mn-ea"/>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eaLnBrk="1" hangingPunct="1">
              <a:defRPr/>
            </a:pPr>
            <a:fld id="{DE77542C-C7D0-477A-A299-728191058DF8}" type="slidenum">
              <a:rPr lang="en-GB">
                <a:solidFill>
                  <a:srgbClr val="000000"/>
                </a:solidFill>
                <a:latin typeface="Times New Roman" pitchFamily="18" charset="0"/>
                <a:ea typeface="+mn-ea"/>
              </a:rPr>
              <a:pPr eaLnBrk="1" hangingPunct="1">
                <a:defRPr/>
              </a:pPr>
              <a:t>‹#›</a:t>
            </a:fld>
            <a:endParaRPr lang="en-GB">
              <a:solidFill>
                <a:srgbClr val="000000"/>
              </a:solidFill>
              <a:latin typeface="Times New Roman" pitchFamily="18" charset="0"/>
              <a:ea typeface="+mn-ea"/>
            </a:endParaRP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hf hdr="0" ftr="0" dt="0"/>
  <p:txStyles>
    <p:titleStyle>
      <a:lvl1pPr algn="ctr" rtl="0" eaLnBrk="0" fontAlgn="base" hangingPunct="0">
        <a:spcBef>
          <a:spcPct val="0"/>
        </a:spcBef>
        <a:spcAft>
          <a:spcPct val="0"/>
        </a:spcAft>
        <a:defRPr sz="2400" b="1">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4400">
          <a:solidFill>
            <a:schemeClr val="accent2"/>
          </a:solidFill>
          <a:latin typeface="Tahoma" charset="0"/>
        </a:defRPr>
      </a:lvl2pPr>
      <a:lvl3pPr algn="l" rtl="0" eaLnBrk="0" fontAlgn="base" hangingPunct="0">
        <a:spcBef>
          <a:spcPct val="0"/>
        </a:spcBef>
        <a:spcAft>
          <a:spcPct val="0"/>
        </a:spcAft>
        <a:defRPr sz="4400">
          <a:solidFill>
            <a:schemeClr val="accent2"/>
          </a:solidFill>
          <a:latin typeface="Tahoma" charset="0"/>
        </a:defRPr>
      </a:lvl3pPr>
      <a:lvl4pPr algn="l" rtl="0" eaLnBrk="0" fontAlgn="base" hangingPunct="0">
        <a:spcBef>
          <a:spcPct val="0"/>
        </a:spcBef>
        <a:spcAft>
          <a:spcPct val="0"/>
        </a:spcAft>
        <a:defRPr sz="4400">
          <a:solidFill>
            <a:schemeClr val="accent2"/>
          </a:solidFill>
          <a:latin typeface="Tahoma" charset="0"/>
        </a:defRPr>
      </a:lvl4pPr>
      <a:lvl5pPr algn="l" rtl="0" eaLnBrk="0" fontAlgn="base" hangingPunct="0">
        <a:spcBef>
          <a:spcPct val="0"/>
        </a:spcBef>
        <a:spcAft>
          <a:spcPct val="0"/>
        </a:spcAft>
        <a:defRPr sz="4400">
          <a:solidFill>
            <a:schemeClr val="accent2"/>
          </a:solidFill>
          <a:latin typeface="Tahoma" charset="0"/>
        </a:defRPr>
      </a:lvl5pPr>
      <a:lvl6pPr marL="457200" algn="l" rtl="0" fontAlgn="base">
        <a:spcBef>
          <a:spcPct val="0"/>
        </a:spcBef>
        <a:spcAft>
          <a:spcPct val="0"/>
        </a:spcAft>
        <a:defRPr sz="4400">
          <a:solidFill>
            <a:schemeClr val="accent2"/>
          </a:solidFill>
          <a:latin typeface="Tahoma" charset="0"/>
        </a:defRPr>
      </a:lvl6pPr>
      <a:lvl7pPr marL="914400" algn="l" rtl="0" fontAlgn="base">
        <a:spcBef>
          <a:spcPct val="0"/>
        </a:spcBef>
        <a:spcAft>
          <a:spcPct val="0"/>
        </a:spcAft>
        <a:defRPr sz="4400">
          <a:solidFill>
            <a:schemeClr val="accent2"/>
          </a:solidFill>
          <a:latin typeface="Tahoma" charset="0"/>
        </a:defRPr>
      </a:lvl7pPr>
      <a:lvl8pPr marL="1371600" algn="l" rtl="0" fontAlgn="base">
        <a:spcBef>
          <a:spcPct val="0"/>
        </a:spcBef>
        <a:spcAft>
          <a:spcPct val="0"/>
        </a:spcAft>
        <a:defRPr sz="4400">
          <a:solidFill>
            <a:schemeClr val="accent2"/>
          </a:solidFill>
          <a:latin typeface="Tahoma" charset="0"/>
        </a:defRPr>
      </a:lvl8pPr>
      <a:lvl9pPr marL="1828800" algn="l" rtl="0" fontAlgn="base">
        <a:spcBef>
          <a:spcPct val="0"/>
        </a:spcBef>
        <a:spcAft>
          <a:spcPct val="0"/>
        </a:spcAft>
        <a:defRPr sz="4400">
          <a:solidFill>
            <a:schemeClr val="accent2"/>
          </a:solidFill>
          <a:latin typeface="Tahoma" charset="0"/>
        </a:defRPr>
      </a:lvl9pPr>
    </p:titleStyle>
    <p:bodyStyle>
      <a:lvl1pPr marL="342900" indent="-342900" algn="just"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1pPr>
      <a:lvl2pPr marL="742950" indent="-285750" algn="just" rtl="0" eaLnBrk="0" fontAlgn="base" hangingPunct="0">
        <a:spcBef>
          <a:spcPct val="20000"/>
        </a:spcBef>
        <a:spcAft>
          <a:spcPct val="0"/>
        </a:spcAft>
        <a:buChar char="–"/>
        <a:defRPr sz="2400">
          <a:solidFill>
            <a:schemeClr val="tx1"/>
          </a:solidFill>
          <a:latin typeface="Arial" pitchFamily="34" charset="0"/>
          <a:cs typeface="Arial" pitchFamily="34" charset="0"/>
        </a:defRPr>
      </a:lvl2pPr>
      <a:lvl3pPr marL="11430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3pPr>
      <a:lvl4pPr marL="16002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4pPr>
      <a:lvl5pPr marL="20574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5pPr>
      <a:lvl6pPr marL="2514600" indent="-228600" algn="just" rtl="0" fontAlgn="base">
        <a:spcBef>
          <a:spcPct val="20000"/>
        </a:spcBef>
        <a:spcAft>
          <a:spcPct val="0"/>
        </a:spcAft>
        <a:buChar char="»"/>
        <a:defRPr sz="2000">
          <a:solidFill>
            <a:schemeClr val="tx1"/>
          </a:solidFill>
          <a:latin typeface="+mn-lt"/>
        </a:defRPr>
      </a:lvl6pPr>
      <a:lvl7pPr marL="2971800" indent="-228600" algn="just" rtl="0" fontAlgn="base">
        <a:spcBef>
          <a:spcPct val="20000"/>
        </a:spcBef>
        <a:spcAft>
          <a:spcPct val="0"/>
        </a:spcAft>
        <a:buChar char="»"/>
        <a:defRPr sz="2000">
          <a:solidFill>
            <a:schemeClr val="tx1"/>
          </a:solidFill>
          <a:latin typeface="+mn-lt"/>
        </a:defRPr>
      </a:lvl7pPr>
      <a:lvl8pPr marL="3429000" indent="-228600" algn="just" rtl="0" fontAlgn="base">
        <a:spcBef>
          <a:spcPct val="20000"/>
        </a:spcBef>
        <a:spcAft>
          <a:spcPct val="0"/>
        </a:spcAft>
        <a:buChar char="»"/>
        <a:defRPr sz="2000">
          <a:solidFill>
            <a:schemeClr val="tx1"/>
          </a:solidFill>
          <a:latin typeface="+mn-lt"/>
        </a:defRPr>
      </a:lvl8pPr>
      <a:lvl9pPr marL="3886200" indent="-228600" algn="just"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307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eaLnBrk="1" hangingPunct="1">
              <a:defRPr/>
            </a:pPr>
            <a:endParaRPr lang="en-GB">
              <a:solidFill>
                <a:srgbClr val="000000"/>
              </a:solidFill>
              <a:latin typeface="Times New Roman" pitchFamily="18" charset="0"/>
              <a:ea typeface="+mn-ea"/>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ctr" eaLnBrk="1" hangingPunct="1">
              <a:defRPr/>
            </a:pPr>
            <a:endParaRPr lang="en-GB">
              <a:solidFill>
                <a:srgbClr val="000000"/>
              </a:solidFill>
              <a:latin typeface="Times New Roman" pitchFamily="18" charset="0"/>
              <a:ea typeface="+mn-ea"/>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eaLnBrk="1" hangingPunct="1">
              <a:defRPr/>
            </a:pPr>
            <a:fld id="{DE77542C-C7D0-477A-A299-728191058DF8}" type="slidenum">
              <a:rPr lang="en-GB">
                <a:solidFill>
                  <a:srgbClr val="000000"/>
                </a:solidFill>
                <a:latin typeface="Times New Roman" pitchFamily="18" charset="0"/>
                <a:ea typeface="+mn-ea"/>
              </a:rPr>
              <a:pPr eaLnBrk="1" hangingPunct="1">
                <a:defRPr/>
              </a:pPr>
              <a:t>‹#›</a:t>
            </a:fld>
            <a:endParaRPr lang="en-GB">
              <a:solidFill>
                <a:srgbClr val="000000"/>
              </a:solidFill>
              <a:latin typeface="Times New Roman" pitchFamily="18" charset="0"/>
              <a:ea typeface="+mn-ea"/>
            </a:endParaRPr>
          </a:p>
        </p:txBody>
      </p:sp>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Lst>
  <p:hf hdr="0" ftr="0" dt="0"/>
  <p:txStyles>
    <p:titleStyle>
      <a:lvl1pPr algn="ctr" rtl="0" eaLnBrk="0" fontAlgn="base" hangingPunct="0">
        <a:spcBef>
          <a:spcPct val="0"/>
        </a:spcBef>
        <a:spcAft>
          <a:spcPct val="0"/>
        </a:spcAft>
        <a:defRPr sz="2400" b="1">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4400">
          <a:solidFill>
            <a:schemeClr val="accent2"/>
          </a:solidFill>
          <a:latin typeface="Tahoma" charset="0"/>
        </a:defRPr>
      </a:lvl2pPr>
      <a:lvl3pPr algn="l" rtl="0" eaLnBrk="0" fontAlgn="base" hangingPunct="0">
        <a:spcBef>
          <a:spcPct val="0"/>
        </a:spcBef>
        <a:spcAft>
          <a:spcPct val="0"/>
        </a:spcAft>
        <a:defRPr sz="4400">
          <a:solidFill>
            <a:schemeClr val="accent2"/>
          </a:solidFill>
          <a:latin typeface="Tahoma" charset="0"/>
        </a:defRPr>
      </a:lvl3pPr>
      <a:lvl4pPr algn="l" rtl="0" eaLnBrk="0" fontAlgn="base" hangingPunct="0">
        <a:spcBef>
          <a:spcPct val="0"/>
        </a:spcBef>
        <a:spcAft>
          <a:spcPct val="0"/>
        </a:spcAft>
        <a:defRPr sz="4400">
          <a:solidFill>
            <a:schemeClr val="accent2"/>
          </a:solidFill>
          <a:latin typeface="Tahoma" charset="0"/>
        </a:defRPr>
      </a:lvl4pPr>
      <a:lvl5pPr algn="l" rtl="0" eaLnBrk="0" fontAlgn="base" hangingPunct="0">
        <a:spcBef>
          <a:spcPct val="0"/>
        </a:spcBef>
        <a:spcAft>
          <a:spcPct val="0"/>
        </a:spcAft>
        <a:defRPr sz="4400">
          <a:solidFill>
            <a:schemeClr val="accent2"/>
          </a:solidFill>
          <a:latin typeface="Tahoma" charset="0"/>
        </a:defRPr>
      </a:lvl5pPr>
      <a:lvl6pPr marL="457200" algn="l" rtl="0" fontAlgn="base">
        <a:spcBef>
          <a:spcPct val="0"/>
        </a:spcBef>
        <a:spcAft>
          <a:spcPct val="0"/>
        </a:spcAft>
        <a:defRPr sz="4400">
          <a:solidFill>
            <a:schemeClr val="accent2"/>
          </a:solidFill>
          <a:latin typeface="Tahoma" charset="0"/>
        </a:defRPr>
      </a:lvl6pPr>
      <a:lvl7pPr marL="914400" algn="l" rtl="0" fontAlgn="base">
        <a:spcBef>
          <a:spcPct val="0"/>
        </a:spcBef>
        <a:spcAft>
          <a:spcPct val="0"/>
        </a:spcAft>
        <a:defRPr sz="4400">
          <a:solidFill>
            <a:schemeClr val="accent2"/>
          </a:solidFill>
          <a:latin typeface="Tahoma" charset="0"/>
        </a:defRPr>
      </a:lvl7pPr>
      <a:lvl8pPr marL="1371600" algn="l" rtl="0" fontAlgn="base">
        <a:spcBef>
          <a:spcPct val="0"/>
        </a:spcBef>
        <a:spcAft>
          <a:spcPct val="0"/>
        </a:spcAft>
        <a:defRPr sz="4400">
          <a:solidFill>
            <a:schemeClr val="accent2"/>
          </a:solidFill>
          <a:latin typeface="Tahoma" charset="0"/>
        </a:defRPr>
      </a:lvl8pPr>
      <a:lvl9pPr marL="1828800" algn="l" rtl="0" fontAlgn="base">
        <a:spcBef>
          <a:spcPct val="0"/>
        </a:spcBef>
        <a:spcAft>
          <a:spcPct val="0"/>
        </a:spcAft>
        <a:defRPr sz="4400">
          <a:solidFill>
            <a:schemeClr val="accent2"/>
          </a:solidFill>
          <a:latin typeface="Tahoma" charset="0"/>
        </a:defRPr>
      </a:lvl9pPr>
    </p:titleStyle>
    <p:bodyStyle>
      <a:lvl1pPr marL="342900" indent="-342900" algn="just"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1pPr>
      <a:lvl2pPr marL="742950" indent="-285750" algn="just" rtl="0" eaLnBrk="0" fontAlgn="base" hangingPunct="0">
        <a:spcBef>
          <a:spcPct val="20000"/>
        </a:spcBef>
        <a:spcAft>
          <a:spcPct val="0"/>
        </a:spcAft>
        <a:buChar char="–"/>
        <a:defRPr sz="2400">
          <a:solidFill>
            <a:schemeClr val="tx1"/>
          </a:solidFill>
          <a:latin typeface="Arial" pitchFamily="34" charset="0"/>
          <a:cs typeface="Arial" pitchFamily="34" charset="0"/>
        </a:defRPr>
      </a:lvl2pPr>
      <a:lvl3pPr marL="11430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3pPr>
      <a:lvl4pPr marL="16002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4pPr>
      <a:lvl5pPr marL="20574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5pPr>
      <a:lvl6pPr marL="2514600" indent="-228600" algn="just" rtl="0" fontAlgn="base">
        <a:spcBef>
          <a:spcPct val="20000"/>
        </a:spcBef>
        <a:spcAft>
          <a:spcPct val="0"/>
        </a:spcAft>
        <a:buChar char="»"/>
        <a:defRPr sz="2000">
          <a:solidFill>
            <a:schemeClr val="tx1"/>
          </a:solidFill>
          <a:latin typeface="+mn-lt"/>
        </a:defRPr>
      </a:lvl6pPr>
      <a:lvl7pPr marL="2971800" indent="-228600" algn="just" rtl="0" fontAlgn="base">
        <a:spcBef>
          <a:spcPct val="20000"/>
        </a:spcBef>
        <a:spcAft>
          <a:spcPct val="0"/>
        </a:spcAft>
        <a:buChar char="»"/>
        <a:defRPr sz="2000">
          <a:solidFill>
            <a:schemeClr val="tx1"/>
          </a:solidFill>
          <a:latin typeface="+mn-lt"/>
        </a:defRPr>
      </a:lvl7pPr>
      <a:lvl8pPr marL="3429000" indent="-228600" algn="just" rtl="0" fontAlgn="base">
        <a:spcBef>
          <a:spcPct val="20000"/>
        </a:spcBef>
        <a:spcAft>
          <a:spcPct val="0"/>
        </a:spcAft>
        <a:buChar char="»"/>
        <a:defRPr sz="2000">
          <a:solidFill>
            <a:schemeClr val="tx1"/>
          </a:solidFill>
          <a:latin typeface="+mn-lt"/>
        </a:defRPr>
      </a:lvl8pPr>
      <a:lvl9pPr marL="3886200" indent="-228600" algn="just"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307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eaLnBrk="1" hangingPunct="1">
              <a:defRPr/>
            </a:pPr>
            <a:endParaRPr lang="en-GB">
              <a:solidFill>
                <a:srgbClr val="000000"/>
              </a:solidFill>
              <a:latin typeface="Times New Roman" pitchFamily="18" charset="0"/>
              <a:ea typeface="+mn-ea"/>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ctr" eaLnBrk="1" hangingPunct="1">
              <a:defRPr/>
            </a:pPr>
            <a:endParaRPr lang="en-GB">
              <a:solidFill>
                <a:srgbClr val="000000"/>
              </a:solidFill>
              <a:latin typeface="Times New Roman" pitchFamily="18" charset="0"/>
              <a:ea typeface="+mn-ea"/>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eaLnBrk="1" hangingPunct="1">
              <a:defRPr/>
            </a:pPr>
            <a:fld id="{DE77542C-C7D0-477A-A299-728191058DF8}" type="slidenum">
              <a:rPr lang="en-GB">
                <a:solidFill>
                  <a:srgbClr val="000000"/>
                </a:solidFill>
                <a:latin typeface="Times New Roman" pitchFamily="18" charset="0"/>
                <a:ea typeface="+mn-ea"/>
              </a:rPr>
              <a:pPr eaLnBrk="1" hangingPunct="1">
                <a:defRPr/>
              </a:pPr>
              <a:t>‹#›</a:t>
            </a:fld>
            <a:endParaRPr lang="en-GB">
              <a:solidFill>
                <a:srgbClr val="000000"/>
              </a:solidFill>
              <a:latin typeface="Times New Roman" pitchFamily="18" charset="0"/>
              <a:ea typeface="+mn-ea"/>
            </a:endParaRPr>
          </a:p>
        </p:txBody>
      </p:sp>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Lst>
  <p:hf hdr="0" ftr="0" dt="0"/>
  <p:txStyles>
    <p:titleStyle>
      <a:lvl1pPr algn="ctr" rtl="0" eaLnBrk="0" fontAlgn="base" hangingPunct="0">
        <a:spcBef>
          <a:spcPct val="0"/>
        </a:spcBef>
        <a:spcAft>
          <a:spcPct val="0"/>
        </a:spcAft>
        <a:defRPr sz="2400" b="1">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4400">
          <a:solidFill>
            <a:schemeClr val="accent2"/>
          </a:solidFill>
          <a:latin typeface="Tahoma" charset="0"/>
        </a:defRPr>
      </a:lvl2pPr>
      <a:lvl3pPr algn="l" rtl="0" eaLnBrk="0" fontAlgn="base" hangingPunct="0">
        <a:spcBef>
          <a:spcPct val="0"/>
        </a:spcBef>
        <a:spcAft>
          <a:spcPct val="0"/>
        </a:spcAft>
        <a:defRPr sz="4400">
          <a:solidFill>
            <a:schemeClr val="accent2"/>
          </a:solidFill>
          <a:latin typeface="Tahoma" charset="0"/>
        </a:defRPr>
      </a:lvl3pPr>
      <a:lvl4pPr algn="l" rtl="0" eaLnBrk="0" fontAlgn="base" hangingPunct="0">
        <a:spcBef>
          <a:spcPct val="0"/>
        </a:spcBef>
        <a:spcAft>
          <a:spcPct val="0"/>
        </a:spcAft>
        <a:defRPr sz="4400">
          <a:solidFill>
            <a:schemeClr val="accent2"/>
          </a:solidFill>
          <a:latin typeface="Tahoma" charset="0"/>
        </a:defRPr>
      </a:lvl4pPr>
      <a:lvl5pPr algn="l" rtl="0" eaLnBrk="0" fontAlgn="base" hangingPunct="0">
        <a:spcBef>
          <a:spcPct val="0"/>
        </a:spcBef>
        <a:spcAft>
          <a:spcPct val="0"/>
        </a:spcAft>
        <a:defRPr sz="4400">
          <a:solidFill>
            <a:schemeClr val="accent2"/>
          </a:solidFill>
          <a:latin typeface="Tahoma" charset="0"/>
        </a:defRPr>
      </a:lvl5pPr>
      <a:lvl6pPr marL="457200" algn="l" rtl="0" fontAlgn="base">
        <a:spcBef>
          <a:spcPct val="0"/>
        </a:spcBef>
        <a:spcAft>
          <a:spcPct val="0"/>
        </a:spcAft>
        <a:defRPr sz="4400">
          <a:solidFill>
            <a:schemeClr val="accent2"/>
          </a:solidFill>
          <a:latin typeface="Tahoma" charset="0"/>
        </a:defRPr>
      </a:lvl6pPr>
      <a:lvl7pPr marL="914400" algn="l" rtl="0" fontAlgn="base">
        <a:spcBef>
          <a:spcPct val="0"/>
        </a:spcBef>
        <a:spcAft>
          <a:spcPct val="0"/>
        </a:spcAft>
        <a:defRPr sz="4400">
          <a:solidFill>
            <a:schemeClr val="accent2"/>
          </a:solidFill>
          <a:latin typeface="Tahoma" charset="0"/>
        </a:defRPr>
      </a:lvl7pPr>
      <a:lvl8pPr marL="1371600" algn="l" rtl="0" fontAlgn="base">
        <a:spcBef>
          <a:spcPct val="0"/>
        </a:spcBef>
        <a:spcAft>
          <a:spcPct val="0"/>
        </a:spcAft>
        <a:defRPr sz="4400">
          <a:solidFill>
            <a:schemeClr val="accent2"/>
          </a:solidFill>
          <a:latin typeface="Tahoma" charset="0"/>
        </a:defRPr>
      </a:lvl8pPr>
      <a:lvl9pPr marL="1828800" algn="l" rtl="0" fontAlgn="base">
        <a:spcBef>
          <a:spcPct val="0"/>
        </a:spcBef>
        <a:spcAft>
          <a:spcPct val="0"/>
        </a:spcAft>
        <a:defRPr sz="4400">
          <a:solidFill>
            <a:schemeClr val="accent2"/>
          </a:solidFill>
          <a:latin typeface="Tahoma" charset="0"/>
        </a:defRPr>
      </a:lvl9pPr>
    </p:titleStyle>
    <p:bodyStyle>
      <a:lvl1pPr marL="342900" indent="-342900" algn="just"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1pPr>
      <a:lvl2pPr marL="742950" indent="-285750" algn="just" rtl="0" eaLnBrk="0" fontAlgn="base" hangingPunct="0">
        <a:spcBef>
          <a:spcPct val="20000"/>
        </a:spcBef>
        <a:spcAft>
          <a:spcPct val="0"/>
        </a:spcAft>
        <a:buChar char="–"/>
        <a:defRPr sz="2400">
          <a:solidFill>
            <a:schemeClr val="tx1"/>
          </a:solidFill>
          <a:latin typeface="Arial" pitchFamily="34" charset="0"/>
          <a:cs typeface="Arial" pitchFamily="34" charset="0"/>
        </a:defRPr>
      </a:lvl2pPr>
      <a:lvl3pPr marL="11430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3pPr>
      <a:lvl4pPr marL="16002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4pPr>
      <a:lvl5pPr marL="20574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5pPr>
      <a:lvl6pPr marL="2514600" indent="-228600" algn="just" rtl="0" fontAlgn="base">
        <a:spcBef>
          <a:spcPct val="20000"/>
        </a:spcBef>
        <a:spcAft>
          <a:spcPct val="0"/>
        </a:spcAft>
        <a:buChar char="»"/>
        <a:defRPr sz="2000">
          <a:solidFill>
            <a:schemeClr val="tx1"/>
          </a:solidFill>
          <a:latin typeface="+mn-lt"/>
        </a:defRPr>
      </a:lvl6pPr>
      <a:lvl7pPr marL="2971800" indent="-228600" algn="just" rtl="0" fontAlgn="base">
        <a:spcBef>
          <a:spcPct val="20000"/>
        </a:spcBef>
        <a:spcAft>
          <a:spcPct val="0"/>
        </a:spcAft>
        <a:buChar char="»"/>
        <a:defRPr sz="2000">
          <a:solidFill>
            <a:schemeClr val="tx1"/>
          </a:solidFill>
          <a:latin typeface="+mn-lt"/>
        </a:defRPr>
      </a:lvl7pPr>
      <a:lvl8pPr marL="3429000" indent="-228600" algn="just" rtl="0" fontAlgn="base">
        <a:spcBef>
          <a:spcPct val="20000"/>
        </a:spcBef>
        <a:spcAft>
          <a:spcPct val="0"/>
        </a:spcAft>
        <a:buChar char="»"/>
        <a:defRPr sz="2000">
          <a:solidFill>
            <a:schemeClr val="tx1"/>
          </a:solidFill>
          <a:latin typeface="+mn-lt"/>
        </a:defRPr>
      </a:lvl8pPr>
      <a:lvl9pPr marL="3886200" indent="-228600" algn="just"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307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eaLnBrk="1" hangingPunct="1">
              <a:defRPr/>
            </a:pPr>
            <a:endParaRPr lang="en-GB">
              <a:solidFill>
                <a:srgbClr val="000000"/>
              </a:solidFill>
              <a:latin typeface="Times New Roman" pitchFamily="18" charset="0"/>
              <a:ea typeface="+mn-ea"/>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ctr" eaLnBrk="1" hangingPunct="1">
              <a:defRPr/>
            </a:pPr>
            <a:endParaRPr lang="en-GB">
              <a:solidFill>
                <a:srgbClr val="000000"/>
              </a:solidFill>
              <a:latin typeface="Times New Roman" pitchFamily="18" charset="0"/>
              <a:ea typeface="+mn-ea"/>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eaLnBrk="1" hangingPunct="1">
              <a:defRPr/>
            </a:pPr>
            <a:fld id="{DE77542C-C7D0-477A-A299-728191058DF8}" type="slidenum">
              <a:rPr lang="en-GB">
                <a:solidFill>
                  <a:srgbClr val="000000"/>
                </a:solidFill>
                <a:latin typeface="Times New Roman" pitchFamily="18" charset="0"/>
                <a:ea typeface="+mn-ea"/>
              </a:rPr>
              <a:pPr eaLnBrk="1" hangingPunct="1">
                <a:defRPr/>
              </a:pPr>
              <a:t>‹#›</a:t>
            </a:fld>
            <a:endParaRPr lang="en-GB">
              <a:solidFill>
                <a:srgbClr val="000000"/>
              </a:solidFill>
              <a:latin typeface="Times New Roman" pitchFamily="18" charset="0"/>
              <a:ea typeface="+mn-ea"/>
            </a:endParaRPr>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Lst>
  <p:hf hdr="0" ftr="0" dt="0"/>
  <p:txStyles>
    <p:titleStyle>
      <a:lvl1pPr algn="ctr" rtl="0" eaLnBrk="0" fontAlgn="base" hangingPunct="0">
        <a:spcBef>
          <a:spcPct val="0"/>
        </a:spcBef>
        <a:spcAft>
          <a:spcPct val="0"/>
        </a:spcAft>
        <a:defRPr sz="2400" b="1">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4400">
          <a:solidFill>
            <a:schemeClr val="accent2"/>
          </a:solidFill>
          <a:latin typeface="Tahoma" charset="0"/>
        </a:defRPr>
      </a:lvl2pPr>
      <a:lvl3pPr algn="l" rtl="0" eaLnBrk="0" fontAlgn="base" hangingPunct="0">
        <a:spcBef>
          <a:spcPct val="0"/>
        </a:spcBef>
        <a:spcAft>
          <a:spcPct val="0"/>
        </a:spcAft>
        <a:defRPr sz="4400">
          <a:solidFill>
            <a:schemeClr val="accent2"/>
          </a:solidFill>
          <a:latin typeface="Tahoma" charset="0"/>
        </a:defRPr>
      </a:lvl3pPr>
      <a:lvl4pPr algn="l" rtl="0" eaLnBrk="0" fontAlgn="base" hangingPunct="0">
        <a:spcBef>
          <a:spcPct val="0"/>
        </a:spcBef>
        <a:spcAft>
          <a:spcPct val="0"/>
        </a:spcAft>
        <a:defRPr sz="4400">
          <a:solidFill>
            <a:schemeClr val="accent2"/>
          </a:solidFill>
          <a:latin typeface="Tahoma" charset="0"/>
        </a:defRPr>
      </a:lvl4pPr>
      <a:lvl5pPr algn="l" rtl="0" eaLnBrk="0" fontAlgn="base" hangingPunct="0">
        <a:spcBef>
          <a:spcPct val="0"/>
        </a:spcBef>
        <a:spcAft>
          <a:spcPct val="0"/>
        </a:spcAft>
        <a:defRPr sz="4400">
          <a:solidFill>
            <a:schemeClr val="accent2"/>
          </a:solidFill>
          <a:latin typeface="Tahoma" charset="0"/>
        </a:defRPr>
      </a:lvl5pPr>
      <a:lvl6pPr marL="457200" algn="l" rtl="0" fontAlgn="base">
        <a:spcBef>
          <a:spcPct val="0"/>
        </a:spcBef>
        <a:spcAft>
          <a:spcPct val="0"/>
        </a:spcAft>
        <a:defRPr sz="4400">
          <a:solidFill>
            <a:schemeClr val="accent2"/>
          </a:solidFill>
          <a:latin typeface="Tahoma" charset="0"/>
        </a:defRPr>
      </a:lvl6pPr>
      <a:lvl7pPr marL="914400" algn="l" rtl="0" fontAlgn="base">
        <a:spcBef>
          <a:spcPct val="0"/>
        </a:spcBef>
        <a:spcAft>
          <a:spcPct val="0"/>
        </a:spcAft>
        <a:defRPr sz="4400">
          <a:solidFill>
            <a:schemeClr val="accent2"/>
          </a:solidFill>
          <a:latin typeface="Tahoma" charset="0"/>
        </a:defRPr>
      </a:lvl7pPr>
      <a:lvl8pPr marL="1371600" algn="l" rtl="0" fontAlgn="base">
        <a:spcBef>
          <a:spcPct val="0"/>
        </a:spcBef>
        <a:spcAft>
          <a:spcPct val="0"/>
        </a:spcAft>
        <a:defRPr sz="4400">
          <a:solidFill>
            <a:schemeClr val="accent2"/>
          </a:solidFill>
          <a:latin typeface="Tahoma" charset="0"/>
        </a:defRPr>
      </a:lvl8pPr>
      <a:lvl9pPr marL="1828800" algn="l" rtl="0" fontAlgn="base">
        <a:spcBef>
          <a:spcPct val="0"/>
        </a:spcBef>
        <a:spcAft>
          <a:spcPct val="0"/>
        </a:spcAft>
        <a:defRPr sz="4400">
          <a:solidFill>
            <a:schemeClr val="accent2"/>
          </a:solidFill>
          <a:latin typeface="Tahoma" charset="0"/>
        </a:defRPr>
      </a:lvl9pPr>
    </p:titleStyle>
    <p:bodyStyle>
      <a:lvl1pPr marL="342900" indent="-342900" algn="just"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1pPr>
      <a:lvl2pPr marL="742950" indent="-285750" algn="just" rtl="0" eaLnBrk="0" fontAlgn="base" hangingPunct="0">
        <a:spcBef>
          <a:spcPct val="20000"/>
        </a:spcBef>
        <a:spcAft>
          <a:spcPct val="0"/>
        </a:spcAft>
        <a:buChar char="–"/>
        <a:defRPr sz="2400">
          <a:solidFill>
            <a:schemeClr val="tx1"/>
          </a:solidFill>
          <a:latin typeface="Arial" pitchFamily="34" charset="0"/>
          <a:cs typeface="Arial" pitchFamily="34" charset="0"/>
        </a:defRPr>
      </a:lvl2pPr>
      <a:lvl3pPr marL="11430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3pPr>
      <a:lvl4pPr marL="16002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4pPr>
      <a:lvl5pPr marL="20574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5pPr>
      <a:lvl6pPr marL="2514600" indent="-228600" algn="just" rtl="0" fontAlgn="base">
        <a:spcBef>
          <a:spcPct val="20000"/>
        </a:spcBef>
        <a:spcAft>
          <a:spcPct val="0"/>
        </a:spcAft>
        <a:buChar char="»"/>
        <a:defRPr sz="2000">
          <a:solidFill>
            <a:schemeClr val="tx1"/>
          </a:solidFill>
          <a:latin typeface="+mn-lt"/>
        </a:defRPr>
      </a:lvl6pPr>
      <a:lvl7pPr marL="2971800" indent="-228600" algn="just" rtl="0" fontAlgn="base">
        <a:spcBef>
          <a:spcPct val="20000"/>
        </a:spcBef>
        <a:spcAft>
          <a:spcPct val="0"/>
        </a:spcAft>
        <a:buChar char="»"/>
        <a:defRPr sz="2000">
          <a:solidFill>
            <a:schemeClr val="tx1"/>
          </a:solidFill>
          <a:latin typeface="+mn-lt"/>
        </a:defRPr>
      </a:lvl7pPr>
      <a:lvl8pPr marL="3429000" indent="-228600" algn="just" rtl="0" fontAlgn="base">
        <a:spcBef>
          <a:spcPct val="20000"/>
        </a:spcBef>
        <a:spcAft>
          <a:spcPct val="0"/>
        </a:spcAft>
        <a:buChar char="»"/>
        <a:defRPr sz="2000">
          <a:solidFill>
            <a:schemeClr val="tx1"/>
          </a:solidFill>
          <a:latin typeface="+mn-lt"/>
        </a:defRPr>
      </a:lvl8pPr>
      <a:lvl9pPr marL="3886200" indent="-228600" algn="just"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europa.eu/legislation_summaries/environment/waste_management/l28045_en.htm"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eippcb.jrc.ec.europa.eu/reference/"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http://ec.europa.eu/environment/emas/index_en.htm" TargetMode="External"/><Relationship Id="rId4" Type="http://schemas.openxmlformats.org/officeDocument/2006/relationships/hyperlink" Target="http://www.epa.ie/terminalfour/ippc/index.jsp"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epa.gov/greenchemistry/pubs/pgcc/winners/gspa06.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youtube.com/watch?v=_KYiLFkMQ_E&amp;feature=player_embedded"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www.everypatent.com/comp/pat6031115.html"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c.europa.eu/environment/air/pollutants/stationary/ippc/summary.ht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55576" y="1628800"/>
            <a:ext cx="7715304" cy="1323439"/>
          </a:xfrm>
          <a:prstGeom prst="rect">
            <a:avLst/>
          </a:prstGeom>
          <a:noFill/>
        </p:spPr>
        <p:txBody>
          <a:bodyPr wrap="square" rtlCol="0">
            <a:spAutoFit/>
          </a:bodyPr>
          <a:lstStyle/>
          <a:p>
            <a:pPr algn="ctr"/>
            <a:r>
              <a:rPr lang="en-IE" sz="3200" b="1" dirty="0" smtClean="0"/>
              <a:t>Faster Greener Chemistry?</a:t>
            </a:r>
          </a:p>
          <a:p>
            <a:pPr algn="ctr"/>
            <a:endParaRPr lang="en-IE" b="1" dirty="0" smtClean="0"/>
          </a:p>
          <a:p>
            <a:pPr algn="ctr"/>
            <a:r>
              <a:rPr lang="en-IE" b="1" dirty="0" smtClean="0"/>
              <a:t>Catalyst synthesis and evaluation</a:t>
            </a:r>
            <a:endParaRPr lang="en-IE" b="1" dirty="0"/>
          </a:p>
        </p:txBody>
      </p:sp>
      <p:sp>
        <p:nvSpPr>
          <p:cNvPr id="9" name="TextBox 8"/>
          <p:cNvSpPr txBox="1"/>
          <p:nvPr/>
        </p:nvSpPr>
        <p:spPr>
          <a:xfrm>
            <a:off x="323528" y="3717032"/>
            <a:ext cx="8470880" cy="954107"/>
          </a:xfrm>
          <a:prstGeom prst="rect">
            <a:avLst/>
          </a:prstGeom>
          <a:noFill/>
        </p:spPr>
        <p:txBody>
          <a:bodyPr wrap="square" rtlCol="0">
            <a:spAutoFit/>
          </a:bodyPr>
          <a:lstStyle/>
          <a:p>
            <a:pPr algn="ctr"/>
            <a:r>
              <a:rPr lang="en-GB" sz="2800" dirty="0" smtClean="0"/>
              <a:t>A context based case study in Green / Sustainable Chemistry</a:t>
            </a:r>
            <a:endParaRPr lang="en-GB" sz="28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55576" y="620688"/>
            <a:ext cx="7715304" cy="461665"/>
          </a:xfrm>
          <a:prstGeom prst="rect">
            <a:avLst/>
          </a:prstGeom>
          <a:noFill/>
        </p:spPr>
        <p:txBody>
          <a:bodyPr wrap="square" rtlCol="0">
            <a:spAutoFit/>
          </a:bodyPr>
          <a:lstStyle/>
          <a:p>
            <a:pPr algn="ctr"/>
            <a:r>
              <a:rPr lang="en-IE" b="1" dirty="0" smtClean="0"/>
              <a:t>What you need to do</a:t>
            </a:r>
            <a:endParaRPr lang="en-IE" b="1" dirty="0"/>
          </a:p>
        </p:txBody>
      </p:sp>
      <p:sp>
        <p:nvSpPr>
          <p:cNvPr id="9" name="TextBox 8"/>
          <p:cNvSpPr txBox="1"/>
          <p:nvPr/>
        </p:nvSpPr>
        <p:spPr>
          <a:xfrm>
            <a:off x="714348" y="1578272"/>
            <a:ext cx="7715304" cy="4893647"/>
          </a:xfrm>
          <a:prstGeom prst="rect">
            <a:avLst/>
          </a:prstGeom>
          <a:noFill/>
        </p:spPr>
        <p:txBody>
          <a:bodyPr wrap="square" rtlCol="0">
            <a:spAutoFit/>
          </a:bodyPr>
          <a:lstStyle/>
          <a:p>
            <a:pPr algn="just"/>
            <a:r>
              <a:rPr lang="en-GB" dirty="0" smtClean="0"/>
              <a:t>Your group will need to devise and perform several laboratory experiments to obtain the results required to make a recommendation to </a:t>
            </a:r>
            <a:r>
              <a:rPr lang="en-GB" dirty="0" err="1" smtClean="0"/>
              <a:t>HugePharma</a:t>
            </a:r>
            <a:r>
              <a:rPr lang="en-GB" dirty="0" smtClean="0"/>
              <a:t> Ltd.</a:t>
            </a:r>
          </a:p>
          <a:p>
            <a:pPr algn="just"/>
            <a:endParaRPr lang="en-GB" dirty="0" smtClean="0"/>
          </a:p>
          <a:p>
            <a:pPr algn="just"/>
            <a:r>
              <a:rPr lang="en-GB" dirty="0" smtClean="0"/>
              <a:t>You will also need to analyse the results obtained to assess the relative costs and the environmental impact of these processes using suitable metrics.</a:t>
            </a:r>
          </a:p>
          <a:p>
            <a:pPr algn="just"/>
            <a:endParaRPr lang="en-GB" dirty="0" smtClean="0"/>
          </a:p>
          <a:p>
            <a:pPr algn="just"/>
            <a:r>
              <a:rPr lang="en-GB" dirty="0" smtClean="0"/>
              <a:t>A report and oral presentation are the means by which your group will communicate your findings and recommendations to </a:t>
            </a:r>
            <a:r>
              <a:rPr lang="en-GB" dirty="0" err="1" smtClean="0"/>
              <a:t>HugePharma</a:t>
            </a:r>
            <a:r>
              <a:rPr lang="en-GB" dirty="0" smtClean="0"/>
              <a:t> Ltd.</a:t>
            </a:r>
          </a:p>
          <a:p>
            <a:pPr algn="just"/>
            <a:endParaRPr lang="en-GB" b="1" dirty="0" smtClean="0"/>
          </a:p>
          <a:p>
            <a:pPr algn="just"/>
            <a:endParaRPr lang="en-GB" dirty="0" smtClean="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67544" y="260648"/>
            <a:ext cx="8280920" cy="523220"/>
          </a:xfrm>
          <a:prstGeom prst="rect">
            <a:avLst/>
          </a:prstGeom>
          <a:noFill/>
        </p:spPr>
        <p:txBody>
          <a:bodyPr wrap="square" rtlCol="0">
            <a:spAutoFit/>
          </a:bodyPr>
          <a:lstStyle/>
          <a:p>
            <a:pPr algn="ctr"/>
            <a:r>
              <a:rPr lang="en-GB" sz="2800" b="1" dirty="0" smtClean="0"/>
              <a:t>Green Chemistry and Sustainable Development</a:t>
            </a:r>
            <a:endParaRPr lang="en-GB" sz="2800" b="1" dirty="0"/>
          </a:p>
        </p:txBody>
      </p:sp>
      <p:sp>
        <p:nvSpPr>
          <p:cNvPr id="11265" name="Rectangle 1"/>
          <p:cNvSpPr>
            <a:spLocks noChangeArrowheads="1"/>
          </p:cNvSpPr>
          <p:nvPr/>
        </p:nvSpPr>
        <p:spPr bwMode="auto">
          <a:xfrm>
            <a:off x="539552" y="836712"/>
            <a:ext cx="8208912"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zh-CN" b="0" i="0" u="none" strike="noStrike" cap="none" normalizeH="0" baseline="0" dirty="0" smtClean="0">
                <a:ln>
                  <a:noFill/>
                </a:ln>
                <a:solidFill>
                  <a:schemeClr val="tx1"/>
                </a:solidFill>
                <a:effectLst/>
                <a:latin typeface="Arial" pitchFamily="34" charset="0"/>
                <a:ea typeface="Calibri" pitchFamily="34" charset="0"/>
                <a:cs typeface="Arial" pitchFamily="34" charset="0"/>
              </a:rPr>
              <a:t>In 1987, sustainable development was defined by a United Nations Commission on Environment as “...meeting the needs of the present without compromising the ability of future generations to meet their own needs”.</a:t>
            </a:r>
            <a:r>
              <a:rPr kumimoji="0" lang="en-GB" altLang="zh-CN" b="0" i="0" u="none" strike="noStrike" cap="none" normalizeH="0" baseline="30000" dirty="0" smtClean="0">
                <a:ln>
                  <a:noFill/>
                </a:ln>
                <a:solidFill>
                  <a:schemeClr val="tx1"/>
                </a:solidFill>
                <a:effectLst/>
                <a:latin typeface="Arial" pitchFamily="34" charset="0"/>
                <a:ea typeface="Calibri" pitchFamily="34" charset="0"/>
                <a:cs typeface="Arial" pitchFamily="34" charset="0"/>
                <a:hlinkClick r:id=""/>
              </a:rPr>
              <a:t>[</a:t>
            </a:r>
            <a:r>
              <a:rPr kumimoji="0" lang="en-GB" altLang="zh-CN" b="0" i="0" u="none" strike="noStrike" cap="none" normalizeH="0" baseline="30000" dirty="0" smtClean="0" bmk="">
                <a:ln>
                  <a:noFill/>
                </a:ln>
                <a:solidFill>
                  <a:schemeClr val="tx1"/>
                </a:solidFill>
                <a:effectLst/>
                <a:latin typeface="Arial" pitchFamily="34" charset="0"/>
                <a:ea typeface="Calibri" pitchFamily="34" charset="0"/>
                <a:cs typeface="Arial" pitchFamily="34" charset="0"/>
                <a:hlinkClick r:id=""/>
              </a:rPr>
              <a:t>1]</a:t>
            </a:r>
            <a:endParaRPr kumimoji="0" lang="en-GB" altLang="zh-CN" b="0" i="0" u="none" strike="noStrike" cap="none" normalizeH="0" baseline="30000" dirty="0" smtClean="0" bmk="">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GB" altLang="zh-CN" dirty="0" smtClean="0" bmk="">
                <a:latin typeface="Arial" pitchFamily="34" charset="0"/>
                <a:ea typeface="Calibri" pitchFamily="34" charset="0"/>
                <a:cs typeface="Arial" pitchFamily="34" charset="0"/>
              </a:rPr>
              <a:t>T</a:t>
            </a:r>
            <a:r>
              <a:rPr kumimoji="0" lang="en-GB" altLang="zh-CN" b="0" i="0" u="none" strike="noStrike" cap="none" normalizeH="0" baseline="0" dirty="0" smtClean="0" bmk="">
                <a:ln>
                  <a:noFill/>
                </a:ln>
                <a:solidFill>
                  <a:schemeClr val="tx1"/>
                </a:solidFill>
                <a:effectLst/>
                <a:latin typeface="Arial" pitchFamily="34" charset="0"/>
                <a:ea typeface="Calibri" pitchFamily="34" charset="0"/>
                <a:cs typeface="Arial" pitchFamily="34" charset="0"/>
              </a:rPr>
              <a:t>o achieve sustainable development, synthesis should be optimised to maximise yields, minimise waste and reduce use of toxic reagents or those in short supply.</a:t>
            </a:r>
            <a:r>
              <a:rPr kumimoji="0" lang="en-GB" altLang="zh-CN" b="0" i="0" u="none" strike="noStrike" cap="none" normalizeH="0" dirty="0" smtClean="0" bmk="">
                <a:ln>
                  <a:noFill/>
                </a:ln>
                <a:solidFill>
                  <a:schemeClr val="tx1"/>
                </a:solidFill>
                <a:effectLst/>
                <a:latin typeface="Arial" pitchFamily="34" charset="0"/>
                <a:ea typeface="Calibri" pitchFamily="34" charset="0"/>
                <a:cs typeface="Arial" pitchFamily="34" charset="0"/>
              </a:rPr>
              <a:t> </a:t>
            </a:r>
            <a:r>
              <a:rPr kumimoji="0" lang="en-GB" altLang="zh-CN" b="0" i="0" u="none" strike="noStrike" cap="none" normalizeH="0" baseline="0" dirty="0" smtClean="0" bmk="">
                <a:ln>
                  <a:noFill/>
                </a:ln>
                <a:solidFill>
                  <a:schemeClr val="tx1"/>
                </a:solidFill>
                <a:effectLst/>
                <a:latin typeface="Arial" pitchFamily="34" charset="0"/>
                <a:ea typeface="Calibri" pitchFamily="34" charset="0"/>
                <a:cs typeface="Arial" pitchFamily="34" charset="0"/>
              </a:rPr>
              <a:t>These changes are components of the field of green chemistry.</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zh-CN" b="0" i="0" u="none" strike="noStrike" cap="none" normalizeH="0" baseline="0" dirty="0" smtClean="0" bmk="">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zh-CN" b="0" i="0" u="none" strike="noStrike" cap="none" normalizeH="0" baseline="0" dirty="0" smtClean="0" bmk="">
                <a:ln>
                  <a:noFill/>
                </a:ln>
                <a:solidFill>
                  <a:schemeClr val="tx1"/>
                </a:solidFill>
                <a:effectLst/>
                <a:latin typeface="Arial" pitchFamily="34" charset="0"/>
                <a:ea typeface="Calibri" pitchFamily="34" charset="0"/>
                <a:cs typeface="Arial" pitchFamily="34" charset="0"/>
              </a:rPr>
              <a:t>In 1996, IUPAC defined Green Chemistry as “the invention, design and application of chemical products and processes to reduce or to eliminate the use and generation of hazardous substances”.</a:t>
            </a:r>
            <a:r>
              <a:rPr kumimoji="0" lang="en-GB" altLang="zh-CN" b="0" i="0" u="none" strike="noStrike" cap="none" normalizeH="0" baseline="30000" dirty="0" smtClean="0" bmk="">
                <a:ln>
                  <a:noFill/>
                </a:ln>
                <a:solidFill>
                  <a:schemeClr val="tx1"/>
                </a:solidFill>
                <a:effectLst/>
                <a:latin typeface="Arial" pitchFamily="34" charset="0"/>
                <a:ea typeface="Calibri" pitchFamily="34" charset="0"/>
                <a:cs typeface="Arial" pitchFamily="34" charset="0"/>
                <a:hlinkClick r:id=""/>
              </a:rPr>
              <a:t>[2]</a:t>
            </a:r>
            <a:endParaRPr kumimoji="0" lang="en-IE" altLang="zh-CN"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IE" altLang="zh-CN" sz="1800" b="0" i="0" u="none" strike="noStrike" cap="none" normalizeH="0" baseline="0" dirty="0" smtClean="0">
                <a:ln>
                  <a:noFill/>
                </a:ln>
                <a:solidFill>
                  <a:schemeClr val="tx1"/>
                </a:solidFill>
                <a:effectLst/>
                <a:latin typeface="Arial" pitchFamily="34" charset="0"/>
                <a:cs typeface="Arial" pitchFamily="34" charset="0"/>
              </a:rPr>
              <a:t/>
            </a:r>
            <a:br>
              <a:rPr kumimoji="0" lang="en-IE" altLang="zh-CN" sz="1800" b="0" i="0" u="none" strike="noStrike" cap="none" normalizeH="0" baseline="0" dirty="0" smtClean="0">
                <a:ln>
                  <a:noFill/>
                </a:ln>
                <a:solidFill>
                  <a:schemeClr val="tx1"/>
                </a:solidFill>
                <a:effectLst/>
                <a:latin typeface="Arial" pitchFamily="34" charset="0"/>
                <a:cs typeface="Arial" pitchFamily="34" charset="0"/>
              </a:rPr>
            </a:br>
            <a:endParaRPr kumimoji="0" lang="en-IE" altLang="zh-C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267" name="Rectangle 3"/>
          <p:cNvSpPr>
            <a:spLocks noChangeArrowheads="1"/>
          </p:cNvSpPr>
          <p:nvPr/>
        </p:nvSpPr>
        <p:spPr bwMode="auto">
          <a:xfrm>
            <a:off x="395536" y="5661248"/>
            <a:ext cx="8394862"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altLang="zh-CN" sz="1600" b="0" i="0" u="none" strike="noStrike" cap="none" normalizeH="0" baseline="30000" dirty="0" smtClean="0">
                <a:ln>
                  <a:noFill/>
                </a:ln>
                <a:solidFill>
                  <a:schemeClr val="tx1"/>
                </a:solidFill>
                <a:effectLst/>
                <a:latin typeface="Arial" pitchFamily="34" charset="0"/>
                <a:ea typeface="Calibri" pitchFamily="34" charset="0"/>
                <a:cs typeface="Arial" pitchFamily="34" charset="0"/>
                <a:hlinkClick r:id=""/>
              </a:rPr>
              <a:t>[</a:t>
            </a:r>
            <a:r>
              <a:rPr kumimoji="0" lang="en-GB" altLang="zh-CN" sz="1600" b="0" i="0" u="none" strike="noStrike" cap="none" normalizeH="0" baseline="30000" dirty="0" smtClean="0" bmk="">
                <a:ln>
                  <a:noFill/>
                </a:ln>
                <a:solidFill>
                  <a:schemeClr val="tx1"/>
                </a:solidFill>
                <a:effectLst/>
                <a:latin typeface="Arial" pitchFamily="34" charset="0"/>
                <a:ea typeface="Calibri" pitchFamily="34" charset="0"/>
                <a:cs typeface="Arial" pitchFamily="34" charset="0"/>
                <a:hlinkClick r:id=""/>
              </a:rPr>
              <a:t>1]</a:t>
            </a:r>
            <a:r>
              <a:rPr kumimoji="0" lang="en-GB" altLang="zh-CN" sz="1600" b="0" i="0" u="none" strike="noStrike" cap="none" normalizeH="0" baseline="0" dirty="0" smtClean="0" bmk="">
                <a:ln>
                  <a:noFill/>
                </a:ln>
                <a:solidFill>
                  <a:schemeClr val="tx1"/>
                </a:solidFill>
                <a:effectLst/>
                <a:latin typeface="Arial" pitchFamily="34" charset="0"/>
                <a:ea typeface="Calibri" pitchFamily="34" charset="0"/>
                <a:cs typeface="Arial" pitchFamily="34" charset="0"/>
              </a:rPr>
              <a:t> </a:t>
            </a:r>
            <a:r>
              <a:rPr kumimoji="0" lang="en-GB" altLang="zh-CN" sz="1400" b="0" i="0" u="none" strike="noStrike" cap="none" normalizeH="0" baseline="0" dirty="0" smtClean="0" bmk="">
                <a:ln>
                  <a:noFill/>
                </a:ln>
                <a:solidFill>
                  <a:schemeClr val="tx1"/>
                </a:solidFill>
                <a:effectLst/>
                <a:latin typeface="Arial" pitchFamily="34" charset="0"/>
                <a:ea typeface="Calibri" pitchFamily="34" charset="0"/>
                <a:cs typeface="Arial" pitchFamily="34" charset="0"/>
              </a:rPr>
              <a:t>M. Lancaster, </a:t>
            </a:r>
            <a:r>
              <a:rPr kumimoji="0" lang="en-GB" altLang="zh-CN" sz="1400" b="0" i="1" u="none" strike="noStrike" cap="none" normalizeH="0" baseline="0" dirty="0" smtClean="0" bmk="">
                <a:ln>
                  <a:noFill/>
                </a:ln>
                <a:solidFill>
                  <a:schemeClr val="tx1"/>
                </a:solidFill>
                <a:effectLst/>
                <a:latin typeface="Arial" pitchFamily="34" charset="0"/>
                <a:ea typeface="Calibri" pitchFamily="34" charset="0"/>
                <a:cs typeface="Arial" pitchFamily="34" charset="0"/>
              </a:rPr>
              <a:t>Green Chemistry : An Introductory Text </a:t>
            </a:r>
            <a:r>
              <a:rPr kumimoji="0" lang="en-GB" altLang="zh-CN" sz="1400" b="0" i="0" u="none" strike="noStrike" cap="none" normalizeH="0" baseline="0" dirty="0" smtClean="0" bmk="">
                <a:ln>
                  <a:noFill/>
                </a:ln>
                <a:solidFill>
                  <a:schemeClr val="tx1"/>
                </a:solidFill>
                <a:effectLst/>
                <a:latin typeface="Arial" pitchFamily="34" charset="0"/>
                <a:ea typeface="Calibri" pitchFamily="34" charset="0"/>
                <a:cs typeface="Arial" pitchFamily="34" charset="0"/>
              </a:rPr>
              <a:t>Cambridge : Royal Society of Chemistry, 2002.</a:t>
            </a:r>
            <a:endParaRPr kumimoji="0" lang="en-IE" altLang="zh-CN" sz="1400" b="0" i="0" u="none" strike="noStrike" cap="none" normalizeH="0" baseline="0" dirty="0" smtClean="0" bmk="">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zh-CN" sz="1400" b="0" i="0" u="none" strike="noStrike" cap="none" normalizeH="0" baseline="30000" dirty="0" smtClean="0" bmk="">
                <a:ln>
                  <a:noFill/>
                </a:ln>
                <a:solidFill>
                  <a:schemeClr val="tx1"/>
                </a:solidFill>
                <a:effectLst/>
                <a:latin typeface="Arial" pitchFamily="34" charset="0"/>
                <a:ea typeface="Calibri" pitchFamily="34" charset="0"/>
                <a:cs typeface="Arial" pitchFamily="34" charset="0"/>
                <a:hlinkClick r:id=""/>
              </a:rPr>
              <a:t>[2]</a:t>
            </a:r>
            <a:r>
              <a:rPr kumimoji="0" lang="en-GB" altLang="zh-CN" sz="1400" b="0" i="0" u="none" strike="noStrike" cap="none" normalizeH="0" baseline="0" dirty="0" smtClean="0" bmk="">
                <a:ln>
                  <a:noFill/>
                </a:ln>
                <a:solidFill>
                  <a:schemeClr val="tx1"/>
                </a:solidFill>
                <a:effectLst/>
                <a:latin typeface="Arial" pitchFamily="34" charset="0"/>
                <a:ea typeface="Calibri" pitchFamily="34" charset="0"/>
                <a:cs typeface="Arial" pitchFamily="34" charset="0"/>
              </a:rPr>
              <a:t> P. </a:t>
            </a:r>
            <a:r>
              <a:rPr kumimoji="0" lang="en-GB" altLang="zh-CN" sz="1400" b="0" i="0" u="none" strike="noStrike" cap="none" normalizeH="0" baseline="0" dirty="0" err="1" smtClean="0" bmk="">
                <a:ln>
                  <a:noFill/>
                </a:ln>
                <a:solidFill>
                  <a:schemeClr val="tx1"/>
                </a:solidFill>
                <a:effectLst/>
                <a:latin typeface="Arial" pitchFamily="34" charset="0"/>
                <a:ea typeface="Calibri" pitchFamily="34" charset="0"/>
                <a:cs typeface="Arial" pitchFamily="34" charset="0"/>
              </a:rPr>
              <a:t>Anastas</a:t>
            </a:r>
            <a:r>
              <a:rPr kumimoji="0" lang="en-GB" altLang="zh-CN" sz="1400" b="0" i="0" u="none" strike="noStrike" cap="none" normalizeH="0" baseline="0" dirty="0" smtClean="0" bmk="">
                <a:ln>
                  <a:noFill/>
                </a:ln>
                <a:solidFill>
                  <a:schemeClr val="tx1"/>
                </a:solidFill>
                <a:effectLst/>
                <a:latin typeface="Arial" pitchFamily="34" charset="0"/>
                <a:ea typeface="Calibri" pitchFamily="34" charset="0"/>
                <a:cs typeface="Arial" pitchFamily="34" charset="0"/>
              </a:rPr>
              <a:t> and P. </a:t>
            </a:r>
            <a:r>
              <a:rPr kumimoji="0" lang="en-GB" altLang="zh-CN" sz="1400" b="0" i="0" u="none" strike="noStrike" cap="none" normalizeH="0" baseline="0" dirty="0" err="1" smtClean="0" bmk="">
                <a:ln>
                  <a:noFill/>
                </a:ln>
                <a:solidFill>
                  <a:schemeClr val="tx1"/>
                </a:solidFill>
                <a:effectLst/>
                <a:latin typeface="Arial" pitchFamily="34" charset="0"/>
                <a:ea typeface="Calibri" pitchFamily="34" charset="0"/>
                <a:cs typeface="Arial" pitchFamily="34" charset="0"/>
              </a:rPr>
              <a:t>Tundo</a:t>
            </a:r>
            <a:r>
              <a:rPr kumimoji="0" lang="en-GB" altLang="zh-CN" sz="1400" b="0" i="0" u="none" strike="noStrike" cap="none" normalizeH="0" baseline="0" dirty="0" smtClean="0" bmk="">
                <a:ln>
                  <a:noFill/>
                </a:ln>
                <a:solidFill>
                  <a:schemeClr val="tx1"/>
                </a:solidFill>
                <a:effectLst/>
                <a:latin typeface="Arial" pitchFamily="34" charset="0"/>
                <a:ea typeface="Calibri" pitchFamily="34" charset="0"/>
                <a:cs typeface="Arial" pitchFamily="34" charset="0"/>
              </a:rPr>
              <a:t>, </a:t>
            </a:r>
            <a:r>
              <a:rPr kumimoji="0" lang="en-GB" altLang="zh-CN" sz="1400" b="0" i="1" u="none" strike="noStrike" cap="none" normalizeH="0" baseline="0" dirty="0" smtClean="0" bmk="">
                <a:ln>
                  <a:noFill/>
                </a:ln>
                <a:solidFill>
                  <a:schemeClr val="tx1"/>
                </a:solidFill>
                <a:effectLst/>
                <a:latin typeface="Arial" pitchFamily="34" charset="0"/>
                <a:ea typeface="Calibri" pitchFamily="34" charset="0"/>
                <a:cs typeface="Arial" pitchFamily="34" charset="0"/>
              </a:rPr>
              <a:t>Green Chemistry: Challenging Perspectives</a:t>
            </a:r>
            <a:r>
              <a:rPr kumimoji="0" lang="en-GB" altLang="zh-CN" sz="1400" b="0" i="0" u="none" strike="noStrike" cap="none" normalizeH="0" baseline="0" dirty="0" smtClean="0" bmk="">
                <a:ln>
                  <a:noFill/>
                </a:ln>
                <a:solidFill>
                  <a:schemeClr val="tx1"/>
                </a:solidFill>
                <a:effectLst/>
                <a:latin typeface="Arial" pitchFamily="34" charset="0"/>
                <a:ea typeface="Calibri" pitchFamily="34" charset="0"/>
                <a:cs typeface="Arial" pitchFamily="34" charset="0"/>
              </a:rPr>
              <a:t>, Oxford University Press, 2000.</a:t>
            </a:r>
            <a:endParaRPr kumimoji="0" lang="en-IE" altLang="zh-CN" sz="1400" b="0" i="0" u="none" strike="noStrike" cap="none" normalizeH="0" baseline="0" dirty="0" smtClean="0" bmk="">
              <a:ln>
                <a:noFill/>
              </a:ln>
              <a:solidFill>
                <a:schemeClr val="tx1"/>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83568" y="260648"/>
            <a:ext cx="7715304" cy="523220"/>
          </a:xfrm>
          <a:prstGeom prst="rect">
            <a:avLst/>
          </a:prstGeom>
          <a:noFill/>
        </p:spPr>
        <p:txBody>
          <a:bodyPr wrap="square" rtlCol="0">
            <a:spAutoFit/>
          </a:bodyPr>
          <a:lstStyle/>
          <a:p>
            <a:pPr algn="ctr"/>
            <a:r>
              <a:rPr lang="en-GB" sz="2800" b="1" dirty="0" smtClean="0"/>
              <a:t>Twelve Principles of Green Chemistry</a:t>
            </a:r>
            <a:endParaRPr lang="en-GB" sz="2800" b="1" dirty="0"/>
          </a:p>
        </p:txBody>
      </p:sp>
      <p:graphicFrame>
        <p:nvGraphicFramePr>
          <p:cNvPr id="4" name="Table 3"/>
          <p:cNvGraphicFramePr>
            <a:graphicFrameLocks noGrp="1"/>
          </p:cNvGraphicFramePr>
          <p:nvPr/>
        </p:nvGraphicFramePr>
        <p:xfrm>
          <a:off x="251520" y="1844824"/>
          <a:ext cx="8676456" cy="4370784"/>
        </p:xfrm>
        <a:graphic>
          <a:graphicData uri="http://schemas.openxmlformats.org/drawingml/2006/table">
            <a:tbl>
              <a:tblPr/>
              <a:tblGrid>
                <a:gridCol w="8676456"/>
              </a:tblGrid>
              <a:tr h="504057">
                <a:tc>
                  <a:txBody>
                    <a:bodyPr/>
                    <a:lstStyle/>
                    <a:p>
                      <a:pPr marL="457200" indent="-228600" algn="just">
                        <a:lnSpc>
                          <a:spcPct val="100000"/>
                        </a:lnSpc>
                        <a:spcAft>
                          <a:spcPts val="0"/>
                        </a:spcAft>
                      </a:pPr>
                      <a:r>
                        <a:rPr lang="en-GB" sz="2000" dirty="0" smtClean="0">
                          <a:latin typeface="Arial"/>
                          <a:ea typeface="Calibri"/>
                        </a:rPr>
                        <a:t>It </a:t>
                      </a:r>
                      <a:r>
                        <a:rPr lang="en-GB" sz="2000" dirty="0">
                          <a:latin typeface="Arial"/>
                          <a:ea typeface="Calibri"/>
                        </a:rPr>
                        <a:t>is better to prevent waste than to treat or clean up waste after it is formed.</a:t>
                      </a:r>
                      <a:endParaRPr lang="en-IE" sz="2000" dirty="0">
                        <a:latin typeface="Arial"/>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6544">
                <a:tc>
                  <a:txBody>
                    <a:bodyPr/>
                    <a:lstStyle/>
                    <a:p>
                      <a:pPr marL="457200" indent="-228600" algn="just">
                        <a:lnSpc>
                          <a:spcPct val="100000"/>
                        </a:lnSpc>
                        <a:spcAft>
                          <a:spcPts val="0"/>
                        </a:spcAft>
                      </a:pPr>
                      <a:r>
                        <a:rPr lang="en-GB" sz="2000" dirty="0" smtClean="0">
                          <a:latin typeface="Arial"/>
                          <a:ea typeface="Calibri"/>
                        </a:rPr>
                        <a:t>Synthetic </a:t>
                      </a:r>
                      <a:r>
                        <a:rPr lang="en-GB" sz="2000" dirty="0">
                          <a:latin typeface="Arial"/>
                          <a:ea typeface="Calibri"/>
                        </a:rPr>
                        <a:t>methods should be designed to maximize the incorporation of all materials used in the process into the final product.</a:t>
                      </a:r>
                      <a:endParaRPr lang="en-IE" sz="2000" dirty="0">
                        <a:latin typeface="Arial"/>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1282">
                <a:tc>
                  <a:txBody>
                    <a:bodyPr/>
                    <a:lstStyle/>
                    <a:p>
                      <a:pPr marL="457200" indent="-228600" algn="just">
                        <a:lnSpc>
                          <a:spcPct val="100000"/>
                        </a:lnSpc>
                        <a:spcAft>
                          <a:spcPts val="0"/>
                        </a:spcAft>
                      </a:pPr>
                      <a:r>
                        <a:rPr lang="en-GB" sz="2000" dirty="0" smtClean="0">
                          <a:latin typeface="Arial"/>
                          <a:ea typeface="Calibri"/>
                        </a:rPr>
                        <a:t>Wherever </a:t>
                      </a:r>
                      <a:r>
                        <a:rPr lang="en-GB" sz="2000" dirty="0">
                          <a:latin typeface="Arial"/>
                          <a:ea typeface="Calibri"/>
                        </a:rPr>
                        <a:t>practicable, synthetic methodologies should be designed to use and generate substances that possess little or no toxicity to human health and the environment.</a:t>
                      </a:r>
                      <a:endParaRPr lang="en-IE" sz="2000" dirty="0">
                        <a:latin typeface="Arial"/>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4187">
                <a:tc>
                  <a:txBody>
                    <a:bodyPr/>
                    <a:lstStyle/>
                    <a:p>
                      <a:pPr marL="457200" indent="-228600" algn="just">
                        <a:lnSpc>
                          <a:spcPct val="100000"/>
                        </a:lnSpc>
                        <a:spcAft>
                          <a:spcPts val="0"/>
                        </a:spcAft>
                      </a:pPr>
                      <a:r>
                        <a:rPr lang="en-GB" sz="2000" dirty="0" smtClean="0">
                          <a:latin typeface="Arial"/>
                          <a:ea typeface="Calibri"/>
                        </a:rPr>
                        <a:t>Chemical </a:t>
                      </a:r>
                      <a:r>
                        <a:rPr lang="en-GB" sz="2000" dirty="0">
                          <a:latin typeface="Arial"/>
                          <a:ea typeface="Calibri"/>
                        </a:rPr>
                        <a:t>products should be designed to preserve efficacy of function while reducing toxicity.</a:t>
                      </a:r>
                      <a:endParaRPr lang="en-IE" sz="2000" dirty="0">
                        <a:latin typeface="Arial"/>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6240">
                <a:tc>
                  <a:txBody>
                    <a:bodyPr/>
                    <a:lstStyle/>
                    <a:p>
                      <a:pPr marL="457200" indent="-228600" algn="just">
                        <a:lnSpc>
                          <a:spcPct val="100000"/>
                        </a:lnSpc>
                        <a:spcAft>
                          <a:spcPts val="0"/>
                        </a:spcAft>
                      </a:pPr>
                      <a:r>
                        <a:rPr lang="en-GB" sz="2000" dirty="0" smtClean="0">
                          <a:latin typeface="Arial"/>
                          <a:ea typeface="Calibri"/>
                        </a:rPr>
                        <a:t>The </a:t>
                      </a:r>
                      <a:r>
                        <a:rPr lang="en-GB" sz="2000" dirty="0">
                          <a:latin typeface="Arial"/>
                          <a:ea typeface="Calibri"/>
                        </a:rPr>
                        <a:t>use of auxiliary substances should be made unnecessary wherever possible, and innocuous when used.</a:t>
                      </a:r>
                      <a:endParaRPr lang="en-IE" sz="2000" dirty="0">
                        <a:latin typeface="Arial"/>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1282">
                <a:tc>
                  <a:txBody>
                    <a:bodyPr/>
                    <a:lstStyle/>
                    <a:p>
                      <a:pPr marL="457200" indent="-228600" algn="just">
                        <a:lnSpc>
                          <a:spcPct val="100000"/>
                        </a:lnSpc>
                        <a:spcAft>
                          <a:spcPts val="0"/>
                        </a:spcAft>
                      </a:pPr>
                      <a:r>
                        <a:rPr lang="en-GB" sz="2000" dirty="0" smtClean="0">
                          <a:latin typeface="Arial"/>
                          <a:ea typeface="Calibri"/>
                        </a:rPr>
                        <a:t>Energy </a:t>
                      </a:r>
                      <a:r>
                        <a:rPr lang="en-GB" sz="2000" dirty="0">
                          <a:latin typeface="Arial"/>
                          <a:ea typeface="Calibri"/>
                        </a:rPr>
                        <a:t>requirements should be recognised for their environmental and economic impacts, and should be minimised. Synthetic methods should be conducted at ambient temperature and pressure.</a:t>
                      </a:r>
                      <a:endParaRPr lang="en-IE" sz="2000" dirty="0">
                        <a:latin typeface="Arial"/>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265" name="Rectangle 1"/>
          <p:cNvSpPr>
            <a:spLocks noChangeArrowheads="1"/>
          </p:cNvSpPr>
          <p:nvPr/>
        </p:nvSpPr>
        <p:spPr bwMode="auto">
          <a:xfrm>
            <a:off x="0" y="2182306"/>
            <a:ext cx="184731"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IE" altLang="zh-CN" sz="1800" b="0" i="0" u="none" strike="noStrike" cap="none" normalizeH="0" baseline="0" dirty="0" smtClean="0">
                <a:ln>
                  <a:noFill/>
                </a:ln>
                <a:solidFill>
                  <a:schemeClr val="tx1"/>
                </a:solidFill>
                <a:effectLst/>
                <a:latin typeface="Arial" pitchFamily="34" charset="0"/>
                <a:cs typeface="Arial" pitchFamily="34" charset="0"/>
              </a:rPr>
              <a:t/>
            </a:r>
            <a:br>
              <a:rPr kumimoji="0" lang="en-IE" altLang="zh-CN" sz="1800" b="0" i="0" u="none" strike="noStrike" cap="none" normalizeH="0" baseline="0" dirty="0" smtClean="0">
                <a:ln>
                  <a:noFill/>
                </a:ln>
                <a:solidFill>
                  <a:schemeClr val="tx1"/>
                </a:solidFill>
                <a:effectLst/>
                <a:latin typeface="Arial" pitchFamily="34" charset="0"/>
                <a:cs typeface="Arial" pitchFamily="34" charset="0"/>
              </a:rPr>
            </a:br>
            <a:endParaRPr kumimoji="0" lang="en-IE" altLang="zh-C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467544" y="836712"/>
            <a:ext cx="8136904" cy="830997"/>
          </a:xfrm>
          <a:prstGeom prst="rect">
            <a:avLst/>
          </a:prstGeom>
        </p:spPr>
        <p:txBody>
          <a:bodyPr wrap="square">
            <a:spAutoFit/>
          </a:bodyPr>
          <a:lstStyle/>
          <a:p>
            <a:r>
              <a:rPr lang="en-GB" dirty="0" smtClean="0"/>
              <a:t>The aims of green chemistry are summarised in the “Twelve Principles of Green Chemistry”*</a:t>
            </a:r>
            <a:endParaRPr lang="en-IE"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11560" y="260648"/>
            <a:ext cx="8064896" cy="523220"/>
          </a:xfrm>
          <a:prstGeom prst="rect">
            <a:avLst/>
          </a:prstGeom>
          <a:noFill/>
        </p:spPr>
        <p:txBody>
          <a:bodyPr wrap="square" rtlCol="0">
            <a:spAutoFit/>
          </a:bodyPr>
          <a:lstStyle/>
          <a:p>
            <a:pPr algn="ctr"/>
            <a:r>
              <a:rPr lang="en-GB" sz="2800" b="1" dirty="0" smtClean="0"/>
              <a:t>Twelve Principles of Green Chemistry* </a:t>
            </a:r>
            <a:r>
              <a:rPr lang="en-GB" sz="2000" b="1" dirty="0" smtClean="0"/>
              <a:t>continued</a:t>
            </a:r>
            <a:endParaRPr lang="en-GB" sz="2000" b="1" dirty="0"/>
          </a:p>
        </p:txBody>
      </p:sp>
      <p:graphicFrame>
        <p:nvGraphicFramePr>
          <p:cNvPr id="4" name="Table 3"/>
          <p:cNvGraphicFramePr>
            <a:graphicFrameLocks noGrp="1"/>
          </p:cNvGraphicFramePr>
          <p:nvPr/>
        </p:nvGraphicFramePr>
        <p:xfrm>
          <a:off x="827584" y="908720"/>
          <a:ext cx="7776864" cy="4759424"/>
        </p:xfrm>
        <a:graphic>
          <a:graphicData uri="http://schemas.openxmlformats.org/drawingml/2006/table">
            <a:tbl>
              <a:tblPr/>
              <a:tblGrid>
                <a:gridCol w="7776864"/>
              </a:tblGrid>
              <a:tr h="367241">
                <a:tc>
                  <a:txBody>
                    <a:bodyPr/>
                    <a:lstStyle/>
                    <a:p>
                      <a:pPr marL="457200" indent="-228600" algn="just">
                        <a:lnSpc>
                          <a:spcPct val="100000"/>
                        </a:lnSpc>
                        <a:spcAft>
                          <a:spcPts val="0"/>
                        </a:spcAft>
                      </a:pPr>
                      <a:r>
                        <a:rPr lang="en-GB" sz="2000" dirty="0">
                          <a:latin typeface="Arial"/>
                          <a:ea typeface="Calibri"/>
                        </a:rPr>
                        <a:t>A raw material or feedstock should be renewable rather than depleting wherever technically and economically practicable.</a:t>
                      </a:r>
                      <a:endParaRPr lang="en-IE" sz="2000" dirty="0">
                        <a:latin typeface="Arial"/>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620">
                <a:tc>
                  <a:txBody>
                    <a:bodyPr/>
                    <a:lstStyle/>
                    <a:p>
                      <a:pPr marL="457200" indent="-228600" algn="just">
                        <a:lnSpc>
                          <a:spcPct val="100000"/>
                        </a:lnSpc>
                        <a:spcAft>
                          <a:spcPts val="0"/>
                        </a:spcAft>
                      </a:pPr>
                      <a:r>
                        <a:rPr lang="en-GB" sz="2000" dirty="0">
                          <a:latin typeface="Arial"/>
                          <a:ea typeface="Calibri"/>
                        </a:rPr>
                        <a:t>Unnecessary </a:t>
                      </a:r>
                      <a:r>
                        <a:rPr lang="en-GB" sz="2000" dirty="0" err="1">
                          <a:latin typeface="Arial"/>
                          <a:ea typeface="Calibri"/>
                        </a:rPr>
                        <a:t>derivatisation</a:t>
                      </a:r>
                      <a:r>
                        <a:rPr lang="en-GB" sz="2000" dirty="0">
                          <a:latin typeface="Arial"/>
                          <a:ea typeface="Calibri"/>
                        </a:rPr>
                        <a:t> should be avoided whenever possible.</a:t>
                      </a:r>
                      <a:endParaRPr lang="en-IE" sz="2000" dirty="0">
                        <a:latin typeface="Arial"/>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7024">
                <a:tc>
                  <a:txBody>
                    <a:bodyPr/>
                    <a:lstStyle/>
                    <a:p>
                      <a:pPr marL="457200" indent="-228600" algn="just">
                        <a:lnSpc>
                          <a:spcPct val="100000"/>
                        </a:lnSpc>
                        <a:spcAft>
                          <a:spcPts val="0"/>
                        </a:spcAft>
                      </a:pPr>
                      <a:r>
                        <a:rPr lang="en-GB" sz="2400" b="1" dirty="0">
                          <a:solidFill>
                            <a:srgbClr val="003300"/>
                          </a:solidFill>
                          <a:latin typeface="Arial"/>
                          <a:ea typeface="Calibri"/>
                        </a:rPr>
                        <a:t>Catalytic reagents are superior to </a:t>
                      </a:r>
                      <a:r>
                        <a:rPr lang="en-GB" sz="2400" b="1" dirty="0" err="1">
                          <a:solidFill>
                            <a:srgbClr val="003300"/>
                          </a:solidFill>
                          <a:latin typeface="Arial"/>
                          <a:ea typeface="Calibri"/>
                        </a:rPr>
                        <a:t>stoichiometric</a:t>
                      </a:r>
                      <a:r>
                        <a:rPr lang="en-GB" sz="2400" b="1" dirty="0">
                          <a:solidFill>
                            <a:srgbClr val="003300"/>
                          </a:solidFill>
                          <a:latin typeface="Arial"/>
                          <a:ea typeface="Calibri"/>
                        </a:rPr>
                        <a:t> reagents</a:t>
                      </a:r>
                      <a:r>
                        <a:rPr lang="en-GB" sz="2400" b="1" dirty="0" smtClean="0">
                          <a:solidFill>
                            <a:srgbClr val="003300"/>
                          </a:solidFill>
                          <a:latin typeface="Arial"/>
                          <a:ea typeface="Calibri"/>
                        </a:rPr>
                        <a:t>.</a:t>
                      </a: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241">
                <a:tc>
                  <a:txBody>
                    <a:bodyPr/>
                    <a:lstStyle/>
                    <a:p>
                      <a:pPr marL="457200" indent="-228600" algn="just">
                        <a:lnSpc>
                          <a:spcPct val="100000"/>
                        </a:lnSpc>
                        <a:spcAft>
                          <a:spcPts val="0"/>
                        </a:spcAft>
                      </a:pPr>
                      <a:r>
                        <a:rPr lang="en-GB" sz="2000" dirty="0">
                          <a:latin typeface="Arial"/>
                          <a:ea typeface="Calibri"/>
                        </a:rPr>
                        <a:t>Chemical products should be designed so that at the end of their function they do not persist in the environment and break down into innocuous degradation products.</a:t>
                      </a:r>
                      <a:endParaRPr lang="en-IE" sz="2000" dirty="0">
                        <a:latin typeface="Arial"/>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241">
                <a:tc>
                  <a:txBody>
                    <a:bodyPr/>
                    <a:lstStyle/>
                    <a:p>
                      <a:pPr marL="457200" indent="-228600" algn="just">
                        <a:lnSpc>
                          <a:spcPct val="100000"/>
                        </a:lnSpc>
                        <a:spcAft>
                          <a:spcPts val="0"/>
                        </a:spcAft>
                      </a:pPr>
                      <a:r>
                        <a:rPr lang="en-GB" sz="2000" dirty="0">
                          <a:latin typeface="Arial"/>
                          <a:ea typeface="Calibri"/>
                        </a:rPr>
                        <a:t>Analytical methodologies need to be further developed to allow for real-time, in-process monitoring and control prior to the formation of hazardous substances.</a:t>
                      </a:r>
                      <a:endParaRPr lang="en-IE" sz="2000" dirty="0">
                        <a:latin typeface="Arial"/>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241">
                <a:tc>
                  <a:txBody>
                    <a:bodyPr/>
                    <a:lstStyle/>
                    <a:p>
                      <a:pPr marL="457200" indent="-228600" algn="just">
                        <a:lnSpc>
                          <a:spcPct val="100000"/>
                        </a:lnSpc>
                        <a:spcAft>
                          <a:spcPts val="0"/>
                        </a:spcAft>
                      </a:pPr>
                      <a:r>
                        <a:rPr lang="en-GB" sz="2000" dirty="0">
                          <a:latin typeface="Arial"/>
                          <a:ea typeface="Calibri"/>
                        </a:rPr>
                        <a:t>Substances and the form of a substance used in a chemical process should be chosen so as to minimise the potential for chemical accidents.</a:t>
                      </a:r>
                      <a:endParaRPr lang="en-IE" sz="2000" dirty="0">
                        <a:latin typeface="Arial"/>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265" name="Rectangle 1"/>
          <p:cNvSpPr>
            <a:spLocks noChangeArrowheads="1"/>
          </p:cNvSpPr>
          <p:nvPr/>
        </p:nvSpPr>
        <p:spPr bwMode="auto">
          <a:xfrm>
            <a:off x="0" y="2182306"/>
            <a:ext cx="184731"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IE" altLang="zh-CN" sz="1800" b="0" i="0" u="none" strike="noStrike" cap="none" normalizeH="0" baseline="0" dirty="0" smtClean="0">
                <a:ln>
                  <a:noFill/>
                </a:ln>
                <a:solidFill>
                  <a:schemeClr val="tx1"/>
                </a:solidFill>
                <a:effectLst/>
                <a:latin typeface="Arial" pitchFamily="34" charset="0"/>
                <a:cs typeface="Arial" pitchFamily="34" charset="0"/>
              </a:rPr>
              <a:t/>
            </a:r>
            <a:br>
              <a:rPr kumimoji="0" lang="en-IE" altLang="zh-CN" sz="1800" b="0" i="0" u="none" strike="noStrike" cap="none" normalizeH="0" baseline="0" dirty="0" smtClean="0">
                <a:ln>
                  <a:noFill/>
                </a:ln>
                <a:solidFill>
                  <a:schemeClr val="tx1"/>
                </a:solidFill>
                <a:effectLst/>
                <a:latin typeface="Arial" pitchFamily="34" charset="0"/>
                <a:cs typeface="Arial" pitchFamily="34" charset="0"/>
              </a:rPr>
            </a:br>
            <a:endParaRPr kumimoji="0" lang="en-IE" altLang="zh-CN"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539552" y="5877272"/>
            <a:ext cx="8352928" cy="430887"/>
          </a:xfrm>
          <a:prstGeom prst="rect">
            <a:avLst/>
          </a:prstGeom>
        </p:spPr>
        <p:txBody>
          <a:bodyPr wrap="square">
            <a:spAutoFit/>
          </a:bodyPr>
          <a:lstStyle/>
          <a:p>
            <a:r>
              <a:rPr lang="en-GB" sz="2200" baseline="30000" dirty="0" smtClean="0"/>
              <a:t>* P. </a:t>
            </a:r>
            <a:r>
              <a:rPr lang="en-GB" sz="2200" baseline="30000" dirty="0" err="1" smtClean="0"/>
              <a:t>Anastas</a:t>
            </a:r>
            <a:r>
              <a:rPr lang="en-GB" sz="2200" baseline="30000" dirty="0" smtClean="0"/>
              <a:t> and J. Warner, </a:t>
            </a:r>
            <a:r>
              <a:rPr lang="en-GB" sz="2200" i="1" baseline="30000" dirty="0" smtClean="0"/>
              <a:t>Green Chemistry: Theory and Practice</a:t>
            </a:r>
            <a:r>
              <a:rPr lang="en-GB" sz="2200" baseline="30000" dirty="0" smtClean="0"/>
              <a:t>, Oxford University Press, 1998.</a:t>
            </a:r>
            <a:endParaRPr lang="en-IE" sz="2200"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5536" y="836712"/>
            <a:ext cx="8352928" cy="5816977"/>
          </a:xfrm>
          <a:prstGeom prst="rect">
            <a:avLst/>
          </a:prstGeom>
          <a:noFill/>
        </p:spPr>
        <p:txBody>
          <a:bodyPr wrap="square" rtlCol="0">
            <a:spAutoFit/>
          </a:bodyPr>
          <a:lstStyle/>
          <a:p>
            <a:pPr algn="just"/>
            <a:r>
              <a:rPr lang="en-IE" sz="2000" dirty="0" smtClean="0"/>
              <a:t>The European IPPC Directive requires that industrial and agricultural activities with a high potential to pollute (e.g. energy industries, production and processing of metals, mineral industry, chemical industry, waste management, livestock farming) have a permit. </a:t>
            </a:r>
          </a:p>
          <a:p>
            <a:pPr algn="just"/>
            <a:endParaRPr lang="en-IE" sz="2000" dirty="0" smtClean="0"/>
          </a:p>
          <a:p>
            <a:pPr algn="just"/>
            <a:r>
              <a:rPr lang="en-IE" sz="2000" dirty="0" smtClean="0"/>
              <a:t>The conditions for issuing the permit require an organisation to:</a:t>
            </a:r>
          </a:p>
          <a:p>
            <a:pPr algn="just">
              <a:buFont typeface="Arial" pitchFamily="34" charset="0"/>
              <a:buChar char="•"/>
            </a:pPr>
            <a:r>
              <a:rPr lang="en-IE" sz="2000" dirty="0" smtClean="0"/>
              <a:t> use all appropriate pollution-prevention measures, namely the best available techniques (which produce the least waste, use less hazardous substances, enable the substances generated to be recovered and recycled, etc.);</a:t>
            </a:r>
          </a:p>
          <a:p>
            <a:pPr>
              <a:buFont typeface="Arial" pitchFamily="34" charset="0"/>
              <a:buChar char="•"/>
            </a:pPr>
            <a:r>
              <a:rPr lang="en-IE" sz="2000" dirty="0" smtClean="0"/>
              <a:t> prevent all large-scale pollution;</a:t>
            </a:r>
          </a:p>
          <a:p>
            <a:pPr>
              <a:buFont typeface="Arial" pitchFamily="34" charset="0"/>
              <a:buChar char="•"/>
            </a:pPr>
            <a:r>
              <a:rPr lang="en-IE" sz="2000" dirty="0" smtClean="0"/>
              <a:t> prevent, recycle or dispose of waste in the least polluting way possible;</a:t>
            </a:r>
          </a:p>
          <a:p>
            <a:pPr>
              <a:buFont typeface="Arial" pitchFamily="34" charset="0"/>
              <a:buChar char="•"/>
            </a:pPr>
            <a:r>
              <a:rPr lang="en-IE" sz="2000" dirty="0" smtClean="0"/>
              <a:t> use energy efficiently;</a:t>
            </a:r>
          </a:p>
          <a:p>
            <a:pPr>
              <a:buFont typeface="Arial" pitchFamily="34" charset="0"/>
              <a:buChar char="•"/>
            </a:pPr>
            <a:r>
              <a:rPr lang="en-IE" sz="2000" dirty="0" smtClean="0"/>
              <a:t> ensure accident prevention and damage limitation;</a:t>
            </a:r>
          </a:p>
          <a:p>
            <a:pPr>
              <a:buFont typeface="Arial" pitchFamily="34" charset="0"/>
              <a:buChar char="•"/>
            </a:pPr>
            <a:r>
              <a:rPr lang="en-IE" sz="2000" dirty="0" smtClean="0"/>
              <a:t> return sites to their original state when the activity is over.</a:t>
            </a:r>
          </a:p>
          <a:p>
            <a:endParaRPr lang="en-IE" sz="1600" dirty="0" smtClean="0"/>
          </a:p>
          <a:p>
            <a:r>
              <a:rPr lang="en-IE" sz="1600" dirty="0" smtClean="0"/>
              <a:t>(from Directive 2008/1/EC of the European Parliament 15 January 2008, see </a:t>
            </a:r>
            <a:r>
              <a:rPr lang="en-IE" sz="1600" dirty="0" smtClean="0">
                <a:hlinkClick r:id="rId3"/>
              </a:rPr>
              <a:t>http://europa.eu/legislation_summaries/environment/waste_management/l28045_en.htm</a:t>
            </a:r>
            <a:r>
              <a:rPr lang="en-IE" sz="1600" dirty="0" smtClean="0"/>
              <a:t>  )</a:t>
            </a:r>
          </a:p>
          <a:p>
            <a:pPr algn="ctr"/>
            <a:endParaRPr lang="en-GB" b="1" dirty="0"/>
          </a:p>
        </p:txBody>
      </p:sp>
      <p:sp>
        <p:nvSpPr>
          <p:cNvPr id="5" name="Rectangle 4"/>
          <p:cNvSpPr/>
          <p:nvPr/>
        </p:nvSpPr>
        <p:spPr>
          <a:xfrm>
            <a:off x="2051720" y="260648"/>
            <a:ext cx="5806578" cy="523220"/>
          </a:xfrm>
          <a:prstGeom prst="rect">
            <a:avLst/>
          </a:prstGeom>
        </p:spPr>
        <p:txBody>
          <a:bodyPr wrap="square">
            <a:spAutoFit/>
          </a:bodyPr>
          <a:lstStyle/>
          <a:p>
            <a:r>
              <a:rPr lang="en-GB" sz="2800" b="1" dirty="0" smtClean="0">
                <a:solidFill>
                  <a:srgbClr val="000000"/>
                </a:solidFill>
              </a:rPr>
              <a:t>Environmental Legislation</a:t>
            </a:r>
            <a:endParaRPr lang="en-IE" sz="2800"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67544" y="1124744"/>
            <a:ext cx="8208912" cy="5509200"/>
          </a:xfrm>
          <a:prstGeom prst="rect">
            <a:avLst/>
          </a:prstGeom>
          <a:noFill/>
        </p:spPr>
        <p:txBody>
          <a:bodyPr wrap="square" rtlCol="0">
            <a:spAutoFit/>
          </a:bodyPr>
          <a:lstStyle/>
          <a:p>
            <a:pPr algn="just"/>
            <a:r>
              <a:rPr lang="en-IE" dirty="0" smtClean="0"/>
              <a:t>Guidance information on best available techniques (BAT) is available in the form of reference documents for particular activities, e.g. “Reference document on best available techniques for the manufacture of organic fine chemicals”, accessible from </a:t>
            </a:r>
            <a:r>
              <a:rPr lang="en-IE" dirty="0" smtClean="0">
                <a:hlinkClick r:id="rId3"/>
              </a:rPr>
              <a:t>http://eippcb.jrc.ec.europa.eu/reference/</a:t>
            </a:r>
            <a:endParaRPr lang="en-IE" dirty="0" smtClean="0"/>
          </a:p>
          <a:p>
            <a:pPr algn="just"/>
            <a:endParaRPr lang="en-IE" dirty="0" smtClean="0"/>
          </a:p>
          <a:p>
            <a:pPr algn="just"/>
            <a:r>
              <a:rPr lang="en-IE" dirty="0" smtClean="0"/>
              <a:t>Most European countries require that organisations that hold an IPPC licence prepare an Annual Environmental Report (AER). These reports are made available publicly (for example, see</a:t>
            </a:r>
          </a:p>
          <a:p>
            <a:pPr algn="just"/>
            <a:r>
              <a:rPr lang="en-IE" dirty="0" smtClean="0"/>
              <a:t> </a:t>
            </a:r>
            <a:r>
              <a:rPr lang="en-IE" dirty="0" smtClean="0">
                <a:hlinkClick r:id="rId4"/>
              </a:rPr>
              <a:t>http://www.epa.ie/terminalfour/ippc/index.jsp</a:t>
            </a:r>
            <a:r>
              <a:rPr lang="en-IE" dirty="0" smtClean="0"/>
              <a:t> )</a:t>
            </a:r>
          </a:p>
          <a:p>
            <a:pPr algn="just"/>
            <a:endParaRPr lang="en-IE" dirty="0" smtClean="0">
              <a:hlinkClick r:id="rId5"/>
            </a:endParaRPr>
          </a:p>
          <a:p>
            <a:pPr algn="just"/>
            <a:endParaRPr lang="en-IE" dirty="0" smtClean="0"/>
          </a:p>
          <a:p>
            <a:pPr algn="just"/>
            <a:endParaRPr lang="en-IE" dirty="0" smtClean="0"/>
          </a:p>
          <a:p>
            <a:endParaRPr lang="en-IE" sz="1600" dirty="0" smtClean="0"/>
          </a:p>
        </p:txBody>
      </p:sp>
      <p:sp>
        <p:nvSpPr>
          <p:cNvPr id="5" name="Rectangle 4"/>
          <p:cNvSpPr/>
          <p:nvPr/>
        </p:nvSpPr>
        <p:spPr>
          <a:xfrm>
            <a:off x="1907704" y="332656"/>
            <a:ext cx="5806578" cy="523220"/>
          </a:xfrm>
          <a:prstGeom prst="rect">
            <a:avLst/>
          </a:prstGeom>
        </p:spPr>
        <p:txBody>
          <a:bodyPr wrap="square">
            <a:spAutoFit/>
          </a:bodyPr>
          <a:lstStyle/>
          <a:p>
            <a:r>
              <a:rPr lang="en-GB" sz="2800" b="1" dirty="0" smtClean="0">
                <a:solidFill>
                  <a:srgbClr val="000000"/>
                </a:solidFill>
              </a:rPr>
              <a:t>Environmental Legislation contd.</a:t>
            </a:r>
            <a:endParaRPr lang="en-IE" sz="2800"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67744" y="476672"/>
            <a:ext cx="5806578" cy="523220"/>
          </a:xfrm>
          <a:prstGeom prst="rect">
            <a:avLst/>
          </a:prstGeom>
        </p:spPr>
        <p:txBody>
          <a:bodyPr wrap="square">
            <a:spAutoFit/>
          </a:bodyPr>
          <a:lstStyle/>
          <a:p>
            <a:r>
              <a:rPr lang="en-GB" sz="2800" b="1" dirty="0" smtClean="0">
                <a:solidFill>
                  <a:srgbClr val="000000"/>
                </a:solidFill>
              </a:rPr>
              <a:t>The Role of Catalysts</a:t>
            </a:r>
            <a:endParaRPr lang="en-IE" sz="2800" dirty="0"/>
          </a:p>
        </p:txBody>
      </p:sp>
      <p:sp>
        <p:nvSpPr>
          <p:cNvPr id="6" name="Rectangle 5"/>
          <p:cNvSpPr/>
          <p:nvPr/>
        </p:nvSpPr>
        <p:spPr>
          <a:xfrm>
            <a:off x="611560" y="1225689"/>
            <a:ext cx="7920880" cy="4893647"/>
          </a:xfrm>
          <a:prstGeom prst="rect">
            <a:avLst/>
          </a:prstGeom>
        </p:spPr>
        <p:txBody>
          <a:bodyPr wrap="square">
            <a:spAutoFit/>
          </a:bodyPr>
          <a:lstStyle/>
          <a:p>
            <a:pPr algn="just"/>
            <a:r>
              <a:rPr lang="en-IE" dirty="0" smtClean="0"/>
              <a:t>One of the 12 Principles of Green Chemistry is that;</a:t>
            </a:r>
          </a:p>
          <a:p>
            <a:pPr algn="just"/>
            <a:r>
              <a:rPr lang="en-GB" b="1" dirty="0" smtClean="0">
                <a:solidFill>
                  <a:srgbClr val="003300"/>
                </a:solidFill>
                <a:latin typeface="Arial"/>
                <a:ea typeface="Calibri"/>
              </a:rPr>
              <a:t>Catalytic reagents are superior to </a:t>
            </a:r>
            <a:r>
              <a:rPr lang="en-GB" b="1" dirty="0" err="1" smtClean="0">
                <a:solidFill>
                  <a:srgbClr val="003300"/>
                </a:solidFill>
                <a:latin typeface="Arial"/>
                <a:ea typeface="Calibri"/>
              </a:rPr>
              <a:t>stoichiometric</a:t>
            </a:r>
            <a:r>
              <a:rPr lang="en-GB" b="1" dirty="0" smtClean="0">
                <a:solidFill>
                  <a:srgbClr val="003300"/>
                </a:solidFill>
                <a:latin typeface="Arial"/>
                <a:ea typeface="Calibri"/>
              </a:rPr>
              <a:t> reagents.</a:t>
            </a:r>
          </a:p>
          <a:p>
            <a:pPr algn="just"/>
            <a:endParaRPr lang="en-GB" b="1" dirty="0" smtClean="0">
              <a:solidFill>
                <a:srgbClr val="003300"/>
              </a:solidFill>
              <a:latin typeface="Arial"/>
              <a:ea typeface="Calibri"/>
            </a:endParaRPr>
          </a:p>
          <a:p>
            <a:pPr algn="just"/>
            <a:r>
              <a:rPr lang="en-GB" dirty="0" smtClean="0">
                <a:latin typeface="Arial"/>
                <a:ea typeface="Calibri"/>
              </a:rPr>
              <a:t>The benefit of incorporating an efficient catalyst into the process for manufacturing a chemical is very apparent from the accounts from companies who have won Green Chemistry awards;</a:t>
            </a:r>
          </a:p>
          <a:p>
            <a:pPr algn="just"/>
            <a:r>
              <a:rPr lang="en-GB" dirty="0" smtClean="0">
                <a:latin typeface="Arial"/>
                <a:ea typeface="Calibri"/>
              </a:rPr>
              <a:t>e.g. Development of a catalytic synthesis of a treatment for type 2 diabetes;</a:t>
            </a:r>
          </a:p>
          <a:p>
            <a:pPr algn="just"/>
            <a:r>
              <a:rPr lang="en-IE" dirty="0" smtClean="0">
                <a:hlinkClick r:id="rId3"/>
              </a:rPr>
              <a:t>http://www.epa.gov/greenchemistry/pubs/pgcc/winners/gspa06.html</a:t>
            </a:r>
            <a:endParaRPr lang="en-IE" dirty="0" smtClean="0"/>
          </a:p>
          <a:p>
            <a:endParaRPr lang="en-IE" dirty="0" smtClean="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27584" y="332656"/>
            <a:ext cx="7390754" cy="523220"/>
          </a:xfrm>
          <a:prstGeom prst="rect">
            <a:avLst/>
          </a:prstGeom>
        </p:spPr>
        <p:txBody>
          <a:bodyPr wrap="square">
            <a:spAutoFit/>
          </a:bodyPr>
          <a:lstStyle/>
          <a:p>
            <a:r>
              <a:rPr lang="en-GB" sz="2800" b="1" dirty="0" smtClean="0">
                <a:solidFill>
                  <a:srgbClr val="000000"/>
                </a:solidFill>
              </a:rPr>
              <a:t>Manganese-</a:t>
            </a:r>
            <a:r>
              <a:rPr lang="en-GB" sz="2800" b="1" dirty="0" err="1" smtClean="0">
                <a:solidFill>
                  <a:srgbClr val="000000"/>
                </a:solidFill>
              </a:rPr>
              <a:t>salen</a:t>
            </a:r>
            <a:r>
              <a:rPr lang="en-GB" sz="2800" b="1" dirty="0" smtClean="0">
                <a:solidFill>
                  <a:srgbClr val="000000"/>
                </a:solidFill>
              </a:rPr>
              <a:t> Complexes as Catalysts</a:t>
            </a:r>
            <a:endParaRPr lang="en-IE" sz="2800" dirty="0"/>
          </a:p>
        </p:txBody>
      </p:sp>
      <p:sp>
        <p:nvSpPr>
          <p:cNvPr id="4" name="Rectangle 3"/>
          <p:cNvSpPr/>
          <p:nvPr/>
        </p:nvSpPr>
        <p:spPr>
          <a:xfrm>
            <a:off x="539552" y="980728"/>
            <a:ext cx="8136904" cy="5262979"/>
          </a:xfrm>
          <a:prstGeom prst="rect">
            <a:avLst/>
          </a:prstGeom>
        </p:spPr>
        <p:txBody>
          <a:bodyPr wrap="square">
            <a:spAutoFit/>
          </a:bodyPr>
          <a:lstStyle/>
          <a:p>
            <a:pPr algn="just"/>
            <a:r>
              <a:rPr lang="en-GB" dirty="0" smtClean="0"/>
              <a:t>Salts of </a:t>
            </a:r>
            <a:r>
              <a:rPr lang="en-GB" dirty="0" err="1" smtClean="0"/>
              <a:t>Mn</a:t>
            </a:r>
            <a:r>
              <a:rPr lang="en-GB" dirty="0" smtClean="0"/>
              <a:t>(III), particularly those that contain </a:t>
            </a:r>
            <a:r>
              <a:rPr lang="en-GB" dirty="0" err="1" smtClean="0"/>
              <a:t>salen</a:t>
            </a:r>
            <a:r>
              <a:rPr lang="en-GB" dirty="0" smtClean="0"/>
              <a:t> type </a:t>
            </a:r>
            <a:r>
              <a:rPr lang="en-GB" dirty="0" err="1" smtClean="0"/>
              <a:t>ligands</a:t>
            </a:r>
            <a:r>
              <a:rPr lang="en-GB" dirty="0" smtClean="0"/>
              <a:t> (</a:t>
            </a:r>
            <a:r>
              <a:rPr lang="en-GB" dirty="0" err="1" smtClean="0"/>
              <a:t>salen</a:t>
            </a:r>
            <a:r>
              <a:rPr lang="en-GB" dirty="0" smtClean="0"/>
              <a:t> is </a:t>
            </a:r>
            <a:r>
              <a:rPr lang="en-GB" dirty="0" err="1" smtClean="0"/>
              <a:t>bis</a:t>
            </a:r>
            <a:r>
              <a:rPr lang="en-GB" dirty="0" smtClean="0"/>
              <a:t>(</a:t>
            </a:r>
            <a:r>
              <a:rPr lang="en-GB" dirty="0" err="1" smtClean="0"/>
              <a:t>salicylaldehyde</a:t>
            </a:r>
            <a:r>
              <a:rPr lang="en-GB" dirty="0" smtClean="0"/>
              <a:t>)ethylene </a:t>
            </a:r>
            <a:r>
              <a:rPr lang="en-GB" dirty="0" err="1" smtClean="0"/>
              <a:t>diamine</a:t>
            </a:r>
            <a:r>
              <a:rPr lang="en-GB" dirty="0" smtClean="0"/>
              <a:t>), have been found to show catalytic activities of significant interest. </a:t>
            </a:r>
          </a:p>
          <a:p>
            <a:pPr algn="just"/>
            <a:r>
              <a:rPr lang="en-IE" dirty="0" smtClean="0"/>
              <a:t>These properties have had two main applications to date; 1. asymmetric </a:t>
            </a:r>
            <a:r>
              <a:rPr lang="en-IE" dirty="0" err="1" smtClean="0"/>
              <a:t>epoxidation</a:t>
            </a:r>
            <a:r>
              <a:rPr lang="en-IE" dirty="0" smtClean="0"/>
              <a:t> of alkenes (e.g. Jacobsen’s catalyst) and oxidation of a range of organic substrates at commercial scale, </a:t>
            </a:r>
          </a:p>
          <a:p>
            <a:pPr algn="just"/>
            <a:r>
              <a:rPr lang="en-IE" dirty="0" smtClean="0"/>
              <a:t>2. development of synthetic enzymes (“</a:t>
            </a:r>
            <a:r>
              <a:rPr lang="en-IE" dirty="0" err="1" smtClean="0"/>
              <a:t>synzymes</a:t>
            </a:r>
            <a:r>
              <a:rPr lang="en-IE" dirty="0" smtClean="0"/>
              <a:t>”) which can act either as </a:t>
            </a:r>
            <a:r>
              <a:rPr lang="en-IE" dirty="0" err="1" smtClean="0"/>
              <a:t>catalases</a:t>
            </a:r>
            <a:r>
              <a:rPr lang="en-IE" dirty="0" smtClean="0"/>
              <a:t> or superoxide </a:t>
            </a:r>
            <a:r>
              <a:rPr lang="en-IE" dirty="0" err="1" smtClean="0"/>
              <a:t>dismutases</a:t>
            </a:r>
            <a:r>
              <a:rPr lang="en-IE" dirty="0" smtClean="0"/>
              <a:t>.</a:t>
            </a:r>
          </a:p>
          <a:p>
            <a:pPr algn="just"/>
            <a:endParaRPr lang="en-GB" dirty="0" smtClean="0"/>
          </a:p>
          <a:p>
            <a:pPr algn="just"/>
            <a:r>
              <a:rPr lang="en-GB" dirty="0" smtClean="0"/>
              <a:t>The focus in this case is on the first application, although the ability to effect asymmetric reactions will not be evaluated as </a:t>
            </a:r>
            <a:r>
              <a:rPr lang="en-GB" dirty="0" err="1" smtClean="0"/>
              <a:t>chiral</a:t>
            </a:r>
            <a:r>
              <a:rPr lang="en-GB" dirty="0" smtClean="0"/>
              <a:t> substrates will not be employed. </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523220"/>
          </a:xfrm>
          <a:prstGeom prst="rect">
            <a:avLst/>
          </a:prstGeom>
          <a:noFill/>
        </p:spPr>
        <p:txBody>
          <a:bodyPr wrap="square" rtlCol="0">
            <a:spAutoFit/>
          </a:bodyPr>
          <a:lstStyle/>
          <a:p>
            <a:pPr algn="ctr"/>
            <a:r>
              <a:rPr lang="en-GB" sz="2800" b="1" dirty="0" smtClean="0"/>
              <a:t>Some Useful Resources</a:t>
            </a:r>
            <a:endParaRPr lang="en-GB" sz="2800" b="1" dirty="0"/>
          </a:p>
        </p:txBody>
      </p:sp>
      <p:sp>
        <p:nvSpPr>
          <p:cNvPr id="9" name="TextBox 8"/>
          <p:cNvSpPr txBox="1"/>
          <p:nvPr/>
        </p:nvSpPr>
        <p:spPr>
          <a:xfrm>
            <a:off x="467544" y="1052736"/>
            <a:ext cx="8208912" cy="5262979"/>
          </a:xfrm>
          <a:prstGeom prst="rect">
            <a:avLst/>
          </a:prstGeom>
          <a:noFill/>
        </p:spPr>
        <p:txBody>
          <a:bodyPr wrap="square" rtlCol="0">
            <a:spAutoFit/>
          </a:bodyPr>
          <a:lstStyle/>
          <a:p>
            <a:pPr algn="just">
              <a:buFont typeface="Arial" pitchFamily="34" charset="0"/>
              <a:buChar char="•"/>
            </a:pPr>
            <a:r>
              <a:rPr lang="en-IE" dirty="0" smtClean="0"/>
              <a:t> The URL below links to a video in which Professor </a:t>
            </a:r>
            <a:r>
              <a:rPr lang="en-IE" dirty="0" err="1" smtClean="0"/>
              <a:t>Martyn</a:t>
            </a:r>
            <a:r>
              <a:rPr lang="en-IE" dirty="0" smtClean="0"/>
              <a:t> </a:t>
            </a:r>
            <a:r>
              <a:rPr lang="en-IE" dirty="0" err="1" smtClean="0"/>
              <a:t>Poliakoff</a:t>
            </a:r>
            <a:r>
              <a:rPr lang="en-IE" dirty="0" smtClean="0"/>
              <a:t> explains the main principles of Green Chemistry;</a:t>
            </a:r>
          </a:p>
          <a:p>
            <a:pPr algn="just"/>
            <a:r>
              <a:rPr lang="en-IE" dirty="0" smtClean="0">
                <a:hlinkClick r:id="rId3"/>
              </a:rPr>
              <a:t>http://www.youtube.com/watch?v=_KYiLFkMQ_E&amp;feature=player_embedded</a:t>
            </a:r>
            <a:endParaRPr lang="en-IE" dirty="0" smtClean="0"/>
          </a:p>
          <a:p>
            <a:pPr algn="just"/>
            <a:endParaRPr lang="en-IE" dirty="0" smtClean="0"/>
          </a:p>
          <a:p>
            <a:pPr algn="just">
              <a:buFont typeface="Arial" pitchFamily="34" charset="0"/>
              <a:buChar char="•"/>
            </a:pPr>
            <a:r>
              <a:rPr lang="en-GB" dirty="0" smtClean="0"/>
              <a:t> The literature review supplied by </a:t>
            </a:r>
            <a:r>
              <a:rPr lang="en-GB" dirty="0" err="1" smtClean="0"/>
              <a:t>HugePharma</a:t>
            </a:r>
            <a:r>
              <a:rPr lang="en-GB" dirty="0" smtClean="0"/>
              <a:t> Ltd., which includes the following;</a:t>
            </a:r>
          </a:p>
          <a:p>
            <a:pPr algn="just"/>
            <a:r>
              <a:rPr lang="en-GB" dirty="0" smtClean="0"/>
              <a:t>- Herbert C. Brown Award For Creative Work In Synthetic Methods, </a:t>
            </a:r>
            <a:r>
              <a:rPr lang="en-GB" dirty="0" err="1" smtClean="0"/>
              <a:t>Yarnell</a:t>
            </a:r>
            <a:r>
              <a:rPr lang="en-GB" dirty="0" smtClean="0"/>
              <a:t>, A.; Chemical &amp; Engineering News, January 21 2008,86 (3), 57</a:t>
            </a:r>
            <a:endParaRPr lang="en-IE" dirty="0" smtClean="0"/>
          </a:p>
          <a:p>
            <a:pPr algn="just"/>
            <a:r>
              <a:rPr lang="en-GB" dirty="0" smtClean="0"/>
              <a:t>- US Patent No. 6,031,115: Process for Preparing </a:t>
            </a:r>
            <a:r>
              <a:rPr lang="en-GB" dirty="0" err="1" smtClean="0"/>
              <a:t>Epoxides</a:t>
            </a:r>
            <a:r>
              <a:rPr lang="en-GB" dirty="0" smtClean="0"/>
              <a:t> and International Patent No. WO 93/1706, D., </a:t>
            </a:r>
            <a:r>
              <a:rPr lang="en-GB" dirty="0" err="1" smtClean="0"/>
              <a:t>Fedouloff</a:t>
            </a:r>
            <a:r>
              <a:rPr lang="en-GB" dirty="0" smtClean="0"/>
              <a:t>, M., Turner, G.; 2000; SmithKline Beecham plc, see </a:t>
            </a:r>
            <a:r>
              <a:rPr lang="en-GB" dirty="0" smtClean="0">
                <a:hlinkClick r:id="rId4"/>
              </a:rPr>
              <a:t>http://www.everypatent.com/comp/pat6031115.html</a:t>
            </a:r>
            <a:endParaRPr lang="en-GB" dirty="0"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60648"/>
            <a:ext cx="7772400" cy="1143000"/>
          </a:xfrm>
        </p:spPr>
        <p:txBody>
          <a:bodyPr/>
          <a:lstStyle/>
          <a:p>
            <a:r>
              <a:rPr lang="en-IE" sz="2600" dirty="0" smtClean="0"/>
              <a:t>Getting Started in Your Group</a:t>
            </a:r>
            <a:endParaRPr lang="en-IE" sz="2600" dirty="0"/>
          </a:p>
        </p:txBody>
      </p:sp>
      <p:sp>
        <p:nvSpPr>
          <p:cNvPr id="3" name="Content Placeholder 2"/>
          <p:cNvSpPr>
            <a:spLocks noGrp="1"/>
          </p:cNvSpPr>
          <p:nvPr>
            <p:ph idx="1"/>
          </p:nvPr>
        </p:nvSpPr>
        <p:spPr>
          <a:xfrm>
            <a:off x="685800" y="1344216"/>
            <a:ext cx="7772400" cy="4114800"/>
          </a:xfrm>
        </p:spPr>
        <p:txBody>
          <a:bodyPr/>
          <a:lstStyle/>
          <a:p>
            <a:r>
              <a:rPr lang="en-IE" dirty="0" smtClean="0"/>
              <a:t>Keep an open mind and be prepared to listen.</a:t>
            </a:r>
          </a:p>
          <a:p>
            <a:r>
              <a:rPr lang="en-IE" dirty="0" smtClean="0"/>
              <a:t>Avoid being dismissive or judgemental</a:t>
            </a:r>
          </a:p>
          <a:p>
            <a:r>
              <a:rPr lang="en-IE" dirty="0" smtClean="0"/>
              <a:t>Be aware of your body language – avoid being negative</a:t>
            </a:r>
          </a:p>
          <a:p>
            <a:endParaRPr lang="en-IE" dirty="0"/>
          </a:p>
        </p:txBody>
      </p:sp>
      <p:sp>
        <p:nvSpPr>
          <p:cNvPr id="5" name="Slide Number Placeholder 4"/>
          <p:cNvSpPr>
            <a:spLocks noGrp="1"/>
          </p:cNvSpPr>
          <p:nvPr>
            <p:ph type="sldNum" sz="quarter" idx="12"/>
          </p:nvPr>
        </p:nvSpPr>
        <p:spPr/>
        <p:txBody>
          <a:bodyPr/>
          <a:lstStyle/>
          <a:p>
            <a:pPr>
              <a:defRPr/>
            </a:pPr>
            <a:fld id="{17DB9D1E-D87B-49B5-BC36-A73B852EEB59}" type="slidenum">
              <a:rPr lang="en-GB" smtClean="0">
                <a:solidFill>
                  <a:srgbClr val="000000"/>
                </a:solidFill>
              </a:rPr>
              <a:pPr>
                <a:defRPr/>
              </a:pPr>
              <a:t>19</a:t>
            </a:fld>
            <a:endParaRPr lang="en-GB">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67544" y="692696"/>
            <a:ext cx="8280920" cy="461665"/>
          </a:xfrm>
          <a:prstGeom prst="rect">
            <a:avLst/>
          </a:prstGeom>
          <a:noFill/>
        </p:spPr>
        <p:txBody>
          <a:bodyPr wrap="square" rtlCol="0">
            <a:spAutoFit/>
          </a:bodyPr>
          <a:lstStyle/>
          <a:p>
            <a:pPr algn="ctr"/>
            <a:r>
              <a:rPr lang="en-GB" b="1" dirty="0" smtClean="0"/>
              <a:t>What is Context and Problem Based Learning (C/PBL)?</a:t>
            </a:r>
            <a:endParaRPr lang="en-GB" b="1" dirty="0"/>
          </a:p>
        </p:txBody>
      </p:sp>
      <p:sp>
        <p:nvSpPr>
          <p:cNvPr id="9" name="TextBox 8"/>
          <p:cNvSpPr txBox="1"/>
          <p:nvPr/>
        </p:nvSpPr>
        <p:spPr>
          <a:xfrm>
            <a:off x="611560" y="1844824"/>
            <a:ext cx="7848872" cy="3816429"/>
          </a:xfrm>
          <a:prstGeom prst="rect">
            <a:avLst/>
          </a:prstGeom>
          <a:noFill/>
        </p:spPr>
        <p:txBody>
          <a:bodyPr wrap="square" rtlCol="0">
            <a:spAutoFit/>
          </a:bodyPr>
          <a:lstStyle/>
          <a:p>
            <a:pPr algn="just"/>
            <a:r>
              <a:rPr lang="en-GB" sz="2200" dirty="0" smtClean="0"/>
              <a:t>A teaching methodology that aims to increase student engagement</a:t>
            </a:r>
          </a:p>
          <a:p>
            <a:pPr algn="just"/>
            <a:r>
              <a:rPr lang="en-GB" sz="2200" dirty="0" smtClean="0"/>
              <a:t>Uses real-life applications of chemistry principles, techniques and experiments </a:t>
            </a:r>
          </a:p>
          <a:p>
            <a:pPr algn="just"/>
            <a:r>
              <a:rPr lang="en-GB" sz="2200" dirty="0" smtClean="0"/>
              <a:t>Problem scenarios which are ill-defined, and have a number of satisfactory solutions. </a:t>
            </a:r>
          </a:p>
          <a:p>
            <a:pPr algn="just"/>
            <a:r>
              <a:rPr lang="en-GB" sz="2200" b="1" dirty="0" smtClean="0"/>
              <a:t>Learners collaborate to solve problems, acquire new knowledge and present the outcomes or product. </a:t>
            </a:r>
          </a:p>
          <a:p>
            <a:pPr algn="just"/>
            <a:r>
              <a:rPr lang="en-GB" sz="2200" dirty="0" smtClean="0"/>
              <a:t>Provides the opportunity to develop valuable transferable skills (see later).</a:t>
            </a:r>
          </a:p>
          <a:p>
            <a:pPr algn="just"/>
            <a:r>
              <a:rPr lang="en-GB" sz="2200" dirty="0" smtClean="0"/>
              <a:t>Academic staff adopt the role of facilitator or guide.</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84"/>
            <a:ext cx="7772400" cy="1143000"/>
          </a:xfrm>
        </p:spPr>
        <p:txBody>
          <a:bodyPr/>
          <a:lstStyle/>
          <a:p>
            <a:r>
              <a:rPr lang="en-IE" dirty="0" smtClean="0"/>
              <a:t>Stages in the Group Process</a:t>
            </a:r>
            <a:endParaRPr lang="en-IE" dirty="0"/>
          </a:p>
        </p:txBody>
      </p:sp>
      <p:sp>
        <p:nvSpPr>
          <p:cNvPr id="3" name="Content Placeholder 2"/>
          <p:cNvSpPr>
            <a:spLocks noGrp="1"/>
          </p:cNvSpPr>
          <p:nvPr>
            <p:ph idx="1"/>
          </p:nvPr>
        </p:nvSpPr>
        <p:spPr>
          <a:xfrm>
            <a:off x="685800" y="1344216"/>
            <a:ext cx="7772400" cy="4114800"/>
          </a:xfrm>
        </p:spPr>
        <p:txBody>
          <a:bodyPr/>
          <a:lstStyle/>
          <a:p>
            <a:r>
              <a:rPr lang="en-IE" dirty="0" smtClean="0"/>
              <a:t>Get to know each other</a:t>
            </a:r>
          </a:p>
          <a:p>
            <a:r>
              <a:rPr lang="en-IE" dirty="0" smtClean="0"/>
              <a:t>Establish ground rules</a:t>
            </a:r>
          </a:p>
          <a:p>
            <a:r>
              <a:rPr lang="en-IE" dirty="0" smtClean="0"/>
              <a:t>Brainstorm</a:t>
            </a:r>
          </a:p>
          <a:p>
            <a:r>
              <a:rPr lang="en-IE" dirty="0" smtClean="0"/>
              <a:t>Agree tasks</a:t>
            </a:r>
          </a:p>
          <a:p>
            <a:r>
              <a:rPr lang="en-IE" dirty="0" smtClean="0"/>
              <a:t>Plan your timeline</a:t>
            </a:r>
          </a:p>
          <a:p>
            <a:r>
              <a:rPr lang="en-IE" dirty="0" smtClean="0"/>
              <a:t>Keep going</a:t>
            </a:r>
          </a:p>
          <a:p>
            <a:r>
              <a:rPr lang="en-IE" dirty="0" smtClean="0"/>
              <a:t>The final product</a:t>
            </a:r>
          </a:p>
          <a:p>
            <a:endParaRPr lang="en-IE" dirty="0" smtClean="0"/>
          </a:p>
          <a:p>
            <a:pPr marL="0" indent="0">
              <a:buNone/>
            </a:pPr>
            <a:r>
              <a:rPr lang="en-IE" sz="2000" dirty="0" smtClean="0"/>
              <a:t>Guidelines above are based on: </a:t>
            </a:r>
            <a:r>
              <a:rPr lang="en-IE" sz="2000" dirty="0" smtClean="0"/>
              <a:t>Chapter 3 in “Study and Communication Skills for the Chemical Sciences”; Overton, T., Johnson, S., Scott, J.; Oxford University Press (2011)</a:t>
            </a:r>
            <a:endParaRPr lang="en-IE" sz="2000" dirty="0"/>
          </a:p>
        </p:txBody>
      </p:sp>
      <p:sp>
        <p:nvSpPr>
          <p:cNvPr id="5" name="Slide Number Placeholder 4"/>
          <p:cNvSpPr>
            <a:spLocks noGrp="1"/>
          </p:cNvSpPr>
          <p:nvPr>
            <p:ph type="sldNum" sz="quarter" idx="12"/>
          </p:nvPr>
        </p:nvSpPr>
        <p:spPr/>
        <p:txBody>
          <a:bodyPr/>
          <a:lstStyle/>
          <a:p>
            <a:pPr>
              <a:defRPr/>
            </a:pPr>
            <a:fld id="{17DB9D1E-D87B-49B5-BC36-A73B852EEB59}" type="slidenum">
              <a:rPr lang="en-GB" smtClean="0">
                <a:solidFill>
                  <a:srgbClr val="000000"/>
                </a:solidFill>
              </a:rPr>
              <a:pPr>
                <a:defRPr/>
              </a:pPr>
              <a:t>20</a:t>
            </a:fld>
            <a:endParaRPr lang="en-GB">
              <a:solidFill>
                <a:srgbClr val="00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461665"/>
          </a:xfrm>
          <a:prstGeom prst="rect">
            <a:avLst/>
          </a:prstGeom>
          <a:noFill/>
        </p:spPr>
        <p:txBody>
          <a:bodyPr wrap="square" rtlCol="0">
            <a:spAutoFit/>
          </a:bodyPr>
          <a:lstStyle/>
          <a:p>
            <a:pPr algn="ctr"/>
            <a:r>
              <a:rPr lang="en-IE" b="1" dirty="0" smtClean="0"/>
              <a:t>Tools to help you</a:t>
            </a:r>
            <a:r>
              <a:rPr lang="en-IE" b="1" dirty="0" smtClean="0">
                <a:solidFill>
                  <a:srgbClr val="000000"/>
                </a:solidFill>
              </a:rPr>
              <a:t> : Using a wiki</a:t>
            </a:r>
            <a:endParaRPr lang="en-IE" b="1" dirty="0"/>
          </a:p>
        </p:txBody>
      </p:sp>
      <p:sp>
        <p:nvSpPr>
          <p:cNvPr id="9" name="TextBox 8"/>
          <p:cNvSpPr txBox="1"/>
          <p:nvPr/>
        </p:nvSpPr>
        <p:spPr>
          <a:xfrm>
            <a:off x="683568" y="1122124"/>
            <a:ext cx="7715304" cy="5124480"/>
          </a:xfrm>
          <a:prstGeom prst="rect">
            <a:avLst/>
          </a:prstGeom>
          <a:noFill/>
        </p:spPr>
        <p:txBody>
          <a:bodyPr wrap="square" rtlCol="0">
            <a:spAutoFit/>
          </a:bodyPr>
          <a:lstStyle/>
          <a:p>
            <a:pPr marL="180000" indent="-180000" algn="just">
              <a:spcAft>
                <a:spcPts val="600"/>
              </a:spcAft>
              <a:buFont typeface="Arial" pitchFamily="34" charset="0"/>
              <a:buChar char="•"/>
            </a:pPr>
            <a:r>
              <a:rPr lang="en-GB" dirty="0" smtClean="0"/>
              <a:t>Each group will have their own wiki to allow effective collaboration. </a:t>
            </a:r>
            <a:r>
              <a:rPr lang="en-GB" dirty="0" smtClean="0">
                <a:solidFill>
                  <a:srgbClr val="000000"/>
                </a:solidFill>
              </a:rPr>
              <a:t>Guidelines on how to use a wiki are provided in Appendix 1 of your student guide and should be consulted. </a:t>
            </a:r>
            <a:endParaRPr lang="en-GB" dirty="0" smtClean="0"/>
          </a:p>
          <a:p>
            <a:pPr marL="180000" indent="-180000" algn="just">
              <a:spcAft>
                <a:spcPts val="600"/>
              </a:spcAft>
              <a:buFont typeface="Arial" pitchFamily="34" charset="0"/>
              <a:buChar char="•"/>
              <a:tabLst>
                <a:tab pos="173038" algn="l"/>
              </a:tabLst>
            </a:pPr>
            <a:r>
              <a:rPr lang="en-GB" dirty="0" smtClean="0"/>
              <a:t>You will add information to the wiki and your group will need to meet face to face at least once in the period between each lab or workshop session.</a:t>
            </a:r>
          </a:p>
          <a:p>
            <a:pPr marL="180000" indent="-180000" algn="just">
              <a:spcAft>
                <a:spcPts val="600"/>
              </a:spcAft>
              <a:buFont typeface="Arial" pitchFamily="34" charset="0"/>
              <a:buChar char="•"/>
              <a:tabLst>
                <a:tab pos="173038" algn="l"/>
              </a:tabLst>
            </a:pPr>
            <a:r>
              <a:rPr lang="en-GB" dirty="0" smtClean="0"/>
              <a:t>At the end of the module, you will publish your final team report directly from your wiki (i.e. your wiki will become  your final assignment).</a:t>
            </a:r>
          </a:p>
          <a:p>
            <a:pPr marL="180000" indent="-180000" algn="just">
              <a:spcAft>
                <a:spcPts val="600"/>
              </a:spcAft>
              <a:buFont typeface="Arial" pitchFamily="34" charset="0"/>
              <a:buChar char="•"/>
              <a:tabLst>
                <a:tab pos="173038" algn="l"/>
              </a:tabLst>
            </a:pPr>
            <a:r>
              <a:rPr lang="en-GB" dirty="0" smtClean="0">
                <a:solidFill>
                  <a:srgbClr val="000000"/>
                </a:solidFill>
              </a:rPr>
              <a:t>If you have not already been invited to your group wiki, you need to give your email address to your tutor by the end of Workshop 1.</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127595" y="67791"/>
            <a:ext cx="7324725" cy="5305425"/>
          </a:xfrm>
          <a:prstGeom prst="rect">
            <a:avLst/>
          </a:prstGeom>
          <a:noFill/>
          <a:ln w="9525">
            <a:noFill/>
            <a:miter lim="800000"/>
            <a:headEnd/>
            <a:tailEnd/>
          </a:ln>
        </p:spPr>
      </p:pic>
      <p:sp>
        <p:nvSpPr>
          <p:cNvPr id="5" name="Rounded Rectangle 4"/>
          <p:cNvSpPr/>
          <p:nvPr/>
        </p:nvSpPr>
        <p:spPr bwMode="auto">
          <a:xfrm>
            <a:off x="179512" y="1477667"/>
            <a:ext cx="5400600" cy="2959445"/>
          </a:xfrm>
          <a:prstGeom prst="roundRect">
            <a:avLst>
              <a:gd name="adj" fmla="val 7342"/>
            </a:avLst>
          </a:prstGeom>
          <a:no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6" name="Rounded Rectangle 5"/>
          <p:cNvSpPr/>
          <p:nvPr/>
        </p:nvSpPr>
        <p:spPr bwMode="auto">
          <a:xfrm>
            <a:off x="5728188" y="4581128"/>
            <a:ext cx="1652124" cy="796208"/>
          </a:xfrm>
          <a:prstGeom prst="roundRect">
            <a:avLst>
              <a:gd name="adj" fmla="val 7342"/>
            </a:avLst>
          </a:prstGeom>
          <a:no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7" name="Rounded Rectangle 6"/>
          <p:cNvSpPr/>
          <p:nvPr/>
        </p:nvSpPr>
        <p:spPr bwMode="auto">
          <a:xfrm>
            <a:off x="5728188" y="1988840"/>
            <a:ext cx="1652124" cy="1093396"/>
          </a:xfrm>
          <a:prstGeom prst="roundRect">
            <a:avLst>
              <a:gd name="adj" fmla="val 7342"/>
            </a:avLst>
          </a:prstGeom>
          <a:no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9" name="TextBox 8"/>
          <p:cNvSpPr txBox="1"/>
          <p:nvPr/>
        </p:nvSpPr>
        <p:spPr>
          <a:xfrm>
            <a:off x="251520" y="5445224"/>
            <a:ext cx="2232248" cy="707886"/>
          </a:xfrm>
          <a:prstGeom prst="rect">
            <a:avLst/>
          </a:prstGeom>
          <a:noFill/>
        </p:spPr>
        <p:txBody>
          <a:bodyPr wrap="square" rtlCol="0">
            <a:spAutoFit/>
          </a:bodyPr>
          <a:lstStyle/>
          <a:p>
            <a:pPr algn="ctr"/>
            <a:r>
              <a:rPr lang="en-IE" sz="2000" dirty="0" smtClean="0">
                <a:latin typeface="Arial" pitchFamily="34" charset="0"/>
                <a:cs typeface="Arial" pitchFamily="34" charset="0"/>
              </a:rPr>
              <a:t>Introductory text from tutor</a:t>
            </a:r>
            <a:endParaRPr lang="en-IE" sz="2000" dirty="0">
              <a:latin typeface="Arial" pitchFamily="34" charset="0"/>
              <a:cs typeface="Arial" pitchFamily="34" charset="0"/>
            </a:endParaRPr>
          </a:p>
        </p:txBody>
      </p:sp>
      <p:sp>
        <p:nvSpPr>
          <p:cNvPr id="10" name="TextBox 9"/>
          <p:cNvSpPr txBox="1"/>
          <p:nvPr/>
        </p:nvSpPr>
        <p:spPr>
          <a:xfrm>
            <a:off x="7308304" y="2917393"/>
            <a:ext cx="1835696" cy="1015663"/>
          </a:xfrm>
          <a:prstGeom prst="rect">
            <a:avLst/>
          </a:prstGeom>
          <a:noFill/>
        </p:spPr>
        <p:txBody>
          <a:bodyPr wrap="square" rtlCol="0">
            <a:spAutoFit/>
          </a:bodyPr>
          <a:lstStyle/>
          <a:p>
            <a:r>
              <a:rPr lang="en-IE" sz="2000" dirty="0" smtClean="0">
                <a:latin typeface="Arial" pitchFamily="34" charset="0"/>
                <a:cs typeface="Arial" pitchFamily="34" charset="0"/>
              </a:rPr>
              <a:t>Pages created using project headings</a:t>
            </a:r>
            <a:endParaRPr lang="en-IE" sz="2000" dirty="0">
              <a:latin typeface="Arial" pitchFamily="34" charset="0"/>
              <a:cs typeface="Arial" pitchFamily="34" charset="0"/>
            </a:endParaRPr>
          </a:p>
        </p:txBody>
      </p:sp>
      <p:sp>
        <p:nvSpPr>
          <p:cNvPr id="11" name="TextBox 10"/>
          <p:cNvSpPr txBox="1"/>
          <p:nvPr/>
        </p:nvSpPr>
        <p:spPr>
          <a:xfrm>
            <a:off x="5004048" y="5517232"/>
            <a:ext cx="3888432" cy="707886"/>
          </a:xfrm>
          <a:prstGeom prst="rect">
            <a:avLst/>
          </a:prstGeom>
          <a:noFill/>
        </p:spPr>
        <p:txBody>
          <a:bodyPr wrap="square" rtlCol="0">
            <a:spAutoFit/>
          </a:bodyPr>
          <a:lstStyle/>
          <a:p>
            <a:r>
              <a:rPr lang="en-IE" sz="2000" dirty="0" smtClean="0">
                <a:latin typeface="Arial" pitchFamily="34" charset="0"/>
                <a:cs typeface="Arial" pitchFamily="34" charset="0"/>
              </a:rPr>
              <a:t>Log of recent activity used to monitor student contributions</a:t>
            </a:r>
            <a:endParaRPr lang="en-IE" sz="2000" dirty="0">
              <a:latin typeface="Arial" pitchFamily="34" charset="0"/>
              <a:cs typeface="Arial" pitchFamily="34" charset="0"/>
            </a:endParaRPr>
          </a:p>
        </p:txBody>
      </p:sp>
      <p:sp>
        <p:nvSpPr>
          <p:cNvPr id="12" name="Up Arrow 11"/>
          <p:cNvSpPr/>
          <p:nvPr/>
        </p:nvSpPr>
        <p:spPr bwMode="auto">
          <a:xfrm>
            <a:off x="1115616" y="4509120"/>
            <a:ext cx="432048" cy="936104"/>
          </a:xfrm>
          <a:prstGeom prst="up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14" name="Bent-Up Arrow 13"/>
          <p:cNvSpPr/>
          <p:nvPr/>
        </p:nvSpPr>
        <p:spPr bwMode="auto">
          <a:xfrm rot="16200000">
            <a:off x="7380311" y="2269321"/>
            <a:ext cx="720080" cy="720080"/>
          </a:xfrm>
          <a:prstGeom prst="bentUpArrow">
            <a:avLst>
              <a:gd name="adj1" fmla="val 27731"/>
              <a:gd name="adj2" fmla="val 31827"/>
              <a:gd name="adj3" fmla="val 30462"/>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15" name="Bent-Up Arrow 14"/>
          <p:cNvSpPr/>
          <p:nvPr/>
        </p:nvSpPr>
        <p:spPr bwMode="auto">
          <a:xfrm rot="16200000">
            <a:off x="7380311" y="4797152"/>
            <a:ext cx="720080" cy="720080"/>
          </a:xfrm>
          <a:prstGeom prst="bentUpArrow">
            <a:avLst>
              <a:gd name="adj1" fmla="val 27731"/>
              <a:gd name="adj2" fmla="val 31827"/>
              <a:gd name="adj3" fmla="val 30462"/>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13" name="Rounded Rectangle 12"/>
          <p:cNvSpPr/>
          <p:nvPr/>
        </p:nvSpPr>
        <p:spPr bwMode="auto">
          <a:xfrm>
            <a:off x="5735204" y="476672"/>
            <a:ext cx="1724132" cy="864096"/>
          </a:xfrm>
          <a:prstGeom prst="roundRect">
            <a:avLst>
              <a:gd name="adj" fmla="val 7342"/>
            </a:avLst>
          </a:prstGeom>
          <a:no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16" name="TextBox 15"/>
          <p:cNvSpPr txBox="1"/>
          <p:nvPr/>
        </p:nvSpPr>
        <p:spPr>
          <a:xfrm>
            <a:off x="7416824" y="1124745"/>
            <a:ext cx="1727176" cy="1015663"/>
          </a:xfrm>
          <a:prstGeom prst="rect">
            <a:avLst/>
          </a:prstGeom>
          <a:noFill/>
        </p:spPr>
        <p:txBody>
          <a:bodyPr wrap="square" rtlCol="0">
            <a:spAutoFit/>
          </a:bodyPr>
          <a:lstStyle/>
          <a:p>
            <a:pPr algn="ctr"/>
            <a:r>
              <a:rPr lang="en-IE" sz="2000" dirty="0" smtClean="0">
                <a:latin typeface="Arial" pitchFamily="34" charset="0"/>
                <a:cs typeface="Arial" pitchFamily="34" charset="0"/>
              </a:rPr>
              <a:t>Create new pages and upload files</a:t>
            </a:r>
            <a:endParaRPr lang="en-IE" sz="2000" dirty="0">
              <a:latin typeface="Arial" pitchFamily="34" charset="0"/>
              <a:cs typeface="Arial" pitchFamily="34" charset="0"/>
            </a:endParaRPr>
          </a:p>
        </p:txBody>
      </p:sp>
      <p:sp>
        <p:nvSpPr>
          <p:cNvPr id="17" name="Bent-Up Arrow 16"/>
          <p:cNvSpPr/>
          <p:nvPr/>
        </p:nvSpPr>
        <p:spPr bwMode="auto">
          <a:xfrm rot="16200000">
            <a:off x="7469167" y="476673"/>
            <a:ext cx="720080" cy="720080"/>
          </a:xfrm>
          <a:prstGeom prst="bentUpArrow">
            <a:avLst>
              <a:gd name="adj1" fmla="val 27731"/>
              <a:gd name="adj2" fmla="val 31827"/>
              <a:gd name="adj3" fmla="val 30462"/>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19" name="Slide Number Placeholder 18"/>
          <p:cNvSpPr>
            <a:spLocks noGrp="1"/>
          </p:cNvSpPr>
          <p:nvPr>
            <p:ph type="sldNum" sz="quarter" idx="12"/>
          </p:nvPr>
        </p:nvSpPr>
        <p:spPr/>
        <p:txBody>
          <a:bodyPr/>
          <a:lstStyle/>
          <a:p>
            <a:pPr>
              <a:defRPr/>
            </a:pPr>
            <a:fld id="{17DB9D1E-D87B-49B5-BC36-A73B852EEB59}" type="slidenum">
              <a:rPr lang="en-GB" smtClean="0"/>
              <a:pPr>
                <a:defRPr/>
              </a:pPr>
              <a:t>22</a:t>
            </a:fld>
            <a:endParaRPr lang="en-GB"/>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182688" y="548680"/>
            <a:ext cx="6781800" cy="4914900"/>
          </a:xfrm>
          <a:prstGeom prst="rect">
            <a:avLst/>
          </a:prstGeom>
          <a:noFill/>
          <a:ln w="9525">
            <a:noFill/>
            <a:miter lim="800000"/>
            <a:headEnd/>
            <a:tailEnd/>
          </a:ln>
        </p:spPr>
      </p:pic>
      <p:sp>
        <p:nvSpPr>
          <p:cNvPr id="5" name="TextBox 4"/>
          <p:cNvSpPr txBox="1"/>
          <p:nvPr/>
        </p:nvSpPr>
        <p:spPr>
          <a:xfrm>
            <a:off x="166464" y="1628800"/>
            <a:ext cx="2160240" cy="1631216"/>
          </a:xfrm>
          <a:prstGeom prst="rect">
            <a:avLst/>
          </a:prstGeom>
          <a:noFill/>
        </p:spPr>
        <p:txBody>
          <a:bodyPr wrap="square" rtlCol="0">
            <a:spAutoFit/>
          </a:bodyPr>
          <a:lstStyle/>
          <a:p>
            <a:r>
              <a:rPr lang="en-IE" sz="2000" dirty="0" smtClean="0">
                <a:latin typeface="Arial" pitchFamily="34" charset="0"/>
                <a:cs typeface="Arial" pitchFamily="34" charset="0"/>
              </a:rPr>
              <a:t>Pages can be edited and linked to other pages throughout the wiki.</a:t>
            </a:r>
            <a:endParaRPr lang="en-IE" sz="2000" dirty="0">
              <a:latin typeface="Arial" pitchFamily="34" charset="0"/>
              <a:cs typeface="Arial" pitchFamily="34" charset="0"/>
            </a:endParaRPr>
          </a:p>
        </p:txBody>
      </p:sp>
      <p:sp>
        <p:nvSpPr>
          <p:cNvPr id="6" name="Rounded Rectangle 5"/>
          <p:cNvSpPr/>
          <p:nvPr/>
        </p:nvSpPr>
        <p:spPr bwMode="auto">
          <a:xfrm>
            <a:off x="2254696" y="1556792"/>
            <a:ext cx="2304256" cy="1728192"/>
          </a:xfrm>
          <a:prstGeom prst="roundRect">
            <a:avLst>
              <a:gd name="adj" fmla="val 7342"/>
            </a:avLst>
          </a:prstGeom>
          <a:no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7" name="TextBox 6"/>
          <p:cNvSpPr txBox="1"/>
          <p:nvPr/>
        </p:nvSpPr>
        <p:spPr>
          <a:xfrm>
            <a:off x="1979712" y="5229200"/>
            <a:ext cx="5256584" cy="707886"/>
          </a:xfrm>
          <a:prstGeom prst="rect">
            <a:avLst/>
          </a:prstGeom>
          <a:noFill/>
        </p:spPr>
        <p:txBody>
          <a:bodyPr wrap="square" rtlCol="0">
            <a:spAutoFit/>
          </a:bodyPr>
          <a:lstStyle/>
          <a:p>
            <a:pPr algn="ctr"/>
            <a:r>
              <a:rPr lang="en-IE" sz="2000" dirty="0" smtClean="0">
                <a:latin typeface="Arial" pitchFamily="34" charset="0"/>
                <a:cs typeface="Arial" pitchFamily="34" charset="0"/>
              </a:rPr>
              <a:t>Use this space to explain to group members reasoning for changes made</a:t>
            </a:r>
            <a:endParaRPr lang="en-IE" sz="2000" dirty="0">
              <a:latin typeface="Arial" pitchFamily="34" charset="0"/>
              <a:cs typeface="Arial" pitchFamily="34" charset="0"/>
            </a:endParaRPr>
          </a:p>
        </p:txBody>
      </p:sp>
      <p:sp>
        <p:nvSpPr>
          <p:cNvPr id="8" name="Up Arrow 7"/>
          <p:cNvSpPr/>
          <p:nvPr/>
        </p:nvSpPr>
        <p:spPr bwMode="auto">
          <a:xfrm>
            <a:off x="4355976" y="4221088"/>
            <a:ext cx="432048" cy="936104"/>
          </a:xfrm>
          <a:prstGeom prst="up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10" name="Slide Number Placeholder 9"/>
          <p:cNvSpPr>
            <a:spLocks noGrp="1"/>
          </p:cNvSpPr>
          <p:nvPr>
            <p:ph type="sldNum" sz="quarter" idx="12"/>
          </p:nvPr>
        </p:nvSpPr>
        <p:spPr/>
        <p:txBody>
          <a:bodyPr/>
          <a:lstStyle/>
          <a:p>
            <a:pPr>
              <a:defRPr/>
            </a:pPr>
            <a:fld id="{17DB9D1E-D87B-49B5-BC36-A73B852EEB59}" type="slidenum">
              <a:rPr lang="en-GB" smtClean="0"/>
              <a:pPr>
                <a:defRPr/>
              </a:pPr>
              <a:t>23</a:t>
            </a:fld>
            <a:endParaRPr lang="en-GB"/>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475656" y="500042"/>
            <a:ext cx="6120680" cy="461665"/>
          </a:xfrm>
          <a:prstGeom prst="rect">
            <a:avLst/>
          </a:prstGeom>
          <a:noFill/>
        </p:spPr>
        <p:txBody>
          <a:bodyPr wrap="square" rtlCol="0">
            <a:spAutoFit/>
          </a:bodyPr>
          <a:lstStyle/>
          <a:p>
            <a:pPr algn="ctr" eaLnBrk="0" hangingPunct="0"/>
            <a:r>
              <a:rPr lang="en-GB" b="1" dirty="0" smtClean="0">
                <a:solidFill>
                  <a:srgbClr val="000000"/>
                </a:solidFill>
                <a:latin typeface="Arial" charset="0"/>
              </a:rPr>
              <a:t>Using Your Wiki</a:t>
            </a:r>
          </a:p>
        </p:txBody>
      </p:sp>
      <p:sp>
        <p:nvSpPr>
          <p:cNvPr id="9" name="TextBox 8"/>
          <p:cNvSpPr txBox="1"/>
          <p:nvPr/>
        </p:nvSpPr>
        <p:spPr>
          <a:xfrm>
            <a:off x="611560" y="1124744"/>
            <a:ext cx="7920880" cy="3801041"/>
          </a:xfrm>
          <a:prstGeom prst="rect">
            <a:avLst/>
          </a:prstGeom>
          <a:noFill/>
        </p:spPr>
        <p:txBody>
          <a:bodyPr wrap="square" rtlCol="0">
            <a:spAutoFit/>
          </a:bodyPr>
          <a:lstStyle/>
          <a:p>
            <a:pPr algn="just" eaLnBrk="0" hangingPunct="0"/>
            <a:r>
              <a:rPr lang="en-GB" b="1" dirty="0" smtClean="0">
                <a:solidFill>
                  <a:srgbClr val="000000"/>
                </a:solidFill>
                <a:latin typeface="Arial" charset="0"/>
              </a:rPr>
              <a:t>Reminder:</a:t>
            </a:r>
          </a:p>
          <a:p>
            <a:pPr marL="361950" indent="-266700" algn="just" eaLnBrk="0" hangingPunct="0"/>
            <a:endParaRPr lang="en-GB" sz="1000" b="1" dirty="0" smtClean="0">
              <a:solidFill>
                <a:srgbClr val="000000"/>
              </a:solidFill>
              <a:latin typeface="Arial" charset="0"/>
            </a:endParaRPr>
          </a:p>
          <a:p>
            <a:pPr marL="361950" indent="-266700" algn="just" eaLnBrk="0" hangingPunct="0">
              <a:spcAft>
                <a:spcPts val="600"/>
              </a:spcAft>
              <a:buFont typeface="Arial" pitchFamily="34" charset="0"/>
              <a:buChar char="•"/>
            </a:pPr>
            <a:r>
              <a:rPr lang="en-IE" dirty="0" smtClean="0">
                <a:solidFill>
                  <a:srgbClr val="000000"/>
                </a:solidFill>
                <a:latin typeface="Arial" charset="0"/>
              </a:rPr>
              <a:t>Create pages in your wiki corresponding with the sections listed in the Appendix 1 in your student guide. </a:t>
            </a:r>
            <a:endParaRPr lang="en-GB" dirty="0" smtClean="0">
              <a:solidFill>
                <a:srgbClr val="000000"/>
              </a:solidFill>
              <a:latin typeface="Arial" charset="0"/>
            </a:endParaRPr>
          </a:p>
          <a:p>
            <a:pPr marL="361950" indent="-266700" algn="just" eaLnBrk="0" hangingPunct="0">
              <a:spcAft>
                <a:spcPts val="600"/>
              </a:spcAft>
              <a:buFont typeface="Arial" pitchFamily="34" charset="0"/>
              <a:buChar char="•"/>
            </a:pPr>
            <a:r>
              <a:rPr lang="en-GB" dirty="0" smtClean="0">
                <a:solidFill>
                  <a:srgbClr val="000000"/>
                </a:solidFill>
                <a:latin typeface="Arial" charset="0"/>
              </a:rPr>
              <a:t>You will add information to the wiki during and after each workshop as you complete tasks.</a:t>
            </a:r>
          </a:p>
          <a:p>
            <a:pPr marL="361950" indent="-266700" algn="just" eaLnBrk="0" hangingPunct="0">
              <a:spcAft>
                <a:spcPts val="600"/>
              </a:spcAft>
              <a:buFont typeface="Arial" pitchFamily="34" charset="0"/>
              <a:buChar char="•"/>
              <a:tabLst>
                <a:tab pos="173038" algn="l"/>
              </a:tabLst>
            </a:pPr>
            <a:r>
              <a:rPr lang="en-GB" dirty="0" smtClean="0">
                <a:solidFill>
                  <a:srgbClr val="000000"/>
                </a:solidFill>
                <a:latin typeface="Arial" charset="0"/>
              </a:rPr>
              <a:t>The wiki enables your tutor to track your progress and give you regular feedback .</a:t>
            </a:r>
          </a:p>
          <a:p>
            <a:pPr marL="361950" indent="-266700" algn="just" eaLnBrk="0" hangingPunct="0">
              <a:spcAft>
                <a:spcPts val="600"/>
              </a:spcAft>
              <a:buFont typeface="Arial" pitchFamily="34" charset="0"/>
              <a:buChar char="•"/>
              <a:tabLst>
                <a:tab pos="173038" algn="l"/>
              </a:tabLst>
            </a:pPr>
            <a:r>
              <a:rPr lang="en-GB" dirty="0" smtClean="0">
                <a:solidFill>
                  <a:srgbClr val="000000"/>
                </a:solidFill>
                <a:latin typeface="Arial" charset="0"/>
              </a:rPr>
              <a:t>The wiki keeps a record of individual contributions to the group project. </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332656"/>
            <a:ext cx="7772400" cy="1143000"/>
          </a:xfrm>
        </p:spPr>
        <p:txBody>
          <a:bodyPr/>
          <a:lstStyle/>
          <a:p>
            <a:pPr eaLnBrk="1" hangingPunct="1"/>
            <a:r>
              <a:rPr lang="en-IE" dirty="0" smtClean="0">
                <a:solidFill>
                  <a:srgbClr val="000000"/>
                </a:solidFill>
                <a:latin typeface="Arial" charset="0"/>
              </a:rPr>
              <a:t>Tools to help you: </a:t>
            </a:r>
            <a:r>
              <a:rPr lang="en-IE" dirty="0" smtClean="0"/>
              <a:t>Oral Presentations</a:t>
            </a:r>
            <a:endParaRPr lang="en-GB" dirty="0" smtClean="0"/>
          </a:p>
        </p:txBody>
      </p:sp>
      <p:sp>
        <p:nvSpPr>
          <p:cNvPr id="5123" name="Rectangle 3"/>
          <p:cNvSpPr>
            <a:spLocks noGrp="1" noChangeArrowheads="1"/>
          </p:cNvSpPr>
          <p:nvPr>
            <p:ph type="body" idx="1"/>
          </p:nvPr>
        </p:nvSpPr>
        <p:spPr>
          <a:xfrm>
            <a:off x="685800" y="1704256"/>
            <a:ext cx="7772400" cy="4114800"/>
          </a:xfrm>
        </p:spPr>
        <p:txBody>
          <a:bodyPr/>
          <a:lstStyle/>
          <a:p>
            <a:pPr eaLnBrk="1" hangingPunct="1">
              <a:buNone/>
            </a:pPr>
            <a:r>
              <a:rPr lang="en-IE" dirty="0" smtClean="0"/>
              <a:t>In Session 8, your group will give a presentation.</a:t>
            </a:r>
          </a:p>
          <a:p>
            <a:pPr eaLnBrk="1" hangingPunct="1">
              <a:buNone/>
            </a:pPr>
            <a:r>
              <a:rPr lang="en-IE" dirty="0" smtClean="0"/>
              <a:t>(see Appendix 6 in your student guide also) </a:t>
            </a:r>
          </a:p>
          <a:p>
            <a:pPr eaLnBrk="1" hangingPunct="1">
              <a:buNone/>
            </a:pPr>
            <a:endParaRPr lang="en-IE" dirty="0" smtClean="0"/>
          </a:p>
          <a:p>
            <a:pPr eaLnBrk="1" hangingPunct="1">
              <a:buNone/>
            </a:pPr>
            <a:r>
              <a:rPr lang="en-IE" dirty="0" smtClean="0"/>
              <a:t>When preparing a presentation, content should:</a:t>
            </a:r>
          </a:p>
          <a:p>
            <a:pPr eaLnBrk="1" hangingPunct="1"/>
            <a:r>
              <a:rPr lang="en-IE" dirty="0" smtClean="0"/>
              <a:t>Suit your audience (for this presentation, the audience will be peers and academic staff)</a:t>
            </a:r>
          </a:p>
          <a:p>
            <a:pPr eaLnBrk="1" hangingPunct="1"/>
            <a:r>
              <a:rPr lang="en-IE" dirty="0" smtClean="0"/>
              <a:t>Be informative and interesting and a suitable length</a:t>
            </a:r>
          </a:p>
          <a:p>
            <a:pPr marL="0" indent="0" eaLnBrk="1" hangingPunct="1">
              <a:buNone/>
            </a:pPr>
            <a:endParaRPr lang="en-IE" dirty="0" smtClean="0"/>
          </a:p>
          <a:p>
            <a:pPr marL="0" indent="0" eaLnBrk="1" hangingPunct="1">
              <a:buNone/>
            </a:pPr>
            <a:r>
              <a:rPr lang="en-IE" dirty="0" smtClean="0"/>
              <a:t>In all cases, the presentation should be made as simple and visually engaging as possible. </a:t>
            </a:r>
          </a:p>
          <a:p>
            <a:pPr eaLnBrk="1" hangingPunct="1"/>
            <a:endParaRPr lang="en-IE" dirty="0" smtClean="0"/>
          </a:p>
          <a:p>
            <a:pPr eaLnBrk="1" hangingPunct="1"/>
            <a:endParaRPr lang="en-GB" sz="2000" dirty="0" smtClean="0"/>
          </a:p>
        </p:txBody>
      </p:sp>
      <p:sp>
        <p:nvSpPr>
          <p:cNvPr id="5" name="Slide Number Placeholder 4"/>
          <p:cNvSpPr>
            <a:spLocks noGrp="1"/>
          </p:cNvSpPr>
          <p:nvPr>
            <p:ph type="sldNum" sz="quarter" idx="12"/>
          </p:nvPr>
        </p:nvSpPr>
        <p:spPr/>
        <p:txBody>
          <a:bodyPr/>
          <a:lstStyle/>
          <a:p>
            <a:pPr>
              <a:defRPr/>
            </a:pPr>
            <a:fld id="{17DB9D1E-D87B-49B5-BC36-A73B852EEB59}" type="slidenum">
              <a:rPr lang="en-GB" smtClean="0">
                <a:solidFill>
                  <a:srgbClr val="000000"/>
                </a:solidFill>
              </a:rPr>
              <a:pPr>
                <a:defRPr/>
              </a:pPr>
              <a:t>25</a:t>
            </a:fld>
            <a:endParaRPr lang="en-GB">
              <a:solidFill>
                <a:srgbClr val="00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363859" y="836712"/>
            <a:ext cx="8456613" cy="46878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1" fontAlgn="base" latinLnBrk="0" hangingPunct="1">
              <a:lnSpc>
                <a:spcPct val="100000"/>
              </a:lnSpc>
              <a:spcBef>
                <a:spcPct val="20000"/>
              </a:spcBef>
              <a:spcAft>
                <a:spcPct val="0"/>
              </a:spcAft>
              <a:buClrTx/>
              <a:buSzTx/>
              <a:buFontTx/>
              <a:buChar char="•"/>
              <a:tabLst/>
              <a:defRPr/>
            </a:pPr>
            <a:r>
              <a:rPr kumimoji="0" lang="en-IE" sz="24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Keep slides simple</a:t>
            </a:r>
            <a:r>
              <a:rPr kumimoji="0" lang="en-IE" sz="2400" b="0" i="0" u="none" strike="noStrike" kern="0" cap="none" spc="0" normalizeH="0" noProof="0" dirty="0" smtClean="0">
                <a:ln>
                  <a:noFill/>
                </a:ln>
                <a:solidFill>
                  <a:schemeClr val="tx1"/>
                </a:solidFill>
                <a:effectLst/>
                <a:uLnTx/>
                <a:uFillTx/>
                <a:latin typeface="Arial" pitchFamily="34" charset="0"/>
                <a:ea typeface="+mn-ea"/>
                <a:cs typeface="Arial" pitchFamily="34" charset="0"/>
              </a:rPr>
              <a:t> - t</a:t>
            </a:r>
            <a:r>
              <a:rPr kumimoji="0" lang="en-IE" sz="24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oo much text turns your audience off</a:t>
            </a:r>
          </a:p>
          <a:p>
            <a:pPr marL="342900" indent="-342900" algn="just">
              <a:spcBef>
                <a:spcPct val="20000"/>
              </a:spcBef>
              <a:buFontTx/>
              <a:buChar char="•"/>
            </a:pPr>
            <a:r>
              <a:rPr lang="en-IE" kern="0" dirty="0" smtClean="0">
                <a:latin typeface="Arial" pitchFamily="34" charset="0"/>
                <a:cs typeface="Arial" pitchFamily="34" charset="0"/>
              </a:rPr>
              <a:t>A picture speaks a thousand words</a:t>
            </a:r>
          </a:p>
          <a:p>
            <a:pPr marL="342900" marR="0" lvl="0" indent="-342900" algn="just" defTabSz="914400" rtl="0" eaLnBrk="1" fontAlgn="base" latinLnBrk="0" hangingPunct="1">
              <a:lnSpc>
                <a:spcPct val="100000"/>
              </a:lnSpc>
              <a:spcBef>
                <a:spcPct val="20000"/>
              </a:spcBef>
              <a:spcAft>
                <a:spcPct val="0"/>
              </a:spcAft>
              <a:buClrTx/>
              <a:buSzTx/>
              <a:buFontTx/>
              <a:buChar char="•"/>
              <a:tabLst/>
              <a:defRPr/>
            </a:pPr>
            <a:r>
              <a:rPr kumimoji="0" lang="en-IE" sz="24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Use simple colours, large font where possible</a:t>
            </a:r>
          </a:p>
          <a:p>
            <a:pPr marL="342900" marR="0" lvl="0" indent="-342900" algn="just" defTabSz="914400" rtl="0" eaLnBrk="1" fontAlgn="base" latinLnBrk="0" hangingPunct="1">
              <a:lnSpc>
                <a:spcPct val="100000"/>
              </a:lnSpc>
              <a:spcBef>
                <a:spcPct val="20000"/>
              </a:spcBef>
              <a:spcAft>
                <a:spcPct val="0"/>
              </a:spcAft>
              <a:buClrTx/>
              <a:buSzTx/>
              <a:buFontTx/>
              <a:buChar char="•"/>
              <a:tabLst/>
              <a:defRPr/>
            </a:pPr>
            <a:r>
              <a:rPr kumimoji="0" lang="en-IE" sz="24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Don’t (over) animate</a:t>
            </a:r>
          </a:p>
          <a:p>
            <a:pPr marL="342900" marR="0" lvl="0" indent="-342900" algn="just" defTabSz="914400" rtl="0" eaLnBrk="1" fontAlgn="base" latinLnBrk="0" hangingPunct="1">
              <a:lnSpc>
                <a:spcPct val="100000"/>
              </a:lnSpc>
              <a:spcBef>
                <a:spcPct val="20000"/>
              </a:spcBef>
              <a:spcAft>
                <a:spcPct val="0"/>
              </a:spcAft>
              <a:buClrTx/>
              <a:buSzTx/>
              <a:buFontTx/>
              <a:buChar char="•"/>
              <a:tabLst/>
              <a:defRPr/>
            </a:pPr>
            <a:r>
              <a:rPr kumimoji="0" lang="en-IE" sz="12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Check that the slide can be read in the environment where you are going to speak</a:t>
            </a:r>
          </a:p>
          <a:p>
            <a:pPr marL="342900" indent="-342900" algn="just">
              <a:spcBef>
                <a:spcPct val="20000"/>
              </a:spcBef>
              <a:buFont typeface="Arial" pitchFamily="34" charset="0"/>
              <a:buChar char="•"/>
            </a:pPr>
            <a:endParaRPr lang="en-IE" kern="0" dirty="0" smtClean="0">
              <a:latin typeface="Arial" pitchFamily="34" charset="0"/>
              <a:cs typeface="Arial" pitchFamily="34" charset="0"/>
            </a:endParaRPr>
          </a:p>
          <a:p>
            <a:pPr marL="342900" indent="-342900" algn="just">
              <a:spcBef>
                <a:spcPct val="20000"/>
              </a:spcBef>
              <a:buFont typeface="Arial" pitchFamily="34" charset="0"/>
              <a:buChar char="•"/>
            </a:pPr>
            <a:endParaRPr lang="en-IE" kern="0" dirty="0" smtClean="0">
              <a:latin typeface="Arial" pitchFamily="34" charset="0"/>
              <a:cs typeface="Arial" pitchFamily="34" charset="0"/>
            </a:endParaRPr>
          </a:p>
          <a:p>
            <a:pPr marL="342900" indent="-342900" algn="just">
              <a:spcBef>
                <a:spcPct val="20000"/>
              </a:spcBef>
              <a:buFont typeface="Arial" pitchFamily="34" charset="0"/>
              <a:buChar char="•"/>
            </a:pPr>
            <a:endParaRPr lang="en-IE" kern="0" dirty="0" smtClean="0">
              <a:latin typeface="Arial" pitchFamily="34" charset="0"/>
              <a:cs typeface="Arial" pitchFamily="34" charset="0"/>
            </a:endParaRPr>
          </a:p>
          <a:p>
            <a:pPr marL="342900" indent="-342900" algn="just">
              <a:spcBef>
                <a:spcPct val="20000"/>
              </a:spcBef>
              <a:buFont typeface="Arial" pitchFamily="34" charset="0"/>
              <a:buChar char="•"/>
            </a:pPr>
            <a:endParaRPr lang="en-IE" kern="0" dirty="0" smtClean="0">
              <a:latin typeface="Arial" pitchFamily="34" charset="0"/>
              <a:cs typeface="Arial" pitchFamily="34" charset="0"/>
            </a:endParaRPr>
          </a:p>
          <a:p>
            <a:pPr marL="342900" indent="-342900" algn="just">
              <a:spcBef>
                <a:spcPct val="20000"/>
              </a:spcBef>
              <a:buFont typeface="Arial" pitchFamily="34" charset="0"/>
              <a:buChar char="•"/>
            </a:pPr>
            <a:endParaRPr lang="en-IE" kern="0" dirty="0" smtClean="0">
              <a:latin typeface="Arial" pitchFamily="34" charset="0"/>
              <a:cs typeface="Arial" pitchFamily="34" charset="0"/>
            </a:endParaRPr>
          </a:p>
          <a:p>
            <a:pPr marL="342900" indent="-342900" algn="just">
              <a:spcBef>
                <a:spcPct val="20000"/>
              </a:spcBef>
              <a:buFont typeface="Arial" pitchFamily="34" charset="0"/>
              <a:buChar char="•"/>
            </a:pPr>
            <a:r>
              <a:rPr lang="en-IE" kern="0" dirty="0" smtClean="0">
                <a:latin typeface="Arial" pitchFamily="34" charset="0"/>
                <a:cs typeface="Arial" pitchFamily="34" charset="0"/>
              </a:rPr>
              <a:t>Credit the source that a diagram or image comes from if necessary and include references at the end.</a:t>
            </a:r>
          </a:p>
          <a:p>
            <a:pPr marL="342900" marR="0" lvl="0" indent="-342900" algn="just" defTabSz="914400" rtl="0" eaLnBrk="1" fontAlgn="base" latinLnBrk="0" hangingPunct="1">
              <a:lnSpc>
                <a:spcPct val="100000"/>
              </a:lnSpc>
              <a:spcBef>
                <a:spcPct val="20000"/>
              </a:spcBef>
              <a:spcAft>
                <a:spcPct val="0"/>
              </a:spcAft>
              <a:buClrTx/>
              <a:buSzTx/>
              <a:buFontTx/>
              <a:buChar char="•"/>
              <a:tabLst/>
              <a:defRPr/>
            </a:pPr>
            <a:r>
              <a:rPr kumimoji="0" lang="en-IE"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Face your audience and try not to read from cards</a:t>
            </a:r>
          </a:p>
        </p:txBody>
      </p:sp>
      <p:sp>
        <p:nvSpPr>
          <p:cNvPr id="8" name="Rectangle 2"/>
          <p:cNvSpPr txBox="1">
            <a:spLocks noChangeArrowheads="1"/>
          </p:cNvSpPr>
          <p:nvPr/>
        </p:nvSpPr>
        <p:spPr bwMode="auto">
          <a:xfrm>
            <a:off x="684213" y="-27384"/>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E" sz="2400" b="1" i="0" u="none" strike="noStrike" kern="0" cap="none" spc="0" normalizeH="0" baseline="0" noProof="0" dirty="0" smtClean="0">
                <a:ln>
                  <a:noFill/>
                </a:ln>
                <a:solidFill>
                  <a:schemeClr val="tx1"/>
                </a:solidFill>
                <a:effectLst/>
                <a:uLnTx/>
                <a:uFillTx/>
                <a:latin typeface="Arial" pitchFamily="34" charset="0"/>
                <a:ea typeface="+mj-ea"/>
                <a:cs typeface="Arial" pitchFamily="34" charset="0"/>
              </a:rPr>
              <a:t>Guidelines</a:t>
            </a:r>
            <a:endParaRPr kumimoji="0" lang="en-GB" sz="2400" b="1" i="0" u="none" strike="noStrike" kern="0" cap="none" spc="0" normalizeH="0" baseline="0" noProof="0" dirty="0" smtClean="0">
              <a:ln>
                <a:noFill/>
              </a:ln>
              <a:solidFill>
                <a:schemeClr val="tx1"/>
              </a:solidFill>
              <a:effectLst/>
              <a:uLnTx/>
              <a:uFillTx/>
              <a:latin typeface="Arial" pitchFamily="34" charset="0"/>
              <a:ea typeface="+mj-ea"/>
              <a:cs typeface="Arial" pitchFamily="34" charset="0"/>
            </a:endParaRPr>
          </a:p>
        </p:txBody>
      </p:sp>
      <p:pic>
        <p:nvPicPr>
          <p:cNvPr id="10" name="Picture 9" descr="Slide3.JPG"/>
          <p:cNvPicPr/>
          <p:nvPr/>
        </p:nvPicPr>
        <p:blipFill>
          <a:blip r:embed="rId2" cstate="screen"/>
          <a:stretch>
            <a:fillRect/>
          </a:stretch>
        </p:blipFill>
        <p:spPr>
          <a:xfrm>
            <a:off x="251520" y="2870775"/>
            <a:ext cx="2761200" cy="2070393"/>
          </a:xfrm>
          <a:prstGeom prst="rect">
            <a:avLst/>
          </a:prstGeom>
          <a:ln>
            <a:solidFill>
              <a:schemeClr val="tx1"/>
            </a:solidFill>
          </a:ln>
        </p:spPr>
      </p:pic>
      <p:pic>
        <p:nvPicPr>
          <p:cNvPr id="11" name="Picture 10" descr="Slide4.JPG"/>
          <p:cNvPicPr/>
          <p:nvPr/>
        </p:nvPicPr>
        <p:blipFill>
          <a:blip r:embed="rId3" cstate="screen"/>
          <a:stretch>
            <a:fillRect/>
          </a:stretch>
        </p:blipFill>
        <p:spPr>
          <a:xfrm>
            <a:off x="3180242" y="2869557"/>
            <a:ext cx="2762250" cy="2071611"/>
          </a:xfrm>
          <a:prstGeom prst="rect">
            <a:avLst/>
          </a:prstGeom>
          <a:ln>
            <a:solidFill>
              <a:schemeClr val="tx1"/>
            </a:solidFill>
          </a:ln>
        </p:spPr>
      </p:pic>
      <p:pic>
        <p:nvPicPr>
          <p:cNvPr id="12" name="Picture 11" descr="Slide5.JPG"/>
          <p:cNvPicPr/>
          <p:nvPr/>
        </p:nvPicPr>
        <p:blipFill>
          <a:blip r:embed="rId4" cstate="screen"/>
          <a:stretch>
            <a:fillRect/>
          </a:stretch>
        </p:blipFill>
        <p:spPr>
          <a:xfrm>
            <a:off x="6098880" y="2852936"/>
            <a:ext cx="2793600" cy="2095200"/>
          </a:xfrm>
          <a:prstGeom prst="rect">
            <a:avLst/>
          </a:prstGeom>
          <a:ln>
            <a:solidFill>
              <a:schemeClr val="tx1"/>
            </a:solidFill>
          </a:ln>
        </p:spPr>
      </p:pic>
      <p:sp>
        <p:nvSpPr>
          <p:cNvPr id="13" name="Slide Number Placeholder 12"/>
          <p:cNvSpPr>
            <a:spLocks noGrp="1"/>
          </p:cNvSpPr>
          <p:nvPr>
            <p:ph type="sldNum" sz="quarter" idx="12"/>
          </p:nvPr>
        </p:nvSpPr>
        <p:spPr/>
        <p:txBody>
          <a:bodyPr/>
          <a:lstStyle/>
          <a:p>
            <a:pPr>
              <a:defRPr/>
            </a:pPr>
            <a:fld id="{17DB9D1E-D87B-49B5-BC36-A73B852EEB59}" type="slidenum">
              <a:rPr lang="en-GB" smtClean="0"/>
              <a:pPr>
                <a:defRPr/>
              </a:pPr>
              <a:t>26</a:t>
            </a:fld>
            <a:endParaRPr lang="en-GB"/>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4213" y="188913"/>
            <a:ext cx="7772400" cy="1143000"/>
          </a:xfrm>
        </p:spPr>
        <p:txBody>
          <a:bodyPr/>
          <a:lstStyle/>
          <a:p>
            <a:pPr eaLnBrk="1" hangingPunct="1"/>
            <a:r>
              <a:rPr lang="en-IE" smtClean="0"/>
              <a:t>Structure of Presentation</a:t>
            </a:r>
            <a:endParaRPr lang="en-GB" smtClean="0"/>
          </a:p>
        </p:txBody>
      </p:sp>
      <p:sp>
        <p:nvSpPr>
          <p:cNvPr id="8195" name="Rectangle 3"/>
          <p:cNvSpPr>
            <a:spLocks noGrp="1" noChangeArrowheads="1"/>
          </p:cNvSpPr>
          <p:nvPr>
            <p:ph type="body" idx="1"/>
          </p:nvPr>
        </p:nvSpPr>
        <p:spPr>
          <a:xfrm>
            <a:off x="323850" y="1186408"/>
            <a:ext cx="8204200" cy="4114800"/>
          </a:xfrm>
        </p:spPr>
        <p:txBody>
          <a:bodyPr/>
          <a:lstStyle/>
          <a:p>
            <a:pPr eaLnBrk="1" hangingPunct="1">
              <a:lnSpc>
                <a:spcPct val="90000"/>
              </a:lnSpc>
            </a:pPr>
            <a:r>
              <a:rPr lang="en-IE" sz="2800" dirty="0" smtClean="0"/>
              <a:t>Beginning - introduce topic generally, remember your audience</a:t>
            </a:r>
          </a:p>
          <a:p>
            <a:pPr eaLnBrk="1" hangingPunct="1">
              <a:lnSpc>
                <a:spcPct val="90000"/>
              </a:lnSpc>
            </a:pPr>
            <a:r>
              <a:rPr lang="en-IE" sz="2800" dirty="0" smtClean="0"/>
              <a:t>Core - longest section containing key findings</a:t>
            </a:r>
          </a:p>
          <a:p>
            <a:pPr eaLnBrk="1" hangingPunct="1">
              <a:lnSpc>
                <a:spcPct val="90000"/>
              </a:lnSpc>
            </a:pPr>
            <a:r>
              <a:rPr lang="en-IE" sz="2800" dirty="0" smtClean="0"/>
              <a:t>End - briefly summarise results, emphasising main point and reflecting on theme</a:t>
            </a:r>
          </a:p>
          <a:p>
            <a:pPr algn="ctr" eaLnBrk="1" hangingPunct="1">
              <a:buFontTx/>
              <a:buNone/>
            </a:pPr>
            <a:r>
              <a:rPr lang="en-GB" dirty="0" smtClean="0"/>
              <a:t/>
            </a:r>
            <a:br>
              <a:rPr lang="en-GB" dirty="0" smtClean="0"/>
            </a:br>
            <a:r>
              <a:rPr lang="en-GB" dirty="0" smtClean="0"/>
              <a:t>“Tell the audience what you're going to say, say it; </a:t>
            </a:r>
            <a:br>
              <a:rPr lang="en-GB" dirty="0" smtClean="0"/>
            </a:br>
            <a:r>
              <a:rPr lang="en-GB" dirty="0" smtClean="0"/>
              <a:t>then tell them what you've said”. </a:t>
            </a:r>
          </a:p>
          <a:p>
            <a:pPr algn="ctr" eaLnBrk="1" hangingPunct="1">
              <a:buFontTx/>
              <a:buNone/>
            </a:pPr>
            <a:r>
              <a:rPr lang="en-GB" dirty="0" smtClean="0"/>
              <a:t>Dale Carnegie (1888-1955), American writer. </a:t>
            </a:r>
          </a:p>
        </p:txBody>
      </p:sp>
      <p:sp>
        <p:nvSpPr>
          <p:cNvPr id="5" name="Slide Number Placeholder 4"/>
          <p:cNvSpPr>
            <a:spLocks noGrp="1"/>
          </p:cNvSpPr>
          <p:nvPr>
            <p:ph type="sldNum" sz="quarter" idx="12"/>
          </p:nvPr>
        </p:nvSpPr>
        <p:spPr/>
        <p:txBody>
          <a:bodyPr/>
          <a:lstStyle/>
          <a:p>
            <a:pPr>
              <a:defRPr/>
            </a:pPr>
            <a:fld id="{17DB9D1E-D87B-49B5-BC36-A73B852EEB59}" type="slidenum">
              <a:rPr lang="en-GB" smtClean="0">
                <a:solidFill>
                  <a:srgbClr val="000000"/>
                </a:solidFill>
              </a:rPr>
              <a:pPr>
                <a:defRPr/>
              </a:pPr>
              <a:t>27</a:t>
            </a:fld>
            <a:endParaRPr lang="en-GB">
              <a:solidFill>
                <a:srgbClr val="00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84"/>
            <a:ext cx="7772400" cy="1143000"/>
          </a:xfrm>
        </p:spPr>
        <p:txBody>
          <a:bodyPr/>
          <a:lstStyle/>
          <a:p>
            <a:r>
              <a:rPr lang="en-GB" dirty="0" smtClean="0"/>
              <a:t>Tasks to </a:t>
            </a:r>
            <a:r>
              <a:rPr lang="en-GB" dirty="0" smtClean="0"/>
              <a:t>Complete Before Session </a:t>
            </a:r>
            <a:r>
              <a:rPr lang="en-GB" dirty="0" smtClean="0"/>
              <a:t>2</a:t>
            </a:r>
            <a:endParaRPr lang="en-IE" dirty="0"/>
          </a:p>
        </p:txBody>
      </p:sp>
      <p:sp>
        <p:nvSpPr>
          <p:cNvPr id="3" name="Content Placeholder 2"/>
          <p:cNvSpPr>
            <a:spLocks noGrp="1"/>
          </p:cNvSpPr>
          <p:nvPr>
            <p:ph idx="1"/>
          </p:nvPr>
        </p:nvSpPr>
        <p:spPr>
          <a:xfrm>
            <a:off x="395536" y="980728"/>
            <a:ext cx="8280920" cy="4114800"/>
          </a:xfrm>
        </p:spPr>
        <p:txBody>
          <a:bodyPr/>
          <a:lstStyle/>
          <a:p>
            <a:r>
              <a:rPr lang="en-GB" sz="2000" dirty="0" smtClean="0"/>
              <a:t>Review the assessment criteria and schedule provided (Tables 1- 3).</a:t>
            </a:r>
          </a:p>
          <a:p>
            <a:r>
              <a:rPr lang="en-GB" sz="2000" dirty="0" smtClean="0"/>
              <a:t>Read the project briefing pack.</a:t>
            </a:r>
            <a:endParaRPr lang="en-IE" sz="2000" dirty="0" smtClean="0"/>
          </a:p>
          <a:p>
            <a:r>
              <a:rPr lang="en-GB" sz="2000" dirty="0" smtClean="0"/>
              <a:t>Meet as a group to agree on the list of actions for group. Progress should then be reported on the wiki by the Recorder for this week by the day specified.</a:t>
            </a:r>
            <a:endParaRPr lang="en-IE" sz="2000" dirty="0" smtClean="0"/>
          </a:p>
          <a:p>
            <a:pPr marL="342900" lvl="1" indent="-342900">
              <a:buFontTx/>
              <a:buChar char="•"/>
            </a:pPr>
            <a:r>
              <a:rPr lang="en-GB" sz="2000" dirty="0" smtClean="0"/>
              <a:t>Become familiar with how to navigate the group wiki and how to add and edit pages, add files and add comments. Add a Table of Contents and a Group Planning and Communication main page (see Appendix 1). </a:t>
            </a:r>
          </a:p>
          <a:p>
            <a:r>
              <a:rPr lang="en-GB" sz="2000" dirty="0" smtClean="0"/>
              <a:t>Submit a group experimental procedure for the preparation of the </a:t>
            </a:r>
            <a:r>
              <a:rPr lang="en-GB" sz="2000" dirty="0" err="1" smtClean="0"/>
              <a:t>salen</a:t>
            </a:r>
            <a:r>
              <a:rPr lang="en-GB" sz="2000" dirty="0" smtClean="0"/>
              <a:t> </a:t>
            </a:r>
            <a:r>
              <a:rPr lang="en-GB" sz="2000" dirty="0" err="1" smtClean="0"/>
              <a:t>ligand</a:t>
            </a:r>
            <a:r>
              <a:rPr lang="en-GB" sz="2000" dirty="0" smtClean="0"/>
              <a:t> using the wiki. </a:t>
            </a:r>
            <a:endParaRPr lang="en-IE" sz="2000" dirty="0" smtClean="0"/>
          </a:p>
          <a:p>
            <a:pPr marL="342900" lvl="1" indent="-342900">
              <a:buFontTx/>
              <a:buChar char="•"/>
            </a:pPr>
            <a:r>
              <a:rPr lang="en-GB" sz="2000" b="1" dirty="0" smtClean="0"/>
              <a:t>Individually</a:t>
            </a:r>
            <a:r>
              <a:rPr lang="en-GB" sz="2000" dirty="0" smtClean="0"/>
              <a:t> submit a short chemical safety assessment.</a:t>
            </a:r>
            <a:endParaRPr lang="en-IE" sz="2000" dirty="0" smtClean="0"/>
          </a:p>
          <a:p>
            <a:r>
              <a:rPr lang="en-GB" sz="2000" dirty="0" smtClean="0"/>
              <a:t>Add information on the first experiment available in advance (materials, equipment, literature reference etc.) to your lab notebooks. </a:t>
            </a:r>
            <a:endParaRPr lang="en-IE" sz="2000" dirty="0" smtClean="0"/>
          </a:p>
          <a:p>
            <a:pPr>
              <a:buNone/>
            </a:pPr>
            <a:endParaRPr lang="en-IE" sz="2200" dirty="0"/>
          </a:p>
        </p:txBody>
      </p:sp>
      <p:sp>
        <p:nvSpPr>
          <p:cNvPr id="5" name="Slide Number Placeholder 4"/>
          <p:cNvSpPr>
            <a:spLocks noGrp="1"/>
          </p:cNvSpPr>
          <p:nvPr>
            <p:ph type="sldNum" sz="quarter" idx="12"/>
          </p:nvPr>
        </p:nvSpPr>
        <p:spPr/>
        <p:txBody>
          <a:bodyPr/>
          <a:lstStyle/>
          <a:p>
            <a:pPr>
              <a:defRPr/>
            </a:pPr>
            <a:fld id="{17DB9D1E-D87B-49B5-BC36-A73B852EEB59}" type="slidenum">
              <a:rPr lang="en-GB" smtClean="0">
                <a:solidFill>
                  <a:srgbClr val="000000"/>
                </a:solidFill>
              </a:rPr>
              <a:pPr>
                <a:defRPr/>
              </a:pPr>
              <a:t>28</a:t>
            </a:fld>
            <a:endParaRPr lang="en-GB">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84"/>
            <a:ext cx="7772400" cy="1143000"/>
          </a:xfrm>
        </p:spPr>
        <p:txBody>
          <a:bodyPr/>
          <a:lstStyle/>
          <a:p>
            <a:r>
              <a:rPr lang="en-IE" dirty="0" smtClean="0"/>
              <a:t>Module Overview</a:t>
            </a:r>
            <a:endParaRPr lang="en-IE" dirty="0"/>
          </a:p>
        </p:txBody>
      </p:sp>
      <p:graphicFrame>
        <p:nvGraphicFramePr>
          <p:cNvPr id="4" name="Content Placeholder 3"/>
          <p:cNvGraphicFramePr>
            <a:graphicFrameLocks noGrp="1"/>
          </p:cNvGraphicFramePr>
          <p:nvPr>
            <p:ph idx="1"/>
          </p:nvPr>
        </p:nvGraphicFramePr>
        <p:xfrm>
          <a:off x="323528" y="1052736"/>
          <a:ext cx="8568952" cy="554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lide Number Placeholder 5"/>
          <p:cNvSpPr>
            <a:spLocks noGrp="1"/>
          </p:cNvSpPr>
          <p:nvPr>
            <p:ph type="sldNum" sz="quarter" idx="12"/>
          </p:nvPr>
        </p:nvSpPr>
        <p:spPr/>
        <p:txBody>
          <a:bodyPr/>
          <a:lstStyle/>
          <a:p>
            <a:pPr>
              <a:defRPr/>
            </a:pPr>
            <a:fld id="{17DB9D1E-D87B-49B5-BC36-A73B852EEB59}" type="slidenum">
              <a:rPr lang="en-GB" smtClean="0">
                <a:solidFill>
                  <a:srgbClr val="000000"/>
                </a:solidFill>
              </a:rPr>
              <a:pPr>
                <a:defRPr/>
              </a:pPr>
              <a:t>3</a:t>
            </a:fld>
            <a:endParaRPr lang="en-GB">
              <a:solidFill>
                <a:srgbClr val="0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55576" y="404664"/>
            <a:ext cx="7715304" cy="461665"/>
          </a:xfrm>
          <a:prstGeom prst="rect">
            <a:avLst/>
          </a:prstGeom>
          <a:noFill/>
        </p:spPr>
        <p:txBody>
          <a:bodyPr wrap="square" rtlCol="0">
            <a:spAutoFit/>
          </a:bodyPr>
          <a:lstStyle/>
          <a:p>
            <a:pPr algn="ctr"/>
            <a:r>
              <a:rPr lang="en-GB" b="1" dirty="0" smtClean="0"/>
              <a:t>Scientific Skills</a:t>
            </a:r>
            <a:endParaRPr lang="en-GB" b="1" dirty="0"/>
          </a:p>
        </p:txBody>
      </p:sp>
      <p:sp>
        <p:nvSpPr>
          <p:cNvPr id="9" name="TextBox 8"/>
          <p:cNvSpPr txBox="1"/>
          <p:nvPr/>
        </p:nvSpPr>
        <p:spPr>
          <a:xfrm>
            <a:off x="395536" y="1095702"/>
            <a:ext cx="8280920" cy="4493538"/>
          </a:xfrm>
          <a:prstGeom prst="rect">
            <a:avLst/>
          </a:prstGeom>
          <a:noFill/>
        </p:spPr>
        <p:txBody>
          <a:bodyPr wrap="square" rtlCol="0">
            <a:spAutoFit/>
          </a:bodyPr>
          <a:lstStyle/>
          <a:p>
            <a:pPr algn="just"/>
            <a:r>
              <a:rPr lang="en-GB" sz="2200" dirty="0" smtClean="0"/>
              <a:t>The scientific skills developed include:</a:t>
            </a:r>
          </a:p>
          <a:p>
            <a:pPr marL="180000" indent="-180000" algn="just">
              <a:buFont typeface="Arial" pitchFamily="34" charset="0"/>
              <a:buChar char="•"/>
            </a:pPr>
            <a:r>
              <a:rPr lang="en-IE" sz="2200" dirty="0" smtClean="0"/>
              <a:t>Adaptation of an experimental procedure from the literature.</a:t>
            </a:r>
            <a:endParaRPr lang="en-GB" sz="2200" dirty="0" smtClean="0"/>
          </a:p>
          <a:p>
            <a:pPr marL="180000" indent="-180000" algn="just">
              <a:buFont typeface="Arial" pitchFamily="34" charset="0"/>
              <a:buChar char="•"/>
            </a:pPr>
            <a:r>
              <a:rPr lang="en-IE" sz="2200" dirty="0" smtClean="0"/>
              <a:t>Effective time planning.</a:t>
            </a:r>
          </a:p>
          <a:p>
            <a:pPr marL="180000" indent="-180000" algn="just">
              <a:buFont typeface="Arial" pitchFamily="34" charset="0"/>
              <a:buChar char="•"/>
            </a:pPr>
            <a:r>
              <a:rPr lang="en-IE" sz="2200" dirty="0" smtClean="0"/>
              <a:t>Accurate record keeping in a laboratory notebook.</a:t>
            </a:r>
          </a:p>
          <a:p>
            <a:pPr marL="180000" indent="-180000" algn="just">
              <a:buFont typeface="Arial" pitchFamily="34" charset="0"/>
              <a:buChar char="•"/>
            </a:pPr>
            <a:r>
              <a:rPr lang="en-GB" sz="2200" dirty="0" smtClean="0"/>
              <a:t>Interpretation of experimental data and relevant scientific literature.</a:t>
            </a:r>
          </a:p>
          <a:p>
            <a:pPr marL="180000" indent="-180000" algn="just">
              <a:buFont typeface="Arial" pitchFamily="34" charset="0"/>
              <a:buChar char="•"/>
            </a:pPr>
            <a:r>
              <a:rPr lang="en-IE" sz="2200" dirty="0" smtClean="0"/>
              <a:t>Use of chemical databases to find information on raw material costing and on recent developments to improve the environmental impact of the process (e.g. alternative conditions for oxidation).</a:t>
            </a:r>
          </a:p>
          <a:p>
            <a:pPr marL="180000" indent="-180000" algn="just">
              <a:buFont typeface="Arial" pitchFamily="34" charset="0"/>
              <a:buChar char="•"/>
            </a:pPr>
            <a:r>
              <a:rPr lang="en-IE" sz="2200" dirty="0" smtClean="0"/>
              <a:t>Evaluation of the efficiency, relative costs and environmental impact of the oxidation procedures used.</a:t>
            </a:r>
          </a:p>
          <a:p>
            <a:pPr marL="180000" indent="-180000" algn="just">
              <a:buFont typeface="Arial" pitchFamily="34" charset="0"/>
              <a:buChar char="•"/>
            </a:pPr>
            <a:r>
              <a:rPr lang="en-GB" sz="2200" dirty="0" smtClean="0"/>
              <a:t>Preparation of a scientific report and presentation.</a:t>
            </a:r>
            <a:endParaRPr lang="en-IE" sz="2200" dirty="0"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116632"/>
            <a:ext cx="7715304" cy="461665"/>
          </a:xfrm>
          <a:prstGeom prst="rect">
            <a:avLst/>
          </a:prstGeom>
          <a:noFill/>
        </p:spPr>
        <p:txBody>
          <a:bodyPr wrap="square" rtlCol="0">
            <a:spAutoFit/>
          </a:bodyPr>
          <a:lstStyle/>
          <a:p>
            <a:pPr algn="ctr"/>
            <a:r>
              <a:rPr lang="en-GB" b="1" dirty="0" smtClean="0"/>
              <a:t>Transferable Skills Developed</a:t>
            </a:r>
            <a:endParaRPr lang="en-GB" b="1" dirty="0"/>
          </a:p>
        </p:txBody>
      </p:sp>
      <p:graphicFrame>
        <p:nvGraphicFramePr>
          <p:cNvPr id="4" name="Table 3"/>
          <p:cNvGraphicFramePr>
            <a:graphicFrameLocks noGrp="1"/>
          </p:cNvGraphicFramePr>
          <p:nvPr/>
        </p:nvGraphicFramePr>
        <p:xfrm>
          <a:off x="251520" y="548680"/>
          <a:ext cx="8568952" cy="4963160"/>
        </p:xfrm>
        <a:graphic>
          <a:graphicData uri="http://schemas.openxmlformats.org/drawingml/2006/table">
            <a:tbl>
              <a:tblPr firstRow="1" bandRow="1">
                <a:tableStyleId>{5C22544A-7EE6-4342-B048-85BDC9FD1C3A}</a:tableStyleId>
              </a:tblPr>
              <a:tblGrid>
                <a:gridCol w="2426606"/>
                <a:gridCol w="6142346"/>
              </a:tblGrid>
              <a:tr h="370840">
                <a:tc>
                  <a:txBody>
                    <a:bodyPr/>
                    <a:lstStyle/>
                    <a:p>
                      <a:pPr marL="180000" lvl="0" indent="-180000">
                        <a:buFont typeface="Arial" pitchFamily="34" charset="0"/>
                        <a:buNone/>
                      </a:pPr>
                      <a:r>
                        <a:rPr lang="en-GB" sz="1800" b="0" dirty="0" smtClean="0">
                          <a:solidFill>
                            <a:srgbClr val="003300"/>
                          </a:solidFill>
                        </a:rPr>
                        <a:t>Team work:</a:t>
                      </a:r>
                      <a:endParaRPr lang="en-IE" sz="1800" b="0" dirty="0" smtClean="0">
                        <a:solidFill>
                          <a:srgbClr val="003300"/>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1800" b="0" dirty="0" smtClean="0">
                          <a:solidFill>
                            <a:srgbClr val="003300"/>
                          </a:solidFill>
                        </a:rPr>
                        <a:t>work in groups to complete the tasks.</a:t>
                      </a:r>
                      <a:endParaRPr lang="en-IE" sz="1800" b="0" dirty="0">
                        <a:solidFill>
                          <a:srgbClr val="003300"/>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3300"/>
                          </a:solidFill>
                        </a:rPr>
                        <a:t>Organisation and planning:</a:t>
                      </a:r>
                      <a:endParaRPr lang="en-IE" sz="1800" dirty="0" smtClean="0">
                        <a:solidFill>
                          <a:srgbClr val="003300"/>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GB" sz="1800" dirty="0" smtClean="0">
                          <a:solidFill>
                            <a:srgbClr val="003300"/>
                          </a:solidFill>
                        </a:rPr>
                        <a:t>prepare procedures and plan</a:t>
                      </a:r>
                      <a:r>
                        <a:rPr lang="en-GB" sz="1800" baseline="0" dirty="0" smtClean="0">
                          <a:solidFill>
                            <a:srgbClr val="003300"/>
                          </a:solidFill>
                        </a:rPr>
                        <a:t> </a:t>
                      </a:r>
                      <a:r>
                        <a:rPr lang="en-GB" sz="1800" dirty="0" smtClean="0">
                          <a:solidFill>
                            <a:srgbClr val="003300"/>
                          </a:solidFill>
                        </a:rPr>
                        <a:t>effective use of time in the laboratory. </a:t>
                      </a:r>
                      <a:endParaRPr lang="en-IE" sz="1800" dirty="0">
                        <a:solidFill>
                          <a:srgbClr val="003300"/>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3300"/>
                          </a:solidFill>
                        </a:rPr>
                        <a:t>Communication:</a:t>
                      </a:r>
                      <a:endParaRPr lang="en-IE" sz="1800" dirty="0" smtClean="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smtClean="0">
                          <a:solidFill>
                            <a:srgbClr val="003300"/>
                          </a:solidFill>
                        </a:rPr>
                        <a:t>oral presentation and report writing.</a:t>
                      </a:r>
                      <a:endParaRPr lang="en-IE" sz="1800" dirty="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3300"/>
                          </a:solidFill>
                        </a:rPr>
                        <a:t>Drawing conclusions and recommendations:</a:t>
                      </a:r>
                      <a:endParaRPr lang="en-IE" sz="1800" dirty="0" smtClean="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smtClean="0">
                          <a:solidFill>
                            <a:srgbClr val="003300"/>
                          </a:solidFill>
                        </a:rPr>
                        <a:t>Justify</a:t>
                      </a:r>
                      <a:r>
                        <a:rPr lang="en-GB" sz="1800" baseline="0" dirty="0" smtClean="0">
                          <a:solidFill>
                            <a:srgbClr val="003300"/>
                          </a:solidFill>
                        </a:rPr>
                        <a:t> d</a:t>
                      </a:r>
                      <a:r>
                        <a:rPr lang="en-GB" sz="1800" dirty="0" smtClean="0">
                          <a:solidFill>
                            <a:srgbClr val="003300"/>
                          </a:solidFill>
                        </a:rPr>
                        <a:t>ecisions, assumptions and conclusions with reference to results from other groups and supporting literature.</a:t>
                      </a:r>
                      <a:endParaRPr lang="en-IE" sz="1800" dirty="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3300"/>
                          </a:solidFill>
                        </a:rPr>
                        <a:t>Numeracy:</a:t>
                      </a:r>
                      <a:endParaRPr lang="en-IE" sz="1800" dirty="0" smtClean="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smtClean="0">
                          <a:solidFill>
                            <a:srgbClr val="003300"/>
                          </a:solidFill>
                        </a:rPr>
                        <a:t>apply green chemistry metrics to experimental results.</a:t>
                      </a:r>
                      <a:endParaRPr lang="en-IE" sz="1800" dirty="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3300"/>
                          </a:solidFill>
                        </a:rPr>
                        <a:t>Professional role &amp;</a:t>
                      </a:r>
                      <a:r>
                        <a:rPr lang="en-GB" sz="1800" baseline="0" dirty="0" smtClean="0">
                          <a:solidFill>
                            <a:srgbClr val="003300"/>
                          </a:solidFill>
                        </a:rPr>
                        <a:t> </a:t>
                      </a:r>
                      <a:r>
                        <a:rPr lang="en-GB" sz="1800" dirty="0" smtClean="0">
                          <a:solidFill>
                            <a:srgbClr val="003300"/>
                          </a:solidFill>
                        </a:rPr>
                        <a:t>responsibilities:</a:t>
                      </a:r>
                      <a:endParaRPr lang="en-IE" sz="1800" dirty="0" smtClean="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smtClean="0">
                          <a:solidFill>
                            <a:srgbClr val="003300"/>
                          </a:solidFill>
                        </a:rPr>
                        <a:t>adopt role of a professional chemist to consider the environmental impact &amp; costing</a:t>
                      </a:r>
                      <a:endParaRPr lang="en-IE" sz="1800" dirty="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3300"/>
                          </a:solidFill>
                        </a:rPr>
                        <a:t>Problem solving:</a:t>
                      </a:r>
                      <a:endParaRPr lang="en-IE" sz="1800" dirty="0" smtClean="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smtClean="0">
                          <a:solidFill>
                            <a:srgbClr val="003300"/>
                          </a:solidFill>
                        </a:rPr>
                        <a:t>address the brief in the scenario presented.</a:t>
                      </a:r>
                      <a:endParaRPr lang="en-IE" sz="1800" dirty="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3300"/>
                          </a:solidFill>
                        </a:rPr>
                        <a:t>Information technology skills:</a:t>
                      </a:r>
                      <a:endParaRPr lang="en-IE" sz="1800" dirty="0" smtClean="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GB" sz="1800" dirty="0" smtClean="0">
                          <a:solidFill>
                            <a:srgbClr val="003300"/>
                          </a:solidFill>
                        </a:rPr>
                        <a:t>use a wiki to collaborate &amp; develop ability to use word-processing, spreadsheet, presentation, chemical drawing and library database software.</a:t>
                      </a:r>
                      <a:endParaRPr lang="en-IE" sz="1800" dirty="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800" dirty="0" err="1" smtClean="0">
                          <a:solidFill>
                            <a:srgbClr val="003300"/>
                          </a:solidFill>
                        </a:rPr>
                        <a:t>Metacognition</a:t>
                      </a:r>
                      <a:r>
                        <a:rPr lang="en-IE" sz="1800" dirty="0" smtClean="0">
                          <a:solidFill>
                            <a:srgbClr val="003300"/>
                          </a:solidFill>
                        </a:rPr>
                        <a: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IE" sz="1800" dirty="0" smtClean="0">
                          <a:solidFill>
                            <a:srgbClr val="003300"/>
                          </a:solidFill>
                        </a:rPr>
                        <a:t>reflect on the case study using the guidelines provided.</a:t>
                      </a:r>
                      <a:endParaRPr lang="en-IE" sz="1800" dirty="0">
                        <a:solidFill>
                          <a:srgbClr val="003300"/>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5" name="TextBox 4"/>
          <p:cNvSpPr txBox="1"/>
          <p:nvPr/>
        </p:nvSpPr>
        <p:spPr>
          <a:xfrm>
            <a:off x="2483768" y="5661248"/>
            <a:ext cx="6192688" cy="1015663"/>
          </a:xfrm>
          <a:prstGeom prst="rect">
            <a:avLst/>
          </a:prstGeom>
          <a:solidFill>
            <a:schemeClr val="accent1">
              <a:alpha val="51000"/>
            </a:schemeClr>
          </a:solidFill>
          <a:ln w="12700">
            <a:solidFill>
              <a:schemeClr val="tx1"/>
            </a:solidFill>
          </a:ln>
        </p:spPr>
        <p:txBody>
          <a:bodyPr wrap="square" rtlCol="0">
            <a:spAutoFit/>
          </a:bodyPr>
          <a:lstStyle/>
          <a:p>
            <a:pPr algn="ctr"/>
            <a:r>
              <a:rPr lang="en-IE" sz="2000" b="1" dirty="0" smtClean="0">
                <a:solidFill>
                  <a:schemeClr val="accent2">
                    <a:lumMod val="50000"/>
                  </a:schemeClr>
                </a:solidFill>
              </a:rPr>
              <a:t>You will be asked to summarise your reflections on the development of these transferable skills at the end of the case study</a:t>
            </a:r>
            <a:endParaRPr lang="en-IE" sz="2000" b="1" dirty="0">
              <a:solidFill>
                <a:schemeClr val="accent2">
                  <a:lumMod val="50000"/>
                </a:schemeClr>
              </a:solidFill>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461665"/>
          </a:xfrm>
          <a:prstGeom prst="rect">
            <a:avLst/>
          </a:prstGeom>
          <a:noFill/>
        </p:spPr>
        <p:txBody>
          <a:bodyPr wrap="square" rtlCol="0">
            <a:spAutoFit/>
          </a:bodyPr>
          <a:lstStyle/>
          <a:p>
            <a:pPr algn="ctr"/>
            <a:r>
              <a:rPr lang="en-IE" b="1" dirty="0" smtClean="0"/>
              <a:t>Tools to help you</a:t>
            </a:r>
            <a:endParaRPr lang="en-IE" b="1" dirty="0"/>
          </a:p>
        </p:txBody>
      </p:sp>
      <p:sp>
        <p:nvSpPr>
          <p:cNvPr id="9" name="TextBox 8"/>
          <p:cNvSpPr txBox="1"/>
          <p:nvPr/>
        </p:nvSpPr>
        <p:spPr>
          <a:xfrm>
            <a:off x="755576" y="980728"/>
            <a:ext cx="7715304" cy="5632311"/>
          </a:xfrm>
          <a:prstGeom prst="rect">
            <a:avLst/>
          </a:prstGeom>
          <a:noFill/>
        </p:spPr>
        <p:txBody>
          <a:bodyPr wrap="square" rtlCol="0">
            <a:spAutoFit/>
          </a:bodyPr>
          <a:lstStyle/>
          <a:p>
            <a:pPr algn="just"/>
            <a:r>
              <a:rPr lang="en-GB" dirty="0" smtClean="0"/>
              <a:t>You have or will be provided with a </a:t>
            </a:r>
            <a:r>
              <a:rPr lang="en-GB" b="1" dirty="0" smtClean="0"/>
              <a:t>Student Guide </a:t>
            </a:r>
            <a:r>
              <a:rPr lang="en-GB" dirty="0" smtClean="0"/>
              <a:t>for this project in which you will find:</a:t>
            </a:r>
          </a:p>
          <a:p>
            <a:pPr algn="just">
              <a:buFont typeface="Arial" pitchFamily="34" charset="0"/>
              <a:buChar char="•"/>
            </a:pPr>
            <a:endParaRPr lang="en-GB" dirty="0" smtClean="0"/>
          </a:p>
          <a:p>
            <a:pPr algn="just">
              <a:buFont typeface="Arial" pitchFamily="34" charset="0"/>
              <a:buChar char="•"/>
              <a:tabLst>
                <a:tab pos="173038" algn="l"/>
              </a:tabLst>
            </a:pPr>
            <a:r>
              <a:rPr lang="en-GB" dirty="0" smtClean="0"/>
              <a:t> An overview of each workshop or laboratory session and a summary of tasks to be completed during and after it.</a:t>
            </a:r>
          </a:p>
          <a:p>
            <a:pPr algn="just">
              <a:buFont typeface="Arial" pitchFamily="34" charset="0"/>
              <a:buChar char="•"/>
            </a:pPr>
            <a:endParaRPr lang="en-GB" dirty="0" smtClean="0"/>
          </a:p>
          <a:p>
            <a:pPr algn="just">
              <a:buFont typeface="Arial" pitchFamily="34" charset="0"/>
              <a:buChar char="•"/>
              <a:tabLst>
                <a:tab pos="173038" algn="l"/>
              </a:tabLst>
            </a:pPr>
            <a:r>
              <a:rPr lang="en-GB" dirty="0" smtClean="0"/>
              <a:t> Appendices containing guidelines for various aspects of the work involved and literature review supplied by </a:t>
            </a:r>
            <a:r>
              <a:rPr lang="en-GB" dirty="0" err="1" smtClean="0"/>
              <a:t>HugePharma</a:t>
            </a:r>
            <a:r>
              <a:rPr lang="en-GB" dirty="0" smtClean="0"/>
              <a:t> Ltd.</a:t>
            </a:r>
          </a:p>
          <a:p>
            <a:pPr algn="just">
              <a:buFont typeface="Arial" pitchFamily="34" charset="0"/>
              <a:buChar char="•"/>
            </a:pPr>
            <a:endParaRPr lang="en-GB" dirty="0" smtClean="0"/>
          </a:p>
          <a:p>
            <a:pPr algn="just">
              <a:buFont typeface="Arial" pitchFamily="34" charset="0"/>
              <a:buChar char="•"/>
            </a:pPr>
            <a:r>
              <a:rPr lang="en-GB" dirty="0" smtClean="0"/>
              <a:t> Details about how the project will be assessed.</a:t>
            </a:r>
          </a:p>
          <a:p>
            <a:pPr algn="just"/>
            <a:endParaRPr lang="en-GB" dirty="0" smtClean="0"/>
          </a:p>
          <a:p>
            <a:pPr algn="ctr"/>
            <a:r>
              <a:rPr lang="en-GB" b="1" dirty="0" smtClean="0"/>
              <a:t>Your first task is to read the guide carefully.</a:t>
            </a:r>
          </a:p>
          <a:p>
            <a:pPr algn="just"/>
            <a:endParaRPr lang="en-GB" dirty="0" smtClean="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5536" y="188640"/>
            <a:ext cx="8424936" cy="461665"/>
          </a:xfrm>
          <a:prstGeom prst="rect">
            <a:avLst/>
          </a:prstGeom>
          <a:noFill/>
        </p:spPr>
        <p:txBody>
          <a:bodyPr wrap="square" rtlCol="0">
            <a:spAutoFit/>
          </a:bodyPr>
          <a:lstStyle/>
          <a:p>
            <a:pPr algn="ctr"/>
            <a:r>
              <a:rPr lang="en-IE" b="1" dirty="0" smtClean="0"/>
              <a:t>Assessment of the Project </a:t>
            </a:r>
            <a:r>
              <a:rPr lang="en-IE" sz="2000" b="1" dirty="0" smtClean="0"/>
              <a:t>(see Table 1 in student guide also)</a:t>
            </a:r>
            <a:endParaRPr lang="en-IE" sz="2000" b="1" dirty="0"/>
          </a:p>
        </p:txBody>
      </p:sp>
      <p:sp>
        <p:nvSpPr>
          <p:cNvPr id="9" name="TextBox 8"/>
          <p:cNvSpPr txBox="1"/>
          <p:nvPr/>
        </p:nvSpPr>
        <p:spPr>
          <a:xfrm>
            <a:off x="714348" y="1578272"/>
            <a:ext cx="7715304" cy="830997"/>
          </a:xfrm>
          <a:prstGeom prst="rect">
            <a:avLst/>
          </a:prstGeom>
          <a:noFill/>
        </p:spPr>
        <p:txBody>
          <a:bodyPr wrap="square" rtlCol="0">
            <a:spAutoFit/>
          </a:bodyPr>
          <a:lstStyle/>
          <a:p>
            <a:pPr algn="just"/>
            <a:endParaRPr lang="en-GB" dirty="0" smtClean="0"/>
          </a:p>
          <a:p>
            <a:pPr algn="just"/>
            <a:endParaRPr lang="en-GB" dirty="0" smtClean="0"/>
          </a:p>
        </p:txBody>
      </p:sp>
      <p:graphicFrame>
        <p:nvGraphicFramePr>
          <p:cNvPr id="5" name="Table 4"/>
          <p:cNvGraphicFramePr>
            <a:graphicFrameLocks noGrp="1"/>
          </p:cNvGraphicFramePr>
          <p:nvPr/>
        </p:nvGraphicFramePr>
        <p:xfrm>
          <a:off x="467544" y="836713"/>
          <a:ext cx="8280920" cy="5400599"/>
        </p:xfrm>
        <a:graphic>
          <a:graphicData uri="http://schemas.openxmlformats.org/drawingml/2006/table">
            <a:tbl>
              <a:tblPr/>
              <a:tblGrid>
                <a:gridCol w="5184576"/>
                <a:gridCol w="1728192"/>
                <a:gridCol w="1368152"/>
              </a:tblGrid>
              <a:tr h="642190">
                <a:tc>
                  <a:txBody>
                    <a:bodyPr/>
                    <a:lstStyle/>
                    <a:p>
                      <a:pPr indent="0" algn="ctr">
                        <a:lnSpc>
                          <a:spcPts val="1600"/>
                        </a:lnSpc>
                        <a:spcAft>
                          <a:spcPts val="0"/>
                        </a:spcAft>
                      </a:pPr>
                      <a:r>
                        <a:rPr lang="en-IE" sz="2000" b="1" dirty="0">
                          <a:latin typeface="Arial"/>
                          <a:ea typeface="Calibri"/>
                        </a:rPr>
                        <a:t>Activity</a:t>
                      </a:r>
                      <a:endParaRPr lang="en-IE" sz="20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ts val="1600"/>
                        </a:lnSpc>
                        <a:spcAft>
                          <a:spcPts val="0"/>
                        </a:spcAft>
                      </a:pPr>
                      <a:r>
                        <a:rPr lang="en-IE" sz="2000" b="1" dirty="0">
                          <a:latin typeface="Arial"/>
                          <a:ea typeface="Calibri"/>
                        </a:rPr>
                        <a:t>Group / individual</a:t>
                      </a:r>
                      <a:endParaRPr lang="en-IE" sz="20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ts val="1600"/>
                        </a:lnSpc>
                        <a:spcAft>
                          <a:spcPts val="0"/>
                        </a:spcAft>
                      </a:pPr>
                      <a:r>
                        <a:rPr lang="en-IE" sz="2000" b="1" dirty="0">
                          <a:latin typeface="Arial"/>
                          <a:ea typeface="Calibri"/>
                        </a:rPr>
                        <a:t>% mark </a:t>
                      </a:r>
                      <a:r>
                        <a:rPr lang="en-IE" sz="2000" b="1" dirty="0" smtClean="0">
                          <a:latin typeface="Arial"/>
                          <a:ea typeface="Calibri"/>
                        </a:rPr>
                        <a:t>allocation</a:t>
                      </a:r>
                      <a:endParaRPr lang="en-IE" sz="20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284">
                <a:tc>
                  <a:txBody>
                    <a:bodyPr/>
                    <a:lstStyle/>
                    <a:p>
                      <a:pPr indent="0" algn="ctr">
                        <a:lnSpc>
                          <a:spcPts val="1600"/>
                        </a:lnSpc>
                        <a:spcAft>
                          <a:spcPts val="0"/>
                        </a:spcAft>
                      </a:pPr>
                      <a:r>
                        <a:rPr lang="en-IE" sz="2000" dirty="0">
                          <a:latin typeface="Arial"/>
                          <a:ea typeface="Calibri"/>
                        </a:rPr>
                        <a:t>Contribution to group </a:t>
                      </a:r>
                      <a:endParaRPr lang="en-IE" sz="2000" dirty="0" smtClean="0">
                        <a:latin typeface="Arial"/>
                        <a:ea typeface="Calibri"/>
                      </a:endParaRPr>
                    </a:p>
                    <a:p>
                      <a:pPr indent="0" algn="ctr">
                        <a:lnSpc>
                          <a:spcPts val="1600"/>
                        </a:lnSpc>
                        <a:spcAft>
                          <a:spcPts val="0"/>
                        </a:spcAft>
                      </a:pPr>
                      <a:r>
                        <a:rPr lang="en-IE" sz="2000" dirty="0" smtClean="0">
                          <a:latin typeface="Arial"/>
                          <a:ea typeface="Calibri"/>
                        </a:rPr>
                        <a:t>(</a:t>
                      </a:r>
                      <a:r>
                        <a:rPr lang="en-IE" sz="2000" dirty="0">
                          <a:latin typeface="Arial"/>
                          <a:ea typeface="Calibri"/>
                        </a:rPr>
                        <a:t>based on participation in lab and workshop sessions, summaries of meetings and contribution to group wiki)</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ts val="1600"/>
                        </a:lnSpc>
                        <a:spcAft>
                          <a:spcPts val="0"/>
                        </a:spcAft>
                      </a:pPr>
                      <a:endParaRPr lang="en-IE" sz="2000" dirty="0" smtClean="0">
                        <a:latin typeface="Arial"/>
                        <a:ea typeface="Calibri"/>
                      </a:endParaRPr>
                    </a:p>
                    <a:p>
                      <a:pPr indent="0" algn="ctr">
                        <a:lnSpc>
                          <a:spcPts val="1600"/>
                        </a:lnSpc>
                        <a:spcAft>
                          <a:spcPts val="0"/>
                        </a:spcAft>
                      </a:pPr>
                      <a:r>
                        <a:rPr lang="en-IE" sz="2000" dirty="0" smtClean="0">
                          <a:latin typeface="Arial"/>
                          <a:ea typeface="Calibri"/>
                        </a:rPr>
                        <a:t>Individual</a:t>
                      </a:r>
                      <a:endParaRPr lang="en-IE" sz="20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ts val="1600"/>
                        </a:lnSpc>
                        <a:spcAft>
                          <a:spcPts val="0"/>
                        </a:spcAft>
                      </a:pPr>
                      <a:r>
                        <a:rPr lang="en-IE" sz="2000" dirty="0">
                          <a:latin typeface="Arial"/>
                          <a:ea typeface="Calibri"/>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284">
                <a:tc>
                  <a:txBody>
                    <a:bodyPr/>
                    <a:lstStyle/>
                    <a:p>
                      <a:pPr indent="0" algn="ctr">
                        <a:lnSpc>
                          <a:spcPts val="1600"/>
                        </a:lnSpc>
                        <a:spcAft>
                          <a:spcPts val="0"/>
                        </a:spcAft>
                      </a:pPr>
                      <a:r>
                        <a:rPr lang="en-IE" sz="2000" b="1" dirty="0" smtClean="0">
                          <a:latin typeface="Arial"/>
                          <a:ea typeface="Calibri"/>
                        </a:rPr>
                        <a:t>OPTIONAL</a:t>
                      </a:r>
                      <a:r>
                        <a:rPr lang="en-IE" sz="2000" dirty="0" smtClean="0">
                          <a:latin typeface="Arial"/>
                          <a:ea typeface="Calibri"/>
                        </a:rPr>
                        <a:t> - Peer </a:t>
                      </a:r>
                      <a:r>
                        <a:rPr lang="en-IE" sz="2000" dirty="0">
                          <a:latin typeface="Arial"/>
                          <a:ea typeface="Calibri"/>
                        </a:rPr>
                        <a:t>assessment by other group members </a:t>
                      </a:r>
                      <a:r>
                        <a:rPr lang="en-GB" sz="2000" dirty="0">
                          <a:latin typeface="Arial"/>
                          <a:ea typeface="Calibri"/>
                        </a:rPr>
                        <a:t>(frequency and quality of contributions, both online and face-to-face)</a:t>
                      </a:r>
                      <a:endParaRPr lang="en-IE" sz="20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ts val="1600"/>
                        </a:lnSpc>
                        <a:spcAft>
                          <a:spcPts val="0"/>
                        </a:spcAft>
                      </a:pPr>
                      <a:r>
                        <a:rPr lang="en-IE" sz="2000" dirty="0">
                          <a:latin typeface="Arial"/>
                          <a:ea typeface="Calibri"/>
                        </a:rPr>
                        <a:t>Individual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ts val="1600"/>
                        </a:lnSpc>
                        <a:spcAft>
                          <a:spcPts val="0"/>
                        </a:spcAft>
                      </a:pPr>
                      <a:r>
                        <a:rPr lang="en-IE" sz="2000" dirty="0">
                          <a:latin typeface="Arial"/>
                          <a:ea typeface="Calibri"/>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2190">
                <a:tc>
                  <a:txBody>
                    <a:bodyPr/>
                    <a:lstStyle/>
                    <a:p>
                      <a:pPr indent="0" algn="ctr">
                        <a:lnSpc>
                          <a:spcPts val="1600"/>
                        </a:lnSpc>
                        <a:spcAft>
                          <a:spcPts val="0"/>
                        </a:spcAft>
                      </a:pPr>
                      <a:r>
                        <a:rPr lang="en-IE" sz="2000" dirty="0">
                          <a:latin typeface="Arial"/>
                          <a:ea typeface="Calibri"/>
                        </a:rPr>
                        <a:t>Lab notebook and individual work submitted on a weekly basis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ts val="1600"/>
                        </a:lnSpc>
                        <a:spcAft>
                          <a:spcPts val="0"/>
                        </a:spcAft>
                      </a:pPr>
                      <a:r>
                        <a:rPr lang="en-IE" sz="2000" dirty="0">
                          <a:latin typeface="Arial"/>
                          <a:ea typeface="Calibri"/>
                        </a:rPr>
                        <a:t>Individual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ts val="1600"/>
                        </a:lnSpc>
                        <a:spcAft>
                          <a:spcPts val="0"/>
                        </a:spcAft>
                      </a:pPr>
                      <a:r>
                        <a:rPr lang="en-IE" sz="2000" dirty="0">
                          <a:latin typeface="Arial"/>
                          <a:ea typeface="Calibri"/>
                        </a:rPr>
                        <a:t>30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2606">
                <a:tc>
                  <a:txBody>
                    <a:bodyPr/>
                    <a:lstStyle/>
                    <a:p>
                      <a:pPr indent="0" algn="ctr">
                        <a:lnSpc>
                          <a:spcPts val="1600"/>
                        </a:lnSpc>
                        <a:spcAft>
                          <a:spcPts val="0"/>
                        </a:spcAft>
                      </a:pPr>
                      <a:r>
                        <a:rPr lang="en-IE" sz="2000" dirty="0">
                          <a:latin typeface="Arial"/>
                          <a:ea typeface="Calibri"/>
                        </a:rPr>
                        <a:t>Reflective piece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ts val="1600"/>
                        </a:lnSpc>
                        <a:spcAft>
                          <a:spcPts val="0"/>
                        </a:spcAft>
                      </a:pPr>
                      <a:r>
                        <a:rPr lang="en-IE" sz="2000" dirty="0">
                          <a:latin typeface="Arial"/>
                          <a:ea typeface="Calibri"/>
                        </a:rPr>
                        <a:t>Individual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ts val="1600"/>
                        </a:lnSpc>
                        <a:spcAft>
                          <a:spcPts val="0"/>
                        </a:spcAft>
                      </a:pPr>
                      <a:r>
                        <a:rPr lang="en-IE" sz="2000" dirty="0">
                          <a:latin typeface="Arial"/>
                          <a:ea typeface="Calibri"/>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3761">
                <a:tc>
                  <a:txBody>
                    <a:bodyPr/>
                    <a:lstStyle/>
                    <a:p>
                      <a:pPr indent="0" algn="ctr">
                        <a:lnSpc>
                          <a:spcPts val="1600"/>
                        </a:lnSpc>
                        <a:spcAft>
                          <a:spcPts val="0"/>
                        </a:spcAft>
                      </a:pPr>
                      <a:r>
                        <a:rPr lang="en-IE" sz="2000" dirty="0">
                          <a:latin typeface="Arial"/>
                          <a:ea typeface="Calibri"/>
                        </a:rPr>
                        <a:t>Final wiki report </a:t>
                      </a:r>
                      <a:endParaRPr lang="en-IE" sz="2000" dirty="0" smtClean="0">
                        <a:latin typeface="Arial"/>
                        <a:ea typeface="Calibri"/>
                      </a:endParaRPr>
                    </a:p>
                    <a:p>
                      <a:pPr indent="0" algn="ctr">
                        <a:lnSpc>
                          <a:spcPts val="1600"/>
                        </a:lnSpc>
                        <a:spcAft>
                          <a:spcPts val="0"/>
                        </a:spcAft>
                      </a:pPr>
                      <a:r>
                        <a:rPr lang="en-GB" sz="2000" dirty="0" smtClean="0">
                          <a:latin typeface="Arial"/>
                          <a:ea typeface="Calibri"/>
                        </a:rPr>
                        <a:t>(</a:t>
                      </a:r>
                      <a:r>
                        <a:rPr lang="en-GB" sz="2000" dirty="0">
                          <a:latin typeface="Arial"/>
                          <a:ea typeface="Calibri"/>
                        </a:rPr>
                        <a:t>Criteria - content, accuracy, structure, clarity, references to the literature)</a:t>
                      </a:r>
                      <a:endParaRPr lang="en-IE" sz="20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ts val="1600"/>
                        </a:lnSpc>
                        <a:spcAft>
                          <a:spcPts val="0"/>
                        </a:spcAft>
                      </a:pPr>
                      <a:r>
                        <a:rPr lang="en-IE" sz="2000" dirty="0">
                          <a:latin typeface="Arial"/>
                          <a:ea typeface="Calibri"/>
                        </a:rPr>
                        <a:t>Group</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ts val="1600"/>
                        </a:lnSpc>
                        <a:spcAft>
                          <a:spcPts val="0"/>
                        </a:spcAft>
                      </a:pPr>
                      <a:r>
                        <a:rPr lang="en-IE" sz="2000" dirty="0">
                          <a:latin typeface="Arial"/>
                          <a:ea typeface="Calibri"/>
                        </a:rPr>
                        <a:t>30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3284">
                <a:tc>
                  <a:txBody>
                    <a:bodyPr/>
                    <a:lstStyle/>
                    <a:p>
                      <a:pPr indent="0" algn="ctr">
                        <a:lnSpc>
                          <a:spcPts val="1600"/>
                        </a:lnSpc>
                        <a:spcAft>
                          <a:spcPts val="0"/>
                        </a:spcAft>
                      </a:pPr>
                      <a:r>
                        <a:rPr lang="en-IE" sz="2000" dirty="0">
                          <a:latin typeface="Arial"/>
                          <a:ea typeface="Calibri"/>
                        </a:rPr>
                        <a:t>Presentation </a:t>
                      </a:r>
                      <a:endParaRPr lang="en-IE" sz="2000" dirty="0" smtClean="0">
                        <a:latin typeface="Arial"/>
                        <a:ea typeface="Calibri"/>
                      </a:endParaRPr>
                    </a:p>
                    <a:p>
                      <a:pPr indent="0" algn="ctr">
                        <a:lnSpc>
                          <a:spcPts val="1600"/>
                        </a:lnSpc>
                        <a:spcAft>
                          <a:spcPts val="0"/>
                        </a:spcAft>
                      </a:pPr>
                      <a:r>
                        <a:rPr lang="en-IE" sz="2000" dirty="0" smtClean="0">
                          <a:latin typeface="Arial"/>
                          <a:ea typeface="Calibri"/>
                        </a:rPr>
                        <a:t>(</a:t>
                      </a:r>
                      <a:r>
                        <a:rPr lang="en-IE" sz="2000" dirty="0">
                          <a:latin typeface="Arial"/>
                          <a:ea typeface="Calibri"/>
                        </a:rPr>
                        <a:t>assessment by tutor, feedback from tutor and </a:t>
                      </a:r>
                      <a:r>
                        <a:rPr lang="en-IE" sz="2000" dirty="0" smtClean="0">
                          <a:latin typeface="Arial"/>
                          <a:ea typeface="Calibri"/>
                        </a:rPr>
                        <a:t>peers</a:t>
                      </a:r>
                      <a:r>
                        <a:rPr lang="en-IE" sz="2000" baseline="0" dirty="0" smtClean="0">
                          <a:latin typeface="Arial"/>
                          <a:ea typeface="Calibri"/>
                        </a:rPr>
                        <a:t> - </a:t>
                      </a:r>
                      <a:r>
                        <a:rPr lang="en-IE" sz="2000" dirty="0" smtClean="0">
                          <a:latin typeface="Arial"/>
                          <a:ea typeface="Calibri"/>
                        </a:rPr>
                        <a:t>peer </a:t>
                      </a:r>
                      <a:r>
                        <a:rPr lang="en-IE" sz="2000" dirty="0">
                          <a:latin typeface="Arial"/>
                          <a:ea typeface="Calibri"/>
                        </a:rPr>
                        <a:t>assessment is </a:t>
                      </a:r>
                      <a:r>
                        <a:rPr lang="en-IE" sz="2000" b="1" dirty="0">
                          <a:latin typeface="Arial"/>
                          <a:ea typeface="Calibri"/>
                        </a:rPr>
                        <a:t>optional</a:t>
                      </a:r>
                      <a:r>
                        <a:rPr lang="en-IE" sz="2000" dirty="0">
                          <a:latin typeface="Arial"/>
                          <a:ea typeface="Calibri"/>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ts val="1600"/>
                        </a:lnSpc>
                        <a:spcAft>
                          <a:spcPts val="0"/>
                        </a:spcAft>
                      </a:pPr>
                      <a:r>
                        <a:rPr lang="en-IE" sz="2000" dirty="0">
                          <a:latin typeface="Arial"/>
                          <a:ea typeface="Calibri"/>
                        </a:rPr>
                        <a:t>Group</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a:lnSpc>
                          <a:spcPts val="1600"/>
                        </a:lnSpc>
                        <a:spcAft>
                          <a:spcPts val="0"/>
                        </a:spcAft>
                      </a:pPr>
                      <a:r>
                        <a:rPr lang="en-IE" sz="2000" dirty="0">
                          <a:latin typeface="Arial"/>
                          <a:ea typeface="Calibri"/>
                        </a:rPr>
                        <a:t>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492443"/>
          </a:xfrm>
          <a:prstGeom prst="rect">
            <a:avLst/>
          </a:prstGeom>
          <a:noFill/>
        </p:spPr>
        <p:txBody>
          <a:bodyPr wrap="square" rtlCol="0">
            <a:spAutoFit/>
          </a:bodyPr>
          <a:lstStyle/>
          <a:p>
            <a:pPr algn="ctr"/>
            <a:r>
              <a:rPr lang="en-IE" sz="2600" b="1" dirty="0" smtClean="0"/>
              <a:t>Faster Greener Chemistry? - Context</a:t>
            </a:r>
            <a:endParaRPr lang="en-IE" sz="2600" b="1" dirty="0"/>
          </a:p>
        </p:txBody>
      </p:sp>
      <p:sp>
        <p:nvSpPr>
          <p:cNvPr id="9" name="TextBox 8"/>
          <p:cNvSpPr txBox="1"/>
          <p:nvPr/>
        </p:nvSpPr>
        <p:spPr>
          <a:xfrm>
            <a:off x="611560" y="980728"/>
            <a:ext cx="8208912" cy="5262979"/>
          </a:xfrm>
          <a:prstGeom prst="rect">
            <a:avLst/>
          </a:prstGeom>
          <a:noFill/>
        </p:spPr>
        <p:txBody>
          <a:bodyPr wrap="square" rtlCol="0">
            <a:spAutoFit/>
          </a:bodyPr>
          <a:lstStyle/>
          <a:p>
            <a:pPr algn="just"/>
            <a:r>
              <a:rPr lang="en-GB" dirty="0" smtClean="0"/>
              <a:t>You will adopt the role of </a:t>
            </a:r>
            <a:r>
              <a:rPr lang="en-IE" dirty="0" smtClean="0"/>
              <a:t>a chemist employed in a campus company that specialises in chemical catalysts, </a:t>
            </a:r>
            <a:r>
              <a:rPr lang="en-IE" dirty="0" err="1" smtClean="0"/>
              <a:t>Chem</a:t>
            </a:r>
            <a:r>
              <a:rPr lang="en-IE" dirty="0" smtClean="0"/>
              <a:t> Cat Ltd. The company has been contracted to carry out work for a large pharmaceutical multinational, </a:t>
            </a:r>
            <a:r>
              <a:rPr lang="en-IE" dirty="0" err="1" smtClean="0"/>
              <a:t>HugePharma</a:t>
            </a:r>
            <a:r>
              <a:rPr lang="en-IE" dirty="0" smtClean="0"/>
              <a:t> Ltd. Your team will report to your laboratory manager according to the brief outlined in a letter from </a:t>
            </a:r>
            <a:r>
              <a:rPr lang="en-IE" dirty="0" err="1" smtClean="0"/>
              <a:t>HugePharma</a:t>
            </a:r>
            <a:r>
              <a:rPr lang="en-IE" dirty="0" smtClean="0"/>
              <a:t> Ltd. </a:t>
            </a:r>
          </a:p>
          <a:p>
            <a:pPr algn="just"/>
            <a:endParaRPr lang="en-IE" dirty="0" smtClean="0"/>
          </a:p>
          <a:p>
            <a:pPr algn="just"/>
            <a:r>
              <a:rPr lang="en-GB" dirty="0" smtClean="0"/>
              <a:t>This brief requires that:</a:t>
            </a:r>
          </a:p>
          <a:p>
            <a:pPr algn="just">
              <a:buFont typeface="Arial" pitchFamily="34" charset="0"/>
              <a:buChar char="•"/>
            </a:pPr>
            <a:r>
              <a:rPr lang="en-GB" dirty="0" smtClean="0"/>
              <a:t> a range of </a:t>
            </a:r>
            <a:r>
              <a:rPr lang="en-GB" dirty="0" err="1" smtClean="0"/>
              <a:t>Mn-salen</a:t>
            </a:r>
            <a:r>
              <a:rPr lang="en-GB" dirty="0" smtClean="0"/>
              <a:t> catalysts are prepared and characterised, </a:t>
            </a:r>
          </a:p>
          <a:p>
            <a:pPr algn="just">
              <a:buFont typeface="Arial" pitchFamily="34" charset="0"/>
              <a:buChar char="•"/>
            </a:pPr>
            <a:r>
              <a:rPr lang="en-GB" dirty="0" smtClean="0"/>
              <a:t> their performance in a reference reaction (</a:t>
            </a:r>
            <a:r>
              <a:rPr lang="en-GB" dirty="0" err="1" smtClean="0"/>
              <a:t>epoxidation</a:t>
            </a:r>
            <a:r>
              <a:rPr lang="en-GB" dirty="0" smtClean="0"/>
              <a:t> of </a:t>
            </a:r>
            <a:r>
              <a:rPr lang="en-GB" i="1" dirty="0" smtClean="0"/>
              <a:t>trans</a:t>
            </a:r>
            <a:r>
              <a:rPr lang="en-GB" dirty="0" smtClean="0"/>
              <a:t>-</a:t>
            </a:r>
            <a:r>
              <a:rPr lang="en-GB" dirty="0" err="1" smtClean="0"/>
              <a:t>stilbene</a:t>
            </a:r>
            <a:r>
              <a:rPr lang="en-GB" dirty="0" smtClean="0"/>
              <a:t>) is evaluated and </a:t>
            </a:r>
          </a:p>
          <a:p>
            <a:pPr algn="just">
              <a:buFont typeface="Arial" pitchFamily="34" charset="0"/>
              <a:buChar char="•"/>
            </a:pPr>
            <a:r>
              <a:rPr lang="en-GB" dirty="0" smtClean="0"/>
              <a:t> the costs and the environmental impact of the process, and any alternatives suggested are assessed.</a:t>
            </a:r>
          </a:p>
        </p:txBody>
      </p:sp>
      <p:sp>
        <p:nvSpPr>
          <p:cNvPr id="4" name="Rectangle 3"/>
          <p:cNvSpPr/>
          <p:nvPr/>
        </p:nvSpPr>
        <p:spPr bwMode="auto">
          <a:xfrm>
            <a:off x="539552" y="3573016"/>
            <a:ext cx="8208912" cy="259228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Arial" charset="0"/>
              <a:ea typeface="MS PGothic" pitchFamily="34" charset="-128"/>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492443"/>
          </a:xfrm>
          <a:prstGeom prst="rect">
            <a:avLst/>
          </a:prstGeom>
          <a:noFill/>
        </p:spPr>
        <p:txBody>
          <a:bodyPr wrap="square" rtlCol="0">
            <a:spAutoFit/>
          </a:bodyPr>
          <a:lstStyle/>
          <a:p>
            <a:pPr algn="ctr"/>
            <a:r>
              <a:rPr lang="en-IE" sz="2600" b="1" dirty="0" smtClean="0">
                <a:solidFill>
                  <a:srgbClr val="003300"/>
                </a:solidFill>
              </a:rPr>
              <a:t>Green Chemistry </a:t>
            </a:r>
            <a:r>
              <a:rPr lang="en-IE" sz="2600" b="1" dirty="0" smtClean="0"/>
              <a:t>Considerations</a:t>
            </a:r>
            <a:endParaRPr lang="en-IE" sz="2600" b="1" dirty="0"/>
          </a:p>
        </p:txBody>
      </p:sp>
      <p:sp>
        <p:nvSpPr>
          <p:cNvPr id="9" name="TextBox 8"/>
          <p:cNvSpPr txBox="1"/>
          <p:nvPr/>
        </p:nvSpPr>
        <p:spPr>
          <a:xfrm>
            <a:off x="827584" y="1268760"/>
            <a:ext cx="7715304" cy="5262979"/>
          </a:xfrm>
          <a:prstGeom prst="rect">
            <a:avLst/>
          </a:prstGeom>
          <a:noFill/>
        </p:spPr>
        <p:txBody>
          <a:bodyPr wrap="square" rtlCol="0">
            <a:spAutoFit/>
          </a:bodyPr>
          <a:lstStyle/>
          <a:p>
            <a:pPr algn="just"/>
            <a:r>
              <a:rPr lang="en-IE" dirty="0" smtClean="0"/>
              <a:t>The pharmaceutical company have specifically requested that green chemistry (also known as sustainable chemistry) principles be implemented to their full potential in the catalyst synthesis and in the </a:t>
            </a:r>
            <a:r>
              <a:rPr lang="en-IE" dirty="0" err="1" smtClean="0"/>
              <a:t>epoxidation</a:t>
            </a:r>
            <a:r>
              <a:rPr lang="en-IE" dirty="0" smtClean="0"/>
              <a:t> process.</a:t>
            </a:r>
          </a:p>
          <a:p>
            <a:pPr algn="just"/>
            <a:r>
              <a:rPr lang="en-IE" dirty="0" smtClean="0"/>
              <a:t>This is essential as they need to maintain their Integrated Pollution Prevention and Control (IPPC) licence.</a:t>
            </a:r>
          </a:p>
          <a:p>
            <a:pPr algn="just"/>
            <a:r>
              <a:rPr lang="en-IE" dirty="0" smtClean="0"/>
              <a:t>(more information on the relevant European legislation is available at the following website:</a:t>
            </a:r>
          </a:p>
          <a:p>
            <a:pPr algn="just"/>
            <a:r>
              <a:rPr lang="en-IE" dirty="0" smtClean="0">
                <a:hlinkClick r:id="rId3"/>
              </a:rPr>
              <a:t>http://ec.europa.eu/environment/air/pollutants/stationary/ippc/summary.htm</a:t>
            </a:r>
            <a:r>
              <a:rPr lang="en-IE" dirty="0" smtClean="0"/>
              <a:t> )</a:t>
            </a:r>
          </a:p>
          <a:p>
            <a:pPr algn="just"/>
            <a:endParaRPr lang="en-IE" dirty="0" smtClean="0"/>
          </a:p>
          <a:p>
            <a:pPr algn="just"/>
            <a:endParaRPr lang="en-GB" dirty="0" smtClean="0"/>
          </a:p>
        </p:txBody>
      </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lank Presentation">
      <a:majorFont>
        <a:latin typeface=""/>
        <a:ea typeface="MS PGothic"/>
        <a:cs typeface=""/>
      </a:majorFont>
      <a:minorFont>
        <a:latin typeface=""/>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B2B2B2"/>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B2B2B2"/>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B2B2B2"/>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Default 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B2B2B2"/>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11199</TotalTime>
  <Words>2960</Words>
  <Application>Microsoft Office PowerPoint</Application>
  <PresentationFormat>On-screen Show (4:3)</PresentationFormat>
  <Paragraphs>278</Paragraphs>
  <Slides>28</Slides>
  <Notes>22</Notes>
  <HiddenSlides>0</HiddenSlides>
  <MMClips>0</MMClips>
  <ScaleCrop>false</ScaleCrop>
  <HeadingPairs>
    <vt:vector size="4" baseType="variant">
      <vt:variant>
        <vt:lpstr>Theme</vt:lpstr>
      </vt:variant>
      <vt:variant>
        <vt:i4>5</vt:i4>
      </vt:variant>
      <vt:variant>
        <vt:lpstr>Slide Titles</vt:lpstr>
      </vt:variant>
      <vt:variant>
        <vt:i4>28</vt:i4>
      </vt:variant>
    </vt:vector>
  </HeadingPairs>
  <TitlesOfParts>
    <vt:vector size="33" baseType="lpstr">
      <vt:lpstr>2_Blank Presentation</vt:lpstr>
      <vt:lpstr>Default Design</vt:lpstr>
      <vt:lpstr>1_Default Design</vt:lpstr>
      <vt:lpstr>2_Default Design</vt:lpstr>
      <vt:lpstr>3_Default Design</vt:lpstr>
      <vt:lpstr>Slide 1</vt:lpstr>
      <vt:lpstr>Slide 2</vt:lpstr>
      <vt:lpstr>Module Overview</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Getting Started in Your Group</vt:lpstr>
      <vt:lpstr>Stages in the Group Process</vt:lpstr>
      <vt:lpstr>Slide 21</vt:lpstr>
      <vt:lpstr>Slide 22</vt:lpstr>
      <vt:lpstr>Slide 23</vt:lpstr>
      <vt:lpstr>Slide 24</vt:lpstr>
      <vt:lpstr>Tools to help you: Oral Presentations</vt:lpstr>
      <vt:lpstr>Slide 26</vt:lpstr>
      <vt:lpstr>Structure of Presentation</vt:lpstr>
      <vt:lpstr>Tasks to Complete Before Session 2</vt:lpstr>
    </vt:vector>
  </TitlesOfParts>
  <Company>RSC</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RSC Strategy on a page and 2010 objectives (internal use only)</dc:title>
  <dc:creator>RSC</dc:creator>
  <cp:lastModifiedBy>claire.mcdonnell</cp:lastModifiedBy>
  <cp:revision>326</cp:revision>
  <dcterms:created xsi:type="dcterms:W3CDTF">2005-06-21T08:44:06Z</dcterms:created>
  <dcterms:modified xsi:type="dcterms:W3CDTF">2012-07-09T09:48:54Z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partments">
    <vt:lpwstr>Communications</vt:lpwstr>
  </property>
  <property fmtid="{D5CDD505-2E9C-101B-9397-08002B2CF9AE}" pid="3" name="ContentType">
    <vt:lpwstr>Document</vt:lpwstr>
  </property>
  <property fmtid="{D5CDD505-2E9C-101B-9397-08002B2CF9AE}" pid="4" name="Date">
    <vt:lpwstr>2010-03-11T00:00:00Z</vt:lpwstr>
  </property>
</Properties>
</file>