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5" r:id="rId5"/>
    <p:sldId id="276"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ne Stafford" initials="AS" lastIdx="2" clrIdx="0">
    <p:extLst>
      <p:ext uri="{19B8F6BF-5375-455C-9EA6-DF929625EA0E}">
        <p15:presenceInfo xmlns:p15="http://schemas.microsoft.com/office/powerpoint/2012/main" userId="S::StaffordA@rsc.org::9e262193-0ddd-4ec6-9d14-6d972301a21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94" autoAdjust="0"/>
    <p:restoredTop sz="78955" autoAdjust="0"/>
  </p:normalViewPr>
  <p:slideViewPr>
    <p:cSldViewPr snapToGrid="0" snapToObjects="1">
      <p:cViewPr varScale="1">
        <p:scale>
          <a:sx n="73" d="100"/>
          <a:sy n="73" d="100"/>
        </p:scale>
        <p:origin x="660" y="66"/>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03/06/2021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US" dirty="0"/>
              <a:t>–</a:t>
            </a:r>
            <a:r>
              <a:rPr lang="en-GB" baseline="0" dirty="0"/>
              <a:t>16) on nanotechnology or uses of ionic substances.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Image credit: </a:t>
            </a:r>
            <a:r>
              <a:rPr lang="en-GB" baseline="0"/>
              <a:t>Getty Images</a:t>
            </a:r>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1733726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US" dirty="0"/>
              <a:t>–</a:t>
            </a:r>
            <a:r>
              <a:rPr lang="en-GB" baseline="0" dirty="0"/>
              <a:t>16) on nanotechnology or uses of ionic substances.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Image credit: Getty Images</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Answers:</a:t>
            </a:r>
          </a:p>
          <a:p>
            <a:pPr marL="228600" indent="-228600">
              <a:buAutoNum type="arabicPeriod"/>
            </a:pPr>
            <a:r>
              <a:rPr lang="en-GB" sz="1200" baseline="0" dirty="0">
                <a:solidFill>
                  <a:schemeClr val="tx1"/>
                </a:solidFill>
                <a:latin typeface="+mn-lt"/>
              </a:rPr>
              <a:t>nanoparticle &lt; fine particle &lt; coarse particle</a:t>
            </a:r>
          </a:p>
          <a:p>
            <a:pPr marL="228600" indent="-228600">
              <a:buAutoNum type="arabicPeriod"/>
            </a:pPr>
            <a:r>
              <a:rPr lang="en-GB" sz="1200" baseline="0" dirty="0">
                <a:solidFill>
                  <a:schemeClr val="tx1"/>
                </a:solidFill>
                <a:latin typeface="+mn-lt"/>
              </a:rPr>
              <a:t>The paint will reflect the sun’s radiation. The building will stay cooler and will not need to use air conditioning. This will save energy.</a:t>
            </a:r>
          </a:p>
          <a:p>
            <a:pPr marL="228600" indent="-228600">
              <a:buAutoNum type="arabicPeriod"/>
            </a:pPr>
            <a:r>
              <a:rPr lang="en-GB" sz="1200" baseline="0" dirty="0">
                <a:solidFill>
                  <a:schemeClr val="tx1"/>
                </a:solidFill>
                <a:latin typeface="+mn-lt"/>
              </a:rPr>
              <a:t>Barium </a:t>
            </a:r>
            <a:r>
              <a:rPr lang="en-GB" sz="1200" baseline="0" dirty="0" err="1">
                <a:solidFill>
                  <a:schemeClr val="tx1"/>
                </a:solidFill>
                <a:latin typeface="+mn-lt"/>
              </a:rPr>
              <a:t>sulfate</a:t>
            </a:r>
            <a:r>
              <a:rPr lang="en-GB" sz="1200" baseline="0" dirty="0">
                <a:solidFill>
                  <a:schemeClr val="tx1"/>
                </a:solidFill>
                <a:latin typeface="+mn-lt"/>
              </a:rPr>
              <a:t> is given as a barium meal to patients. The barium </a:t>
            </a:r>
            <a:r>
              <a:rPr lang="en-GB" sz="1200" baseline="0" dirty="0" err="1">
                <a:solidFill>
                  <a:schemeClr val="tx1"/>
                </a:solidFill>
                <a:latin typeface="+mn-lt"/>
              </a:rPr>
              <a:t>sulfate</a:t>
            </a:r>
            <a:r>
              <a:rPr lang="en-GB" sz="1200" baseline="0" dirty="0">
                <a:solidFill>
                  <a:schemeClr val="tx1"/>
                </a:solidFill>
                <a:latin typeface="+mn-lt"/>
              </a:rPr>
              <a:t> reflects the X-rays so the intestines are shown in the X-ray image.</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2239798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203931"/>
            <a:ext cx="7886700" cy="1325563"/>
          </a:xfrm>
        </p:spPr>
        <p:txBody>
          <a:bodyPr>
            <a:normAutofit/>
          </a:bodyPr>
          <a:lstStyle/>
          <a:p>
            <a:r>
              <a:rPr lang="en-GB" sz="3200" dirty="0"/>
              <a:t>The whitest white paint</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7" name="TextBox 11"/>
          <p:cNvSpPr txBox="1"/>
          <p:nvPr/>
        </p:nvSpPr>
        <p:spPr>
          <a:xfrm>
            <a:off x="824748" y="1142115"/>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rsc.li/3fLOnuy</a:t>
            </a:r>
          </a:p>
        </p:txBody>
      </p:sp>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552450" y="1437053"/>
            <a:ext cx="5565016" cy="1991947"/>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700" dirty="0"/>
              <a:t>The world’s whitest white paint uses barium </a:t>
            </a:r>
            <a:r>
              <a:rPr lang="en-GB" sz="1700" dirty="0" err="1"/>
              <a:t>sulfate</a:t>
            </a:r>
            <a:r>
              <a:rPr lang="en-GB" sz="1700" dirty="0"/>
              <a:t> to give its extreme whiteness. Barium </a:t>
            </a:r>
            <a:r>
              <a:rPr lang="en-GB" sz="1700" dirty="0" err="1"/>
              <a:t>sulfate</a:t>
            </a:r>
            <a:r>
              <a:rPr lang="en-GB" sz="1700" dirty="0"/>
              <a:t> is also a key ingredient in photographic paper and cosmetics. The barium </a:t>
            </a:r>
            <a:r>
              <a:rPr lang="en-GB" sz="1700" dirty="0" err="1"/>
              <a:t>sulfate</a:t>
            </a:r>
            <a:r>
              <a:rPr lang="en-GB" sz="1700" dirty="0"/>
              <a:t> particles in the paint are all different sizes, and that gives it the broadest spectrum for scattering of light and contributes to its high reflectance. </a:t>
            </a:r>
          </a:p>
        </p:txBody>
      </p:sp>
      <p:pic>
        <p:nvPicPr>
          <p:cNvPr id="6" name="Picture 5" descr="A picture containing X-ray film&#10;&#10;Description automatically generated">
            <a:extLst>
              <a:ext uri="{FF2B5EF4-FFF2-40B4-BE49-F238E27FC236}">
                <a16:creationId xmlns:a16="http://schemas.microsoft.com/office/drawing/2014/main" id="{AAA59E5F-BF1F-4D25-890A-BB3362E35485}"/>
              </a:ext>
            </a:extLst>
          </p:cNvPr>
          <p:cNvPicPr>
            <a:picLocks noChangeAspect="1"/>
          </p:cNvPicPr>
          <p:nvPr/>
        </p:nvPicPr>
        <p:blipFill>
          <a:blip r:embed="rId4"/>
          <a:stretch>
            <a:fillRect/>
          </a:stretch>
        </p:blipFill>
        <p:spPr>
          <a:xfrm>
            <a:off x="6341190" y="44835"/>
            <a:ext cx="2757090" cy="3109845"/>
          </a:xfrm>
          <a:prstGeom prst="rect">
            <a:avLst/>
          </a:prstGeom>
        </p:spPr>
      </p:pic>
      <p:sp>
        <p:nvSpPr>
          <p:cNvPr id="11" name="Content Placeholder 3">
            <a:extLst>
              <a:ext uri="{FF2B5EF4-FFF2-40B4-BE49-F238E27FC236}">
                <a16:creationId xmlns:a16="http://schemas.microsoft.com/office/drawing/2014/main" id="{201B854A-BA9A-4AB2-925E-58FB779FF3C8}"/>
              </a:ext>
            </a:extLst>
          </p:cNvPr>
          <p:cNvSpPr txBox="1">
            <a:spLocks/>
          </p:cNvSpPr>
          <p:nvPr/>
        </p:nvSpPr>
        <p:spPr>
          <a:xfrm>
            <a:off x="552449" y="3183661"/>
            <a:ext cx="5788741" cy="1490899"/>
          </a:xfrm>
          <a:prstGeom prst="rect">
            <a:avLst/>
          </a:prstGeom>
        </p:spPr>
        <p:txBody>
          <a:bodyPr vert="horz" lIns="91440" tIns="45720" rIns="91440" bIns="45720" rtlCol="0">
            <a:normAutofit fontScale="92500"/>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The majority of white paints on the market use titanium oxide, and reflect 80–90% of sunlight. The new white paint reflects up to 98.1% of sunlight and so keeps surfaces cooler. Scientists say that coating buildings with the product would reduce the need for air conditioning.</a:t>
            </a:r>
          </a:p>
          <a:p>
            <a:endParaRPr lang="en-GB" sz="1800" dirty="0"/>
          </a:p>
        </p:txBody>
      </p:sp>
      <p:sp>
        <p:nvSpPr>
          <p:cNvPr id="14" name="TextBox 13">
            <a:extLst>
              <a:ext uri="{FF2B5EF4-FFF2-40B4-BE49-F238E27FC236}">
                <a16:creationId xmlns:a16="http://schemas.microsoft.com/office/drawing/2014/main" id="{7BCF0CD4-3C29-4CC5-8BB6-2F95B94AD864}"/>
              </a:ext>
            </a:extLst>
          </p:cNvPr>
          <p:cNvSpPr txBox="1"/>
          <p:nvPr/>
        </p:nvSpPr>
        <p:spPr>
          <a:xfrm>
            <a:off x="6341190" y="3164087"/>
            <a:ext cx="2757090" cy="492443"/>
          </a:xfrm>
          <a:prstGeom prst="rect">
            <a:avLst/>
          </a:prstGeom>
          <a:noFill/>
        </p:spPr>
        <p:txBody>
          <a:bodyPr wrap="square" rtlCol="0">
            <a:spAutoFit/>
          </a:bodyPr>
          <a:lstStyle/>
          <a:p>
            <a:r>
              <a:rPr lang="en-GB" sz="1300" dirty="0"/>
              <a:t>Barium </a:t>
            </a:r>
            <a:r>
              <a:rPr lang="en-GB" sz="1300" dirty="0" err="1"/>
              <a:t>sulfate</a:t>
            </a:r>
            <a:r>
              <a:rPr lang="en-GB" sz="1300" dirty="0"/>
              <a:t> has all kinds of uses, not just paint</a:t>
            </a:r>
          </a:p>
        </p:txBody>
      </p:sp>
    </p:spTree>
    <p:extLst>
      <p:ext uri="{BB962C8B-B14F-4D97-AF65-F5344CB8AC3E}">
        <p14:creationId xmlns:p14="http://schemas.microsoft.com/office/powerpoint/2010/main" val="4175163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203931"/>
            <a:ext cx="7886700" cy="1325563"/>
          </a:xfrm>
        </p:spPr>
        <p:txBody>
          <a:bodyPr>
            <a:normAutofit/>
          </a:bodyPr>
          <a:lstStyle/>
          <a:p>
            <a:r>
              <a:rPr lang="en-GB" sz="3200" dirty="0"/>
              <a:t>The whitest white paint</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7" name="TextBox 11"/>
          <p:cNvSpPr txBox="1"/>
          <p:nvPr/>
        </p:nvSpPr>
        <p:spPr>
          <a:xfrm>
            <a:off x="824748" y="1142115"/>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rsc.li/3fLOnuy</a:t>
            </a:r>
          </a:p>
        </p:txBody>
      </p:sp>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552450" y="1437053"/>
            <a:ext cx="5565016" cy="1991947"/>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700" dirty="0"/>
              <a:t>The world’s whitest white paint uses barium </a:t>
            </a:r>
            <a:r>
              <a:rPr lang="en-GB" sz="1700" dirty="0" err="1"/>
              <a:t>sulfate</a:t>
            </a:r>
            <a:r>
              <a:rPr lang="en-GB" sz="1700" dirty="0"/>
              <a:t> to give its extreme whiteness. Barium </a:t>
            </a:r>
            <a:r>
              <a:rPr lang="en-GB" sz="1700" dirty="0" err="1"/>
              <a:t>sulfate</a:t>
            </a:r>
            <a:r>
              <a:rPr lang="en-GB" sz="1700" dirty="0"/>
              <a:t> is also a key ingredient in photographic paper and cosmetics. The barium sulfate particles in the paint are all different sizes, and that gives it the broadest spectrum for scattering of light and contributes to its high reflectance. </a:t>
            </a:r>
          </a:p>
        </p:txBody>
      </p:sp>
      <p:pic>
        <p:nvPicPr>
          <p:cNvPr id="6" name="Picture 5" descr="A picture containing X-ray film&#10;&#10;Description automatically generated">
            <a:extLst>
              <a:ext uri="{FF2B5EF4-FFF2-40B4-BE49-F238E27FC236}">
                <a16:creationId xmlns:a16="http://schemas.microsoft.com/office/drawing/2014/main" id="{AAA59E5F-BF1F-4D25-890A-BB3362E35485}"/>
              </a:ext>
            </a:extLst>
          </p:cNvPr>
          <p:cNvPicPr>
            <a:picLocks noChangeAspect="1"/>
          </p:cNvPicPr>
          <p:nvPr/>
        </p:nvPicPr>
        <p:blipFill>
          <a:blip r:embed="rId4"/>
          <a:stretch>
            <a:fillRect/>
          </a:stretch>
        </p:blipFill>
        <p:spPr>
          <a:xfrm>
            <a:off x="6341190" y="44835"/>
            <a:ext cx="2757090" cy="3109845"/>
          </a:xfrm>
          <a:prstGeom prst="rect">
            <a:avLst/>
          </a:prstGeom>
        </p:spPr>
      </p:pic>
      <p:sp>
        <p:nvSpPr>
          <p:cNvPr id="11" name="Content Placeholder 3">
            <a:extLst>
              <a:ext uri="{FF2B5EF4-FFF2-40B4-BE49-F238E27FC236}">
                <a16:creationId xmlns:a16="http://schemas.microsoft.com/office/drawing/2014/main" id="{201B854A-BA9A-4AB2-925E-58FB779FF3C8}"/>
              </a:ext>
            </a:extLst>
          </p:cNvPr>
          <p:cNvSpPr txBox="1">
            <a:spLocks/>
          </p:cNvSpPr>
          <p:nvPr/>
        </p:nvSpPr>
        <p:spPr>
          <a:xfrm>
            <a:off x="552449" y="3183661"/>
            <a:ext cx="5788741" cy="1490899"/>
          </a:xfrm>
          <a:prstGeom prst="rect">
            <a:avLst/>
          </a:prstGeom>
        </p:spPr>
        <p:txBody>
          <a:bodyPr vert="horz" lIns="91440" tIns="45720" rIns="91440" bIns="45720" rtlCol="0">
            <a:normAutofit fontScale="92500"/>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The majority of white paints on the market use titanium oxide, and reflect 80–90% of sunlight. The new white paint reflects up to 98.1% of sunlight and so keeps surfaces cooler. Scientists say that coating buildings with the product would reduce the need for air conditioning.</a:t>
            </a:r>
          </a:p>
          <a:p>
            <a:endParaRPr lang="en-GB" sz="1800" dirty="0"/>
          </a:p>
        </p:txBody>
      </p:sp>
      <p:sp>
        <p:nvSpPr>
          <p:cNvPr id="14" name="TextBox 13">
            <a:extLst>
              <a:ext uri="{FF2B5EF4-FFF2-40B4-BE49-F238E27FC236}">
                <a16:creationId xmlns:a16="http://schemas.microsoft.com/office/drawing/2014/main" id="{7BCF0CD4-3C29-4CC5-8BB6-2F95B94AD864}"/>
              </a:ext>
            </a:extLst>
          </p:cNvPr>
          <p:cNvSpPr txBox="1"/>
          <p:nvPr/>
        </p:nvSpPr>
        <p:spPr>
          <a:xfrm>
            <a:off x="6341190" y="3164087"/>
            <a:ext cx="2757090" cy="492443"/>
          </a:xfrm>
          <a:prstGeom prst="rect">
            <a:avLst/>
          </a:prstGeom>
          <a:noFill/>
        </p:spPr>
        <p:txBody>
          <a:bodyPr wrap="square" rtlCol="0">
            <a:spAutoFit/>
          </a:bodyPr>
          <a:lstStyle/>
          <a:p>
            <a:r>
              <a:rPr lang="en-GB" sz="1300" dirty="0"/>
              <a:t>Barium </a:t>
            </a:r>
            <a:r>
              <a:rPr lang="en-GB" sz="1300" dirty="0" err="1"/>
              <a:t>sulfate</a:t>
            </a:r>
            <a:r>
              <a:rPr lang="en-GB" sz="1300" dirty="0"/>
              <a:t> has all kinds of uses, not just paint</a:t>
            </a:r>
          </a:p>
        </p:txBody>
      </p:sp>
      <p:sp>
        <p:nvSpPr>
          <p:cNvPr id="15" name="TextBox 14">
            <a:extLst>
              <a:ext uri="{FF2B5EF4-FFF2-40B4-BE49-F238E27FC236}">
                <a16:creationId xmlns:a16="http://schemas.microsoft.com/office/drawing/2014/main" id="{7F02A102-0B0A-4A79-8C58-544A85C22C6A}"/>
              </a:ext>
            </a:extLst>
          </p:cNvPr>
          <p:cNvSpPr txBox="1"/>
          <p:nvPr/>
        </p:nvSpPr>
        <p:spPr>
          <a:xfrm>
            <a:off x="504497" y="4752975"/>
            <a:ext cx="8492358" cy="923330"/>
          </a:xfrm>
          <a:prstGeom prst="rect">
            <a:avLst/>
          </a:prstGeom>
          <a:noFill/>
        </p:spPr>
        <p:txBody>
          <a:bodyPr wrap="square" rtlCol="0">
            <a:spAutoFit/>
          </a:bodyPr>
          <a:lstStyle/>
          <a:p>
            <a:pPr marL="342900" indent="-342900">
              <a:buAutoNum type="arabicPeriod"/>
            </a:pPr>
            <a:r>
              <a:rPr lang="en-GB" dirty="0"/>
              <a:t>Rank nanoparticle, coarse particle and fine particle in order of increasing size.</a:t>
            </a:r>
          </a:p>
          <a:p>
            <a:pPr marL="342900" indent="-342900">
              <a:buFontTx/>
              <a:buAutoNum type="arabicPeriod"/>
            </a:pPr>
            <a:r>
              <a:rPr lang="en-GB" dirty="0"/>
              <a:t>Explain why painting a building in the white paint could reduce energy usage.</a:t>
            </a:r>
          </a:p>
          <a:p>
            <a:pPr marL="342900" indent="-342900">
              <a:buAutoNum type="arabicPeriod"/>
            </a:pPr>
            <a:r>
              <a:rPr lang="en-GB" dirty="0"/>
              <a:t>Suggest why barium </a:t>
            </a:r>
            <a:r>
              <a:rPr lang="en-GB" dirty="0" err="1"/>
              <a:t>sulfate</a:t>
            </a:r>
            <a:r>
              <a:rPr lang="en-GB" dirty="0"/>
              <a:t> is used in taking X-ray images of intestines. </a:t>
            </a:r>
          </a:p>
        </p:txBody>
      </p:sp>
    </p:spTree>
    <p:extLst>
      <p:ext uri="{BB962C8B-B14F-4D97-AF65-F5344CB8AC3E}">
        <p14:creationId xmlns:p14="http://schemas.microsoft.com/office/powerpoint/2010/main" val="587633920"/>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Template xmlns="27d643f5-4560-4eff-9f48-d0fe6b2bec2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507900DF-3EEF-46A5-94A9-21789EBC7165}">
  <ds:schemaRefs>
    <ds:schemaRef ds:uri="http://schemas.microsoft.com/office/2006/documentManagement/types"/>
    <ds:schemaRef ds:uri="27d643f5-4560-4eff-9f48-d0fe6b2bec2d"/>
    <ds:schemaRef ds:uri="http://purl.org/dc/terms/"/>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7D9B7705-6E4A-433D-914A-8894B6FAEACB}">
  <ds:schemaRefs>
    <ds:schemaRef ds:uri="http://schemas.microsoft.com/sharepoint/v3/contenttype/forms"/>
  </ds:schemaRefs>
</ds:datastoreItem>
</file>

<file path=customXml/itemProps3.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1318</TotalTime>
  <Words>454</Words>
  <Application>Microsoft Office PowerPoint</Application>
  <PresentationFormat>On-screen Show (4:3)</PresentationFormat>
  <Paragraphs>26</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1_RSC_Plain_no footer</vt:lpstr>
      <vt:lpstr>The whitest white paint</vt:lpstr>
      <vt:lpstr>The whitest white paint</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whitest white paint</dc:title>
  <dc:subject>The whitest white paint ever</dc:subject>
  <dc:creator>Neil Goalby</dc:creator>
  <cp:keywords>nanotechnology; particles; ionic substances</cp:keywords>
  <dc:description>From Education in Chemistry, A white shade of paint, rsc.li/3fLOnuy 
</dc:description>
  <cp:lastModifiedBy>Lisa Clatworthy</cp:lastModifiedBy>
  <cp:revision>137</cp:revision>
  <dcterms:created xsi:type="dcterms:W3CDTF">2020-04-08T13:50:19Z</dcterms:created>
  <dcterms:modified xsi:type="dcterms:W3CDTF">2021-06-03T11:14:10Z</dcterms:modified>
  <cp:category> chemistry; nanotechnology; particles; ionic substances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