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90" r:id="rId2"/>
    <p:sldId id="331" r:id="rId3"/>
    <p:sldId id="293" r:id="rId4"/>
    <p:sldId id="318" r:id="rId5"/>
    <p:sldId id="294" r:id="rId6"/>
    <p:sldId id="295" r:id="rId7"/>
    <p:sldId id="315" r:id="rId8"/>
    <p:sldId id="316" r:id="rId9"/>
    <p:sldId id="317" r:id="rId10"/>
    <p:sldId id="311" r:id="rId11"/>
    <p:sldId id="312" r:id="rId12"/>
    <p:sldId id="326" r:id="rId13"/>
    <p:sldId id="325" r:id="rId14"/>
    <p:sldId id="323" r:id="rId15"/>
    <p:sldId id="327" r:id="rId16"/>
    <p:sldId id="314" r:id="rId17"/>
    <p:sldId id="320" r:id="rId18"/>
    <p:sldId id="328" r:id="rId19"/>
    <p:sldId id="329" r:id="rId20"/>
    <p:sldId id="330" r:id="rId21"/>
    <p:sldId id="30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C8567F7C-E24B-524D-1E03-912102AFE827}" name="C SMITH (HS)" initials="CS" userId="S::CSMITH@thehinckleyschool.co.uk::c87c4d90-2ec7-4754-b740-e27ac733e4bf" providerId="AD"/>
  <p188:author id="{4ABE0490-048B-22EF-1BC1-1CF64EC4D232}" name="Jo Pugh" initials="JP" userId="1187eaa31d8c3d2c" providerId="Windows Live"/>
  <p188:author id="{93898FDF-1F87-EDD6-6458-059E95E842BE}" name="Kirsty Patterson" initials="KP" userId="S::pattersonk@rsc.org::06c453ef-d90e-4cbc-ba6b-1bf363c3e0a9"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F79FAE"/>
    <a:srgbClr val="F4788D"/>
    <a:srgbClr val="F04662"/>
    <a:srgbClr val="E6F1EF"/>
    <a:srgbClr val="006F62"/>
    <a:srgbClr val="EDF6F9"/>
    <a:srgbClr val="48A9C5"/>
    <a:srgbClr val="FAE7EA"/>
    <a:srgbClr val="F7DB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41" autoAdjust="0"/>
    <p:restoredTop sz="85695" autoAdjust="0"/>
  </p:normalViewPr>
  <p:slideViewPr>
    <p:cSldViewPr snapToGrid="0" snapToObjects="1">
      <p:cViewPr varScale="1">
        <p:scale>
          <a:sx n="94" d="100"/>
          <a:sy n="94" d="100"/>
        </p:scale>
        <p:origin x="1020"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6DD0E6-D014-4D2C-B12F-6375C3ECB525}" type="datetimeFigureOut">
              <a:rPr lang="en-GB" smtClean="0"/>
              <a:t>30/01/2024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DD83C3-75BE-4B3B-BA36-B26D6152AE24}" type="slidenum">
              <a:rPr lang="en-GB" smtClean="0"/>
              <a:t>‹#›</a:t>
            </a:fld>
            <a:endParaRPr lang="en-GB"/>
          </a:p>
        </p:txBody>
      </p:sp>
    </p:spTree>
    <p:extLst>
      <p:ext uri="{BB962C8B-B14F-4D97-AF65-F5344CB8AC3E}">
        <p14:creationId xmlns:p14="http://schemas.microsoft.com/office/powerpoint/2010/main" val="3480828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Figures from DEFRA 2009 – see slide 21 for full reference</a:t>
            </a:r>
            <a:br>
              <a:rPr lang="en-GB" dirty="0"/>
            </a:br>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3</a:t>
            </a:fld>
            <a:endParaRPr lang="en-GB"/>
          </a:p>
        </p:txBody>
      </p:sp>
    </p:spTree>
    <p:extLst>
      <p:ext uri="{BB962C8B-B14F-4D97-AF65-F5344CB8AC3E}">
        <p14:creationId xmlns:p14="http://schemas.microsoft.com/office/powerpoint/2010/main" val="4088536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14</a:t>
            </a:fld>
            <a:endParaRPr lang="en-GB"/>
          </a:p>
        </p:txBody>
      </p:sp>
    </p:spTree>
    <p:extLst>
      <p:ext uri="{BB962C8B-B14F-4D97-AF65-F5344CB8AC3E}">
        <p14:creationId xmlns:p14="http://schemas.microsoft.com/office/powerpoint/2010/main" val="2990220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reuse applications not included in the table (because their percentage was below 5%) are: Garden refuse (1%), Carry other things when going out (4%), Put football/Wellington boots in (1%), Give to charity shops (1%), Keep bottles/cans in for recycling (1%), Other uses (2%).</a:t>
            </a:r>
          </a:p>
          <a:p>
            <a:r>
              <a:rPr lang="en-GB" dirty="0"/>
              <a:t>Full reference and link to the study can be found on slide 21.</a:t>
            </a:r>
          </a:p>
        </p:txBody>
      </p:sp>
      <p:sp>
        <p:nvSpPr>
          <p:cNvPr id="4" name="Slide Number Placeholder 3"/>
          <p:cNvSpPr>
            <a:spLocks noGrp="1"/>
          </p:cNvSpPr>
          <p:nvPr>
            <p:ph type="sldNum" sz="quarter" idx="5"/>
          </p:nvPr>
        </p:nvSpPr>
        <p:spPr/>
        <p:txBody>
          <a:bodyPr/>
          <a:lstStyle/>
          <a:p>
            <a:fld id="{9CDD83C3-75BE-4B3B-BA36-B26D6152AE24}" type="slidenum">
              <a:rPr lang="en-GB" smtClean="0"/>
              <a:t>16</a:t>
            </a:fld>
            <a:endParaRPr lang="en-GB"/>
          </a:p>
        </p:txBody>
      </p:sp>
    </p:spTree>
    <p:extLst>
      <p:ext uri="{BB962C8B-B14F-4D97-AF65-F5344CB8AC3E}">
        <p14:creationId xmlns:p14="http://schemas.microsoft.com/office/powerpoint/2010/main" val="2552705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 sheet and teacher answers available from https://rsc.li/</a:t>
            </a:r>
            <a:r>
              <a:rPr lang="en-GB" sz="1800" dirty="0">
                <a:effectLst/>
                <a:latin typeface="Arial" panose="020B0604020202020204" pitchFamily="34" charset="0"/>
                <a:ea typeface="Calibri" panose="020F0502020204030204" pitchFamily="34" charset="0"/>
              </a:rPr>
              <a:t>3HPZ78N</a:t>
            </a:r>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18</a:t>
            </a:fld>
            <a:endParaRPr lang="en-GB"/>
          </a:p>
        </p:txBody>
      </p:sp>
    </p:spTree>
    <p:extLst>
      <p:ext uri="{BB962C8B-B14F-4D97-AF65-F5344CB8AC3E}">
        <p14:creationId xmlns:p14="http://schemas.microsoft.com/office/powerpoint/2010/main" val="3314396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 sheet and teacher answers available from https://rsc.li/</a:t>
            </a:r>
            <a:r>
              <a:rPr lang="en-GB" sz="1800" dirty="0">
                <a:effectLst/>
                <a:latin typeface="Arial" panose="020B0604020202020204" pitchFamily="34" charset="0"/>
                <a:ea typeface="Calibri" panose="020F0502020204030204" pitchFamily="34" charset="0"/>
              </a:rPr>
              <a:t>3HPZ78N</a:t>
            </a:r>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19</a:t>
            </a:fld>
            <a:endParaRPr lang="en-GB"/>
          </a:p>
        </p:txBody>
      </p:sp>
    </p:spTree>
    <p:extLst>
      <p:ext uri="{BB962C8B-B14F-4D97-AF65-F5344CB8AC3E}">
        <p14:creationId xmlns:p14="http://schemas.microsoft.com/office/powerpoint/2010/main" val="2802510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slide 21 for the full reference and link to report.</a:t>
            </a:r>
          </a:p>
        </p:txBody>
      </p:sp>
      <p:sp>
        <p:nvSpPr>
          <p:cNvPr id="4" name="Slide Number Placeholder 3"/>
          <p:cNvSpPr>
            <a:spLocks noGrp="1"/>
          </p:cNvSpPr>
          <p:nvPr>
            <p:ph type="sldNum" sz="quarter" idx="5"/>
          </p:nvPr>
        </p:nvSpPr>
        <p:spPr/>
        <p:txBody>
          <a:bodyPr/>
          <a:lstStyle/>
          <a:p>
            <a:fld id="{9CDD83C3-75BE-4B3B-BA36-B26D6152AE24}" type="slidenum">
              <a:rPr lang="en-GB" smtClean="0"/>
              <a:t>4</a:t>
            </a:fld>
            <a:endParaRPr lang="en-GB"/>
          </a:p>
        </p:txBody>
      </p:sp>
    </p:spTree>
    <p:extLst>
      <p:ext uri="{BB962C8B-B14F-4D97-AF65-F5344CB8AC3E}">
        <p14:creationId xmlns:p14="http://schemas.microsoft.com/office/powerpoint/2010/main" val="2319846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6</a:t>
            </a:fld>
            <a:endParaRPr lang="en-GB"/>
          </a:p>
        </p:txBody>
      </p:sp>
    </p:spTree>
    <p:extLst>
      <p:ext uri="{BB962C8B-B14F-4D97-AF65-F5344CB8AC3E}">
        <p14:creationId xmlns:p14="http://schemas.microsoft.com/office/powerpoint/2010/main" val="1072353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7</a:t>
            </a:fld>
            <a:endParaRPr lang="en-GB"/>
          </a:p>
        </p:txBody>
      </p:sp>
    </p:spTree>
    <p:extLst>
      <p:ext uri="{BB962C8B-B14F-4D97-AF65-F5344CB8AC3E}">
        <p14:creationId xmlns:p14="http://schemas.microsoft.com/office/powerpoint/2010/main" val="2192167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8</a:t>
            </a:fld>
            <a:endParaRPr lang="en-GB"/>
          </a:p>
        </p:txBody>
      </p:sp>
    </p:spTree>
    <p:extLst>
      <p:ext uri="{BB962C8B-B14F-4D97-AF65-F5344CB8AC3E}">
        <p14:creationId xmlns:p14="http://schemas.microsoft.com/office/powerpoint/2010/main" val="4151483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9</a:t>
            </a:fld>
            <a:endParaRPr lang="en-GB"/>
          </a:p>
        </p:txBody>
      </p:sp>
    </p:spTree>
    <p:extLst>
      <p:ext uri="{BB962C8B-B14F-4D97-AF65-F5344CB8AC3E}">
        <p14:creationId xmlns:p14="http://schemas.microsoft.com/office/powerpoint/2010/main" val="2855317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thorough explanation of this term is not provided in the EA report, however, this is our understanding of the meaning of the term ‘waste’ in this context. </a:t>
            </a:r>
          </a:p>
        </p:txBody>
      </p:sp>
      <p:sp>
        <p:nvSpPr>
          <p:cNvPr id="4" name="Slide Number Placeholder 3"/>
          <p:cNvSpPr>
            <a:spLocks noGrp="1"/>
          </p:cNvSpPr>
          <p:nvPr>
            <p:ph type="sldNum" sz="quarter" idx="5"/>
          </p:nvPr>
        </p:nvSpPr>
        <p:spPr/>
        <p:txBody>
          <a:bodyPr/>
          <a:lstStyle/>
          <a:p>
            <a:fld id="{9CDD83C3-75BE-4B3B-BA36-B26D6152AE24}" type="slidenum">
              <a:rPr lang="en-GB" smtClean="0"/>
              <a:t>10</a:t>
            </a:fld>
            <a:endParaRPr lang="en-GB"/>
          </a:p>
        </p:txBody>
      </p:sp>
    </p:spTree>
    <p:extLst>
      <p:ext uri="{BB962C8B-B14F-4D97-AF65-F5344CB8AC3E}">
        <p14:creationId xmlns:p14="http://schemas.microsoft.com/office/powerpoint/2010/main" val="1594966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*Transport of titanium oxide and chalk to the bag manufacturer are also included in the Environment Agency LCA report. However, the numbers were missing for bags produced in Turkey so we have left them out here for a more direct comparison. </a:t>
            </a:r>
            <a:br>
              <a:rPr lang="en-GB" dirty="0"/>
            </a:br>
            <a:br>
              <a:rPr lang="en-GB" dirty="0"/>
            </a:br>
            <a:r>
              <a:rPr lang="en-GB" dirty="0"/>
              <a:t>**90% of LDPE bags were produced in Turkey at the time of the Environment Agency LCA report in 2006. The other 10% were produced in Asia (China, Indonesia and Malaysia).</a:t>
            </a:r>
          </a:p>
        </p:txBody>
      </p:sp>
      <p:sp>
        <p:nvSpPr>
          <p:cNvPr id="4" name="Slide Number Placeholder 3"/>
          <p:cNvSpPr>
            <a:spLocks noGrp="1"/>
          </p:cNvSpPr>
          <p:nvPr>
            <p:ph type="sldNum" sz="quarter" idx="5"/>
          </p:nvPr>
        </p:nvSpPr>
        <p:spPr/>
        <p:txBody>
          <a:bodyPr/>
          <a:lstStyle/>
          <a:p>
            <a:fld id="{9CDD83C3-75BE-4B3B-BA36-B26D6152AE24}" type="slidenum">
              <a:rPr lang="en-GB" smtClean="0"/>
              <a:t>11</a:t>
            </a:fld>
            <a:endParaRPr lang="en-GB"/>
          </a:p>
        </p:txBody>
      </p:sp>
    </p:spTree>
    <p:extLst>
      <p:ext uri="{BB962C8B-B14F-4D97-AF65-F5344CB8AC3E}">
        <p14:creationId xmlns:p14="http://schemas.microsoft.com/office/powerpoint/2010/main" val="2413184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DD83C3-75BE-4B3B-BA36-B26D6152AE24}" type="slidenum">
              <a:rPr lang="en-GB" smtClean="0"/>
              <a:t>12</a:t>
            </a:fld>
            <a:endParaRPr lang="en-GB"/>
          </a:p>
        </p:txBody>
      </p:sp>
    </p:spTree>
    <p:extLst>
      <p:ext uri="{BB962C8B-B14F-4D97-AF65-F5344CB8AC3E}">
        <p14:creationId xmlns:p14="http://schemas.microsoft.com/office/powerpoint/2010/main" val="90343268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s://rsc.li/3HPZ78N"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8566030" y="5850000"/>
            <a:ext cx="3043970" cy="336777"/>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lnSpc>
                <a:spcPts val="1400"/>
              </a:lnSpc>
              <a:spcAft>
                <a:spcPts val="430"/>
              </a:spcAft>
            </a:pPr>
            <a:r>
              <a:rPr lang="en-GB" sz="1600" b="1" dirty="0">
                <a:solidFill>
                  <a:schemeClr val="bg1"/>
                </a:solidFill>
                <a:effectLst/>
                <a:latin typeface="Century Gothic" panose="020B0502020202020204" pitchFamily="34" charset="0"/>
                <a:ea typeface="Calibri" panose="020F0502020204030204" pitchFamily="34" charset="0"/>
              </a:rPr>
              <a:t>Available from </a:t>
            </a:r>
            <a:r>
              <a:rPr lang="en-GB" sz="1600" b="1" u="sng" dirty="0">
                <a:solidFill>
                  <a:schemeClr val="bg1"/>
                </a:solidFill>
                <a:effectLst/>
                <a:latin typeface="Century Gothic" panose="020B0502020202020204" pitchFamily="34" charset="0"/>
                <a:ea typeface="Calibri" panose="020F0502020204030204" pitchFamily="34" charset="0"/>
                <a:hlinkClick r:id="rId8">
                  <a:extLst>
                    <a:ext uri="{A12FA001-AC4F-418D-AE19-62706E023703}">
                      <ahyp:hlinkClr xmlns:ahyp="http://schemas.microsoft.com/office/drawing/2018/hyperlinkcolor" val="tx"/>
                    </a:ext>
                  </a:extLst>
                </a:hlinkClick>
              </a:rPr>
              <a:t>rsc.li/3HPZ78N</a:t>
            </a:r>
            <a:endParaRPr lang="en-GB" sz="1600" b="1" dirty="0">
              <a:solidFill>
                <a:schemeClr val="bg1"/>
              </a:solidFill>
              <a:effectLst/>
              <a:latin typeface="Arial" panose="020B060402020202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500BAFC7-69D9-B349-14AF-6B03B04B7B64}"/>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1/30/2024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life-cycle-assessment-of-supermarket-carrierbags-a-review-of-the-bags-available-in-2006" TargetMode="External"/><Relationship Id="rId2" Type="http://schemas.openxmlformats.org/officeDocument/2006/relationships/hyperlink" Target="https://www.gov.uk/government/publications/single-use-plastic-carrier-bags-why-were-introducing-the-charge/carrier-bags-why-theres-a-5p-charge" TargetMode="External"/><Relationship Id="rId1" Type="http://schemas.openxmlformats.org/officeDocument/2006/relationships/slideLayout" Target="../slideLayouts/slideLayout10.xml"/><Relationship Id="rId4" Type="http://schemas.openxmlformats.org/officeDocument/2006/relationships/hyperlink" Target="https://www.scribd.com/document/121801888/Carrier-Bag-Usage-200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18F91-D15E-5E44-80C2-620B381166A5}"/>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1E115082-B7C4-4D40-80F1-9A0175D69E37}"/>
              </a:ext>
            </a:extLst>
          </p:cNvPr>
          <p:cNvSpPr>
            <a:spLocks noGrp="1"/>
          </p:cNvSpPr>
          <p:nvPr>
            <p:ph type="subTitle" idx="1"/>
          </p:nvPr>
        </p:nvSpPr>
        <p:spPr/>
        <p:txBody>
          <a:bodyPr/>
          <a:lstStyle/>
          <a:p>
            <a:r>
              <a:rPr lang="en-US" dirty="0"/>
              <a:t>Life cycle assessment: shopping bags</a:t>
            </a:r>
          </a:p>
        </p:txBody>
      </p:sp>
      <p:sp>
        <p:nvSpPr>
          <p:cNvPr id="4" name="Oval 3">
            <a:extLst>
              <a:ext uri="{FF2B5EF4-FFF2-40B4-BE49-F238E27FC236}">
                <a16:creationId xmlns:a16="http://schemas.microsoft.com/office/drawing/2014/main" id="{F68B9C4F-E484-F44F-B8BC-C9FFC90B4FB2}"/>
              </a:ext>
              <a:ext uri="{C183D7F6-B498-43B3-948B-1728B52AA6E4}">
                <adec:decorative xmlns:adec="http://schemas.microsoft.com/office/drawing/2017/decorative" val="1"/>
              </a:ext>
            </a:extLst>
          </p:cNvPr>
          <p:cNvSpPr/>
          <p:nvPr/>
        </p:nvSpPr>
        <p:spPr>
          <a:xfrm>
            <a:off x="8408076" y="-759931"/>
            <a:ext cx="4333437" cy="4333437"/>
          </a:xfrm>
          <a:prstGeom prst="ellipse">
            <a:avLst/>
          </a:prstGeom>
          <a:blipFill>
            <a:blip r:embed="rId2" cstate="screen">
              <a:extLst>
                <a:ext uri="{28A0092B-C50C-407E-A947-70E740481C1C}">
                  <a14:useLocalDpi xmlns:a14="http://schemas.microsoft.com/office/drawing/2010/main"/>
                </a:ext>
              </a:extLst>
            </a:blip>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3064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26568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Manufacturing and processing</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Energy consumption and waste generation</a:t>
            </a:r>
          </a:p>
        </p:txBody>
      </p:sp>
      <p:sp>
        <p:nvSpPr>
          <p:cNvPr id="6" name="Content Placeholder 2">
            <a:extLst>
              <a:ext uri="{FF2B5EF4-FFF2-40B4-BE49-F238E27FC236}">
                <a16:creationId xmlns:a16="http://schemas.microsoft.com/office/drawing/2014/main" id="{6A0F69DE-E795-5EAD-8802-BB8FD0314966}"/>
              </a:ext>
            </a:extLst>
          </p:cNvPr>
          <p:cNvSpPr>
            <a:spLocks noGrp="1"/>
          </p:cNvSpPr>
          <p:nvPr>
            <p:ph idx="1"/>
          </p:nvPr>
        </p:nvSpPr>
        <p:spPr>
          <a:xfrm>
            <a:off x="540000" y="1391920"/>
            <a:ext cx="10080000" cy="3302000"/>
          </a:xfrm>
        </p:spPr>
        <p:txBody>
          <a:bodyPr>
            <a:noAutofit/>
          </a:bodyPr>
          <a:lstStyle/>
          <a:p>
            <a:pPr marL="0" indent="0" algn="l">
              <a:buNone/>
            </a:pPr>
            <a:r>
              <a:rPr lang="en-GB" sz="2000" b="0" dirty="0"/>
              <a:t>All plastic bags are produced from plastic melt. This is generally blown and sealed to form a bag. The energy demand for these processes in mainly met by grid electricity and this energy consumption depends on the polymer type, density, production equipment and capacity. </a:t>
            </a:r>
          </a:p>
          <a:p>
            <a:pPr algn="l"/>
            <a:r>
              <a:rPr lang="en-GB" sz="2000" b="0" i="0" u="none" strike="noStrike" baseline="0" dirty="0"/>
              <a:t>The processing involved in turning cotton into cotton bags includes yarn production, textile refinement and weaving.</a:t>
            </a:r>
          </a:p>
          <a:p>
            <a:pPr algn="l"/>
            <a:endParaRPr lang="en-GB" sz="2000" b="0" i="0" u="none" strike="noStrike" baseline="0" dirty="0"/>
          </a:p>
          <a:p>
            <a:pPr algn="l"/>
            <a:r>
              <a:rPr lang="en-GB" sz="2000" b="0" dirty="0">
                <a:latin typeface="Century Gothic" panose="020B0502020202020204" pitchFamily="34" charset="0"/>
              </a:rPr>
              <a:t>The energy consumption and waste (mass of material not converted into the end-product*) generated by the production of 1000 bags is shown in the table.</a:t>
            </a:r>
          </a:p>
          <a:p>
            <a:pPr algn="l"/>
            <a:endParaRPr lang="en-GB" sz="2000" b="0" dirty="0"/>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3082099683"/>
              </p:ext>
            </p:extLst>
          </p:nvPr>
        </p:nvGraphicFramePr>
        <p:xfrm>
          <a:off x="1378519" y="4815841"/>
          <a:ext cx="8402961" cy="1728000"/>
        </p:xfrm>
        <a:graphic>
          <a:graphicData uri="http://schemas.openxmlformats.org/drawingml/2006/table">
            <a:tbl>
              <a:tblPr firstRow="1" bandRow="1">
                <a:tableStyleId>{5C22544A-7EE6-4342-B048-85BDC9FD1C3A}</a:tableStyleId>
              </a:tblPr>
              <a:tblGrid>
                <a:gridCol w="2905760">
                  <a:extLst>
                    <a:ext uri="{9D8B030D-6E8A-4147-A177-3AD203B41FA5}">
                      <a16:colId xmlns:a16="http://schemas.microsoft.com/office/drawing/2014/main" val="3287607563"/>
                    </a:ext>
                  </a:extLst>
                </a:gridCol>
                <a:gridCol w="2696214">
                  <a:extLst>
                    <a:ext uri="{9D8B030D-6E8A-4147-A177-3AD203B41FA5}">
                      <a16:colId xmlns:a16="http://schemas.microsoft.com/office/drawing/2014/main" val="232293668"/>
                    </a:ext>
                  </a:extLst>
                </a:gridCol>
                <a:gridCol w="2800987">
                  <a:extLst>
                    <a:ext uri="{9D8B030D-6E8A-4147-A177-3AD203B41FA5}">
                      <a16:colId xmlns:a16="http://schemas.microsoft.com/office/drawing/2014/main" val="3687660352"/>
                    </a:ext>
                  </a:extLst>
                </a:gridCol>
              </a:tblGrid>
              <a:tr h="432000">
                <a:tc>
                  <a:txBody>
                    <a:bodyPr/>
                    <a:lstStyle/>
                    <a:p>
                      <a:pPr algn="l"/>
                      <a:r>
                        <a:rPr lang="en-US" sz="2000" b="1" i="0" dirty="0">
                          <a:latin typeface="Century Gothic" panose="020B0502020202020204" pitchFamily="34" charset="0"/>
                        </a:rPr>
                        <a:t>Bag type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Electricity (kWh kg</a:t>
                      </a:r>
                      <a:r>
                        <a:rPr lang="en-US" sz="2000" b="1" i="0" baseline="30000" dirty="0">
                          <a:latin typeface="Century Gothic" panose="020B0502020202020204" pitchFamily="34" charset="0"/>
                        </a:rPr>
                        <a:t>-1</a:t>
                      </a:r>
                      <a:r>
                        <a:rPr lang="en-US" sz="2000" b="1" i="0" dirty="0">
                          <a:latin typeface="Century Gothic" panose="020B0502020202020204" pitchFamily="34" charset="0"/>
                        </a:rPr>
                        <a:t>)</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Waste (g)</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US" sz="2000" b="0" i="0" dirty="0">
                          <a:latin typeface="Century Gothic" panose="020B0502020202020204" pitchFamily="34" charset="0"/>
                        </a:rPr>
                        <a:t>Single-use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0.758</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418.4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Reusable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0.932</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171.2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Cotton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0.06</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1,800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bl>
          </a:graphicData>
        </a:graphic>
      </p:graphicFrame>
    </p:spTree>
    <p:extLst>
      <p:ext uri="{BB962C8B-B14F-4D97-AF65-F5344CB8AC3E}">
        <p14:creationId xmlns:p14="http://schemas.microsoft.com/office/powerpoint/2010/main" val="3898468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T</a:t>
            </a:r>
            <a:r>
              <a:rPr lang="en-GB" sz="2200" b="1" i="0" dirty="0">
                <a:solidFill>
                  <a:schemeClr val="bg1"/>
                </a:solidFill>
                <a:latin typeface="Century Gothic" panose="020B0502020202020204" pitchFamily="34" charset="0"/>
              </a:rPr>
              <a:t>ransport</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The transport scenarios for carrier bags</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996332702"/>
              </p:ext>
            </p:extLst>
          </p:nvPr>
        </p:nvGraphicFramePr>
        <p:xfrm>
          <a:off x="540000" y="1184996"/>
          <a:ext cx="10080000" cy="5600204"/>
        </p:xfrm>
        <a:graphic>
          <a:graphicData uri="http://schemas.openxmlformats.org/drawingml/2006/table">
            <a:tbl>
              <a:tblPr firstRow="1" bandRow="1">
                <a:tableStyleId>{5C22544A-7EE6-4342-B048-85BDC9FD1C3A}</a:tableStyleId>
              </a:tblPr>
              <a:tblGrid>
                <a:gridCol w="1901986">
                  <a:extLst>
                    <a:ext uri="{9D8B030D-6E8A-4147-A177-3AD203B41FA5}">
                      <a16:colId xmlns:a16="http://schemas.microsoft.com/office/drawing/2014/main" val="3287607563"/>
                    </a:ext>
                  </a:extLst>
                </a:gridCol>
                <a:gridCol w="2130014">
                  <a:extLst>
                    <a:ext uri="{9D8B030D-6E8A-4147-A177-3AD203B41FA5}">
                      <a16:colId xmlns:a16="http://schemas.microsoft.com/office/drawing/2014/main" val="232293668"/>
                    </a:ext>
                  </a:extLst>
                </a:gridCol>
                <a:gridCol w="2016000">
                  <a:extLst>
                    <a:ext uri="{9D8B030D-6E8A-4147-A177-3AD203B41FA5}">
                      <a16:colId xmlns:a16="http://schemas.microsoft.com/office/drawing/2014/main" val="3687660352"/>
                    </a:ext>
                  </a:extLst>
                </a:gridCol>
                <a:gridCol w="2016000">
                  <a:extLst>
                    <a:ext uri="{9D8B030D-6E8A-4147-A177-3AD203B41FA5}">
                      <a16:colId xmlns:a16="http://schemas.microsoft.com/office/drawing/2014/main" val="1907216832"/>
                    </a:ext>
                  </a:extLst>
                </a:gridCol>
                <a:gridCol w="2016000">
                  <a:extLst>
                    <a:ext uri="{9D8B030D-6E8A-4147-A177-3AD203B41FA5}">
                      <a16:colId xmlns:a16="http://schemas.microsoft.com/office/drawing/2014/main" val="106620962"/>
                    </a:ext>
                  </a:extLst>
                </a:gridCol>
              </a:tblGrid>
              <a:tr h="326564">
                <a:tc>
                  <a:txBody>
                    <a:bodyPr/>
                    <a:lstStyle/>
                    <a:p>
                      <a:pPr algn="l"/>
                      <a:r>
                        <a:rPr lang="en-US" sz="1400" b="1" i="0" dirty="0">
                          <a:latin typeface="Century Gothic" panose="020B0502020202020204" pitchFamily="34" charset="0"/>
                        </a:rPr>
                        <a:t>Bag type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dirty="0">
                          <a:latin typeface="Century Gothic" panose="020B0502020202020204" pitchFamily="34" charset="0"/>
                        </a:rPr>
                        <a:t>From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dirty="0">
                          <a:latin typeface="Century Gothic" panose="020B0502020202020204" pitchFamily="34" charset="0"/>
                        </a:rPr>
                        <a:t>To</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dirty="0">
                          <a:latin typeface="Century Gothic" panose="020B0502020202020204" pitchFamily="34" charset="0"/>
                        </a:rPr>
                        <a:t>Transport modes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dirty="0">
                          <a:latin typeface="Century Gothic" panose="020B0502020202020204" pitchFamily="34" charset="0"/>
                        </a:rPr>
                        <a:t>Distance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US" sz="1500" b="1" i="0" dirty="0">
                          <a:solidFill>
                            <a:srgbClr val="C8102E"/>
                          </a:solidFill>
                          <a:latin typeface="Century Gothic" panose="020B0502020202020204" pitchFamily="34" charset="0"/>
                        </a:rPr>
                        <a:t>Single-use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Polymer resin* producer in </a:t>
                      </a:r>
                      <a:r>
                        <a:rPr lang="en-GB" sz="1500" dirty="0">
                          <a:latin typeface="Century Gothic" panose="020B0502020202020204" pitchFamily="34" charset="0"/>
                        </a:rPr>
                        <a:t>China/ Indonesia/Malaysia</a:t>
                      </a: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Bag producer in </a:t>
                      </a:r>
                      <a:r>
                        <a:rPr lang="en-GB" sz="1500" dirty="0">
                          <a:latin typeface="Century Gothic" panose="020B0502020202020204" pitchFamily="34" charset="0"/>
                        </a:rPr>
                        <a:t>China/ Indonesia/Malaysia</a:t>
                      </a: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br>
                        <a:rPr lang="en-US" sz="1500" b="0" i="0" dirty="0">
                          <a:latin typeface="Century Gothic" panose="020B0502020202020204" pitchFamily="34" charset="0"/>
                        </a:rPr>
                      </a:br>
                      <a:r>
                        <a:rPr lang="en-US" sz="1500" b="0" i="0" dirty="0">
                          <a:latin typeface="Century Gothic" panose="020B0502020202020204" pitchFamily="34" charset="0"/>
                        </a:rPr>
                        <a:t>Sea freight</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100 km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500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a:lnSpc>
                          <a:spcPct val="100000"/>
                        </a:lnSpc>
                      </a:pPr>
                      <a:endParaRPr lang="en-US" sz="1500" b="1" i="0" dirty="0">
                        <a:solidFill>
                          <a:srgbClr val="C8102E"/>
                        </a:solidFill>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Bag producer in </a:t>
                      </a:r>
                      <a:r>
                        <a:rPr lang="en-GB" sz="1500" dirty="0">
                          <a:latin typeface="Century Gothic" panose="020B0502020202020204" pitchFamily="34" charset="0"/>
                        </a:rPr>
                        <a:t>China/ Indonesia/Malaysia</a:t>
                      </a: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Bag importer in UK</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br>
                        <a:rPr lang="en-US" sz="1500" b="0" i="0" dirty="0">
                          <a:latin typeface="Century Gothic" panose="020B0502020202020204" pitchFamily="34" charset="0"/>
                        </a:rPr>
                      </a:br>
                      <a:r>
                        <a:rPr lang="en-US" sz="1500" b="0" i="0" dirty="0">
                          <a:latin typeface="Century Gothic" panose="020B0502020202020204" pitchFamily="34" charset="0"/>
                        </a:rPr>
                        <a:t>Sea freight</a:t>
                      </a:r>
                      <a:br>
                        <a:rPr lang="en-US" sz="1500" b="0" i="0" dirty="0">
                          <a:latin typeface="Century Gothic" panose="020B0502020202020204" pitchFamily="34" charset="0"/>
                        </a:rPr>
                      </a:br>
                      <a:r>
                        <a:rPr lang="en-US" sz="1500" b="0" i="0" dirty="0">
                          <a:latin typeface="Century Gothic" panose="020B0502020202020204" pitchFamily="34" charset="0"/>
                        </a:rPr>
                        <a:t>Rail</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100 km</a:t>
                      </a:r>
                      <a:br>
                        <a:rPr lang="en-US" sz="1500" b="0" i="0" dirty="0">
                          <a:latin typeface="Century Gothic" panose="020B0502020202020204" pitchFamily="34" charset="0"/>
                        </a:rPr>
                      </a:br>
                      <a:r>
                        <a:rPr lang="en-US" sz="1500" b="0" i="0" dirty="0">
                          <a:latin typeface="Century Gothic" panose="020B0502020202020204" pitchFamily="34" charset="0"/>
                        </a:rPr>
                        <a:t>15,000 km</a:t>
                      </a:r>
                      <a:br>
                        <a:rPr lang="en-US" sz="1500" b="0" i="0" dirty="0">
                          <a:latin typeface="Century Gothic" panose="020B0502020202020204" pitchFamily="34" charset="0"/>
                        </a:rPr>
                      </a:br>
                      <a:r>
                        <a:rPr lang="en-US" sz="1500" b="0" i="0" dirty="0">
                          <a:latin typeface="Century Gothic" panose="020B0502020202020204" pitchFamily="34" charset="0"/>
                        </a:rPr>
                        <a:t>280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3439634831"/>
                  </a:ext>
                </a:extLst>
              </a:tr>
              <a:tr h="432000">
                <a:tc>
                  <a:txBody>
                    <a:bodyPr/>
                    <a:lstStyle/>
                    <a:p>
                      <a:pPr>
                        <a:lnSpc>
                          <a:spcPct val="100000"/>
                        </a:lnSpc>
                      </a:pPr>
                      <a:endParaRPr lang="en-US" sz="1500" b="1" i="0" dirty="0">
                        <a:solidFill>
                          <a:srgbClr val="C8102E"/>
                        </a:solidFill>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Bag importer</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Supermarket</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200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894878385"/>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i="0" dirty="0">
                          <a:solidFill>
                            <a:srgbClr val="C8102E"/>
                          </a:solidFill>
                          <a:latin typeface="Century Gothic" panose="020B0502020202020204" pitchFamily="34" charset="0"/>
                        </a:rPr>
                        <a:t>Reusable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Polymer resin producer in Europe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Bag producer in Turkey**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300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1" i="0" dirty="0">
                        <a:solidFill>
                          <a:srgbClr val="C8102E"/>
                        </a:solidFill>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Bag producer in Turkey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Bag importer in UK</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Sea freight</a:t>
                      </a:r>
                      <a:br>
                        <a:rPr lang="en-US" sz="1500" b="0" i="0" dirty="0">
                          <a:latin typeface="Century Gothic" panose="020B0502020202020204" pitchFamily="34" charset="0"/>
                        </a:rPr>
                      </a:br>
                      <a:r>
                        <a:rPr lang="en-US" sz="1500" b="0" i="0" dirty="0">
                          <a:latin typeface="Century Gothic" panose="020B0502020202020204" pitchFamily="34" charset="0"/>
                        </a:rPr>
                        <a:t>Rail</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5,000 km</a:t>
                      </a:r>
                      <a:br>
                        <a:rPr lang="en-US" sz="1500" b="0" i="0" dirty="0">
                          <a:latin typeface="Century Gothic" panose="020B0502020202020204" pitchFamily="34" charset="0"/>
                        </a:rPr>
                      </a:br>
                      <a:r>
                        <a:rPr lang="en-US" sz="1500" b="0" i="0" dirty="0">
                          <a:latin typeface="Century Gothic" panose="020B0502020202020204" pitchFamily="34" charset="0"/>
                        </a:rPr>
                        <a:t>280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096561086"/>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1" i="0" dirty="0">
                        <a:solidFill>
                          <a:srgbClr val="C8102E"/>
                        </a:solidFill>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Bag importer</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Supermarket</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200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31901736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i="0" dirty="0">
                          <a:solidFill>
                            <a:srgbClr val="C8102E"/>
                          </a:solidFill>
                          <a:latin typeface="Century Gothic" panose="020B0502020202020204" pitchFamily="34" charset="0"/>
                        </a:rPr>
                        <a:t>Cotton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Textile producer in China</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Bag producer in China</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100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Bag producer in China</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Bag importer in UK</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br>
                        <a:rPr lang="en-US" sz="1500" b="0" i="0" dirty="0">
                          <a:latin typeface="Century Gothic" panose="020B0502020202020204" pitchFamily="34" charset="0"/>
                        </a:rPr>
                      </a:br>
                      <a:r>
                        <a:rPr lang="en-US" sz="1500" b="0" i="0" dirty="0">
                          <a:latin typeface="Century Gothic" panose="020B0502020202020204" pitchFamily="34" charset="0"/>
                        </a:rPr>
                        <a:t>Sea freight</a:t>
                      </a:r>
                      <a:br>
                        <a:rPr lang="en-US" sz="1500" b="0" i="0" dirty="0">
                          <a:latin typeface="Century Gothic" panose="020B0502020202020204" pitchFamily="34" charset="0"/>
                        </a:rPr>
                      </a:br>
                      <a:r>
                        <a:rPr lang="en-US" sz="1500" b="0" i="0" dirty="0">
                          <a:latin typeface="Century Gothic" panose="020B0502020202020204" pitchFamily="34" charset="0"/>
                        </a:rPr>
                        <a:t>Lorry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100 km</a:t>
                      </a:r>
                      <a:br>
                        <a:rPr lang="en-US" sz="1500" b="0" i="0" dirty="0">
                          <a:latin typeface="Century Gothic" panose="020B0502020202020204" pitchFamily="34" charset="0"/>
                        </a:rPr>
                      </a:br>
                      <a:r>
                        <a:rPr lang="en-US" sz="1500" b="0" i="0" dirty="0">
                          <a:latin typeface="Century Gothic" panose="020B0502020202020204" pitchFamily="34" charset="0"/>
                        </a:rPr>
                        <a:t>15,000 km</a:t>
                      </a:r>
                      <a:br>
                        <a:rPr lang="en-US" sz="1500" b="0" i="0" dirty="0">
                          <a:latin typeface="Century Gothic" panose="020B0502020202020204" pitchFamily="34" charset="0"/>
                        </a:rPr>
                      </a:br>
                      <a:r>
                        <a:rPr lang="en-US" sz="1500" b="0" i="0" dirty="0">
                          <a:latin typeface="Century Gothic" panose="020B0502020202020204" pitchFamily="34" charset="0"/>
                        </a:rPr>
                        <a:t>280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558964364"/>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Bag importer</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Supermarket</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Lorry</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200 km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3055218018"/>
                  </a:ext>
                </a:extLst>
              </a:tr>
            </a:tbl>
          </a:graphicData>
        </a:graphic>
      </p:graphicFrame>
    </p:spTree>
    <p:extLst>
      <p:ext uri="{BB962C8B-B14F-4D97-AF65-F5344CB8AC3E}">
        <p14:creationId xmlns:p14="http://schemas.microsoft.com/office/powerpoint/2010/main" val="976204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Environmental impact</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Global warming potential</a:t>
            </a:r>
          </a:p>
        </p:txBody>
      </p:sp>
      <p:sp>
        <p:nvSpPr>
          <p:cNvPr id="6" name="Content Placeholder 2">
            <a:extLst>
              <a:ext uri="{FF2B5EF4-FFF2-40B4-BE49-F238E27FC236}">
                <a16:creationId xmlns:a16="http://schemas.microsoft.com/office/drawing/2014/main" id="{6A0F69DE-E795-5EAD-8802-BB8FD0314966}"/>
              </a:ext>
            </a:extLst>
          </p:cNvPr>
          <p:cNvSpPr>
            <a:spLocks noGrp="1"/>
          </p:cNvSpPr>
          <p:nvPr>
            <p:ph idx="1"/>
          </p:nvPr>
        </p:nvSpPr>
        <p:spPr>
          <a:xfrm>
            <a:off x="549747" y="1130411"/>
            <a:ext cx="10080000" cy="2446295"/>
          </a:xfrm>
        </p:spPr>
        <p:txBody>
          <a:bodyPr>
            <a:normAutofit fontScale="85000" lnSpcReduction="20000"/>
          </a:bodyPr>
          <a:lstStyle/>
          <a:p>
            <a:pPr algn="l">
              <a:lnSpc>
                <a:spcPct val="120000"/>
              </a:lnSpc>
              <a:spcAft>
                <a:spcPts val="0"/>
              </a:spcAft>
            </a:pPr>
            <a:r>
              <a:rPr lang="en-GB" sz="2400" i="0" u="none" strike="noStrike" baseline="0" dirty="0"/>
              <a:t>Global warming potential </a:t>
            </a:r>
            <a:r>
              <a:rPr lang="en-GB" sz="2400" b="0" i="0" u="none" strike="noStrike" baseline="0" dirty="0"/>
              <a:t>is a measure of how much the greenhouse gas emissions in a particular process are estimated to contribute to </a:t>
            </a:r>
            <a:r>
              <a:rPr lang="en-GB" sz="2400" i="0" u="none" strike="noStrike" baseline="0" dirty="0">
                <a:solidFill>
                  <a:srgbClr val="C8102E"/>
                </a:solidFill>
              </a:rPr>
              <a:t>global warming</a:t>
            </a:r>
            <a:r>
              <a:rPr lang="en-GB" sz="2400" b="0" i="0" u="none" strike="noStrike" baseline="0" dirty="0"/>
              <a:t>. </a:t>
            </a:r>
          </a:p>
          <a:p>
            <a:pPr algn="l">
              <a:lnSpc>
                <a:spcPct val="120000"/>
              </a:lnSpc>
              <a:spcAft>
                <a:spcPts val="0"/>
              </a:spcAft>
            </a:pPr>
            <a:r>
              <a:rPr lang="en-GB" sz="2400" b="0" i="0" u="none" strike="noStrike" baseline="0" dirty="0"/>
              <a:t>It is measured in </a:t>
            </a:r>
            <a:r>
              <a:rPr lang="en-GB" sz="2400" i="0" u="none" strike="noStrike" baseline="0" dirty="0"/>
              <a:t>CO</a:t>
            </a:r>
            <a:r>
              <a:rPr lang="en-GB" sz="2400" i="0" u="none" strike="noStrike" baseline="-25000" dirty="0"/>
              <a:t>2</a:t>
            </a:r>
            <a:r>
              <a:rPr lang="en-GB" sz="2400" i="0" u="none" strike="noStrike" baseline="0" dirty="0"/>
              <a:t> equivalents</a:t>
            </a:r>
            <a:r>
              <a:rPr lang="en-GB" sz="2400" b="0" i="0" u="none" strike="noStrike" baseline="0" dirty="0"/>
              <a:t>: </a:t>
            </a:r>
            <a:r>
              <a:rPr lang="en-GB" sz="2400" b="0" dirty="0"/>
              <a:t>all the different greenhouse gas emissions are converted to the amount of CO</a:t>
            </a:r>
            <a:r>
              <a:rPr lang="en-GB" sz="2400" b="0" baseline="-25000" dirty="0"/>
              <a:t>2</a:t>
            </a:r>
            <a:r>
              <a:rPr lang="en-GB" sz="2400" b="0" dirty="0"/>
              <a:t> that would cause the same amount of warming. This way, global warming potential can be expressed as a single number.</a:t>
            </a:r>
          </a:p>
          <a:p>
            <a:pPr algn="l"/>
            <a:br>
              <a:rPr lang="en-GB" sz="2400" b="0" i="0" u="none" strike="noStrike" baseline="0" dirty="0"/>
            </a:br>
            <a:br>
              <a:rPr lang="en-GB" sz="2400" b="0" i="0" u="none" strike="noStrike" baseline="0" dirty="0"/>
            </a:br>
            <a:endParaRPr lang="en-GB" sz="2400" b="0" i="0" u="none" strike="noStrike" baseline="0" dirty="0"/>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910610286"/>
              </p:ext>
            </p:extLst>
          </p:nvPr>
        </p:nvGraphicFramePr>
        <p:xfrm>
          <a:off x="1562253" y="3116356"/>
          <a:ext cx="7636194" cy="2352240"/>
        </p:xfrm>
        <a:graphic>
          <a:graphicData uri="http://schemas.openxmlformats.org/drawingml/2006/table">
            <a:tbl>
              <a:tblPr firstRow="1" bandRow="1">
                <a:tableStyleId>{5C22544A-7EE6-4342-B048-85BDC9FD1C3A}</a:tableStyleId>
              </a:tblPr>
              <a:tblGrid>
                <a:gridCol w="3818097">
                  <a:extLst>
                    <a:ext uri="{9D8B030D-6E8A-4147-A177-3AD203B41FA5}">
                      <a16:colId xmlns:a16="http://schemas.microsoft.com/office/drawing/2014/main" val="3287607563"/>
                    </a:ext>
                  </a:extLst>
                </a:gridCol>
                <a:gridCol w="3818097">
                  <a:extLst>
                    <a:ext uri="{9D8B030D-6E8A-4147-A177-3AD203B41FA5}">
                      <a16:colId xmlns:a16="http://schemas.microsoft.com/office/drawing/2014/main" val="232293668"/>
                    </a:ext>
                  </a:extLst>
                </a:gridCol>
              </a:tblGrid>
              <a:tr h="432000">
                <a:tc>
                  <a:txBody>
                    <a:bodyPr/>
                    <a:lstStyle/>
                    <a:p>
                      <a:pPr algn="l"/>
                      <a:r>
                        <a:rPr lang="en-US" sz="2000" b="1" i="0" dirty="0">
                          <a:latin typeface="Century Gothic" panose="020B0502020202020204" pitchFamily="34" charset="0"/>
                        </a:rPr>
                        <a:t>Bag type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dirty="0">
                          <a:latin typeface="Century Gothic" panose="020B0502020202020204" pitchFamily="34" charset="0"/>
                        </a:rPr>
                        <a:t>Global warming potential </a:t>
                      </a:r>
                      <a:br>
                        <a:rPr lang="en-US" sz="1800" b="1" i="0" dirty="0">
                          <a:latin typeface="Century Gothic" panose="020B0502020202020204" pitchFamily="34" charset="0"/>
                        </a:rPr>
                      </a:br>
                      <a:r>
                        <a:rPr lang="en-US" sz="1800" b="1" i="0" dirty="0">
                          <a:latin typeface="Century Gothic" panose="020B0502020202020204" pitchFamily="34" charset="0"/>
                        </a:rPr>
                        <a:t>(kg CO</a:t>
                      </a:r>
                      <a:r>
                        <a:rPr lang="en-US" sz="1800" b="1" i="0" baseline="-25000" dirty="0">
                          <a:latin typeface="Century Gothic" panose="020B0502020202020204" pitchFamily="34" charset="0"/>
                        </a:rPr>
                        <a:t>2</a:t>
                      </a:r>
                      <a:r>
                        <a:rPr lang="en-US" sz="1800" b="1" i="0" dirty="0">
                          <a:latin typeface="Century Gothic" panose="020B0502020202020204" pitchFamily="34" charset="0"/>
                        </a:rPr>
                        <a:t> equivalents)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US" sz="2000" b="0" i="0" dirty="0">
                          <a:latin typeface="Century Gothic" panose="020B0502020202020204" pitchFamily="34" charset="0"/>
                        </a:rPr>
                        <a:t>Single-use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800" b="0" i="0" dirty="0">
                          <a:latin typeface="Century Gothic" panose="020B0502020202020204" pitchFamily="34" charset="0"/>
                        </a:rPr>
                        <a:t>1.578</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Reusable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800" b="0" i="0" dirty="0">
                          <a:latin typeface="Century Gothic" panose="020B0502020202020204" pitchFamily="34" charset="0"/>
                        </a:rPr>
                        <a:t>6.924 (no reuse)</a:t>
                      </a:r>
                    </a:p>
                    <a:p>
                      <a:pPr algn="ctr">
                        <a:lnSpc>
                          <a:spcPct val="100000"/>
                        </a:lnSpc>
                      </a:pPr>
                      <a:r>
                        <a:rPr lang="en-US" sz="1800" b="0" i="0" dirty="0">
                          <a:latin typeface="Century Gothic" panose="020B0502020202020204" pitchFamily="34" charset="0"/>
                        </a:rPr>
                        <a:t>1.385 (used 5 times)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Cotton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800" b="0" i="0" dirty="0">
                          <a:latin typeface="Century Gothic" panose="020B0502020202020204" pitchFamily="34" charset="0"/>
                        </a:rPr>
                        <a:t>271.533 (no reuse)</a:t>
                      </a:r>
                      <a:br>
                        <a:rPr lang="en-US" sz="1800" b="0" i="0" dirty="0">
                          <a:latin typeface="Century Gothic" panose="020B0502020202020204" pitchFamily="34" charset="0"/>
                        </a:rPr>
                      </a:br>
                      <a:r>
                        <a:rPr lang="en-US" sz="1800" b="0" i="0" dirty="0">
                          <a:latin typeface="Century Gothic" panose="020B0502020202020204" pitchFamily="34" charset="0"/>
                        </a:rPr>
                        <a:t>1.570 (used 173 times)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bl>
          </a:graphicData>
        </a:graphic>
      </p:graphicFrame>
      <p:sp>
        <p:nvSpPr>
          <p:cNvPr id="3" name="TextBox 2">
            <a:extLst>
              <a:ext uri="{FF2B5EF4-FFF2-40B4-BE49-F238E27FC236}">
                <a16:creationId xmlns:a16="http://schemas.microsoft.com/office/drawing/2014/main" id="{360AD422-D094-4552-5A36-CE30380B7751}"/>
              </a:ext>
            </a:extLst>
          </p:cNvPr>
          <p:cNvSpPr txBox="1"/>
          <p:nvPr/>
        </p:nvSpPr>
        <p:spPr>
          <a:xfrm>
            <a:off x="540000" y="5513345"/>
            <a:ext cx="10417969" cy="1015663"/>
          </a:xfrm>
          <a:prstGeom prst="rect">
            <a:avLst/>
          </a:prstGeom>
          <a:noFill/>
        </p:spPr>
        <p:txBody>
          <a:bodyPr wrap="square">
            <a:spAutoFit/>
          </a:bodyPr>
          <a:lstStyle/>
          <a:p>
            <a:r>
              <a:rPr lang="en-GB" sz="2000" b="0" dirty="0">
                <a:latin typeface="Century Gothic" panose="020B0502020202020204" pitchFamily="34" charset="0"/>
              </a:rPr>
              <a:t>Exact percentages vary for each bag, but the most emissions are caused by the extraction and production of the raw materials. Manufacturing and processing </a:t>
            </a:r>
            <a:r>
              <a:rPr lang="en-GB" sz="2000" dirty="0">
                <a:latin typeface="Century Gothic" panose="020B0502020202020204" pitchFamily="34" charset="0"/>
              </a:rPr>
              <a:t>are</a:t>
            </a:r>
            <a:r>
              <a:rPr lang="en-GB" sz="2000" b="0" dirty="0">
                <a:latin typeface="Century Gothic" panose="020B0502020202020204" pitchFamily="34" charset="0"/>
              </a:rPr>
              <a:t> next, then transport</a:t>
            </a:r>
            <a:r>
              <a:rPr lang="en-GB" sz="2000" dirty="0">
                <a:latin typeface="Century Gothic" panose="020B0502020202020204" pitchFamily="34" charset="0"/>
              </a:rPr>
              <a:t>, then </a:t>
            </a:r>
            <a:r>
              <a:rPr lang="en-GB" sz="2000" b="0" dirty="0">
                <a:latin typeface="Century Gothic" panose="020B0502020202020204" pitchFamily="34" charset="0"/>
              </a:rPr>
              <a:t>disposal.</a:t>
            </a:r>
            <a:endParaRPr lang="en-GB" sz="2000" dirty="0">
              <a:latin typeface="Century Gothic" panose="020B0502020202020204" pitchFamily="34" charset="0"/>
            </a:endParaRPr>
          </a:p>
        </p:txBody>
      </p:sp>
      <p:cxnSp>
        <p:nvCxnSpPr>
          <p:cNvPr id="8" name="Straight Arrow Connector 7">
            <a:extLst>
              <a:ext uri="{FF2B5EF4-FFF2-40B4-BE49-F238E27FC236}">
                <a16:creationId xmlns:a16="http://schemas.microsoft.com/office/drawing/2014/main" id="{4F1EBAA0-F259-01A0-394A-E5A160CC5C0D}"/>
              </a:ext>
              <a:ext uri="{C183D7F6-B498-43B3-948B-1728B52AA6E4}">
                <adec:decorative xmlns:adec="http://schemas.microsoft.com/office/drawing/2017/decorative" val="1"/>
              </a:ext>
            </a:extLst>
          </p:cNvPr>
          <p:cNvCxnSpPr>
            <a:cxnSpLocks/>
          </p:cNvCxnSpPr>
          <p:nvPr/>
        </p:nvCxnSpPr>
        <p:spPr>
          <a:xfrm flipV="1">
            <a:off x="8546615" y="4733137"/>
            <a:ext cx="1121260" cy="547973"/>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B944A77-0182-29FB-4EF7-29755D8B6F1E}"/>
              </a:ext>
            </a:extLst>
          </p:cNvPr>
          <p:cNvSpPr txBox="1"/>
          <p:nvPr/>
        </p:nvSpPr>
        <p:spPr>
          <a:xfrm>
            <a:off x="9620722" y="4478140"/>
            <a:ext cx="1766830" cy="369332"/>
          </a:xfrm>
          <a:prstGeom prst="rect">
            <a:avLst/>
          </a:prstGeom>
          <a:noFill/>
        </p:spPr>
        <p:txBody>
          <a:bodyPr wrap="none" rtlCol="0">
            <a:spAutoFit/>
          </a:bodyPr>
          <a:lstStyle/>
          <a:p>
            <a:r>
              <a:rPr lang="en-GB" dirty="0">
                <a:latin typeface="Century Gothic" panose="020B0502020202020204" pitchFamily="34" charset="0"/>
              </a:rPr>
              <a:t>See next slide </a:t>
            </a:r>
          </a:p>
        </p:txBody>
      </p:sp>
      <p:cxnSp>
        <p:nvCxnSpPr>
          <p:cNvPr id="10" name="Straight Arrow Connector 9">
            <a:extLst>
              <a:ext uri="{FF2B5EF4-FFF2-40B4-BE49-F238E27FC236}">
                <a16:creationId xmlns:a16="http://schemas.microsoft.com/office/drawing/2014/main" id="{5ED064D3-D6AF-36B0-2F6F-67E3B65026AC}"/>
              </a:ext>
              <a:ext uri="{C183D7F6-B498-43B3-948B-1728B52AA6E4}">
                <adec:decorative xmlns:adec="http://schemas.microsoft.com/office/drawing/2017/decorative" val="1"/>
              </a:ext>
            </a:extLst>
          </p:cNvPr>
          <p:cNvCxnSpPr>
            <a:cxnSpLocks/>
          </p:cNvCxnSpPr>
          <p:nvPr/>
        </p:nvCxnSpPr>
        <p:spPr>
          <a:xfrm flipV="1">
            <a:off x="8422790" y="4596852"/>
            <a:ext cx="1245085" cy="40335"/>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590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Consumer use</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Primary and secondary consumer use</a:t>
            </a:r>
          </a:p>
        </p:txBody>
      </p:sp>
      <p:sp>
        <p:nvSpPr>
          <p:cNvPr id="6" name="Content Placeholder 2">
            <a:extLst>
              <a:ext uri="{FF2B5EF4-FFF2-40B4-BE49-F238E27FC236}">
                <a16:creationId xmlns:a16="http://schemas.microsoft.com/office/drawing/2014/main" id="{6A0F69DE-E795-5EAD-8802-BB8FD0314966}"/>
              </a:ext>
            </a:extLst>
          </p:cNvPr>
          <p:cNvSpPr>
            <a:spLocks noGrp="1"/>
          </p:cNvSpPr>
          <p:nvPr>
            <p:ph idx="1"/>
          </p:nvPr>
        </p:nvSpPr>
        <p:spPr>
          <a:xfrm>
            <a:off x="540000" y="1260000"/>
            <a:ext cx="10080000" cy="1895182"/>
          </a:xfrm>
        </p:spPr>
        <p:txBody>
          <a:bodyPr>
            <a:normAutofit/>
          </a:bodyPr>
          <a:lstStyle/>
          <a:p>
            <a:pPr marL="0" indent="0" algn="l">
              <a:buNone/>
            </a:pPr>
            <a:r>
              <a:rPr lang="en-GB" sz="2200" b="0" dirty="0"/>
              <a:t>The table below shows the number of times you need to use reusable bags (plastic or cotton) to take them below the global warming potential of single-use bags.</a:t>
            </a:r>
          </a:p>
          <a:p>
            <a:pPr marL="0" indent="0" algn="l">
              <a:buNone/>
            </a:pPr>
            <a:r>
              <a:rPr lang="en-GB" sz="2200" b="0" dirty="0"/>
              <a:t>If any type of bag is used again it further reduces its environmental impact.</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3821500837"/>
              </p:ext>
            </p:extLst>
          </p:nvPr>
        </p:nvGraphicFramePr>
        <p:xfrm>
          <a:off x="540000" y="3591770"/>
          <a:ext cx="10080000" cy="2839920"/>
        </p:xfrm>
        <a:graphic>
          <a:graphicData uri="http://schemas.openxmlformats.org/drawingml/2006/table">
            <a:tbl>
              <a:tblPr firstRow="1" bandRow="1">
                <a:tableStyleId>{5C22544A-7EE6-4342-B048-85BDC9FD1C3A}</a:tableStyleId>
              </a:tblPr>
              <a:tblGrid>
                <a:gridCol w="2016000">
                  <a:extLst>
                    <a:ext uri="{9D8B030D-6E8A-4147-A177-3AD203B41FA5}">
                      <a16:colId xmlns:a16="http://schemas.microsoft.com/office/drawing/2014/main" val="3287607563"/>
                    </a:ext>
                  </a:extLst>
                </a:gridCol>
                <a:gridCol w="2016000">
                  <a:extLst>
                    <a:ext uri="{9D8B030D-6E8A-4147-A177-3AD203B41FA5}">
                      <a16:colId xmlns:a16="http://schemas.microsoft.com/office/drawing/2014/main" val="232293668"/>
                    </a:ext>
                  </a:extLst>
                </a:gridCol>
                <a:gridCol w="2016000">
                  <a:extLst>
                    <a:ext uri="{9D8B030D-6E8A-4147-A177-3AD203B41FA5}">
                      <a16:colId xmlns:a16="http://schemas.microsoft.com/office/drawing/2014/main" val="3687660352"/>
                    </a:ext>
                  </a:extLst>
                </a:gridCol>
                <a:gridCol w="2016000">
                  <a:extLst>
                    <a:ext uri="{9D8B030D-6E8A-4147-A177-3AD203B41FA5}">
                      <a16:colId xmlns:a16="http://schemas.microsoft.com/office/drawing/2014/main" val="618999036"/>
                    </a:ext>
                  </a:extLst>
                </a:gridCol>
                <a:gridCol w="2016000">
                  <a:extLst>
                    <a:ext uri="{9D8B030D-6E8A-4147-A177-3AD203B41FA5}">
                      <a16:colId xmlns:a16="http://schemas.microsoft.com/office/drawing/2014/main" val="2022310710"/>
                    </a:ext>
                  </a:extLst>
                </a:gridCol>
              </a:tblGrid>
              <a:tr h="432000">
                <a:tc>
                  <a:txBody>
                    <a:bodyPr/>
                    <a:lstStyle/>
                    <a:p>
                      <a:pPr algn="l"/>
                      <a:endParaRPr lang="en-US" sz="20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Number of times bag needs to be used to match global warming potential</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3940493877"/>
                  </a:ext>
                </a:extLst>
              </a:tr>
              <a:tr h="432000">
                <a:tc>
                  <a:txBody>
                    <a:bodyPr/>
                    <a:lstStyle/>
                    <a:p>
                      <a:pPr algn="l"/>
                      <a:endParaRPr lang="en-US" sz="20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79FA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Single-use bag </a:t>
                      </a:r>
                      <a:br>
                        <a:rPr lang="en-US" sz="2000" b="1" i="0" dirty="0">
                          <a:latin typeface="Century Gothic" panose="020B0502020202020204" pitchFamily="34" charset="0"/>
                        </a:rPr>
                      </a:br>
                      <a:r>
                        <a:rPr lang="en-US" sz="2000" b="1" i="0" dirty="0">
                          <a:latin typeface="Century Gothic" panose="020B0502020202020204" pitchFamily="34" charset="0"/>
                        </a:rPr>
                        <a:t>(no reuse)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79FA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Single-use bag </a:t>
                      </a:r>
                      <a:br>
                        <a:rPr lang="en-US" sz="2000" b="1" i="0" dirty="0">
                          <a:latin typeface="Century Gothic" panose="020B0502020202020204" pitchFamily="34" charset="0"/>
                        </a:rPr>
                      </a:br>
                      <a:r>
                        <a:rPr lang="en-US" sz="2000" b="1" i="0" dirty="0">
                          <a:latin typeface="Century Gothic" panose="020B0502020202020204" pitchFamily="34" charset="0"/>
                        </a:rPr>
                        <a:t>(40.3% reused as bin liners)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79FA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Single-use bag </a:t>
                      </a:r>
                      <a:br>
                        <a:rPr lang="en-US" sz="2000" b="1" i="0" dirty="0">
                          <a:latin typeface="Century Gothic" panose="020B0502020202020204" pitchFamily="34" charset="0"/>
                        </a:rPr>
                      </a:br>
                      <a:r>
                        <a:rPr lang="en-US" sz="2000" b="1" i="0" dirty="0">
                          <a:latin typeface="Century Gothic" panose="020B0502020202020204" pitchFamily="34" charset="0"/>
                        </a:rPr>
                        <a:t>(100% reused as bin liners)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79FA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Single-use bag </a:t>
                      </a:r>
                      <a:br>
                        <a:rPr lang="en-US" sz="2000" b="1" i="0" dirty="0">
                          <a:latin typeface="Century Gothic" panose="020B0502020202020204" pitchFamily="34" charset="0"/>
                        </a:rPr>
                      </a:br>
                      <a:r>
                        <a:rPr lang="en-US" sz="2000" b="1" i="0" dirty="0">
                          <a:latin typeface="Century Gothic" panose="020B0502020202020204" pitchFamily="34" charset="0"/>
                        </a:rPr>
                        <a:t>(used 3 times)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79FAE"/>
                    </a:solidFill>
                  </a:tcPr>
                </a:tc>
                <a:extLst>
                  <a:ext uri="{0D108BD9-81ED-4DB2-BD59-A6C34878D82A}">
                    <a16:rowId xmlns:a16="http://schemas.microsoft.com/office/drawing/2014/main" val="1202464764"/>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Reusable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4</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5</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9</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12</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Cotton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131</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173</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327</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393</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bl>
          </a:graphicData>
        </a:graphic>
      </p:graphicFrame>
    </p:spTree>
    <p:extLst>
      <p:ext uri="{BB962C8B-B14F-4D97-AF65-F5344CB8AC3E}">
        <p14:creationId xmlns:p14="http://schemas.microsoft.com/office/powerpoint/2010/main" val="2691430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409575"/>
            <a:ext cx="810000" cy="4251635"/>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Consumer use: the experiment</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Testing to destruction</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260000"/>
            <a:ext cx="5940000" cy="5040000"/>
          </a:xfrm>
        </p:spPr>
        <p:txBody>
          <a:bodyPr>
            <a:noAutofit/>
          </a:bodyPr>
          <a:lstStyle/>
          <a:p>
            <a:r>
              <a:rPr lang="en-GB" sz="2000" b="0" i="0" u="none" strike="noStrike" baseline="0" dirty="0"/>
              <a:t>The EA study used expanded polystyrene beads to measure the volume of the bags by filling each bag to capacity (up to the handles). </a:t>
            </a:r>
            <a:endParaRPr lang="en-GB" sz="2000" dirty="0"/>
          </a:p>
          <a:p>
            <a:pPr algn="l"/>
            <a:r>
              <a:rPr lang="en-GB" sz="2000" b="0" i="0" u="none" strike="noStrike" baseline="0" dirty="0"/>
              <a:t>They then used a jog testing machine to simulate walking with a bag containing a 5 kg load for 4 minutes before adding an additional 1 kg every minute until the bag failed. </a:t>
            </a:r>
          </a:p>
          <a:p>
            <a:pPr algn="l"/>
            <a:r>
              <a:rPr lang="en-GB" sz="2000" b="0" i="0" u="none" strike="noStrike" baseline="0" dirty="0"/>
              <a:t>The study found that an average single-use bag had a capacity of 18.22 kg and lasted for 17 minutes and 32 seconds. The average reusable bag had a capacity of 19 kg and lasted 18 minutes and 30 seconds.</a:t>
            </a:r>
            <a:endParaRPr lang="en-GB" sz="2000" dirty="0"/>
          </a:p>
        </p:txBody>
      </p:sp>
      <p:pic>
        <p:nvPicPr>
          <p:cNvPr id="6" name="Picture 5" descr="Woman's hand holding single-use plastic carrier bag full of apples">
            <a:extLst>
              <a:ext uri="{FF2B5EF4-FFF2-40B4-BE49-F238E27FC236}">
                <a16:creationId xmlns:a16="http://schemas.microsoft.com/office/drawing/2014/main" id="{A9B070D1-12F9-DC2A-E9A6-E42031AA744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09816" y="1260000"/>
            <a:ext cx="3906015" cy="3731548"/>
          </a:xfrm>
          <a:prstGeom prst="rect">
            <a:avLst/>
          </a:prstGeom>
        </p:spPr>
      </p:pic>
      <p:sp>
        <p:nvSpPr>
          <p:cNvPr id="4" name="TextBox 3">
            <a:extLst>
              <a:ext uri="{FF2B5EF4-FFF2-40B4-BE49-F238E27FC236}">
                <a16:creationId xmlns:a16="http://schemas.microsoft.com/office/drawing/2014/main" id="{29714CC6-9293-F33E-6856-46D846FF62F7}"/>
              </a:ext>
              <a:ext uri="{C183D7F6-B498-43B3-948B-1728B52AA6E4}">
                <adec:decorative xmlns:adec="http://schemas.microsoft.com/office/drawing/2017/decorative" val="1"/>
              </a:ext>
            </a:extLst>
          </p:cNvPr>
          <p:cNvSpPr txBox="1"/>
          <p:nvPr/>
        </p:nvSpPr>
        <p:spPr>
          <a:xfrm>
            <a:off x="9863792" y="4948516"/>
            <a:ext cx="1249060" cy="276999"/>
          </a:xfrm>
          <a:prstGeom prst="rect">
            <a:avLst/>
          </a:prstGeom>
          <a:noFill/>
        </p:spPr>
        <p:txBody>
          <a:bodyPr wrap="none" rtlCol="0">
            <a:spAutoFit/>
          </a:bodyPr>
          <a:lstStyle/>
          <a:p>
            <a:r>
              <a:rPr lang="en-GB" sz="1200" dirty="0">
                <a:latin typeface="Century Gothic" panose="020B0502020202020204" pitchFamily="34" charset="0"/>
              </a:rPr>
              <a:t>© Shutterstock</a:t>
            </a:r>
          </a:p>
        </p:txBody>
      </p:sp>
    </p:spTree>
    <p:extLst>
      <p:ext uri="{BB962C8B-B14F-4D97-AF65-F5344CB8AC3E}">
        <p14:creationId xmlns:p14="http://schemas.microsoft.com/office/powerpoint/2010/main" val="1335263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Consumer use</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Ensuring a fair comparison</a:t>
            </a:r>
          </a:p>
        </p:txBody>
      </p:sp>
      <p:sp>
        <p:nvSpPr>
          <p:cNvPr id="6" name="Content Placeholder 2">
            <a:extLst>
              <a:ext uri="{FF2B5EF4-FFF2-40B4-BE49-F238E27FC236}">
                <a16:creationId xmlns:a16="http://schemas.microsoft.com/office/drawing/2014/main" id="{6A0F69DE-E795-5EAD-8802-BB8FD0314966}"/>
              </a:ext>
            </a:extLst>
          </p:cNvPr>
          <p:cNvSpPr>
            <a:spLocks noGrp="1"/>
          </p:cNvSpPr>
          <p:nvPr>
            <p:ph idx="1"/>
          </p:nvPr>
        </p:nvSpPr>
        <p:spPr>
          <a:xfrm>
            <a:off x="540000" y="1270690"/>
            <a:ext cx="10080000" cy="2169000"/>
          </a:xfrm>
        </p:spPr>
        <p:txBody>
          <a:bodyPr>
            <a:noAutofit/>
          </a:bodyPr>
          <a:lstStyle/>
          <a:p>
            <a:pPr algn="l"/>
            <a:r>
              <a:rPr lang="en-GB" sz="2000" b="0" i="0" u="none" strike="noStrike" baseline="0" dirty="0"/>
              <a:t>The weight, volume, quality and capacity of the bags assessed in the study is not the same. The EA needed to adjust the number of bags compared so that the LCA was fair. </a:t>
            </a:r>
            <a:r>
              <a:rPr lang="en-GB" sz="2000" b="0" dirty="0"/>
              <a:t>They used the average volume and the average weight each type of bag can carry (see previous slide), to calculate the average number of items that each bag can carry. </a:t>
            </a:r>
          </a:p>
          <a:p>
            <a:pPr algn="l"/>
            <a:r>
              <a:rPr lang="en-GB" sz="2000" b="0" dirty="0"/>
              <a:t>They used this to work out the total number of bags need to carry a month’s shopping (found to be 483 items on average).</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2181805659"/>
              </p:ext>
            </p:extLst>
          </p:nvPr>
        </p:nvGraphicFramePr>
        <p:xfrm>
          <a:off x="972374" y="3713280"/>
          <a:ext cx="9215252" cy="3144720"/>
        </p:xfrm>
        <a:graphic>
          <a:graphicData uri="http://schemas.openxmlformats.org/drawingml/2006/table">
            <a:tbl>
              <a:tblPr firstRow="1" bandRow="1">
                <a:tableStyleId>{5C22544A-7EE6-4342-B048-85BDC9FD1C3A}</a:tableStyleId>
              </a:tblPr>
              <a:tblGrid>
                <a:gridCol w="2303813">
                  <a:extLst>
                    <a:ext uri="{9D8B030D-6E8A-4147-A177-3AD203B41FA5}">
                      <a16:colId xmlns:a16="http://schemas.microsoft.com/office/drawing/2014/main" val="3287607563"/>
                    </a:ext>
                  </a:extLst>
                </a:gridCol>
                <a:gridCol w="2303813">
                  <a:extLst>
                    <a:ext uri="{9D8B030D-6E8A-4147-A177-3AD203B41FA5}">
                      <a16:colId xmlns:a16="http://schemas.microsoft.com/office/drawing/2014/main" val="232293668"/>
                    </a:ext>
                  </a:extLst>
                </a:gridCol>
                <a:gridCol w="2303813">
                  <a:extLst>
                    <a:ext uri="{9D8B030D-6E8A-4147-A177-3AD203B41FA5}">
                      <a16:colId xmlns:a16="http://schemas.microsoft.com/office/drawing/2014/main" val="618999036"/>
                    </a:ext>
                  </a:extLst>
                </a:gridCol>
                <a:gridCol w="2303813">
                  <a:extLst>
                    <a:ext uri="{9D8B030D-6E8A-4147-A177-3AD203B41FA5}">
                      <a16:colId xmlns:a16="http://schemas.microsoft.com/office/drawing/2014/main" val="2022310710"/>
                    </a:ext>
                  </a:extLst>
                </a:gridCol>
              </a:tblGrid>
              <a:tr h="432000">
                <a:tc>
                  <a:txBody>
                    <a:bodyPr/>
                    <a:lstStyle/>
                    <a:p>
                      <a:pPr algn="l"/>
                      <a:endParaRPr lang="en-US" sz="20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Average volume per bag (</a:t>
                      </a:r>
                      <a:r>
                        <a:rPr lang="en-US" sz="2000" b="1" i="0" dirty="0" err="1">
                          <a:latin typeface="Century Gothic" panose="020B0502020202020204" pitchFamily="34" charset="0"/>
                        </a:rPr>
                        <a:t>litres</a:t>
                      </a:r>
                      <a:r>
                        <a:rPr lang="en-US" sz="2000" b="1" i="0" dirty="0">
                          <a:latin typeface="Century Gothic" panose="020B0502020202020204" pitchFamily="34" charset="0"/>
                        </a:rPr>
                        <a:t>)</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Average number of items per bag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Number of bags needed per month for average shopper</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Single-use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19.10</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5.88</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82.14</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30996165"/>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Reusable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21.52</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7.96</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60.68</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Cotton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2000" b="0" i="0" dirty="0">
                          <a:latin typeface="Century Gothic" panose="020B0502020202020204" pitchFamily="34" charset="0"/>
                        </a:rPr>
                        <a:t>28.65</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10.59</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45.59</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bl>
          </a:graphicData>
        </a:graphic>
      </p:graphicFrame>
    </p:spTree>
    <p:extLst>
      <p:ext uri="{BB962C8B-B14F-4D97-AF65-F5344CB8AC3E}">
        <p14:creationId xmlns:p14="http://schemas.microsoft.com/office/powerpoint/2010/main" val="286224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Consumer use</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GB" dirty="0"/>
              <a:t>Reuse of single-use plastic carrier bags</a:t>
            </a:r>
            <a:endParaRPr lang="en-US" dirty="0"/>
          </a:p>
        </p:txBody>
      </p:sp>
      <p:sp>
        <p:nvSpPr>
          <p:cNvPr id="6" name="Content Placeholder 2">
            <a:extLst>
              <a:ext uri="{FF2B5EF4-FFF2-40B4-BE49-F238E27FC236}">
                <a16:creationId xmlns:a16="http://schemas.microsoft.com/office/drawing/2014/main" id="{6A0F69DE-E795-5EAD-8802-BB8FD0314966}"/>
              </a:ext>
            </a:extLst>
          </p:cNvPr>
          <p:cNvSpPr>
            <a:spLocks noGrp="1"/>
          </p:cNvSpPr>
          <p:nvPr>
            <p:ph idx="1"/>
          </p:nvPr>
        </p:nvSpPr>
        <p:spPr>
          <a:xfrm>
            <a:off x="540000" y="1073388"/>
            <a:ext cx="10080000" cy="998008"/>
          </a:xfrm>
        </p:spPr>
        <p:txBody>
          <a:bodyPr>
            <a:normAutofit fontScale="85000" lnSpcReduction="10000"/>
          </a:bodyPr>
          <a:lstStyle/>
          <a:p>
            <a:pPr marL="0" indent="0" algn="l">
              <a:lnSpc>
                <a:spcPct val="120000"/>
              </a:lnSpc>
              <a:buNone/>
            </a:pPr>
            <a:r>
              <a:rPr lang="en-GB" sz="2200" b="0" dirty="0"/>
              <a:t>A study of lightweight carrier bag usage (Waste and Resources Action Programme, 2005) found that 59 percent of respondents reused all carrier bags, 16 percent reused most of them, 7 percent reused around half and 7 percent reused some of them.</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926617411"/>
              </p:ext>
            </p:extLst>
          </p:nvPr>
        </p:nvGraphicFramePr>
        <p:xfrm>
          <a:off x="540000" y="2164123"/>
          <a:ext cx="10080000" cy="4436640"/>
        </p:xfrm>
        <a:graphic>
          <a:graphicData uri="http://schemas.openxmlformats.org/drawingml/2006/table">
            <a:tbl>
              <a:tblPr firstRow="1" bandRow="1">
                <a:tableStyleId>{5C22544A-7EE6-4342-B048-85BDC9FD1C3A}</a:tableStyleId>
              </a:tblPr>
              <a:tblGrid>
                <a:gridCol w="5040000">
                  <a:extLst>
                    <a:ext uri="{9D8B030D-6E8A-4147-A177-3AD203B41FA5}">
                      <a16:colId xmlns:a16="http://schemas.microsoft.com/office/drawing/2014/main" val="3287607563"/>
                    </a:ext>
                  </a:extLst>
                </a:gridCol>
                <a:gridCol w="5040000">
                  <a:extLst>
                    <a:ext uri="{9D8B030D-6E8A-4147-A177-3AD203B41FA5}">
                      <a16:colId xmlns:a16="http://schemas.microsoft.com/office/drawing/2014/main" val="232293668"/>
                    </a:ext>
                  </a:extLst>
                </a:gridCol>
              </a:tblGrid>
              <a:tr h="432000">
                <a:tc>
                  <a:txBody>
                    <a:bodyPr/>
                    <a:lstStyle/>
                    <a:p>
                      <a:pPr algn="l"/>
                      <a:r>
                        <a:rPr lang="en-US" sz="1500" b="1" i="0" dirty="0">
                          <a:latin typeface="Century Gothic" panose="020B0502020202020204" pitchFamily="34" charset="0"/>
                        </a:rPr>
                        <a:t>Reuse applications*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Percentage of respondents that reuse single-use carrier bags in each application</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US" sz="1500" b="0" i="0" dirty="0">
                          <a:latin typeface="Century Gothic" panose="020B0502020202020204" pitchFamily="34" charset="0"/>
                        </a:rPr>
                        <a:t>Use as a bin liner in kitchen</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53</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Use as a bin liner in other rooms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26</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Put rubbish into it then throw it away</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43</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For dog/cat/pet mess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11</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322934786"/>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Reuse for supermarket shopping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8</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51029315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Reuse for other shopping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10</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3451373347"/>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To store things in at home</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14</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359271704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For packed lunches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8</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547554107"/>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Do not have a use/discard</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r>
                        <a:rPr lang="en-US" sz="1500" b="0" i="0" dirty="0">
                          <a:latin typeface="Century Gothic" panose="020B0502020202020204" pitchFamily="34" charset="0"/>
                        </a:rPr>
                        <a:t>11</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3242914908"/>
                  </a:ext>
                </a:extLst>
              </a:tr>
            </a:tbl>
          </a:graphicData>
        </a:graphic>
      </p:graphicFrame>
    </p:spTree>
    <p:extLst>
      <p:ext uri="{BB962C8B-B14F-4D97-AF65-F5344CB8AC3E}">
        <p14:creationId xmlns:p14="http://schemas.microsoft.com/office/powerpoint/2010/main" val="4194651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Disposal</a:t>
            </a:r>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End-of-life processes</a:t>
            </a:r>
          </a:p>
        </p:txBody>
      </p:sp>
      <p:sp>
        <p:nvSpPr>
          <p:cNvPr id="6" name="Content Placeholder 2">
            <a:extLst>
              <a:ext uri="{FF2B5EF4-FFF2-40B4-BE49-F238E27FC236}">
                <a16:creationId xmlns:a16="http://schemas.microsoft.com/office/drawing/2014/main" id="{6A0F69DE-E795-5EAD-8802-BB8FD0314966}"/>
              </a:ext>
            </a:extLst>
          </p:cNvPr>
          <p:cNvSpPr>
            <a:spLocks noGrp="1"/>
          </p:cNvSpPr>
          <p:nvPr>
            <p:ph idx="1"/>
          </p:nvPr>
        </p:nvSpPr>
        <p:spPr>
          <a:xfrm>
            <a:off x="540000" y="1258930"/>
            <a:ext cx="10080000" cy="2556220"/>
          </a:xfrm>
        </p:spPr>
        <p:txBody>
          <a:bodyPr>
            <a:normAutofit/>
          </a:bodyPr>
          <a:lstStyle/>
          <a:p>
            <a:pPr marL="0" indent="0" algn="l">
              <a:buNone/>
            </a:pPr>
            <a:r>
              <a:rPr lang="en-GB" sz="2200" b="0" dirty="0"/>
              <a:t>The following options were considered for each bag in the analysis. The recycling of cotton bags was not included as no evidence was found to support this as a realistic option.</a:t>
            </a:r>
          </a:p>
          <a:p>
            <a:pPr marL="0" indent="0" algn="l">
              <a:buNone/>
            </a:pPr>
            <a:endParaRPr lang="en-GB" sz="2200" b="0" dirty="0"/>
          </a:p>
          <a:p>
            <a:pPr marL="0" indent="0" algn="l">
              <a:buNone/>
            </a:pPr>
            <a:r>
              <a:rPr lang="en-GB" sz="2200" dirty="0">
                <a:solidFill>
                  <a:srgbClr val="C8102E"/>
                </a:solidFill>
              </a:rPr>
              <a:t>Can you think of any other options for the disposal of these items?</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3578899996"/>
              </p:ext>
            </p:extLst>
          </p:nvPr>
        </p:nvGraphicFramePr>
        <p:xfrm>
          <a:off x="1116000" y="3977711"/>
          <a:ext cx="8928000" cy="1997040"/>
        </p:xfrm>
        <a:graphic>
          <a:graphicData uri="http://schemas.openxmlformats.org/drawingml/2006/table">
            <a:tbl>
              <a:tblPr firstRow="1" bandRow="1">
                <a:tableStyleId>{5C22544A-7EE6-4342-B048-85BDC9FD1C3A}</a:tableStyleId>
              </a:tblPr>
              <a:tblGrid>
                <a:gridCol w="2880000">
                  <a:extLst>
                    <a:ext uri="{9D8B030D-6E8A-4147-A177-3AD203B41FA5}">
                      <a16:colId xmlns:a16="http://schemas.microsoft.com/office/drawing/2014/main" val="3287607563"/>
                    </a:ext>
                  </a:extLst>
                </a:gridCol>
                <a:gridCol w="2016000">
                  <a:extLst>
                    <a:ext uri="{9D8B030D-6E8A-4147-A177-3AD203B41FA5}">
                      <a16:colId xmlns:a16="http://schemas.microsoft.com/office/drawing/2014/main" val="232293668"/>
                    </a:ext>
                  </a:extLst>
                </a:gridCol>
                <a:gridCol w="2016000">
                  <a:extLst>
                    <a:ext uri="{9D8B030D-6E8A-4147-A177-3AD203B41FA5}">
                      <a16:colId xmlns:a16="http://schemas.microsoft.com/office/drawing/2014/main" val="3687660352"/>
                    </a:ext>
                  </a:extLst>
                </a:gridCol>
                <a:gridCol w="2016000">
                  <a:extLst>
                    <a:ext uri="{9D8B030D-6E8A-4147-A177-3AD203B41FA5}">
                      <a16:colId xmlns:a16="http://schemas.microsoft.com/office/drawing/2014/main" val="2336478861"/>
                    </a:ext>
                  </a:extLst>
                </a:gridCol>
              </a:tblGrid>
              <a:tr h="432000">
                <a:tc>
                  <a:txBody>
                    <a:bodyPr/>
                    <a:lstStyle/>
                    <a:p>
                      <a:pPr algn="l"/>
                      <a:r>
                        <a:rPr lang="en-US" sz="2000" b="1" i="0" dirty="0">
                          <a:latin typeface="Century Gothic" panose="020B0502020202020204" pitchFamily="34" charset="0"/>
                        </a:rPr>
                        <a:t>Bag type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Landfill</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Incineration</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dirty="0">
                          <a:latin typeface="Century Gothic" panose="020B0502020202020204" pitchFamily="34" charset="0"/>
                        </a:rPr>
                        <a:t>Mechanical recycling</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US" sz="2000" b="0" i="0" dirty="0">
                          <a:latin typeface="Century Gothic" panose="020B0502020202020204" pitchFamily="34" charset="0"/>
                        </a:rPr>
                        <a:t>Single-use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Reusable plastic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latin typeface="Century Gothic" panose="020B0502020202020204" pitchFamily="34" charset="0"/>
                        </a:rPr>
                        <a:t>Cotton bag</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algn="ctr">
                        <a:lnSpc>
                          <a:spcPct val="100000"/>
                        </a:lnSpc>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bl>
          </a:graphicData>
        </a:graphic>
      </p:graphicFrame>
      <p:grpSp>
        <p:nvGrpSpPr>
          <p:cNvPr id="2" name="Group 1">
            <a:extLst>
              <a:ext uri="{FF2B5EF4-FFF2-40B4-BE49-F238E27FC236}">
                <a16:creationId xmlns:a16="http://schemas.microsoft.com/office/drawing/2014/main" id="{122195DD-6C55-20E7-A370-52AB77B5765D}"/>
              </a:ext>
            </a:extLst>
          </p:cNvPr>
          <p:cNvGrpSpPr/>
          <p:nvPr/>
        </p:nvGrpSpPr>
        <p:grpSpPr>
          <a:xfrm>
            <a:off x="4866903" y="4743670"/>
            <a:ext cx="4393642" cy="1231081"/>
            <a:chOff x="4421274" y="4841880"/>
            <a:chExt cx="4393642" cy="1231081"/>
          </a:xfrm>
        </p:grpSpPr>
        <p:pic>
          <p:nvPicPr>
            <p:cNvPr id="3" name="Graphic 2" descr="All three recycling options are marked with a tick for single-use and reusable plastic bags. Mechanical recycling is not an option for cotton bags">
              <a:extLst>
                <a:ext uri="{FF2B5EF4-FFF2-40B4-BE49-F238E27FC236}">
                  <a16:creationId xmlns:a16="http://schemas.microsoft.com/office/drawing/2014/main" id="{28DE3DC0-A454-A495-5254-D20FE83A761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421274" y="4844811"/>
              <a:ext cx="310662" cy="310662"/>
            </a:xfrm>
            <a:prstGeom prst="rect">
              <a:avLst/>
            </a:prstGeom>
          </p:spPr>
        </p:pic>
        <p:pic>
          <p:nvPicPr>
            <p:cNvPr id="8" name="Graphic 7">
              <a:extLst>
                <a:ext uri="{FF2B5EF4-FFF2-40B4-BE49-F238E27FC236}">
                  <a16:creationId xmlns:a16="http://schemas.microsoft.com/office/drawing/2014/main" id="{F61ED485-EE80-C087-F035-1A45D0CFD974}"/>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462764" y="4844811"/>
              <a:ext cx="310662" cy="310662"/>
            </a:xfrm>
            <a:prstGeom prst="rect">
              <a:avLst/>
            </a:prstGeom>
          </p:spPr>
        </p:pic>
        <p:pic>
          <p:nvPicPr>
            <p:cNvPr id="9" name="Graphic 8">
              <a:extLst>
                <a:ext uri="{FF2B5EF4-FFF2-40B4-BE49-F238E27FC236}">
                  <a16:creationId xmlns:a16="http://schemas.microsoft.com/office/drawing/2014/main" id="{C6B02EF7-BABF-105D-349B-5A05FF899847}"/>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504254" y="4841880"/>
              <a:ext cx="310662" cy="310662"/>
            </a:xfrm>
            <a:prstGeom prst="rect">
              <a:avLst/>
            </a:prstGeom>
          </p:spPr>
        </p:pic>
        <p:pic>
          <p:nvPicPr>
            <p:cNvPr id="10" name="Graphic 9">
              <a:extLst>
                <a:ext uri="{FF2B5EF4-FFF2-40B4-BE49-F238E27FC236}">
                  <a16:creationId xmlns:a16="http://schemas.microsoft.com/office/drawing/2014/main" id="{9ABAB229-5E96-6023-9298-49A802BCBB05}"/>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421274" y="5307873"/>
              <a:ext cx="310662" cy="310662"/>
            </a:xfrm>
            <a:prstGeom prst="rect">
              <a:avLst/>
            </a:prstGeom>
          </p:spPr>
        </p:pic>
        <p:pic>
          <p:nvPicPr>
            <p:cNvPr id="11" name="Graphic 10">
              <a:extLst>
                <a:ext uri="{FF2B5EF4-FFF2-40B4-BE49-F238E27FC236}">
                  <a16:creationId xmlns:a16="http://schemas.microsoft.com/office/drawing/2014/main" id="{1B1D37C7-4995-8422-67D7-9E7F216B4112}"/>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462764" y="5307873"/>
              <a:ext cx="310662" cy="310662"/>
            </a:xfrm>
            <a:prstGeom prst="rect">
              <a:avLst/>
            </a:prstGeom>
          </p:spPr>
        </p:pic>
        <p:pic>
          <p:nvPicPr>
            <p:cNvPr id="12" name="Graphic 11">
              <a:extLst>
                <a:ext uri="{FF2B5EF4-FFF2-40B4-BE49-F238E27FC236}">
                  <a16:creationId xmlns:a16="http://schemas.microsoft.com/office/drawing/2014/main" id="{88689B21-977E-6B24-D156-0ECD1A600D4B}"/>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504254" y="5307873"/>
              <a:ext cx="310662" cy="310662"/>
            </a:xfrm>
            <a:prstGeom prst="rect">
              <a:avLst/>
            </a:prstGeom>
          </p:spPr>
        </p:pic>
        <p:pic>
          <p:nvPicPr>
            <p:cNvPr id="13" name="Graphic 12">
              <a:extLst>
                <a:ext uri="{FF2B5EF4-FFF2-40B4-BE49-F238E27FC236}">
                  <a16:creationId xmlns:a16="http://schemas.microsoft.com/office/drawing/2014/main" id="{F8B54CF0-819B-837D-32BA-C0AB61A7FCA4}"/>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430485" y="5762299"/>
              <a:ext cx="310662" cy="310662"/>
            </a:xfrm>
            <a:prstGeom prst="rect">
              <a:avLst/>
            </a:prstGeom>
          </p:spPr>
        </p:pic>
        <p:pic>
          <p:nvPicPr>
            <p:cNvPr id="14" name="Graphic 13">
              <a:extLst>
                <a:ext uri="{FF2B5EF4-FFF2-40B4-BE49-F238E27FC236}">
                  <a16:creationId xmlns:a16="http://schemas.microsoft.com/office/drawing/2014/main" id="{3E45D123-9770-1714-2ED1-3E9B6D9B518D}"/>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462764" y="5762299"/>
              <a:ext cx="310662" cy="310662"/>
            </a:xfrm>
            <a:prstGeom prst="rect">
              <a:avLst/>
            </a:prstGeom>
          </p:spPr>
        </p:pic>
      </p:grpSp>
    </p:spTree>
    <p:extLst>
      <p:ext uri="{BB962C8B-B14F-4D97-AF65-F5344CB8AC3E}">
        <p14:creationId xmlns:p14="http://schemas.microsoft.com/office/powerpoint/2010/main" val="2840474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84045-58A5-3511-94E5-FD518EB115F1}"/>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2A7552CE-2D03-9600-8CF1-D770CB31E5E5}"/>
              </a:ext>
              <a:ext uri="{C183D7F6-B498-43B3-948B-1728B52AA6E4}">
                <adec:decorative xmlns:adec="http://schemas.microsoft.com/office/drawing/2017/decorative" val="0"/>
              </a:ext>
            </a:extLst>
          </p:cNvPr>
          <p:cNvSpPr>
            <a:spLocks noGrp="1"/>
          </p:cNvSpPr>
          <p:nvPr>
            <p:ph idx="1"/>
          </p:nvPr>
        </p:nvSpPr>
        <p:spPr>
          <a:xfrm>
            <a:off x="540000" y="1260000"/>
            <a:ext cx="3940560" cy="5040000"/>
          </a:xfrm>
        </p:spPr>
        <p:txBody>
          <a:bodyPr/>
          <a:lstStyle/>
          <a:p>
            <a:pPr marL="0" indent="0">
              <a:buNone/>
            </a:pPr>
            <a:r>
              <a:rPr lang="en-GB" dirty="0"/>
              <a:t>Which of the bags do you think has the </a:t>
            </a:r>
            <a:r>
              <a:rPr lang="en-GB" b="1" dirty="0"/>
              <a:t>least environmental impact</a:t>
            </a:r>
            <a:r>
              <a:rPr lang="en-GB" dirty="0"/>
              <a:t>?</a:t>
            </a:r>
          </a:p>
          <a:p>
            <a:pPr marL="0" indent="0">
              <a:buNone/>
            </a:pPr>
            <a:endParaRPr lang="en-GB" dirty="0"/>
          </a:p>
          <a:p>
            <a:pPr marL="0" indent="0">
              <a:buNone/>
            </a:pPr>
            <a:r>
              <a:rPr lang="en-GB" dirty="0"/>
              <a:t>Suggest an action for the government to reduce the impact of shopping bags on the environment. </a:t>
            </a:r>
            <a:r>
              <a:rPr lang="en-GB" b="1" dirty="0"/>
              <a:t>Use evidence from your completed LCA to support your recommendation. </a:t>
            </a:r>
          </a:p>
        </p:txBody>
      </p:sp>
      <p:pic>
        <p:nvPicPr>
          <p:cNvPr id="5" name="Picture 4" descr="The student sheet with table to complete">
            <a:extLst>
              <a:ext uri="{FF2B5EF4-FFF2-40B4-BE49-F238E27FC236}">
                <a16:creationId xmlns:a16="http://schemas.microsoft.com/office/drawing/2014/main" id="{1E0C167E-0A25-B3DE-0E71-F3A8427EF9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37753">
            <a:off x="4698761" y="1191372"/>
            <a:ext cx="6248883" cy="4351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Vertical Title 1">
            <a:extLst>
              <a:ext uri="{FF2B5EF4-FFF2-40B4-BE49-F238E27FC236}">
                <a16:creationId xmlns:a16="http://schemas.microsoft.com/office/drawing/2014/main" id="{F3EABB2B-65EF-CEC8-C7C0-0CE4725E434F}"/>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Conclusion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67440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84045-58A5-3511-94E5-FD518EB115F1}"/>
              </a:ext>
            </a:extLst>
          </p:cNvPr>
          <p:cNvSpPr>
            <a:spLocks noGrp="1"/>
          </p:cNvSpPr>
          <p:nvPr>
            <p:ph type="title"/>
          </p:nvPr>
        </p:nvSpPr>
        <p:spPr/>
        <p:txBody>
          <a:bodyPr/>
          <a:lstStyle/>
          <a:p>
            <a:r>
              <a:rPr lang="en-GB" dirty="0"/>
              <a:t>The carrier bag charge</a:t>
            </a:r>
          </a:p>
        </p:txBody>
      </p:sp>
      <p:sp>
        <p:nvSpPr>
          <p:cNvPr id="3" name="Content Placeholder 2">
            <a:extLst>
              <a:ext uri="{FF2B5EF4-FFF2-40B4-BE49-F238E27FC236}">
                <a16:creationId xmlns:a16="http://schemas.microsoft.com/office/drawing/2014/main" id="{2A7552CE-2D03-9600-8CF1-D770CB31E5E5}"/>
              </a:ext>
            </a:extLst>
          </p:cNvPr>
          <p:cNvSpPr>
            <a:spLocks noGrp="1"/>
          </p:cNvSpPr>
          <p:nvPr>
            <p:ph idx="1"/>
          </p:nvPr>
        </p:nvSpPr>
        <p:spPr>
          <a:xfrm>
            <a:off x="540000" y="1260000"/>
            <a:ext cx="10080000" cy="5040000"/>
          </a:xfrm>
        </p:spPr>
        <p:txBody>
          <a:bodyPr/>
          <a:lstStyle/>
          <a:p>
            <a:pPr marL="0" indent="0">
              <a:buNone/>
            </a:pPr>
            <a:r>
              <a:rPr lang="en-GB" dirty="0"/>
              <a:t>In October 2015, the 5p carrier bag charge was introduced in England for single-use carrier bags in supermarkets. This was increased to 10p and extended to other retailers in May 2021. </a:t>
            </a:r>
            <a:r>
              <a:rPr lang="en-GB" b="0" i="0" dirty="0">
                <a:solidFill>
                  <a:srgbClr val="0B0C0C"/>
                </a:solidFill>
                <a:effectLst/>
              </a:rPr>
              <a:t>Similar charges are also in place across Scotland, Wales and Northern Ireland.</a:t>
            </a:r>
          </a:p>
          <a:p>
            <a:pPr marL="0" indent="0">
              <a:buNone/>
            </a:pPr>
            <a:r>
              <a:rPr lang="en-GB" dirty="0">
                <a:solidFill>
                  <a:srgbClr val="0B0C0C"/>
                </a:solidFill>
              </a:rPr>
              <a:t>DEFRA reports that, since the introduction of the single-use carrier bag charge, the number of single-use plastic bags used in supermarkets in England has gone down by more than 95%.</a:t>
            </a:r>
          </a:p>
          <a:p>
            <a:pPr marL="0" indent="0">
              <a:buNone/>
            </a:pPr>
            <a:r>
              <a:rPr lang="en-GB" dirty="0">
                <a:solidFill>
                  <a:srgbClr val="0B0C0C"/>
                </a:solidFill>
              </a:rPr>
              <a:t>The charge is not a tax. Supermarkets and retailers are encouraged to donate the money to good causes. </a:t>
            </a:r>
          </a:p>
          <a:p>
            <a:pPr marL="0" indent="0">
              <a:buNone/>
            </a:pPr>
            <a:endParaRPr lang="en-GB" dirty="0">
              <a:solidFill>
                <a:srgbClr val="0B0C0C"/>
              </a:solidFill>
            </a:endParaRPr>
          </a:p>
          <a:p>
            <a:pPr marL="0" indent="0">
              <a:buNone/>
            </a:pPr>
            <a:r>
              <a:rPr lang="en-GB" b="1" dirty="0"/>
              <a:t>Do you think this was a successful scheme?</a:t>
            </a:r>
          </a:p>
          <a:p>
            <a:pPr marL="0" indent="0">
              <a:buNone/>
            </a:pPr>
            <a:r>
              <a:rPr lang="en-GB" b="1" dirty="0"/>
              <a:t>What might you have done differently?</a:t>
            </a:r>
          </a:p>
        </p:txBody>
      </p:sp>
      <p:sp>
        <p:nvSpPr>
          <p:cNvPr id="4" name="Vertical Title 1">
            <a:extLst>
              <a:ext uri="{FF2B5EF4-FFF2-40B4-BE49-F238E27FC236}">
                <a16:creationId xmlns:a16="http://schemas.microsoft.com/office/drawing/2014/main" id="{CA421EF7-2783-CC08-C3B5-F02F8A208267}"/>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Conclusion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61494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3F03B-0E50-9053-504A-D1F9AC346F8C}"/>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908EC209-B998-AE44-443D-B4CFBD3411C5}"/>
              </a:ext>
            </a:extLst>
          </p:cNvPr>
          <p:cNvSpPr>
            <a:spLocks noGrp="1"/>
          </p:cNvSpPr>
          <p:nvPr>
            <p:ph idx="1"/>
          </p:nvPr>
        </p:nvSpPr>
        <p:spPr/>
        <p:txBody>
          <a:bodyPr>
            <a:normAutofit/>
          </a:bodyPr>
          <a:lstStyle/>
          <a:p>
            <a:pPr marL="342900" lvl="0" indent="-342900">
              <a:lnSpc>
                <a:spcPct val="150000"/>
              </a:lnSpc>
              <a:buClr>
                <a:srgbClr val="C8102E"/>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Understand how the overall environmental impact of a product is assessed using a life cycle assessment.</a:t>
            </a:r>
          </a:p>
          <a:p>
            <a:pPr marL="342900" lvl="0" indent="-342900">
              <a:lnSpc>
                <a:spcPct val="150000"/>
              </a:lnSpc>
              <a:buClr>
                <a:srgbClr val="C8102E"/>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Evaluate the use of three different types of shopping bag using a life cycle assessment of each one.</a:t>
            </a:r>
          </a:p>
          <a:p>
            <a:pPr marL="342900" lvl="0" indent="-342900">
              <a:lnSpc>
                <a:spcPct val="150000"/>
              </a:lnSpc>
              <a:buClr>
                <a:srgbClr val="C8102E"/>
              </a:buClr>
              <a:buFont typeface="+mj-lt"/>
              <a:buAutoNum type="arabicPeriod"/>
            </a:pPr>
            <a:endParaRPr lang="en-GB" sz="2400" dirty="0">
              <a:ea typeface="Calibri" panose="020F0502020204030204" pitchFamily="34" charset="0"/>
              <a:cs typeface="Arial" panose="020B0604020202020204" pitchFamily="34" charset="0"/>
            </a:endParaRPr>
          </a:p>
          <a:p>
            <a:pPr marL="342900" lvl="0" indent="-342900">
              <a:lnSpc>
                <a:spcPct val="150000"/>
              </a:lnSpc>
              <a:buClr>
                <a:srgbClr val="C8102E"/>
              </a:buClr>
              <a:buFont typeface="+mj-lt"/>
              <a:buAutoNum type="arabicPeriod"/>
            </a:pPr>
            <a:endParaRPr lang="en-GB" sz="2400" dirty="0">
              <a:effectLst/>
              <a:ea typeface="Calibri" panose="020F0502020204030204" pitchFamily="34" charset="0"/>
              <a:cs typeface="Arial" panose="020B0604020202020204" pitchFamily="34" charset="0"/>
            </a:endParaRPr>
          </a:p>
          <a:p>
            <a:pPr lvl="0" algn="just">
              <a:lnSpc>
                <a:spcPct val="150000"/>
              </a:lnSpc>
              <a:buClr>
                <a:srgbClr val="C8102E"/>
              </a:buClr>
            </a:pPr>
            <a:endParaRPr lang="en-GB" sz="1800" dirty="0">
              <a:ea typeface="Calibri" panose="020F0502020204030204" pitchFamily="34" charset="0"/>
              <a:cs typeface="Arial" panose="020B0604020202020204" pitchFamily="34" charset="0"/>
            </a:endParaRPr>
          </a:p>
          <a:p>
            <a:pPr lvl="0" algn="just">
              <a:lnSpc>
                <a:spcPct val="150000"/>
              </a:lnSpc>
              <a:buClr>
                <a:srgbClr val="C8102E"/>
              </a:buClr>
            </a:pPr>
            <a:endParaRPr lang="en-GB" sz="1800" dirty="0">
              <a:effectLst/>
              <a:latin typeface="Century Gothic" panose="020B0502020202020204" pitchFamily="34" charset="0"/>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1944685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262E5-D08C-322A-84C6-9CB445C694C9}"/>
              </a:ext>
            </a:extLst>
          </p:cNvPr>
          <p:cNvSpPr>
            <a:spLocks noGrp="1"/>
          </p:cNvSpPr>
          <p:nvPr>
            <p:ph type="title"/>
          </p:nvPr>
        </p:nvSpPr>
        <p:spPr/>
        <p:txBody>
          <a:bodyPr/>
          <a:lstStyle/>
          <a:p>
            <a:r>
              <a:rPr lang="en-GB" dirty="0"/>
              <a:t>What’s next?</a:t>
            </a:r>
          </a:p>
        </p:txBody>
      </p:sp>
      <p:sp>
        <p:nvSpPr>
          <p:cNvPr id="3" name="Content Placeholder 2">
            <a:extLst>
              <a:ext uri="{FF2B5EF4-FFF2-40B4-BE49-F238E27FC236}">
                <a16:creationId xmlns:a16="http://schemas.microsoft.com/office/drawing/2014/main" id="{9DF6D1B7-3434-5DCB-B8F8-52580E27C1D7}"/>
              </a:ext>
            </a:extLst>
          </p:cNvPr>
          <p:cNvSpPr>
            <a:spLocks noGrp="1"/>
          </p:cNvSpPr>
          <p:nvPr>
            <p:ph idx="1"/>
          </p:nvPr>
        </p:nvSpPr>
        <p:spPr/>
        <p:txBody>
          <a:bodyPr/>
          <a:lstStyle/>
          <a:p>
            <a:pPr marL="342900" indent="-342900">
              <a:buFont typeface="Arial" panose="020B0604020202020204" pitchFamily="34" charset="0"/>
              <a:buChar char="•"/>
            </a:pPr>
            <a:r>
              <a:rPr lang="en-GB" dirty="0"/>
              <a:t>Did you find it easy to judge which bag had the most impact on the environment? Could you easily compare the bags, or did you have to make some assumptions or judgements based on data you didn’t have?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How could you extend this study to include other packaging? Think about how you would assess paper bags or packaging for clothes, online purchases or takeaway food.</a:t>
            </a:r>
          </a:p>
          <a:p>
            <a:pPr marL="0" indent="0">
              <a:buNone/>
            </a:pPr>
            <a:endParaRPr lang="en-GB" dirty="0"/>
          </a:p>
        </p:txBody>
      </p:sp>
      <p:sp>
        <p:nvSpPr>
          <p:cNvPr id="4" name="Vertical Title 1">
            <a:extLst>
              <a:ext uri="{FF2B5EF4-FFF2-40B4-BE49-F238E27FC236}">
                <a16:creationId xmlns:a16="http://schemas.microsoft.com/office/drawing/2014/main" id="{01E98C4B-5C1E-E1CC-9175-F38F5679F2C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Conclusion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89857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ED550-F4E5-1749-B387-4BFA0C591B5A}"/>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092A5FCE-E928-614B-836C-74675B268AAC}"/>
              </a:ext>
            </a:extLst>
          </p:cNvPr>
          <p:cNvSpPr>
            <a:spLocks noGrp="1"/>
          </p:cNvSpPr>
          <p:nvPr>
            <p:ph idx="1"/>
          </p:nvPr>
        </p:nvSpPr>
        <p:spPr/>
        <p:txBody>
          <a:bodyPr/>
          <a:lstStyle/>
          <a:p>
            <a:pPr marL="0" indent="0"/>
            <a:r>
              <a:rPr lang="en-US" b="1" dirty="0"/>
              <a:t>Carrier bags: why there’s a charge</a:t>
            </a:r>
            <a:r>
              <a:rPr lang="en-US" dirty="0"/>
              <a:t>, </a:t>
            </a:r>
            <a:r>
              <a:rPr lang="en-US" i="1" dirty="0"/>
              <a:t>Department for Environment, Food and Rural Affairs </a:t>
            </a:r>
            <a:r>
              <a:rPr lang="en-US" dirty="0"/>
              <a:t>Policy paper, Updated 21 May 2021 </a:t>
            </a:r>
            <a:r>
              <a:rPr lang="en-US" dirty="0">
                <a:hlinkClick r:id="rId2"/>
              </a:rPr>
              <a:t>https://www.gov.uk/government/publications/single-use-plastic-carrier-bags-why-were-introducing-the-charge/carrier-bags-why-theres-a-5p-charge</a:t>
            </a:r>
            <a:r>
              <a:rPr lang="en-US" dirty="0"/>
              <a:t> [Accessed: 08.01.2024]</a:t>
            </a:r>
          </a:p>
          <a:p>
            <a:pPr marL="0" indent="0"/>
            <a:r>
              <a:rPr lang="en-US" b="1" dirty="0"/>
              <a:t>Life cycle assessment of supermarket carrier bags: a review of the bags available in 2006</a:t>
            </a:r>
            <a:r>
              <a:rPr lang="en-US" dirty="0"/>
              <a:t>, </a:t>
            </a:r>
            <a:r>
              <a:rPr lang="en-US" i="1" dirty="0"/>
              <a:t>Environment Agency</a:t>
            </a:r>
            <a:r>
              <a:rPr lang="en-US" dirty="0"/>
              <a:t>, Published February 2011 </a:t>
            </a:r>
            <a:r>
              <a:rPr lang="en-GB" sz="1800" dirty="0">
                <a:effectLst/>
                <a:hlinkClick r:id="rId3"/>
              </a:rPr>
              <a:t>https://www.gov.uk/government/publications/life-cycle-assessment-of-supermarket-carrierbags-a-review-of-the-bags-available-in-2006</a:t>
            </a:r>
            <a:r>
              <a:rPr lang="en-GB" sz="1800" dirty="0">
                <a:effectLst/>
              </a:rPr>
              <a:t> </a:t>
            </a:r>
            <a:r>
              <a:rPr lang="en-US" dirty="0"/>
              <a:t>[Accessed 08.01.2024]</a:t>
            </a:r>
          </a:p>
          <a:p>
            <a:pPr marL="0" indent="0"/>
            <a:r>
              <a:rPr lang="en-GB" b="1" i="0" dirty="0">
                <a:solidFill>
                  <a:srgbClr val="16171B"/>
                </a:solidFill>
                <a:effectLst/>
              </a:rPr>
              <a:t>Carrier Bag Usage And Attitudes Benchmark and Target Market Study Research Findings</a:t>
            </a:r>
            <a:r>
              <a:rPr lang="en-GB" b="0" i="0" dirty="0">
                <a:solidFill>
                  <a:srgbClr val="16171B"/>
                </a:solidFill>
                <a:effectLst/>
              </a:rPr>
              <a:t>, WRAP (Waste and Resources Action Programme), Published March 2005 </a:t>
            </a:r>
            <a:r>
              <a:rPr lang="en-GB" b="0" i="0" dirty="0">
                <a:solidFill>
                  <a:srgbClr val="16171B"/>
                </a:solidFill>
                <a:effectLst/>
                <a:hlinkClick r:id="rId4"/>
              </a:rPr>
              <a:t>https://www.scribd.com/document/121801888/Carrier-Bag-Usage-2005</a:t>
            </a:r>
            <a:r>
              <a:rPr lang="en-GB" b="0" i="0" dirty="0">
                <a:solidFill>
                  <a:srgbClr val="16171B"/>
                </a:solidFill>
                <a:effectLst/>
              </a:rPr>
              <a:t> [Accessed 08.01.2024]</a:t>
            </a:r>
            <a:endParaRPr lang="en-US" dirty="0"/>
          </a:p>
        </p:txBody>
      </p:sp>
      <p:sp>
        <p:nvSpPr>
          <p:cNvPr id="4" name="Vertical Title 1">
            <a:extLst>
              <a:ext uri="{FF2B5EF4-FFF2-40B4-BE49-F238E27FC236}">
                <a16:creationId xmlns:a16="http://schemas.microsoft.com/office/drawing/2014/main" id="{69B39382-F894-4C47-9647-EB3083DAB08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References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930087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The problem</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260000"/>
            <a:ext cx="5940000" cy="5040000"/>
          </a:xfrm>
        </p:spPr>
        <p:txBody>
          <a:bodyPr>
            <a:normAutofit fontScale="92500" lnSpcReduction="10000"/>
          </a:bodyPr>
          <a:lstStyle/>
          <a:p>
            <a:pPr>
              <a:spcAft>
                <a:spcPts val="2000"/>
              </a:spcAft>
            </a:pPr>
            <a:r>
              <a:rPr lang="en-GB" sz="2400" b="0" i="0" u="none" strike="noStrike" baseline="0" dirty="0"/>
              <a:t>In 2008, supermarkets in the UK gave away approximately 10 billion lightweight single-use carrier bags. This is around 10 bags a week per household.*</a:t>
            </a:r>
          </a:p>
          <a:p>
            <a:pPr>
              <a:spcAft>
                <a:spcPts val="2000"/>
              </a:spcAft>
            </a:pPr>
            <a:r>
              <a:rPr lang="en-GB" sz="2400" b="0" i="0" u="none" strike="noStrike" baseline="0" dirty="0"/>
              <a:t>Under pressure from the public, the media and their commitment to environmental policy the government needed to act on single-use plastic.</a:t>
            </a:r>
          </a:p>
          <a:p>
            <a:pPr>
              <a:spcAft>
                <a:spcPts val="2000"/>
              </a:spcAft>
            </a:pPr>
            <a:r>
              <a:rPr lang="en-GB" sz="2400" b="0" i="0" u="none" strike="noStrike" baseline="0" dirty="0"/>
              <a:t>The Environment Agency stepped up to assess the environmental impact of lightweight single-use carrier bags against other alternatives. </a:t>
            </a:r>
          </a:p>
          <a:p>
            <a:pPr>
              <a:spcAft>
                <a:spcPts val="2000"/>
              </a:spcAft>
            </a:pPr>
            <a:r>
              <a:rPr lang="en-GB" sz="2400" b="0" i="0" u="none" strike="noStrike" baseline="0" dirty="0"/>
              <a:t>Their findings informed the government’s plan to tackle plastic waste.</a:t>
            </a:r>
            <a:endParaRPr lang="en-GB" dirty="0"/>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pic>
        <p:nvPicPr>
          <p:cNvPr id="9" name="Picture 8" descr="Pile of rubbish comprised mainly of plastic carrier bags">
            <a:extLst>
              <a:ext uri="{FF2B5EF4-FFF2-40B4-BE49-F238E27FC236}">
                <a16:creationId xmlns:a16="http://schemas.microsoft.com/office/drawing/2014/main" id="{C0639945-6495-3749-4CF3-110F9BA8D67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64821" y="1260000"/>
            <a:ext cx="4347828" cy="3479261"/>
          </a:xfrm>
          <a:prstGeom prst="rect">
            <a:avLst/>
          </a:prstGeom>
        </p:spPr>
      </p:pic>
      <p:sp>
        <p:nvSpPr>
          <p:cNvPr id="4" name="TextBox 3">
            <a:extLst>
              <a:ext uri="{FF2B5EF4-FFF2-40B4-BE49-F238E27FC236}">
                <a16:creationId xmlns:a16="http://schemas.microsoft.com/office/drawing/2014/main" id="{F8698D96-209A-0717-7EC6-71033285E7F0}"/>
              </a:ext>
              <a:ext uri="{C183D7F6-B498-43B3-948B-1728B52AA6E4}">
                <adec:decorative xmlns:adec="http://schemas.microsoft.com/office/drawing/2017/decorative" val="1"/>
              </a:ext>
            </a:extLst>
          </p:cNvPr>
          <p:cNvSpPr txBox="1"/>
          <p:nvPr/>
        </p:nvSpPr>
        <p:spPr>
          <a:xfrm>
            <a:off x="9995470" y="4699295"/>
            <a:ext cx="1249060" cy="276999"/>
          </a:xfrm>
          <a:prstGeom prst="rect">
            <a:avLst/>
          </a:prstGeom>
          <a:noFill/>
        </p:spPr>
        <p:txBody>
          <a:bodyPr wrap="none" rtlCol="0">
            <a:spAutoFit/>
          </a:bodyPr>
          <a:lstStyle/>
          <a:p>
            <a:r>
              <a:rPr lang="en-GB" sz="1200" dirty="0">
                <a:latin typeface="Century Gothic" panose="020B0502020202020204" pitchFamily="34" charset="0"/>
              </a:rPr>
              <a:t>© Shutterstock</a:t>
            </a:r>
          </a:p>
        </p:txBody>
      </p:sp>
    </p:spTree>
    <p:extLst>
      <p:ext uri="{BB962C8B-B14F-4D97-AF65-F5344CB8AC3E}">
        <p14:creationId xmlns:p14="http://schemas.microsoft.com/office/powerpoint/2010/main" val="3708121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Finding data</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260000"/>
            <a:ext cx="5940000" cy="5040000"/>
          </a:xfrm>
        </p:spPr>
        <p:txBody>
          <a:bodyPr>
            <a:normAutofit fontScale="85000" lnSpcReduction="10000"/>
          </a:bodyPr>
          <a:lstStyle/>
          <a:p>
            <a:pPr algn="l">
              <a:lnSpc>
                <a:spcPct val="120000"/>
              </a:lnSpc>
            </a:pPr>
            <a:r>
              <a:rPr lang="en-GB" sz="2400" dirty="0"/>
              <a:t>A</a:t>
            </a:r>
            <a:r>
              <a:rPr lang="en-GB" sz="2400" b="0" i="0" u="none" strike="noStrike" baseline="0" dirty="0"/>
              <a:t> study was commissioned by the Environment Agency (EA) to assess the life cycle environmental impacts of different supermarket carrier bags available in the UK in 2006. The report was completed and published in 2011.</a:t>
            </a:r>
            <a:endParaRPr lang="en-GB" sz="2400" dirty="0"/>
          </a:p>
          <a:p>
            <a:pPr algn="l">
              <a:lnSpc>
                <a:spcPct val="120000"/>
              </a:lnSpc>
            </a:pPr>
            <a:r>
              <a:rPr lang="en-GB" sz="2400" b="0" i="0" u="none" strike="noStrike" baseline="0" dirty="0"/>
              <a:t>This type of study is called a </a:t>
            </a:r>
            <a:r>
              <a:rPr lang="en-GB" sz="2400" b="1" i="0" u="none" strike="noStrike" baseline="0" dirty="0"/>
              <a:t>Life cycle assessment</a:t>
            </a:r>
            <a:r>
              <a:rPr lang="en-GB" sz="2400" b="0" i="0" u="none" strike="noStrike" baseline="0" dirty="0"/>
              <a:t> or </a:t>
            </a:r>
            <a:r>
              <a:rPr lang="en-GB" sz="2400" b="1" i="0" u="none" strike="noStrike" baseline="0" dirty="0"/>
              <a:t>LCA</a:t>
            </a:r>
            <a:r>
              <a:rPr lang="en-GB" sz="2400" b="0" i="0" u="none" strike="noStrike" baseline="0" dirty="0"/>
              <a:t>.</a:t>
            </a:r>
            <a:br>
              <a:rPr lang="en-GB" sz="2400" b="0" i="0" u="none" strike="noStrike" baseline="0" dirty="0"/>
            </a:br>
            <a:br>
              <a:rPr lang="en-GB" sz="2400" b="0" i="0" u="none" strike="noStrike" baseline="0" dirty="0"/>
            </a:br>
            <a:r>
              <a:rPr lang="en-GB" sz="2400" b="0" i="0" u="none" strike="noStrike" baseline="0" dirty="0"/>
              <a:t>The target audience for this report was outlined as:</a:t>
            </a:r>
          </a:p>
          <a:p>
            <a:pPr marL="342900" indent="-342900">
              <a:buFont typeface="Arial" panose="020B0604020202020204" pitchFamily="34" charset="0"/>
              <a:buChar char="•"/>
            </a:pPr>
            <a:r>
              <a:rPr lang="en-GB" sz="2400" dirty="0"/>
              <a:t>supermarkets, other retailers, environmental organisations and consumers</a:t>
            </a:r>
          </a:p>
          <a:p>
            <a:pPr marL="342900" indent="-342900">
              <a:buFont typeface="Arial" panose="020B0604020202020204" pitchFamily="34" charset="0"/>
              <a:buChar char="•"/>
            </a:pPr>
            <a:r>
              <a:rPr lang="en-GB" sz="2400" dirty="0"/>
              <a:t>public authorities, </a:t>
            </a:r>
            <a:r>
              <a:rPr lang="en-GB" sz="2400" dirty="0" err="1"/>
              <a:t>eg</a:t>
            </a:r>
            <a:r>
              <a:rPr lang="en-GB" sz="2400" dirty="0"/>
              <a:t> the Department for Environment, Food and Rural Affairs (DEFRA).</a:t>
            </a:r>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pic>
        <p:nvPicPr>
          <p:cNvPr id="7" name="Picture 6" descr="The cover of the Environment Agency report">
            <a:extLst>
              <a:ext uri="{FF2B5EF4-FFF2-40B4-BE49-F238E27FC236}">
                <a16:creationId xmlns:a16="http://schemas.microsoft.com/office/drawing/2014/main" id="{D6637989-F5B9-BB6D-F9D1-3DE8CB1AAC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396023">
            <a:off x="6798935" y="581326"/>
            <a:ext cx="4089400" cy="57852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56665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F3E64-1BFF-3149-9C48-B3318BBD3AA7}"/>
              </a:ext>
            </a:extLst>
          </p:cNvPr>
          <p:cNvSpPr>
            <a:spLocks noGrp="1"/>
          </p:cNvSpPr>
          <p:nvPr>
            <p:ph type="title"/>
          </p:nvPr>
        </p:nvSpPr>
        <p:spPr/>
        <p:txBody>
          <a:bodyPr/>
          <a:lstStyle/>
          <a:p>
            <a:r>
              <a:rPr lang="en-US" dirty="0"/>
              <a:t>What is a life cycle assessment?</a:t>
            </a:r>
          </a:p>
        </p:txBody>
      </p:sp>
      <p:sp>
        <p:nvSpPr>
          <p:cNvPr id="3" name="Content Placeholder 2">
            <a:extLst>
              <a:ext uri="{FF2B5EF4-FFF2-40B4-BE49-F238E27FC236}">
                <a16:creationId xmlns:a16="http://schemas.microsoft.com/office/drawing/2014/main" id="{BCFFB25B-F7CD-BA43-B498-C6CDF64364F7}"/>
              </a:ext>
            </a:extLst>
          </p:cNvPr>
          <p:cNvSpPr>
            <a:spLocks noGrp="1"/>
          </p:cNvSpPr>
          <p:nvPr>
            <p:ph idx="1"/>
          </p:nvPr>
        </p:nvSpPr>
        <p:spPr/>
        <p:txBody>
          <a:bodyPr/>
          <a:lstStyle/>
          <a:p>
            <a:pPr marL="0" indent="0">
              <a:buNone/>
            </a:pPr>
            <a:r>
              <a:rPr lang="en-GB" dirty="0"/>
              <a:t>A life cycle assessment looks at every stage of a product’s life and assesses the impact it has on the environment during each stage.</a:t>
            </a:r>
          </a:p>
          <a:p>
            <a:pPr marL="0" indent="0">
              <a:buNone/>
            </a:pPr>
            <a:r>
              <a:rPr lang="en-GB" dirty="0"/>
              <a:t>Five main stages are analysed during a life cycle assessment:</a:t>
            </a:r>
          </a:p>
          <a:p>
            <a:r>
              <a:rPr lang="en-GB" dirty="0"/>
              <a:t>Obtaining the raw materials</a:t>
            </a:r>
          </a:p>
          <a:p>
            <a:r>
              <a:rPr lang="en-GB" dirty="0"/>
              <a:t>Manufacturing and processing</a:t>
            </a:r>
          </a:p>
          <a:p>
            <a:r>
              <a:rPr lang="en-GB" dirty="0"/>
              <a:t>Transport (at all stages)</a:t>
            </a:r>
          </a:p>
          <a:p>
            <a:r>
              <a:rPr lang="en-GB" dirty="0"/>
              <a:t>Consumer use</a:t>
            </a:r>
          </a:p>
          <a:p>
            <a:r>
              <a:rPr lang="en-GB" dirty="0"/>
              <a:t>Disposal</a:t>
            </a:r>
          </a:p>
        </p:txBody>
      </p:sp>
      <p:sp>
        <p:nvSpPr>
          <p:cNvPr id="4" name="Vertical Title 1">
            <a:extLst>
              <a:ext uri="{FF2B5EF4-FFF2-40B4-BE49-F238E27FC236}">
                <a16:creationId xmlns:a16="http://schemas.microsoft.com/office/drawing/2014/main" id="{F7D30168-AF11-EC48-A4B1-E40039751BB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659483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a:xfrm>
            <a:off x="396258" y="550080"/>
            <a:ext cx="10080000" cy="440661"/>
          </a:xfrm>
        </p:spPr>
        <p:txBody>
          <a:bodyPr/>
          <a:lstStyle/>
          <a:p>
            <a:r>
              <a:rPr lang="en-US" dirty="0"/>
              <a:t>Your task</a:t>
            </a:r>
          </a:p>
        </p:txBody>
      </p:sp>
      <p:sp>
        <p:nvSpPr>
          <p:cNvPr id="3" name="Content Placeholder 2">
            <a:extLst>
              <a:ext uri="{FF2B5EF4-FFF2-40B4-BE49-F238E27FC236}">
                <a16:creationId xmlns:a16="http://schemas.microsoft.com/office/drawing/2014/main" id="{044BF228-D223-1941-AD30-403DC2926113}"/>
              </a:ext>
            </a:extLst>
          </p:cNvPr>
          <p:cNvSpPr>
            <a:spLocks noGrp="1"/>
          </p:cNvSpPr>
          <p:nvPr>
            <p:ph idx="1"/>
          </p:nvPr>
        </p:nvSpPr>
        <p:spPr>
          <a:xfrm>
            <a:off x="503142" y="1262700"/>
            <a:ext cx="5393663" cy="5040000"/>
          </a:xfrm>
        </p:spPr>
        <p:txBody>
          <a:bodyPr>
            <a:normAutofit/>
          </a:bodyPr>
          <a:lstStyle/>
          <a:p>
            <a:pPr marL="0" indent="0">
              <a:buNone/>
            </a:pPr>
            <a:r>
              <a:rPr lang="en-GB" b="1" dirty="0">
                <a:solidFill>
                  <a:srgbClr val="C8102E"/>
                </a:solidFill>
              </a:rPr>
              <a:t>1. </a:t>
            </a:r>
            <a:r>
              <a:rPr lang="en-GB" dirty="0"/>
              <a:t>Use the student sheet to complete a life cycle assessment for three different types of supermarket carrier bag:</a:t>
            </a:r>
          </a:p>
          <a:p>
            <a:pPr marL="342900" indent="-342900">
              <a:buFont typeface="Arial" panose="020B0604020202020204" pitchFamily="34" charset="0"/>
              <a:buChar char="•"/>
            </a:pPr>
            <a:r>
              <a:rPr lang="en-GB" dirty="0"/>
              <a:t>Single-use plastic bag</a:t>
            </a:r>
          </a:p>
          <a:p>
            <a:pPr marL="342900" indent="-342900">
              <a:buFont typeface="Arial" panose="020B0604020202020204" pitchFamily="34" charset="0"/>
              <a:buChar char="•"/>
            </a:pPr>
            <a:r>
              <a:rPr lang="en-GB" dirty="0"/>
              <a:t>Reusable plastic bag</a:t>
            </a:r>
          </a:p>
          <a:p>
            <a:pPr marL="342900" indent="-342900">
              <a:buFont typeface="Arial" panose="020B0604020202020204" pitchFamily="34" charset="0"/>
              <a:buChar char="•"/>
            </a:pPr>
            <a:r>
              <a:rPr lang="en-GB" dirty="0"/>
              <a:t>Cotton bag</a:t>
            </a:r>
          </a:p>
          <a:p>
            <a:pPr marL="0" indent="0">
              <a:buNone/>
            </a:pPr>
            <a:r>
              <a:rPr lang="en-GB" dirty="0"/>
              <a:t>Use the information on these slides or research on the internet, plus your own subject knowledge.</a:t>
            </a:r>
          </a:p>
          <a:p>
            <a:pPr marL="0" indent="0">
              <a:buNone/>
            </a:pPr>
            <a:endParaRPr lang="en-GB" dirty="0"/>
          </a:p>
          <a:p>
            <a:pPr>
              <a:buAutoNum type="arabicPeriod" startAt="2"/>
            </a:pPr>
            <a:endParaRPr lang="en-GB" dirty="0"/>
          </a:p>
        </p:txBody>
      </p:sp>
      <p:sp>
        <p:nvSpPr>
          <p:cNvPr id="4" name="Vertical Title 1">
            <a:extLst>
              <a:ext uri="{FF2B5EF4-FFF2-40B4-BE49-F238E27FC236}">
                <a16:creationId xmlns:a16="http://schemas.microsoft.com/office/drawing/2014/main" id="{FEE63CE5-8A72-4242-81BD-5FB3FC7CB19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
        <p:nvSpPr>
          <p:cNvPr id="6" name="TextBox 5">
            <a:extLst>
              <a:ext uri="{FF2B5EF4-FFF2-40B4-BE49-F238E27FC236}">
                <a16:creationId xmlns:a16="http://schemas.microsoft.com/office/drawing/2014/main" id="{9CD74F0E-6C09-4D76-038A-2EC1AE8DE0B0}"/>
              </a:ext>
            </a:extLst>
          </p:cNvPr>
          <p:cNvSpPr txBox="1"/>
          <p:nvPr/>
        </p:nvSpPr>
        <p:spPr>
          <a:xfrm>
            <a:off x="396258" y="5522262"/>
            <a:ext cx="10422861" cy="1046440"/>
          </a:xfrm>
          <a:prstGeom prst="rect">
            <a:avLst/>
          </a:prstGeom>
          <a:noFill/>
        </p:spPr>
        <p:txBody>
          <a:bodyPr wrap="square" rtlCol="0">
            <a:spAutoFit/>
          </a:bodyPr>
          <a:lstStyle/>
          <a:p>
            <a:r>
              <a:rPr lang="en-GB" sz="2200" b="1" dirty="0">
                <a:solidFill>
                  <a:srgbClr val="C8102E"/>
                </a:solidFill>
                <a:latin typeface="Century Gothic" panose="020B0502020202020204" pitchFamily="34" charset="0"/>
              </a:rPr>
              <a:t>2. </a:t>
            </a:r>
            <a:r>
              <a:rPr lang="en-GB" sz="2200" dirty="0">
                <a:latin typeface="Century Gothic" panose="020B0502020202020204" pitchFamily="34" charset="0"/>
              </a:rPr>
              <a:t>Make a recommendation to the Department for Food and Rural Affairs (DEFRA) based on your assessment.</a:t>
            </a:r>
          </a:p>
          <a:p>
            <a:endParaRPr lang="en-GB" dirty="0"/>
          </a:p>
        </p:txBody>
      </p:sp>
      <p:pic>
        <p:nvPicPr>
          <p:cNvPr id="5" name="Picture 4" descr="The student sheet with a table to complete for this activity. Arrow shows that the row headings match the side headings in the slide deck">
            <a:extLst>
              <a:ext uri="{FF2B5EF4-FFF2-40B4-BE49-F238E27FC236}">
                <a16:creationId xmlns:a16="http://schemas.microsoft.com/office/drawing/2014/main" id="{23CECCB3-5DFE-D6B6-59E1-7A9081440B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37753">
            <a:off x="5871231" y="734652"/>
            <a:ext cx="5238821" cy="36484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A4CA5681-E1D7-5C29-9E0F-A56A4FECA8BE}"/>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154166">
            <a:off x="6837689" y="3003070"/>
            <a:ext cx="4107784" cy="2306326"/>
          </a:xfrm>
          <a:prstGeom prst="rect">
            <a:avLst/>
          </a:prstGeom>
        </p:spPr>
      </p:pic>
      <p:sp>
        <p:nvSpPr>
          <p:cNvPr id="12" name="Oval 11">
            <a:extLst>
              <a:ext uri="{FF2B5EF4-FFF2-40B4-BE49-F238E27FC236}">
                <a16:creationId xmlns:a16="http://schemas.microsoft.com/office/drawing/2014/main" id="{65970999-4EC8-8E34-E7B0-5B2D5B0C4EFB}"/>
              </a:ext>
              <a:ext uri="{C183D7F6-B498-43B3-948B-1728B52AA6E4}">
                <adec:decorative xmlns:adec="http://schemas.microsoft.com/office/drawing/2017/decorative" val="1"/>
              </a:ext>
            </a:extLst>
          </p:cNvPr>
          <p:cNvSpPr/>
          <p:nvPr/>
        </p:nvSpPr>
        <p:spPr>
          <a:xfrm rot="256908">
            <a:off x="6319817" y="1501852"/>
            <a:ext cx="616224" cy="293511"/>
          </a:xfrm>
          <a:prstGeom prst="ellipse">
            <a:avLst/>
          </a:prstGeom>
          <a:noFill/>
          <a:ln w="1905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F6C74783-C54D-386C-EC4B-18E99DCE8C3A}"/>
              </a:ext>
              <a:ext uri="{C183D7F6-B498-43B3-948B-1728B52AA6E4}">
                <adec:decorative xmlns:adec="http://schemas.microsoft.com/office/drawing/2017/decorative" val="1"/>
              </a:ext>
            </a:extLst>
          </p:cNvPr>
          <p:cNvCxnSpPr>
            <a:cxnSpLocks/>
          </p:cNvCxnSpPr>
          <p:nvPr/>
        </p:nvCxnSpPr>
        <p:spPr>
          <a:xfrm>
            <a:off x="6891231" y="1768356"/>
            <a:ext cx="3638817" cy="1254543"/>
          </a:xfrm>
          <a:prstGeom prst="straightConnector1">
            <a:avLst/>
          </a:prstGeom>
          <a:ln w="28575">
            <a:solidFill>
              <a:srgbClr val="C8102E"/>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8474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itle 1">
            <a:extLst>
              <a:ext uri="{FF2B5EF4-FFF2-40B4-BE49-F238E27FC236}">
                <a16:creationId xmlns:a16="http://schemas.microsoft.com/office/drawing/2014/main" id="{A41F9482-3B9C-E144-8DBE-2790A6299F6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Raw materials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33F951CC-0A05-664C-BD94-1187A6671623}"/>
              </a:ext>
            </a:extLst>
          </p:cNvPr>
          <p:cNvSpPr>
            <a:spLocks noGrp="1"/>
          </p:cNvSpPr>
          <p:nvPr>
            <p:ph type="title"/>
          </p:nvPr>
        </p:nvSpPr>
        <p:spPr/>
        <p:txBody>
          <a:bodyPr/>
          <a:lstStyle/>
          <a:p>
            <a:r>
              <a:rPr lang="en-US" dirty="0"/>
              <a:t>Bag 1: single-use plastic bag</a:t>
            </a:r>
          </a:p>
        </p:txBody>
      </p:sp>
      <p:sp>
        <p:nvSpPr>
          <p:cNvPr id="3" name="Content Placeholder 2">
            <a:extLst>
              <a:ext uri="{FF2B5EF4-FFF2-40B4-BE49-F238E27FC236}">
                <a16:creationId xmlns:a16="http://schemas.microsoft.com/office/drawing/2014/main" id="{9F19ED3F-1B17-3346-8390-710E541F5538}"/>
              </a:ext>
            </a:extLst>
          </p:cNvPr>
          <p:cNvSpPr>
            <a:spLocks noGrp="1"/>
          </p:cNvSpPr>
          <p:nvPr>
            <p:ph idx="1"/>
          </p:nvPr>
        </p:nvSpPr>
        <p:spPr>
          <a:xfrm>
            <a:off x="539999" y="1260000"/>
            <a:ext cx="6064929" cy="5598000"/>
          </a:xfrm>
        </p:spPr>
        <p:txBody>
          <a:bodyPr>
            <a:normAutofit/>
          </a:bodyPr>
          <a:lstStyle/>
          <a:p>
            <a:pPr algn="l"/>
            <a:r>
              <a:rPr lang="en-GB" sz="2000" u="none" strike="noStrike" baseline="0" dirty="0"/>
              <a:t>The EA life cycle assessment describes this bag type as:</a:t>
            </a:r>
            <a:br>
              <a:rPr lang="en-GB" sz="2000" b="1" i="1" u="none" strike="noStrike" baseline="0" dirty="0"/>
            </a:br>
            <a:br>
              <a:rPr lang="en-GB" sz="2000" b="1" i="1" u="none" strike="noStrike" baseline="0" dirty="0"/>
            </a:br>
            <a:r>
              <a:rPr lang="en-GB" sz="2000" b="1" i="1" u="none" strike="noStrike" baseline="0" dirty="0"/>
              <a:t>Conventional high-density poly(ethene) (HDPE) bags</a:t>
            </a:r>
          </a:p>
          <a:p>
            <a:pPr algn="l"/>
            <a:r>
              <a:rPr lang="en-GB" sz="2000" b="0" i="1" u="none" strike="noStrike" baseline="0" dirty="0"/>
              <a:t>This is the lightweight, plastic, carrier bag used in almost all UK supermarkets [in 2006] and often provided free of charge … It has been termed ‘disposable</a:t>
            </a:r>
            <a:r>
              <a:rPr lang="en-GB" sz="2000" i="1" dirty="0"/>
              <a:t>’</a:t>
            </a:r>
            <a:r>
              <a:rPr lang="en-GB" sz="2000" b="0" i="1" u="none" strike="noStrike" baseline="0" dirty="0"/>
              <a:t> and ‘single use’.</a:t>
            </a:r>
          </a:p>
          <a:p>
            <a:r>
              <a:rPr lang="en-GB" sz="2000" b="0" i="0" u="none" strike="noStrike" baseline="0" dirty="0"/>
              <a:t>The raw material for a single-use bag is a polymer made from crude oil. </a:t>
            </a:r>
          </a:p>
          <a:p>
            <a:r>
              <a:rPr lang="en-GB" sz="2000" dirty="0">
                <a:effectLst/>
              </a:rPr>
              <a:t>Fractional distillation and cracking are used to obtain ethene from the crude oil. This is then polymerised under carefully controlled conditions to form HDPE.</a:t>
            </a:r>
          </a:p>
          <a:p>
            <a:pPr algn="l"/>
            <a:endParaRPr lang="en-US" sz="2000" dirty="0"/>
          </a:p>
        </p:txBody>
      </p:sp>
      <p:pic>
        <p:nvPicPr>
          <p:cNvPr id="7" name="Picture 6" descr="Single-use plastic carrier bags">
            <a:extLst>
              <a:ext uri="{FF2B5EF4-FFF2-40B4-BE49-F238E27FC236}">
                <a16:creationId xmlns:a16="http://schemas.microsoft.com/office/drawing/2014/main" id="{A979C042-2F98-876C-00A3-76CD4EB3904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30431" y="1260000"/>
            <a:ext cx="4089400" cy="4077175"/>
          </a:xfrm>
          <a:prstGeom prst="rect">
            <a:avLst/>
          </a:prstGeom>
        </p:spPr>
      </p:pic>
      <p:sp>
        <p:nvSpPr>
          <p:cNvPr id="4" name="TextBox 3">
            <a:extLst>
              <a:ext uri="{FF2B5EF4-FFF2-40B4-BE49-F238E27FC236}">
                <a16:creationId xmlns:a16="http://schemas.microsoft.com/office/drawing/2014/main" id="{A200549B-C9F5-BE63-6709-AD5AF52CB78F}"/>
              </a:ext>
              <a:ext uri="{C183D7F6-B498-43B3-948B-1728B52AA6E4}">
                <adec:decorative xmlns:adec="http://schemas.microsoft.com/office/drawing/2017/decorative" val="1"/>
              </a:ext>
            </a:extLst>
          </p:cNvPr>
          <p:cNvSpPr txBox="1"/>
          <p:nvPr/>
        </p:nvSpPr>
        <p:spPr>
          <a:xfrm>
            <a:off x="9789458" y="5287817"/>
            <a:ext cx="1249060" cy="276999"/>
          </a:xfrm>
          <a:prstGeom prst="rect">
            <a:avLst/>
          </a:prstGeom>
          <a:noFill/>
        </p:spPr>
        <p:txBody>
          <a:bodyPr wrap="none" rtlCol="0">
            <a:spAutoFit/>
          </a:bodyPr>
          <a:lstStyle/>
          <a:p>
            <a:r>
              <a:rPr lang="en-GB" sz="1200" dirty="0">
                <a:latin typeface="Century Gothic" panose="020B0502020202020204" pitchFamily="34" charset="0"/>
              </a:rPr>
              <a:t>© Shutterstock</a:t>
            </a:r>
          </a:p>
        </p:txBody>
      </p:sp>
      <p:sp>
        <p:nvSpPr>
          <p:cNvPr id="5" name="TextBox 4">
            <a:extLst>
              <a:ext uri="{FF2B5EF4-FFF2-40B4-BE49-F238E27FC236}">
                <a16:creationId xmlns:a16="http://schemas.microsoft.com/office/drawing/2014/main" id="{780957A4-79F8-C3FC-A401-D1D08879F62A}"/>
              </a:ext>
            </a:extLst>
          </p:cNvPr>
          <p:cNvSpPr txBox="1"/>
          <p:nvPr/>
        </p:nvSpPr>
        <p:spPr>
          <a:xfrm>
            <a:off x="442144" y="6446210"/>
            <a:ext cx="6388287" cy="400110"/>
          </a:xfrm>
          <a:prstGeom prst="rect">
            <a:avLst/>
          </a:prstGeom>
          <a:noFill/>
        </p:spPr>
        <p:txBody>
          <a:bodyPr wrap="none" rtlCol="0">
            <a:spAutoFit/>
          </a:bodyPr>
          <a:lstStyle/>
          <a:p>
            <a:pPr marL="342900" indent="-342900">
              <a:buClr>
                <a:srgbClr val="C8102E"/>
              </a:buClr>
              <a:buFont typeface="Arial" panose="020B0604020202020204" pitchFamily="34" charset="0"/>
              <a:buChar char="•"/>
            </a:pPr>
            <a:r>
              <a:rPr lang="en-GB" sz="2000" dirty="0">
                <a:latin typeface="Century Gothic" panose="020B0502020202020204" pitchFamily="34" charset="0"/>
              </a:rPr>
              <a:t>Mass of raw material to make one bag = 8.12 g</a:t>
            </a:r>
          </a:p>
        </p:txBody>
      </p:sp>
    </p:spTree>
    <p:extLst>
      <p:ext uri="{BB962C8B-B14F-4D97-AF65-F5344CB8AC3E}">
        <p14:creationId xmlns:p14="http://schemas.microsoft.com/office/powerpoint/2010/main" val="2457142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itle 1">
            <a:extLst>
              <a:ext uri="{FF2B5EF4-FFF2-40B4-BE49-F238E27FC236}">
                <a16:creationId xmlns:a16="http://schemas.microsoft.com/office/drawing/2014/main" id="{A41F9482-3B9C-E144-8DBE-2790A6299F6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Raw materials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33F951CC-0A05-664C-BD94-1187A6671623}"/>
              </a:ext>
            </a:extLst>
          </p:cNvPr>
          <p:cNvSpPr>
            <a:spLocks noGrp="1"/>
          </p:cNvSpPr>
          <p:nvPr>
            <p:ph type="title"/>
          </p:nvPr>
        </p:nvSpPr>
        <p:spPr/>
        <p:txBody>
          <a:bodyPr/>
          <a:lstStyle/>
          <a:p>
            <a:r>
              <a:rPr lang="en-US" dirty="0"/>
              <a:t>Bag 2: reusable plastic bag</a:t>
            </a:r>
          </a:p>
        </p:txBody>
      </p:sp>
      <p:sp>
        <p:nvSpPr>
          <p:cNvPr id="3" name="Content Placeholder 2">
            <a:extLst>
              <a:ext uri="{FF2B5EF4-FFF2-40B4-BE49-F238E27FC236}">
                <a16:creationId xmlns:a16="http://schemas.microsoft.com/office/drawing/2014/main" id="{9F19ED3F-1B17-3346-8390-710E541F5538}"/>
              </a:ext>
            </a:extLst>
          </p:cNvPr>
          <p:cNvSpPr>
            <a:spLocks noGrp="1"/>
          </p:cNvSpPr>
          <p:nvPr>
            <p:ph idx="1"/>
          </p:nvPr>
        </p:nvSpPr>
        <p:spPr>
          <a:xfrm>
            <a:off x="540000" y="1260000"/>
            <a:ext cx="5670000" cy="5464650"/>
          </a:xfrm>
        </p:spPr>
        <p:txBody>
          <a:bodyPr>
            <a:normAutofit/>
          </a:bodyPr>
          <a:lstStyle/>
          <a:p>
            <a:pPr algn="l"/>
            <a:r>
              <a:rPr lang="en-GB" sz="2000" u="none" strike="noStrike" baseline="0" dirty="0"/>
              <a:t>The EA life cycle assessment describes this bag type as: </a:t>
            </a:r>
          </a:p>
          <a:p>
            <a:pPr algn="l"/>
            <a:r>
              <a:rPr lang="en-GB" sz="2000" b="1" i="1" u="none" strike="noStrike" baseline="0" dirty="0"/>
              <a:t>Low-density poly(ethene) (LDPE) bags</a:t>
            </a:r>
          </a:p>
          <a:p>
            <a:pPr algn="l"/>
            <a:r>
              <a:rPr lang="en-GB" sz="2000" b="0" i="1" u="none" strike="noStrike" baseline="0" dirty="0"/>
              <a:t>These are heavy duty plastic bags, commonly known as ‘bags for life’ and are available in most UK supermarkets. The initial bag must be purchased from the retailer but can be replaced free of charge when returned. The old bags are recycled by the retailer.</a:t>
            </a:r>
            <a:br>
              <a:rPr lang="en-GB" sz="2000" b="0" i="0" u="none" strike="noStrike" baseline="0" dirty="0"/>
            </a:br>
            <a:br>
              <a:rPr lang="en-GB" sz="2000" b="0" i="0" u="none" strike="noStrike" baseline="0" dirty="0"/>
            </a:br>
            <a:r>
              <a:rPr lang="en-GB" sz="2000" b="0" i="0" u="none" strike="noStrike" baseline="0" dirty="0"/>
              <a:t>The raw material for a reusable bag is a polymer made from crude oil. </a:t>
            </a:r>
          </a:p>
          <a:p>
            <a:pPr algn="l"/>
            <a:r>
              <a:rPr lang="en-GB" sz="2000" dirty="0">
                <a:effectLst/>
              </a:rPr>
              <a:t>Fractional distillation and cracking </a:t>
            </a:r>
            <a:r>
              <a:rPr lang="en-GB" sz="2000" dirty="0"/>
              <a:t>are</a:t>
            </a:r>
            <a:r>
              <a:rPr lang="en-GB" sz="2000" dirty="0">
                <a:effectLst/>
              </a:rPr>
              <a:t> used to obtain ethene from the crude oil. This is then polymerised under carefully controlled conditions to form LDPE.</a:t>
            </a:r>
            <a:endParaRPr lang="en-US" sz="2000" dirty="0"/>
          </a:p>
        </p:txBody>
      </p:sp>
      <p:pic>
        <p:nvPicPr>
          <p:cNvPr id="8" name="Picture 7" descr="Heavy-duty plastic carrier bags">
            <a:extLst>
              <a:ext uri="{FF2B5EF4-FFF2-40B4-BE49-F238E27FC236}">
                <a16:creationId xmlns:a16="http://schemas.microsoft.com/office/drawing/2014/main" id="{6D87200B-FAFD-49B6-B96E-D612B21E9D7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51300" y="1260000"/>
            <a:ext cx="4089400" cy="4076700"/>
          </a:xfrm>
          <a:prstGeom prst="rect">
            <a:avLst/>
          </a:prstGeom>
        </p:spPr>
      </p:pic>
      <p:sp>
        <p:nvSpPr>
          <p:cNvPr id="4" name="TextBox 3">
            <a:extLst>
              <a:ext uri="{FF2B5EF4-FFF2-40B4-BE49-F238E27FC236}">
                <a16:creationId xmlns:a16="http://schemas.microsoft.com/office/drawing/2014/main" id="{5DF505BA-B57B-F13C-4C74-98CB453223D8}"/>
              </a:ext>
              <a:ext uri="{C183D7F6-B498-43B3-948B-1728B52AA6E4}">
                <adec:decorative xmlns:adec="http://schemas.microsoft.com/office/drawing/2017/decorative" val="1"/>
              </a:ext>
            </a:extLst>
          </p:cNvPr>
          <p:cNvSpPr txBox="1"/>
          <p:nvPr/>
        </p:nvSpPr>
        <p:spPr>
          <a:xfrm>
            <a:off x="9714154" y="5272114"/>
            <a:ext cx="1249060" cy="276999"/>
          </a:xfrm>
          <a:prstGeom prst="rect">
            <a:avLst/>
          </a:prstGeom>
          <a:noFill/>
        </p:spPr>
        <p:txBody>
          <a:bodyPr wrap="none" rtlCol="0">
            <a:spAutoFit/>
          </a:bodyPr>
          <a:lstStyle/>
          <a:p>
            <a:r>
              <a:rPr lang="en-GB" sz="1200" dirty="0">
                <a:latin typeface="Century Gothic" panose="020B0502020202020204" pitchFamily="34" charset="0"/>
              </a:rPr>
              <a:t>© Shutterstock</a:t>
            </a:r>
          </a:p>
        </p:txBody>
      </p:sp>
      <p:sp>
        <p:nvSpPr>
          <p:cNvPr id="5" name="TextBox 4">
            <a:extLst>
              <a:ext uri="{FF2B5EF4-FFF2-40B4-BE49-F238E27FC236}">
                <a16:creationId xmlns:a16="http://schemas.microsoft.com/office/drawing/2014/main" id="{82949B99-367D-70C4-E063-3725B6FD57D1}"/>
              </a:ext>
            </a:extLst>
          </p:cNvPr>
          <p:cNvSpPr txBox="1"/>
          <p:nvPr/>
        </p:nvSpPr>
        <p:spPr>
          <a:xfrm>
            <a:off x="6700501" y="5964057"/>
            <a:ext cx="4089400" cy="707886"/>
          </a:xfrm>
          <a:prstGeom prst="rect">
            <a:avLst/>
          </a:prstGeom>
          <a:noFill/>
        </p:spPr>
        <p:txBody>
          <a:bodyPr wrap="square" rtlCol="0">
            <a:spAutoFit/>
          </a:bodyPr>
          <a:lstStyle/>
          <a:p>
            <a:pPr marL="342900" indent="-342900">
              <a:buClr>
                <a:srgbClr val="C8102E"/>
              </a:buClr>
              <a:buFont typeface="Arial" panose="020B0604020202020204" pitchFamily="34" charset="0"/>
              <a:buChar char="•"/>
            </a:pPr>
            <a:r>
              <a:rPr lang="en-GB" sz="2000" dirty="0">
                <a:latin typeface="Century Gothic" panose="020B0502020202020204" pitchFamily="34" charset="0"/>
              </a:rPr>
              <a:t>Mass of raw material to make one bag = 34.94 g</a:t>
            </a:r>
          </a:p>
        </p:txBody>
      </p:sp>
    </p:spTree>
    <p:extLst>
      <p:ext uri="{BB962C8B-B14F-4D97-AF65-F5344CB8AC3E}">
        <p14:creationId xmlns:p14="http://schemas.microsoft.com/office/powerpoint/2010/main" val="445817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itle 1">
            <a:extLst>
              <a:ext uri="{FF2B5EF4-FFF2-40B4-BE49-F238E27FC236}">
                <a16:creationId xmlns:a16="http://schemas.microsoft.com/office/drawing/2014/main" id="{A41F9482-3B9C-E144-8DBE-2790A6299F6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Raw materials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33F951CC-0A05-664C-BD94-1187A6671623}"/>
              </a:ext>
            </a:extLst>
          </p:cNvPr>
          <p:cNvSpPr>
            <a:spLocks noGrp="1"/>
          </p:cNvSpPr>
          <p:nvPr>
            <p:ph type="title"/>
          </p:nvPr>
        </p:nvSpPr>
        <p:spPr/>
        <p:txBody>
          <a:bodyPr/>
          <a:lstStyle/>
          <a:p>
            <a:r>
              <a:rPr lang="en-US" dirty="0"/>
              <a:t>Bag 3: cotton bag</a:t>
            </a:r>
          </a:p>
        </p:txBody>
      </p:sp>
      <p:sp>
        <p:nvSpPr>
          <p:cNvPr id="3" name="Content Placeholder 2">
            <a:extLst>
              <a:ext uri="{FF2B5EF4-FFF2-40B4-BE49-F238E27FC236}">
                <a16:creationId xmlns:a16="http://schemas.microsoft.com/office/drawing/2014/main" id="{9F19ED3F-1B17-3346-8390-710E541F5538}"/>
              </a:ext>
            </a:extLst>
          </p:cNvPr>
          <p:cNvSpPr>
            <a:spLocks noGrp="1"/>
          </p:cNvSpPr>
          <p:nvPr>
            <p:ph idx="1"/>
          </p:nvPr>
        </p:nvSpPr>
        <p:spPr/>
        <p:txBody>
          <a:bodyPr>
            <a:normAutofit/>
          </a:bodyPr>
          <a:lstStyle/>
          <a:p>
            <a:pPr algn="l"/>
            <a:r>
              <a:rPr lang="en-GB" sz="2000" u="none" strike="noStrike" baseline="0" dirty="0"/>
              <a:t>The EA life cycle assessment describes this bag type as: </a:t>
            </a:r>
          </a:p>
          <a:p>
            <a:pPr algn="l"/>
            <a:r>
              <a:rPr lang="en-GB" sz="2000" b="0" i="1" u="none" strike="noStrike" baseline="0" dirty="0"/>
              <a:t>This type of bag is woven from cotton, often calico, an unbleached cotton with less processing, and is designed to be reused many times.</a:t>
            </a:r>
            <a:br>
              <a:rPr lang="en-GB" sz="2000" dirty="0"/>
            </a:br>
            <a:br>
              <a:rPr lang="en-GB" sz="2000" dirty="0"/>
            </a:br>
            <a:r>
              <a:rPr lang="en-GB" sz="2000" dirty="0"/>
              <a:t>The raw material for the bag is cotton from the cotton plant. The processes involved in growing cotton include </a:t>
            </a:r>
            <a:r>
              <a:rPr lang="en-GB" sz="2000" b="0" i="0" u="none" strike="noStrike" baseline="0" dirty="0"/>
              <a:t>soil cultivation, fertilisation, application of pesticides, irrigation, harvesting and ginning (where the cotton is dried and cleaned in a factory). </a:t>
            </a:r>
            <a:endParaRPr lang="en-US" sz="2000" dirty="0"/>
          </a:p>
        </p:txBody>
      </p:sp>
      <p:pic>
        <p:nvPicPr>
          <p:cNvPr id="8" name="Picture 7" descr="Cotton plants are harvested by a large harvester machine">
            <a:extLst>
              <a:ext uri="{FF2B5EF4-FFF2-40B4-BE49-F238E27FC236}">
                <a16:creationId xmlns:a16="http://schemas.microsoft.com/office/drawing/2014/main" id="{BA91A441-A201-92E8-69E1-41461D33EB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51300" y="1260000"/>
            <a:ext cx="4089400" cy="4076700"/>
          </a:xfrm>
          <a:prstGeom prst="rect">
            <a:avLst/>
          </a:prstGeom>
        </p:spPr>
      </p:pic>
      <p:sp>
        <p:nvSpPr>
          <p:cNvPr id="4" name="TextBox 3">
            <a:extLst>
              <a:ext uri="{FF2B5EF4-FFF2-40B4-BE49-F238E27FC236}">
                <a16:creationId xmlns:a16="http://schemas.microsoft.com/office/drawing/2014/main" id="{EC4AFA78-0F18-3DCA-0E65-91032D91E051}"/>
              </a:ext>
              <a:ext uri="{C183D7F6-B498-43B3-948B-1728B52AA6E4}">
                <adec:decorative xmlns:adec="http://schemas.microsoft.com/office/drawing/2017/decorative" val="1"/>
              </a:ext>
            </a:extLst>
          </p:cNvPr>
          <p:cNvSpPr txBox="1"/>
          <p:nvPr/>
        </p:nvSpPr>
        <p:spPr>
          <a:xfrm>
            <a:off x="9692639" y="5287817"/>
            <a:ext cx="1249060" cy="276999"/>
          </a:xfrm>
          <a:prstGeom prst="rect">
            <a:avLst/>
          </a:prstGeom>
          <a:noFill/>
        </p:spPr>
        <p:txBody>
          <a:bodyPr wrap="none" rtlCol="0">
            <a:spAutoFit/>
          </a:bodyPr>
          <a:lstStyle/>
          <a:p>
            <a:r>
              <a:rPr lang="en-GB" sz="1200" dirty="0">
                <a:latin typeface="Century Gothic" panose="020B0502020202020204" pitchFamily="34" charset="0"/>
              </a:rPr>
              <a:t>© Shutterstock</a:t>
            </a:r>
          </a:p>
        </p:txBody>
      </p:sp>
      <p:sp>
        <p:nvSpPr>
          <p:cNvPr id="5" name="TextBox 4">
            <a:extLst>
              <a:ext uri="{FF2B5EF4-FFF2-40B4-BE49-F238E27FC236}">
                <a16:creationId xmlns:a16="http://schemas.microsoft.com/office/drawing/2014/main" id="{ACE5B476-2BD8-A0C7-CF7D-DA04D0EC449F}"/>
              </a:ext>
            </a:extLst>
          </p:cNvPr>
          <p:cNvSpPr txBox="1"/>
          <p:nvPr/>
        </p:nvSpPr>
        <p:spPr>
          <a:xfrm>
            <a:off x="481280" y="6318000"/>
            <a:ext cx="6673622" cy="400110"/>
          </a:xfrm>
          <a:prstGeom prst="rect">
            <a:avLst/>
          </a:prstGeom>
          <a:noFill/>
        </p:spPr>
        <p:txBody>
          <a:bodyPr wrap="none" rtlCol="0">
            <a:spAutoFit/>
          </a:bodyPr>
          <a:lstStyle/>
          <a:p>
            <a:pPr marL="342900" indent="-342900">
              <a:buClr>
                <a:srgbClr val="C8102E"/>
              </a:buClr>
              <a:buFont typeface="Arial" panose="020B0604020202020204" pitchFamily="34" charset="0"/>
              <a:buChar char="•"/>
            </a:pPr>
            <a:r>
              <a:rPr lang="en-GB" sz="2000" dirty="0">
                <a:latin typeface="Century Gothic" panose="020B0502020202020204" pitchFamily="34" charset="0"/>
              </a:rPr>
              <a:t>Mass of raw material to make one bag = 183.11 g</a:t>
            </a:r>
          </a:p>
        </p:txBody>
      </p:sp>
    </p:spTree>
    <p:extLst>
      <p:ext uri="{BB962C8B-B14F-4D97-AF65-F5344CB8AC3E}">
        <p14:creationId xmlns:p14="http://schemas.microsoft.com/office/powerpoint/2010/main" val="626118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2453</TotalTime>
  <Words>2350</Words>
  <Application>Microsoft Office PowerPoint</Application>
  <PresentationFormat>Widescreen</PresentationFormat>
  <Paragraphs>264</Paragraphs>
  <Slides>21</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Century Gothic</vt:lpstr>
      <vt:lpstr>Office Theme</vt:lpstr>
      <vt:lpstr>14–16 years</vt:lpstr>
      <vt:lpstr>Learning objectives</vt:lpstr>
      <vt:lpstr>The problem</vt:lpstr>
      <vt:lpstr>Finding data</vt:lpstr>
      <vt:lpstr>What is a life cycle assessment?</vt:lpstr>
      <vt:lpstr>Your task</vt:lpstr>
      <vt:lpstr>Bag 1: single-use plastic bag</vt:lpstr>
      <vt:lpstr>Bag 2: reusable plastic bag</vt:lpstr>
      <vt:lpstr>Bag 3: cotton bag</vt:lpstr>
      <vt:lpstr>Energy consumption and waste generation</vt:lpstr>
      <vt:lpstr>The transport scenarios for carrier bags</vt:lpstr>
      <vt:lpstr>Global warming potential</vt:lpstr>
      <vt:lpstr>Primary and secondary consumer use</vt:lpstr>
      <vt:lpstr>Testing to destruction</vt:lpstr>
      <vt:lpstr>Ensuring a fair comparison</vt:lpstr>
      <vt:lpstr>Reuse of single-use plastic carrier bags</vt:lpstr>
      <vt:lpstr>End-of-life processes</vt:lpstr>
      <vt:lpstr>Conclusion</vt:lpstr>
      <vt:lpstr>The carrier bag charge</vt:lpstr>
      <vt:lpstr>What’s next?</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cycle assessment: shopping bags – PowerPoint slides</dc:title>
  <dc:creator>Royal Society of Chemistry</dc:creator>
  <cp:keywords>life cycle assessment, environmental impact, raw materials, manufacturing, transport, use, disposal, use of resources, recycling, carrier bags, shopping bags, recycling, plastic bag, cotton bag, sustainability</cp:keywords>
  <dc:description>From The important takeaways of LCAs, Education in Chemistry, https://rsc.li/48PcLEY</dc:description>
  <cp:lastModifiedBy>Juliet Kennard</cp:lastModifiedBy>
  <cp:revision>595</cp:revision>
  <dcterms:created xsi:type="dcterms:W3CDTF">2021-04-13T16:26:00Z</dcterms:created>
  <dcterms:modified xsi:type="dcterms:W3CDTF">2024-01-30T14:56:54Z</dcterms:modified>
</cp:coreProperties>
</file>