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2" r:id="rId5"/>
    <p:sldId id="273"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87"/>
    <p:restoredTop sz="64000" autoAdjust="0"/>
  </p:normalViewPr>
  <p:slideViewPr>
    <p:cSldViewPr snapToGrid="0" snapToObjects="1">
      <p:cViewPr varScale="1">
        <p:scale>
          <a:sx n="70" d="100"/>
          <a:sy n="70" d="100"/>
        </p:scale>
        <p:origin x="2964" y="78"/>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14/08/2019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a:t>
            </a:r>
          </a:p>
          <a:p>
            <a:r>
              <a:rPr lang="en-GB" baseline="0" dirty="0" smtClean="0"/>
              <a:t>Image credit: </a:t>
            </a:r>
            <a:r>
              <a:rPr lang="en-GB" sz="1200" b="0" i="0" kern="1200" dirty="0" smtClean="0">
                <a:solidFill>
                  <a:schemeClr val="tx1"/>
                </a:solidFill>
                <a:effectLst/>
                <a:latin typeface="+mn-lt"/>
                <a:ea typeface="+mn-ea"/>
                <a:cs typeface="+mn-cs"/>
              </a:rPr>
              <a:t>© </a:t>
            </a:r>
            <a:r>
              <a:rPr lang="en-GB" sz="1200" b="0" i="0" kern="1200" dirty="0" err="1" smtClean="0">
                <a:solidFill>
                  <a:schemeClr val="tx1"/>
                </a:solidFill>
                <a:effectLst/>
                <a:latin typeface="+mn-lt"/>
                <a:ea typeface="+mn-ea"/>
                <a:cs typeface="+mn-cs"/>
              </a:rPr>
              <a:t>Guangtao</a:t>
            </a:r>
            <a:r>
              <a:rPr lang="en-GB" sz="1200" b="0" i="0" kern="1200" dirty="0" smtClean="0">
                <a:solidFill>
                  <a:schemeClr val="tx1"/>
                </a:solidFill>
                <a:effectLst/>
                <a:latin typeface="+mn-lt"/>
                <a:ea typeface="+mn-ea"/>
                <a:cs typeface="+mn-cs"/>
              </a:rPr>
              <a:t> Li/Tsinghua University; </a:t>
            </a:r>
            <a:r>
              <a:rPr lang="fr-FR" sz="1200" b="0" i="0" kern="1200" dirty="0" smtClean="0">
                <a:solidFill>
                  <a:schemeClr val="tx1"/>
                </a:solidFill>
                <a:effectLst/>
                <a:latin typeface="+mn-lt"/>
                <a:ea typeface="+mn-ea"/>
                <a:cs typeface="+mn-cs"/>
              </a:rPr>
              <a:t>W Zhang </a:t>
            </a:r>
            <a:r>
              <a:rPr lang="fr-FR" sz="1200" b="0" i="1" kern="1200" dirty="0" smtClean="0">
                <a:solidFill>
                  <a:schemeClr val="tx1"/>
                </a:solidFill>
                <a:effectLst/>
                <a:latin typeface="+mn-lt"/>
                <a:ea typeface="+mn-ea"/>
                <a:cs typeface="+mn-cs"/>
              </a:rPr>
              <a:t>et al</a:t>
            </a:r>
            <a:r>
              <a:rPr lang="fr-FR" sz="1200" b="0" i="0" kern="1200" dirty="0" smtClean="0">
                <a:solidFill>
                  <a:schemeClr val="tx1"/>
                </a:solidFill>
                <a:effectLst/>
                <a:latin typeface="+mn-lt"/>
                <a:ea typeface="+mn-ea"/>
                <a:cs typeface="+mn-cs"/>
              </a:rPr>
              <a:t>,</a:t>
            </a:r>
            <a:r>
              <a:rPr lang="fr-FR" sz="1200" b="0" i="1" kern="1200" dirty="0" smtClean="0">
                <a:solidFill>
                  <a:schemeClr val="tx1"/>
                </a:solidFill>
                <a:effectLst/>
                <a:latin typeface="+mn-lt"/>
                <a:ea typeface="+mn-ea"/>
                <a:cs typeface="+mn-cs"/>
              </a:rPr>
              <a:t> </a:t>
            </a:r>
            <a:r>
              <a:rPr lang="fr-FR" sz="1200" b="0" i="1" kern="1200" dirty="0" err="1" smtClean="0">
                <a:solidFill>
                  <a:schemeClr val="tx1"/>
                </a:solidFill>
                <a:effectLst/>
                <a:latin typeface="+mn-lt"/>
                <a:ea typeface="+mn-ea"/>
                <a:cs typeface="+mn-cs"/>
              </a:rPr>
              <a:t>Chem</a:t>
            </a:r>
            <a:r>
              <a:rPr lang="fr-FR" sz="1200" b="0" i="1" kern="1200" dirty="0" smtClean="0">
                <a:solidFill>
                  <a:schemeClr val="tx1"/>
                </a:solidFill>
                <a:effectLst/>
                <a:latin typeface="+mn-lt"/>
                <a:ea typeface="+mn-ea"/>
                <a:cs typeface="+mn-cs"/>
              </a:rPr>
              <a:t>. </a:t>
            </a:r>
            <a:r>
              <a:rPr lang="fr-FR" sz="1200" b="0" i="1" kern="1200" dirty="0" err="1" smtClean="0">
                <a:solidFill>
                  <a:schemeClr val="tx1"/>
                </a:solidFill>
                <a:effectLst/>
                <a:latin typeface="+mn-lt"/>
                <a:ea typeface="+mn-ea"/>
                <a:cs typeface="+mn-cs"/>
              </a:rPr>
              <a:t>Sci</a:t>
            </a:r>
            <a:r>
              <a:rPr lang="fr-FR" sz="1200" b="0" i="1" kern="1200" dirty="0" smtClean="0">
                <a:solidFill>
                  <a:schemeClr val="tx1"/>
                </a:solidFill>
                <a:effectLst/>
                <a:latin typeface="+mn-lt"/>
                <a:ea typeface="+mn-ea"/>
                <a:cs typeface="+mn-cs"/>
              </a:rPr>
              <a:t>.</a:t>
            </a:r>
            <a:r>
              <a:rPr lang="fr-FR" sz="1200" b="0" i="0" kern="1200" dirty="0" smtClean="0">
                <a:solidFill>
                  <a:schemeClr val="tx1"/>
                </a:solidFill>
                <a:effectLst/>
                <a:latin typeface="+mn-lt"/>
                <a:ea typeface="+mn-ea"/>
                <a:cs typeface="+mn-cs"/>
              </a:rPr>
              <a:t>, 2019, </a:t>
            </a:r>
            <a:r>
              <a:rPr lang="en-GB" sz="1200" b="0" i="0" kern="1200" dirty="0" smtClean="0">
                <a:solidFill>
                  <a:schemeClr val="bg1"/>
                </a:solidFill>
                <a:effectLst/>
                <a:latin typeface="+mn-lt"/>
                <a:ea typeface="+mn-ea"/>
                <a:cs typeface="+mn-cs"/>
              </a:rPr>
              <a:t>DOI: 10.1039/c9sc02266j</a:t>
            </a:r>
            <a:endParaRPr lang="en-GB" u="none" baseline="0" dirty="0" smtClean="0">
              <a:solidFill>
                <a:schemeClr val="bg1"/>
              </a:solidFill>
            </a:endParaRPr>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1618667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a:t>
            </a:r>
          </a:p>
          <a:p>
            <a:r>
              <a:rPr lang="en-GB" baseline="0" dirty="0" smtClean="0"/>
              <a:t>Image credit: </a:t>
            </a:r>
            <a:r>
              <a:rPr lang="en-GB" sz="1200" b="0" i="0" kern="1200" dirty="0" smtClean="0">
                <a:solidFill>
                  <a:schemeClr val="tx1"/>
                </a:solidFill>
                <a:effectLst/>
                <a:latin typeface="+mn-lt"/>
                <a:ea typeface="+mn-ea"/>
                <a:cs typeface="+mn-cs"/>
              </a:rPr>
              <a:t>© </a:t>
            </a:r>
            <a:r>
              <a:rPr lang="en-GB" sz="1200" b="0" i="0" kern="1200" dirty="0" err="1" smtClean="0">
                <a:solidFill>
                  <a:schemeClr val="tx1"/>
                </a:solidFill>
                <a:effectLst/>
                <a:latin typeface="+mn-lt"/>
                <a:ea typeface="+mn-ea"/>
                <a:cs typeface="+mn-cs"/>
              </a:rPr>
              <a:t>Guangtao</a:t>
            </a:r>
            <a:r>
              <a:rPr lang="en-GB" sz="1200" b="0" i="0" kern="1200" dirty="0" smtClean="0">
                <a:solidFill>
                  <a:schemeClr val="tx1"/>
                </a:solidFill>
                <a:effectLst/>
                <a:latin typeface="+mn-lt"/>
                <a:ea typeface="+mn-ea"/>
                <a:cs typeface="+mn-cs"/>
              </a:rPr>
              <a:t> Li/Tsinghua University; </a:t>
            </a:r>
            <a:r>
              <a:rPr lang="fr-FR" sz="1200" b="0" i="0" kern="1200" dirty="0" smtClean="0">
                <a:solidFill>
                  <a:schemeClr val="tx1"/>
                </a:solidFill>
                <a:effectLst/>
                <a:latin typeface="+mn-lt"/>
                <a:ea typeface="+mn-ea"/>
                <a:cs typeface="+mn-cs"/>
              </a:rPr>
              <a:t>W Zhang </a:t>
            </a:r>
            <a:r>
              <a:rPr lang="fr-FR" sz="1200" b="0" i="1" kern="1200" dirty="0" smtClean="0">
                <a:solidFill>
                  <a:schemeClr val="tx1"/>
                </a:solidFill>
                <a:effectLst/>
                <a:latin typeface="+mn-lt"/>
                <a:ea typeface="+mn-ea"/>
                <a:cs typeface="+mn-cs"/>
              </a:rPr>
              <a:t>et al</a:t>
            </a:r>
            <a:r>
              <a:rPr lang="fr-FR" sz="1200" b="0" i="0" kern="1200" dirty="0" smtClean="0">
                <a:solidFill>
                  <a:schemeClr val="tx1"/>
                </a:solidFill>
                <a:effectLst/>
                <a:latin typeface="+mn-lt"/>
                <a:ea typeface="+mn-ea"/>
                <a:cs typeface="+mn-cs"/>
              </a:rPr>
              <a:t>,</a:t>
            </a:r>
            <a:r>
              <a:rPr lang="fr-FR" sz="1200" b="0" i="1" kern="1200" dirty="0" smtClean="0">
                <a:solidFill>
                  <a:schemeClr val="tx1"/>
                </a:solidFill>
                <a:effectLst/>
                <a:latin typeface="+mn-lt"/>
                <a:ea typeface="+mn-ea"/>
                <a:cs typeface="+mn-cs"/>
              </a:rPr>
              <a:t> </a:t>
            </a:r>
            <a:r>
              <a:rPr lang="fr-FR" sz="1200" b="0" i="1" kern="1200" dirty="0" err="1" smtClean="0">
                <a:solidFill>
                  <a:schemeClr val="tx1"/>
                </a:solidFill>
                <a:effectLst/>
                <a:latin typeface="+mn-lt"/>
                <a:ea typeface="+mn-ea"/>
                <a:cs typeface="+mn-cs"/>
              </a:rPr>
              <a:t>Chem</a:t>
            </a:r>
            <a:r>
              <a:rPr lang="fr-FR" sz="1200" b="0" i="1" kern="1200" dirty="0" smtClean="0">
                <a:solidFill>
                  <a:schemeClr val="tx1"/>
                </a:solidFill>
                <a:effectLst/>
                <a:latin typeface="+mn-lt"/>
                <a:ea typeface="+mn-ea"/>
                <a:cs typeface="+mn-cs"/>
              </a:rPr>
              <a:t>. </a:t>
            </a:r>
            <a:r>
              <a:rPr lang="fr-FR" sz="1200" b="0" i="1" kern="1200" dirty="0" err="1" smtClean="0">
                <a:solidFill>
                  <a:schemeClr val="tx1"/>
                </a:solidFill>
                <a:effectLst/>
                <a:latin typeface="+mn-lt"/>
                <a:ea typeface="+mn-ea"/>
                <a:cs typeface="+mn-cs"/>
              </a:rPr>
              <a:t>Sci</a:t>
            </a:r>
            <a:r>
              <a:rPr lang="fr-FR" sz="1200" b="0" i="1" kern="1200" dirty="0" smtClean="0">
                <a:solidFill>
                  <a:schemeClr val="tx1"/>
                </a:solidFill>
                <a:effectLst/>
                <a:latin typeface="+mn-lt"/>
                <a:ea typeface="+mn-ea"/>
                <a:cs typeface="+mn-cs"/>
              </a:rPr>
              <a:t>.</a:t>
            </a:r>
            <a:r>
              <a:rPr lang="fr-FR" sz="1200" b="0" i="0" kern="1200" dirty="0" smtClean="0">
                <a:solidFill>
                  <a:schemeClr val="tx1"/>
                </a:solidFill>
                <a:effectLst/>
                <a:latin typeface="+mn-lt"/>
                <a:ea typeface="+mn-ea"/>
                <a:cs typeface="+mn-cs"/>
              </a:rPr>
              <a:t>, 2019, </a:t>
            </a:r>
            <a:r>
              <a:rPr lang="en-GB" sz="1200" b="0" i="0" kern="1200" dirty="0" smtClean="0">
                <a:solidFill>
                  <a:schemeClr val="bg1"/>
                </a:solidFill>
                <a:effectLst/>
                <a:latin typeface="+mn-lt"/>
                <a:ea typeface="+mn-ea"/>
                <a:cs typeface="+mn-cs"/>
              </a:rPr>
              <a:t>DOI: 10.1039/c9sc02266j</a:t>
            </a:r>
            <a:endParaRPr lang="en-GB" u="none" baseline="0" dirty="0" smtClean="0">
              <a:solidFill>
                <a:schemeClr val="bg1"/>
              </a:solidFill>
            </a:endParaRPr>
          </a:p>
          <a:p>
            <a:r>
              <a:rPr lang="en-GB" sz="1200" dirty="0" smtClean="0">
                <a:solidFill>
                  <a:srgbClr val="222222"/>
                </a:solidFill>
                <a:latin typeface="Arial" panose="020B0604020202020204" pitchFamily="34" charset="0"/>
              </a:rPr>
              <a:t>The questions</a:t>
            </a:r>
            <a:r>
              <a:rPr lang="en-GB" sz="1200" baseline="0" dirty="0" smtClean="0">
                <a:solidFill>
                  <a:srgbClr val="222222"/>
                </a:solidFill>
                <a:latin typeface="Arial" panose="020B0604020202020204" pitchFamily="34" charset="0"/>
              </a:rPr>
              <a:t> could be used with a 14-16 class studying bonding or polymers.</a:t>
            </a:r>
          </a:p>
          <a:p>
            <a:r>
              <a:rPr lang="en-GB" sz="1200" baseline="0" dirty="0" smtClean="0">
                <a:solidFill>
                  <a:srgbClr val="222222"/>
                </a:solidFill>
                <a:latin typeface="Arial" panose="020B0604020202020204" pitchFamily="34" charset="0"/>
              </a:rPr>
              <a:t>Answers </a:t>
            </a:r>
          </a:p>
          <a:p>
            <a:pPr marL="228600" indent="-228600">
              <a:buAutoNum type="arabicPeriod"/>
            </a:pPr>
            <a:r>
              <a:rPr lang="en-GB" sz="1200" b="0" baseline="0" dirty="0" smtClean="0">
                <a:solidFill>
                  <a:srgbClr val="222222"/>
                </a:solidFill>
                <a:latin typeface="Arial" panose="020B0604020202020204" pitchFamily="34" charset="0"/>
              </a:rPr>
              <a:t>7</a:t>
            </a:r>
          </a:p>
          <a:p>
            <a:pPr marL="228600" indent="-228600">
              <a:buAutoNum type="arabicPeriod"/>
            </a:pPr>
            <a:r>
              <a:rPr lang="en-GB" sz="1200" baseline="0" dirty="0" smtClean="0">
                <a:solidFill>
                  <a:srgbClr val="222222"/>
                </a:solidFill>
                <a:latin typeface="Arial" panose="020B0604020202020204" pitchFamily="34" charset="0"/>
              </a:rPr>
              <a:t>Very large molecules made from monomers/repeated small molecules</a:t>
            </a:r>
          </a:p>
          <a:p>
            <a:pPr marL="228600" indent="-228600">
              <a:buAutoNum type="arabicPeriod"/>
            </a:pPr>
            <a:r>
              <a:rPr lang="en-GB" sz="1200" baseline="0" dirty="0" smtClean="0">
                <a:solidFill>
                  <a:srgbClr val="222222"/>
                </a:solidFill>
                <a:latin typeface="Arial" panose="020B0604020202020204" pitchFamily="34" charset="0"/>
                <a:sym typeface="Wingdings" panose="05000000000000000000" pitchFamily="2" charset="2"/>
              </a:rPr>
              <a:t>Oppositely charged ions are held together by strong electrostatic forces of attraction.</a:t>
            </a:r>
          </a:p>
          <a:p>
            <a:pPr marL="228600" indent="-228600">
              <a:buAutoNum type="arabicPeriod"/>
            </a:pPr>
            <a:r>
              <a:rPr lang="en-GB" sz="1200" baseline="0" dirty="0" smtClean="0">
                <a:solidFill>
                  <a:srgbClr val="222222"/>
                </a:solidFill>
                <a:latin typeface="Arial" panose="020B0604020202020204" pitchFamily="34" charset="0"/>
                <a:sym typeface="Wingdings" panose="05000000000000000000" pitchFamily="2" charset="2"/>
              </a:rPr>
              <a:t>(Extension question) They contain larger ions that are further apart from each other/are more randomly arranged, so the forces of attraction between ions are weaker.</a:t>
            </a:r>
            <a:endParaRPr lang="en-GB" sz="1200" dirty="0" smtClean="0">
              <a:solidFill>
                <a:srgbClr val="222222"/>
              </a:solidFill>
              <a:latin typeface="Arial" panose="020B0604020202020204" pitchFamily="34" charset="0"/>
            </a:endParaRPr>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284455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xlink.rsc.org/?doi=10.1039/c9sc02266j" TargetMode="External"/><Relationship Id="rId5" Type="http://schemas.openxmlformats.org/officeDocument/2006/relationships/image" Target="../media/image3.jpeg"/><Relationship Id="rId4" Type="http://schemas.openxmlformats.org/officeDocument/2006/relationships/hyperlink" Target="https://rsc.li/2TtKNJ5"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xlink.rsc.org/?doi=10.1039/c9sc02266j" TargetMode="External"/><Relationship Id="rId5" Type="http://schemas.openxmlformats.org/officeDocument/2006/relationships/image" Target="../media/image3.jpeg"/><Relationship Id="rId4" Type="http://schemas.openxmlformats.org/officeDocument/2006/relationships/hyperlink" Target="https://rsc.li/2TtKNJ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28650" y="365126"/>
            <a:ext cx="6247606" cy="1325563"/>
          </a:xfrm>
        </p:spPr>
        <p:txBody>
          <a:bodyPr>
            <a:normAutofit/>
          </a:bodyPr>
          <a:lstStyle/>
          <a:p>
            <a:r>
              <a:rPr lang="en-GB" sz="2600" dirty="0" smtClean="0"/>
              <a:t>Poly(ionic liquid)s act like tast</a:t>
            </a:r>
            <a:r>
              <a:rPr lang="en-GB" sz="2600" dirty="0" smtClean="0"/>
              <a:t>e buds for saccharides</a:t>
            </a:r>
            <a:endParaRPr lang="en-GB" sz="2600"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628649" y="1825625"/>
            <a:ext cx="7924423" cy="3408363"/>
          </a:xfrm>
        </p:spPr>
        <p:txBody>
          <a:bodyPr>
            <a:noAutofit/>
          </a:bodyPr>
          <a:lstStyle/>
          <a:p>
            <a:r>
              <a:rPr lang="en-US" sz="1300" dirty="0"/>
              <a:t>Scientists have developed a sensing platform for identifying different simple sugars, </a:t>
            </a:r>
            <a:r>
              <a:rPr lang="en-US" sz="1300" dirty="0" smtClean="0"/>
              <a:t/>
            </a:r>
            <a:br>
              <a:rPr lang="en-US" sz="1300" dirty="0" smtClean="0"/>
            </a:br>
            <a:r>
              <a:rPr lang="en-US" sz="1300" dirty="0" smtClean="0"/>
              <a:t>called </a:t>
            </a:r>
            <a:r>
              <a:rPr lang="en-US" sz="1300" dirty="0"/>
              <a:t>saccharides. The system uses small spheres of poly(ionic liquid)s combined </a:t>
            </a:r>
            <a:r>
              <a:rPr lang="en-US" sz="1300" dirty="0" smtClean="0"/>
              <a:t/>
            </a:r>
            <a:br>
              <a:rPr lang="en-US" sz="1300" dirty="0" smtClean="0"/>
            </a:br>
            <a:r>
              <a:rPr lang="en-US" sz="1300" dirty="0" smtClean="0"/>
              <a:t>with </a:t>
            </a:r>
            <a:r>
              <a:rPr lang="en-US" sz="1300" dirty="0"/>
              <a:t>compounds called </a:t>
            </a:r>
            <a:r>
              <a:rPr lang="en-US" sz="1300" dirty="0" err="1"/>
              <a:t>luminogens</a:t>
            </a:r>
            <a:r>
              <a:rPr lang="en-US" sz="1300" dirty="0"/>
              <a:t>, which have fluorescent properties. </a:t>
            </a:r>
            <a:endParaRPr lang="en-US" sz="1300" dirty="0" smtClean="0"/>
          </a:p>
          <a:p>
            <a:r>
              <a:rPr lang="en-GB" sz="1300" dirty="0"/>
              <a:t>The spheres act like taste buds on a tongue. The ionic liquids interact with different saccharides and this causes the </a:t>
            </a:r>
            <a:r>
              <a:rPr lang="en-GB" sz="1300" dirty="0" err="1"/>
              <a:t>luminogens</a:t>
            </a:r>
            <a:r>
              <a:rPr lang="en-GB" sz="1300" dirty="0"/>
              <a:t> to change colour. Different saccharides produce different colours. The system can detect 32 saccharides including glucose and fructose. This system is better than previous ones because it can detect more saccharides and is stable at a wider range of pH (from 4–9).</a:t>
            </a:r>
          </a:p>
          <a:p>
            <a:r>
              <a:rPr lang="en-US" sz="1300" dirty="0"/>
              <a:t>Detecting saccharides has important uses, for example their presence might reveal contamination or spoilage in food. Detecting saccharides in human serum can also show the presence of disease. </a:t>
            </a:r>
            <a:endParaRPr lang="en-GB" sz="1300" dirty="0"/>
          </a:p>
        </p:txBody>
      </p:sp>
      <p:pic>
        <p:nvPicPr>
          <p:cNvPr id="5" name="Picture 4"/>
          <p:cNvPicPr>
            <a:picLocks noChangeAspect="1"/>
          </p:cNvPicPr>
          <p:nvPr/>
        </p:nvPicPr>
        <p:blipFill>
          <a:blip r:embed="rId3"/>
          <a:stretch>
            <a:fillRect/>
          </a:stretch>
        </p:blipFill>
        <p:spPr>
          <a:xfrm>
            <a:off x="2565779" y="5967567"/>
            <a:ext cx="1084997" cy="733106"/>
          </a:xfrm>
          <a:prstGeom prst="rect">
            <a:avLst/>
          </a:prstGeom>
        </p:spPr>
      </p:pic>
      <p:sp>
        <p:nvSpPr>
          <p:cNvPr id="6" name="TextBox 5"/>
          <p:cNvSpPr txBox="1"/>
          <p:nvPr/>
        </p:nvSpPr>
        <p:spPr>
          <a:xfrm>
            <a:off x="655320" y="1448462"/>
            <a:ext cx="6989893" cy="307777"/>
          </a:xfrm>
          <a:prstGeom prst="rect">
            <a:avLst/>
          </a:prstGeom>
          <a:noFill/>
        </p:spPr>
        <p:txBody>
          <a:bodyPr wrap="square" rtlCol="0">
            <a:spAutoFit/>
          </a:bodyPr>
          <a:lstStyle/>
          <a:p>
            <a:r>
              <a:rPr lang="en-GB" sz="1400" i="1" dirty="0" smtClean="0">
                <a:solidFill>
                  <a:srgbClr val="004976"/>
                </a:solidFill>
              </a:rPr>
              <a:t>Read the full article at </a:t>
            </a:r>
            <a:r>
              <a:rPr lang="en-GB" sz="1400" i="1" dirty="0">
                <a:solidFill>
                  <a:schemeClr val="bg1"/>
                </a:solidFill>
                <a:hlinkClick r:id="rId4"/>
              </a:rPr>
              <a:t>rsc.li/2TtKNJ5</a:t>
            </a:r>
            <a:endParaRPr lang="en-GB" sz="1400" i="1" dirty="0">
              <a:solidFill>
                <a:srgbClr val="004976"/>
              </a:solidFill>
            </a:endParaRPr>
          </a:p>
        </p:txBody>
      </p:sp>
      <p:sp>
        <p:nvSpPr>
          <p:cNvPr id="13" name="TextBox 12"/>
          <p:cNvSpPr txBox="1"/>
          <p:nvPr/>
        </p:nvSpPr>
        <p:spPr>
          <a:xfrm>
            <a:off x="323527" y="204444"/>
            <a:ext cx="6264697" cy="369332"/>
          </a:xfrm>
          <a:prstGeom prst="rect">
            <a:avLst/>
          </a:prstGeom>
          <a:noFill/>
        </p:spPr>
        <p:txBody>
          <a:bodyPr wrap="square" rtlCol="0">
            <a:spAutoFit/>
          </a:bodyPr>
          <a:lstStyle/>
          <a:p>
            <a:r>
              <a:rPr lang="en-US" b="1" dirty="0">
                <a:solidFill>
                  <a:schemeClr val="bg1"/>
                </a:solidFill>
              </a:rPr>
              <a:t>Poly(ionic liquid)s act like taste buds for saccharides</a:t>
            </a:r>
            <a:endParaRPr lang="en-GB" b="1" dirty="0">
              <a:solidFill>
                <a:schemeClr val="bg1"/>
              </a:solidFill>
            </a:endParaRPr>
          </a:p>
        </p:txBody>
      </p:sp>
      <p:pic>
        <p:nvPicPr>
          <p:cNvPr id="16" name="Picture 15" descr="An image showing the fluorescence responses of one photonic sphere to 32 saccharides"/>
          <p:cNvPicPr/>
          <p:nvPr/>
        </p:nvPicPr>
        <p:blipFill rotWithShape="1">
          <a:blip r:embed="rId5">
            <a:extLst>
              <a:ext uri="{28A0092B-C50C-407E-A947-70E740481C1C}">
                <a14:useLocalDpi xmlns:a14="http://schemas.microsoft.com/office/drawing/2010/main" val="0"/>
              </a:ext>
            </a:extLst>
          </a:blip>
          <a:srcRect l="45897" t="33333" r="26154" b="33640"/>
          <a:stretch/>
        </p:blipFill>
        <p:spPr bwMode="auto">
          <a:xfrm>
            <a:off x="7042534" y="204444"/>
            <a:ext cx="1604809" cy="1568371"/>
          </a:xfrm>
          <a:prstGeom prst="rect">
            <a:avLst/>
          </a:prstGeom>
          <a:noFill/>
          <a:ln>
            <a:noFill/>
          </a:ln>
          <a:extLst>
            <a:ext uri="{53640926-AAD7-44D8-BBD7-CCE9431645EC}">
              <a14:shadowObscured xmlns:a14="http://schemas.microsoft.com/office/drawing/2010/main"/>
            </a:ext>
          </a:extLst>
        </p:spPr>
      </p:pic>
      <p:sp>
        <p:nvSpPr>
          <p:cNvPr id="17" name="TextBox 16"/>
          <p:cNvSpPr txBox="1"/>
          <p:nvPr/>
        </p:nvSpPr>
        <p:spPr>
          <a:xfrm>
            <a:off x="6973850" y="1833404"/>
            <a:ext cx="2156916" cy="369332"/>
          </a:xfrm>
          <a:prstGeom prst="rect">
            <a:avLst/>
          </a:prstGeom>
          <a:noFill/>
        </p:spPr>
        <p:txBody>
          <a:bodyPr wrap="square" rtlCol="0">
            <a:spAutoFit/>
          </a:bodyPr>
          <a:lstStyle/>
          <a:p>
            <a:r>
              <a:rPr lang="en-GB" sz="900" dirty="0" smtClean="0">
                <a:solidFill>
                  <a:srgbClr val="54585A"/>
                </a:solidFill>
              </a:rPr>
              <a:t>Source: </a:t>
            </a:r>
            <a:r>
              <a:rPr lang="en-GB" sz="900" dirty="0">
                <a:solidFill>
                  <a:srgbClr val="54585A"/>
                </a:solidFill>
              </a:rPr>
              <a:t>© </a:t>
            </a:r>
            <a:r>
              <a:rPr lang="en-GB" sz="900" dirty="0" err="1">
                <a:solidFill>
                  <a:schemeClr val="bg1"/>
                </a:solidFill>
                <a:hlinkClick r:id="rId6"/>
              </a:rPr>
              <a:t>Guangtao</a:t>
            </a:r>
            <a:r>
              <a:rPr lang="en-GB" sz="900" dirty="0">
                <a:solidFill>
                  <a:schemeClr val="bg1"/>
                </a:solidFill>
                <a:hlinkClick r:id="rId6"/>
              </a:rPr>
              <a:t> Li/Tsinghua University</a:t>
            </a:r>
            <a:endParaRPr lang="en-GB" sz="900" dirty="0">
              <a:solidFill>
                <a:schemeClr val="bg1"/>
              </a:solidFill>
            </a:endParaRPr>
          </a:p>
        </p:txBody>
      </p:sp>
    </p:spTree>
    <p:extLst>
      <p:ext uri="{BB962C8B-B14F-4D97-AF65-F5344CB8AC3E}">
        <p14:creationId xmlns:p14="http://schemas.microsoft.com/office/powerpoint/2010/main" val="4195401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28650" y="365126"/>
            <a:ext cx="6247606" cy="1325563"/>
          </a:xfrm>
        </p:spPr>
        <p:txBody>
          <a:bodyPr>
            <a:normAutofit/>
          </a:bodyPr>
          <a:lstStyle/>
          <a:p>
            <a:r>
              <a:rPr lang="en-GB" sz="2600" dirty="0" smtClean="0"/>
              <a:t>Poly(ionic liquid)s act like tast</a:t>
            </a:r>
            <a:r>
              <a:rPr lang="en-GB" sz="2600" dirty="0" smtClean="0"/>
              <a:t>e buds for saccharides</a:t>
            </a:r>
            <a:endParaRPr lang="en-GB" sz="2600"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628649" y="1825625"/>
            <a:ext cx="7924423" cy="3408363"/>
          </a:xfrm>
        </p:spPr>
        <p:txBody>
          <a:bodyPr>
            <a:noAutofit/>
          </a:bodyPr>
          <a:lstStyle/>
          <a:p>
            <a:r>
              <a:rPr lang="en-US" sz="1300" dirty="0"/>
              <a:t>Scientists have developed a sensing platform for identifying different simple sugars, </a:t>
            </a:r>
            <a:r>
              <a:rPr lang="en-US" sz="1300" dirty="0" smtClean="0"/>
              <a:t/>
            </a:r>
            <a:br>
              <a:rPr lang="en-US" sz="1300" dirty="0" smtClean="0"/>
            </a:br>
            <a:r>
              <a:rPr lang="en-US" sz="1300" dirty="0" smtClean="0"/>
              <a:t>called </a:t>
            </a:r>
            <a:r>
              <a:rPr lang="en-US" sz="1300" dirty="0"/>
              <a:t>saccharides. The system uses small spheres of poly(ionic liquid)s combined </a:t>
            </a:r>
            <a:r>
              <a:rPr lang="en-US" sz="1300" dirty="0" smtClean="0"/>
              <a:t/>
            </a:r>
            <a:br>
              <a:rPr lang="en-US" sz="1300" dirty="0" smtClean="0"/>
            </a:br>
            <a:r>
              <a:rPr lang="en-US" sz="1300" dirty="0" smtClean="0"/>
              <a:t>with </a:t>
            </a:r>
            <a:r>
              <a:rPr lang="en-US" sz="1300" dirty="0"/>
              <a:t>compounds called </a:t>
            </a:r>
            <a:r>
              <a:rPr lang="en-US" sz="1300" dirty="0" err="1"/>
              <a:t>luminogens</a:t>
            </a:r>
            <a:r>
              <a:rPr lang="en-US" sz="1300" dirty="0"/>
              <a:t>, which have fluorescent properties. </a:t>
            </a:r>
            <a:endParaRPr lang="en-US" sz="1300" dirty="0" smtClean="0"/>
          </a:p>
          <a:p>
            <a:r>
              <a:rPr lang="en-GB" sz="1300" dirty="0"/>
              <a:t>The spheres act like taste buds on a tongue. The ionic liquids interact with different saccharides and this causes the </a:t>
            </a:r>
            <a:r>
              <a:rPr lang="en-GB" sz="1300" dirty="0" err="1"/>
              <a:t>luminogens</a:t>
            </a:r>
            <a:r>
              <a:rPr lang="en-GB" sz="1300" dirty="0"/>
              <a:t> to change colour. Different saccharides produce different colours. The system can detect 32 saccharides including glucose and fructose. This system is better than previous ones because it can detect more saccharides and is stable at a wider range of pH (from 4–9).</a:t>
            </a:r>
          </a:p>
          <a:p>
            <a:r>
              <a:rPr lang="en-US" sz="1300" dirty="0"/>
              <a:t>Detecting saccharides has important uses, for example their presence might reveal contamination or spoilage in food. Detecting saccharides in human serum can also show the presence of disease. </a:t>
            </a:r>
            <a:endParaRPr lang="en-GB" sz="1300" dirty="0"/>
          </a:p>
          <a:p>
            <a:pPr marL="342900" indent="-342900">
              <a:buAutoNum type="arabicPeriod"/>
            </a:pPr>
            <a:r>
              <a:rPr lang="en-GB" sz="1300" dirty="0"/>
              <a:t>Give the pH of a neutral solution.</a:t>
            </a:r>
          </a:p>
          <a:p>
            <a:pPr marL="342900" indent="-342900">
              <a:buAutoNum type="arabicPeriod"/>
            </a:pPr>
            <a:r>
              <a:rPr lang="en-GB" sz="1300" dirty="0"/>
              <a:t>What is a polymer?</a:t>
            </a:r>
          </a:p>
          <a:p>
            <a:pPr marL="342900" indent="-342900">
              <a:buAutoNum type="arabicPeriod"/>
            </a:pPr>
            <a:r>
              <a:rPr lang="en-GB" sz="1300" dirty="0"/>
              <a:t>Ionic substances are usually solid at room temperature. Explain why.</a:t>
            </a:r>
          </a:p>
          <a:p>
            <a:pPr marL="342900" indent="-342900">
              <a:buAutoNum type="arabicPeriod"/>
            </a:pPr>
            <a:r>
              <a:rPr lang="en-GB" sz="1300" dirty="0"/>
              <a:t>Suggest why poly(ionic liquid)s are liquids at room temperature</a:t>
            </a:r>
            <a:r>
              <a:rPr lang="en-GB" sz="1300" dirty="0" smtClean="0"/>
              <a:t>.</a:t>
            </a:r>
            <a:endParaRPr lang="en-US" sz="1300" dirty="0"/>
          </a:p>
        </p:txBody>
      </p:sp>
      <p:pic>
        <p:nvPicPr>
          <p:cNvPr id="5" name="Picture 4"/>
          <p:cNvPicPr>
            <a:picLocks noChangeAspect="1"/>
          </p:cNvPicPr>
          <p:nvPr/>
        </p:nvPicPr>
        <p:blipFill>
          <a:blip r:embed="rId3"/>
          <a:stretch>
            <a:fillRect/>
          </a:stretch>
        </p:blipFill>
        <p:spPr>
          <a:xfrm>
            <a:off x="2565779" y="5967567"/>
            <a:ext cx="1084997" cy="733106"/>
          </a:xfrm>
          <a:prstGeom prst="rect">
            <a:avLst/>
          </a:prstGeom>
        </p:spPr>
      </p:pic>
      <p:sp>
        <p:nvSpPr>
          <p:cNvPr id="6" name="TextBox 5"/>
          <p:cNvSpPr txBox="1"/>
          <p:nvPr/>
        </p:nvSpPr>
        <p:spPr>
          <a:xfrm>
            <a:off x="655320" y="1448462"/>
            <a:ext cx="6989893" cy="307777"/>
          </a:xfrm>
          <a:prstGeom prst="rect">
            <a:avLst/>
          </a:prstGeom>
          <a:noFill/>
        </p:spPr>
        <p:txBody>
          <a:bodyPr wrap="square" rtlCol="0">
            <a:spAutoFit/>
          </a:bodyPr>
          <a:lstStyle/>
          <a:p>
            <a:r>
              <a:rPr lang="en-GB" sz="1400" i="1" dirty="0" smtClean="0">
                <a:solidFill>
                  <a:srgbClr val="004976"/>
                </a:solidFill>
              </a:rPr>
              <a:t>Read the full article at </a:t>
            </a:r>
            <a:r>
              <a:rPr lang="en-GB" sz="1400" i="1" dirty="0">
                <a:solidFill>
                  <a:schemeClr val="bg1"/>
                </a:solidFill>
                <a:hlinkClick r:id="rId4"/>
              </a:rPr>
              <a:t>rsc.li/2TtKNJ5</a:t>
            </a:r>
            <a:endParaRPr lang="en-GB" sz="1400" i="1" dirty="0">
              <a:solidFill>
                <a:srgbClr val="004976"/>
              </a:solidFill>
            </a:endParaRPr>
          </a:p>
        </p:txBody>
      </p:sp>
      <p:sp>
        <p:nvSpPr>
          <p:cNvPr id="13" name="TextBox 12"/>
          <p:cNvSpPr txBox="1"/>
          <p:nvPr/>
        </p:nvSpPr>
        <p:spPr>
          <a:xfrm>
            <a:off x="323527" y="204444"/>
            <a:ext cx="6264697" cy="369332"/>
          </a:xfrm>
          <a:prstGeom prst="rect">
            <a:avLst/>
          </a:prstGeom>
          <a:noFill/>
        </p:spPr>
        <p:txBody>
          <a:bodyPr wrap="square" rtlCol="0">
            <a:spAutoFit/>
          </a:bodyPr>
          <a:lstStyle/>
          <a:p>
            <a:r>
              <a:rPr lang="en-US" b="1" dirty="0">
                <a:solidFill>
                  <a:schemeClr val="bg1"/>
                </a:solidFill>
              </a:rPr>
              <a:t>Poly(ionic liquid)s act like taste buds for saccharides</a:t>
            </a:r>
            <a:endParaRPr lang="en-GB" b="1" dirty="0">
              <a:solidFill>
                <a:schemeClr val="bg1"/>
              </a:solidFill>
            </a:endParaRPr>
          </a:p>
        </p:txBody>
      </p:sp>
      <p:pic>
        <p:nvPicPr>
          <p:cNvPr id="16" name="Picture 15" descr="An image showing the fluorescence responses of one photonic sphere to 32 saccharides"/>
          <p:cNvPicPr/>
          <p:nvPr/>
        </p:nvPicPr>
        <p:blipFill rotWithShape="1">
          <a:blip r:embed="rId5">
            <a:extLst>
              <a:ext uri="{28A0092B-C50C-407E-A947-70E740481C1C}">
                <a14:useLocalDpi xmlns:a14="http://schemas.microsoft.com/office/drawing/2010/main" val="0"/>
              </a:ext>
            </a:extLst>
          </a:blip>
          <a:srcRect l="45897" t="33333" r="26154" b="33640"/>
          <a:stretch/>
        </p:blipFill>
        <p:spPr bwMode="auto">
          <a:xfrm>
            <a:off x="7042534" y="204444"/>
            <a:ext cx="1604809" cy="1568371"/>
          </a:xfrm>
          <a:prstGeom prst="rect">
            <a:avLst/>
          </a:prstGeom>
          <a:noFill/>
          <a:ln>
            <a:noFill/>
          </a:ln>
          <a:extLst>
            <a:ext uri="{53640926-AAD7-44D8-BBD7-CCE9431645EC}">
              <a14:shadowObscured xmlns:a14="http://schemas.microsoft.com/office/drawing/2010/main"/>
            </a:ext>
          </a:extLst>
        </p:spPr>
      </p:pic>
      <p:sp>
        <p:nvSpPr>
          <p:cNvPr id="17" name="TextBox 16"/>
          <p:cNvSpPr txBox="1"/>
          <p:nvPr/>
        </p:nvSpPr>
        <p:spPr>
          <a:xfrm>
            <a:off x="6973850" y="1833404"/>
            <a:ext cx="2156916" cy="369332"/>
          </a:xfrm>
          <a:prstGeom prst="rect">
            <a:avLst/>
          </a:prstGeom>
          <a:noFill/>
        </p:spPr>
        <p:txBody>
          <a:bodyPr wrap="square" rtlCol="0">
            <a:spAutoFit/>
          </a:bodyPr>
          <a:lstStyle/>
          <a:p>
            <a:r>
              <a:rPr lang="en-GB" sz="900" dirty="0" smtClean="0">
                <a:solidFill>
                  <a:srgbClr val="54585A"/>
                </a:solidFill>
              </a:rPr>
              <a:t>Source: </a:t>
            </a:r>
            <a:r>
              <a:rPr lang="en-GB" sz="900" dirty="0">
                <a:solidFill>
                  <a:srgbClr val="54585A"/>
                </a:solidFill>
              </a:rPr>
              <a:t>© </a:t>
            </a:r>
            <a:r>
              <a:rPr lang="en-GB" sz="900" dirty="0" err="1">
                <a:solidFill>
                  <a:schemeClr val="bg1"/>
                </a:solidFill>
                <a:hlinkClick r:id="rId6"/>
              </a:rPr>
              <a:t>Guangtao</a:t>
            </a:r>
            <a:r>
              <a:rPr lang="en-GB" sz="900" dirty="0">
                <a:solidFill>
                  <a:schemeClr val="bg1"/>
                </a:solidFill>
                <a:hlinkClick r:id="rId6"/>
              </a:rPr>
              <a:t> Li/Tsinghua University</a:t>
            </a:r>
            <a:endParaRPr lang="en-GB" sz="900" dirty="0">
              <a:solidFill>
                <a:schemeClr val="bg1"/>
              </a:solidFill>
            </a:endParaRPr>
          </a:p>
        </p:txBody>
      </p:sp>
    </p:spTree>
    <p:extLst>
      <p:ext uri="{BB962C8B-B14F-4D97-AF65-F5344CB8AC3E}">
        <p14:creationId xmlns:p14="http://schemas.microsoft.com/office/powerpoint/2010/main" val="690190334"/>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D9B7705-6E4A-433D-914A-8894B6FAEACB}">
  <ds:schemaRefs>
    <ds:schemaRef ds:uri="http://schemas.microsoft.com/sharepoint/v3/contenttype/forms"/>
  </ds:schemaRefs>
</ds:datastoreItem>
</file>

<file path=customXml/itemProps2.xml><?xml version="1.0" encoding="utf-8"?>
<ds:datastoreItem xmlns:ds="http://schemas.openxmlformats.org/officeDocument/2006/customXml" ds:itemID="{507900DF-3EEF-46A5-94A9-21789EBC7165}">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elements/1.1/"/>
    <ds:schemaRef ds:uri="27d643f5-4560-4eff-9f48-d0fe6b2bec2d"/>
    <ds:schemaRef ds:uri="http://www.w3.org/XML/1998/namespace"/>
    <ds:schemaRef ds:uri="http://purl.org/dc/dcmitype/"/>
  </ds:schemaRefs>
</ds:datastoreItem>
</file>

<file path=customXml/itemProps3.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Office Theme</Template>
  <TotalTime>376</TotalTime>
  <Words>142</Words>
  <Application>Microsoft Office PowerPoint</Application>
  <PresentationFormat>On-screen Show (4:3)</PresentationFormat>
  <Paragraphs>32</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Wingdings</vt:lpstr>
      <vt:lpstr>1_RSC_Plain_no footer</vt:lpstr>
      <vt:lpstr>Poly(ionic liquid)s act like taste buds for saccharides</vt:lpstr>
      <vt:lpstr>Poly(ionic liquid)s act like taste buds for saccharides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Andy McLaughlin</dc:creator>
  <cp:lastModifiedBy>Lisa Clatworthy</cp:lastModifiedBy>
  <cp:revision>34</cp:revision>
  <dcterms:created xsi:type="dcterms:W3CDTF">2019-06-17T10:12:16Z</dcterms:created>
  <dcterms:modified xsi:type="dcterms:W3CDTF">2019-08-14T15:51:50Z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