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4"/>
  </p:sldMasterIdLst>
  <p:notesMasterIdLst>
    <p:notesMasterId r:id="rId7"/>
  </p:notesMasterIdLst>
  <p:sldIdLst>
    <p:sldId id="273" r:id="rId5"/>
    <p:sldId id="27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585A"/>
    <a:srgbClr val="DA1883"/>
    <a:srgbClr val="FF9E1B"/>
    <a:srgbClr val="E7E6E6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94" autoAdjust="0"/>
    <p:restoredTop sz="78955" autoAdjust="0"/>
  </p:normalViewPr>
  <p:slideViewPr>
    <p:cSldViewPr snapToGrid="0" snapToObjects="1">
      <p:cViewPr varScale="1">
        <p:scale>
          <a:sx n="92" d="100"/>
          <a:sy n="92" d="100"/>
        </p:scale>
        <p:origin x="2429" y="77"/>
      </p:cViewPr>
      <p:guideLst>
        <p:guide orient="horz" pos="157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54ED3-4554-2847-B655-88FA98F1AC0A}" type="datetimeFigureOut">
              <a:rPr lang="en-GB" smtClean="0"/>
              <a:t>04/03/2021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E44EFE-404B-D849-BE65-BA999C8571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730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US" dirty="0" smtClean="0"/>
              <a:t>–</a:t>
            </a:r>
            <a:r>
              <a:rPr lang="en-GB" baseline="0" dirty="0" smtClean="0"/>
              <a:t>16) </a:t>
            </a:r>
            <a:r>
              <a:rPr lang="en-GB" baseline="0" dirty="0" smtClean="0"/>
              <a:t>on the </a:t>
            </a:r>
            <a:r>
              <a:rPr lang="en-GB" baseline="0" dirty="0" smtClean="0"/>
              <a:t>cracking of crude oil or recycling of plastics</a:t>
            </a:r>
            <a:r>
              <a:rPr lang="en-GB" baseline="0" dirty="0" smtClean="0"/>
              <a:t>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1700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This</a:t>
            </a:r>
            <a:r>
              <a:rPr lang="en-GB" baseline="0" dirty="0" smtClean="0"/>
              <a:t> slide summarises a recent article </a:t>
            </a:r>
            <a:r>
              <a:rPr lang="en-GB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 smtClean="0"/>
              <a:t> by </a:t>
            </a:r>
            <a:r>
              <a:rPr lang="en-GB" i="1" baseline="0" dirty="0" smtClean="0"/>
              <a:t>Chemistry World</a:t>
            </a:r>
            <a:r>
              <a:rPr lang="en-GB" baseline="0" dirty="0" smtClean="0"/>
              <a:t>. Use this slide as a lesson starter for a lesson (14</a:t>
            </a:r>
            <a:r>
              <a:rPr lang="en-US" dirty="0" smtClean="0"/>
              <a:t>–</a:t>
            </a:r>
            <a:r>
              <a:rPr lang="en-GB" baseline="0" dirty="0" smtClean="0"/>
              <a:t>16) </a:t>
            </a:r>
            <a:r>
              <a:rPr lang="en-GB" baseline="0" dirty="0" smtClean="0"/>
              <a:t>on the </a:t>
            </a:r>
            <a:r>
              <a:rPr lang="en-GB" baseline="0" dirty="0" smtClean="0"/>
              <a:t>cracking of crude oil or recycling of plastics.</a:t>
            </a: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Answers: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Waste plastic could be turned into a useful product instead of going to landfill or incineration. Less natural gas would need to be extracted.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Cracking is usually </a:t>
            </a: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used to turn large hydrocarbon molecules that </a:t>
            </a: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are of </a:t>
            </a: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limited use into </a:t>
            </a: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smaller, </a:t>
            </a: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more useful hydrocarbons.</a:t>
            </a:r>
          </a:p>
          <a:p>
            <a:pPr marL="228600" indent="-228600">
              <a:buAutoNum type="arabicPeriod"/>
            </a:pP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Putting the ruthenium catalyst on a zeolite support increases </a:t>
            </a:r>
            <a:r>
              <a:rPr lang="en-GB" sz="1200" baseline="0" dirty="0" smtClean="0">
                <a:solidFill>
                  <a:schemeClr val="tx1"/>
                </a:solidFill>
                <a:latin typeface="+mn-lt"/>
              </a:rPr>
              <a:t>the surface area of the catalyst, allowing less of the expensive catalyst to be used.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7E44EFE-404B-D849-BE65-BA999C85712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357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6F06E72-FD10-384B-917A-421C42C988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49FB06-ED83-EA45-AEBD-3751AE6255D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28650" y="1825625"/>
            <a:ext cx="7886700" cy="34083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8420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2C8ADCB8-941A-2E48-A25E-6D520F81200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7658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288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wo Content_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2C4AF84-80AB-C24E-A255-17AE1204EC6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02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 Tex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5941" y="6300000"/>
            <a:ext cx="2057400" cy="365125"/>
          </a:xfrm>
        </p:spPr>
        <p:txBody>
          <a:bodyPr/>
          <a:lstStyle/>
          <a:p>
            <a:fld id="{D993BE9A-2295-974E-B063-F12D5C0A2200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F062252-0813-314C-AFFB-A2A147BBFF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15548"/>
            <a:ext cx="3744568" cy="364584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A7A4E21-F83C-754F-841F-835C3F504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2D47F291-18EF-E34E-8DD6-E5E40C8FD305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572000" y="1816100"/>
            <a:ext cx="3943350" cy="364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37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2541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5941" y="630000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4976"/>
                </a:solidFill>
              </a:defRPr>
            </a:lvl1pPr>
          </a:lstStyle>
          <a:p>
            <a:fld id="{D993BE9A-2295-974E-B063-F12D5C0A2200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6D10051-213D-F54D-BD3C-B61FA29442A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5720631"/>
            <a:ext cx="2615950" cy="1137369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0C2941-B443-B742-A370-CFF703CA1858}"/>
              </a:ext>
            </a:extLst>
          </p:cNvPr>
          <p:cNvCxnSpPr>
            <a:cxnSpLocks/>
          </p:cNvCxnSpPr>
          <p:nvPr userDrawn="1"/>
        </p:nvCxnSpPr>
        <p:spPr>
          <a:xfrm>
            <a:off x="318000" y="5720598"/>
            <a:ext cx="852534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5976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29" r:id="rId2"/>
    <p:sldLayoutId id="2147483731" r:id="rId3"/>
    <p:sldLayoutId id="214748373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rgbClr val="004976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rgbClr val="54585A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5458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5458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5458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hyperlink" Target="https://rsc.li/2MM4bSB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hyperlink" Target="https://rsc.li/2MM4bSB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1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Turning </a:t>
            </a:r>
            <a:r>
              <a:rPr lang="en-GB" sz="3200" dirty="0" smtClean="0"/>
              <a:t>waste into fuel</a:t>
            </a:r>
            <a:endParaRPr lang="en-GB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04851" y="2513987"/>
            <a:ext cx="7862207" cy="3542115"/>
          </a:xfrm>
        </p:spPr>
        <p:txBody>
          <a:bodyPr>
            <a:normAutofit/>
          </a:bodyPr>
          <a:lstStyle/>
          <a:p>
            <a:r>
              <a:rPr lang="en-GB" sz="1700" dirty="0" smtClean="0"/>
              <a:t>Recovering </a:t>
            </a:r>
            <a:r>
              <a:rPr lang="en-GB" sz="1700" dirty="0"/>
              <a:t>chemicals from plastic waste is not new. </a:t>
            </a:r>
            <a:r>
              <a:rPr lang="en-GB" sz="1700" dirty="0" smtClean="0"/>
              <a:t>Hydrocracking</a:t>
            </a:r>
            <a:r>
              <a:rPr lang="en-GB" sz="1700" dirty="0"/>
              <a:t>, which is often used in refining oil to make jet fuel and diesel, can convert plastic too. This reacts a feedstock with hydrogen and a catalyst. However, using the approach with plastic has been hampered by a lack of efficient catalysts. </a:t>
            </a:r>
            <a:r>
              <a:rPr lang="en-GB" sz="1700" dirty="0" smtClean="0"/>
              <a:t>Researchers investigated the use of ruthenium nanoparticles on zeolite supports as a catalyst. They discovered this catalyst efficiently transforms </a:t>
            </a:r>
            <a:r>
              <a:rPr lang="en-GB" sz="1700" dirty="0" err="1" smtClean="0"/>
              <a:t>polyethene</a:t>
            </a:r>
            <a:r>
              <a:rPr lang="en-GB" sz="1700" dirty="0" smtClean="0"/>
              <a:t>, </a:t>
            </a:r>
            <a:r>
              <a:rPr lang="en-GB" sz="1700" dirty="0" err="1" smtClean="0"/>
              <a:t>polypropene</a:t>
            </a:r>
            <a:r>
              <a:rPr lang="en-GB" sz="1700" dirty="0" smtClean="0"/>
              <a:t> and polystyrene into methane that could be fed into natural gas networks. </a:t>
            </a:r>
            <a:endParaRPr lang="en-GB" sz="17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7" name="TextBox 11"/>
          <p:cNvSpPr txBox="1"/>
          <p:nvPr/>
        </p:nvSpPr>
        <p:spPr>
          <a:xfrm>
            <a:off x="824748" y="1100550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4"/>
              </a:rPr>
              <a:t>rsc.li/2MM4bSB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704851" y="1424445"/>
            <a:ext cx="4561156" cy="340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700" dirty="0" smtClean="0"/>
              <a:t>Plastic waste can be converted into methane for fuel using a ruthenium-based catalyst. The technology could lessen our plastic waste problem as well as produce fuel.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339392" y="117671"/>
            <a:ext cx="3722160" cy="2483233"/>
            <a:chOff x="5342209" y="203931"/>
            <a:chExt cx="3722160" cy="248323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2209" y="203931"/>
              <a:ext cx="3525199" cy="235013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 rot="5400000">
              <a:off x="8295785" y="1918580"/>
              <a:ext cx="13217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rgbClr val="54585A"/>
                  </a:solidFill>
                </a:rPr>
                <a:t>© </a:t>
              </a:r>
              <a:r>
                <a:rPr lang="en-GB" sz="800" dirty="0" err="1">
                  <a:solidFill>
                    <a:srgbClr val="54585A"/>
                  </a:solidFill>
                </a:rPr>
                <a:t>Jantsarik</a:t>
              </a:r>
              <a:r>
                <a:rPr lang="en-GB" sz="800" dirty="0">
                  <a:solidFill>
                    <a:srgbClr val="54585A"/>
                  </a:solidFill>
                </a:rPr>
                <a:t>/</a:t>
              </a:r>
              <a:r>
                <a:rPr lang="en-GB" sz="800" dirty="0" err="1">
                  <a:solidFill>
                    <a:srgbClr val="54585A"/>
                  </a:solidFill>
                </a:rPr>
                <a:t>Shutterstock</a:t>
              </a:r>
              <a:endParaRPr lang="en-GB" sz="800" dirty="0">
                <a:solidFill>
                  <a:srgbClr val="54585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997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8BABC9-3627-194B-8675-4E9513869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BE9A-2295-974E-B063-F12D5C0A2200}" type="slidenum">
              <a:rPr lang="en-GB" smtClean="0"/>
              <a:t>2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FB8C7A-6F1E-6C4F-84AA-61CCD4C8E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140" y="203931"/>
            <a:ext cx="7886700" cy="13255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Turning </a:t>
            </a:r>
            <a:r>
              <a:rPr lang="en-GB" sz="3200" dirty="0" smtClean="0"/>
              <a:t>waste into fuel</a:t>
            </a:r>
            <a:endParaRPr lang="en-GB" sz="3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04851" y="2513987"/>
            <a:ext cx="7862207" cy="3542115"/>
          </a:xfrm>
        </p:spPr>
        <p:txBody>
          <a:bodyPr>
            <a:normAutofit/>
          </a:bodyPr>
          <a:lstStyle/>
          <a:p>
            <a:r>
              <a:rPr lang="en-GB" sz="1700" dirty="0" smtClean="0"/>
              <a:t>Recovering </a:t>
            </a:r>
            <a:r>
              <a:rPr lang="en-GB" sz="1700" dirty="0"/>
              <a:t>chemicals from plastic waste is not new. </a:t>
            </a:r>
            <a:r>
              <a:rPr lang="en-GB" sz="1700" dirty="0" smtClean="0"/>
              <a:t>Hydrocracking</a:t>
            </a:r>
            <a:r>
              <a:rPr lang="en-GB" sz="1700" dirty="0"/>
              <a:t>, which is often used in refining oil to make jet fuel and diesel, can convert plastic too. This reacts a feedstock with hydrogen and a catalyst. However, using the approach with plastic has been hampered by a lack of efficient catalysts. </a:t>
            </a:r>
            <a:r>
              <a:rPr lang="en-GB" sz="1700" dirty="0" smtClean="0"/>
              <a:t>Researchers investigated the use of ruthenium nanoparticles on zeolite supports as a catalyst. They discovered this catalyst efficiently transforms </a:t>
            </a:r>
            <a:r>
              <a:rPr lang="en-GB" sz="1700" dirty="0" err="1" smtClean="0"/>
              <a:t>polyethene</a:t>
            </a:r>
            <a:r>
              <a:rPr lang="en-GB" sz="1700" dirty="0" smtClean="0"/>
              <a:t>, </a:t>
            </a:r>
            <a:r>
              <a:rPr lang="en-GB" sz="1700" dirty="0" err="1" smtClean="0"/>
              <a:t>polypropene</a:t>
            </a:r>
            <a:r>
              <a:rPr lang="en-GB" sz="1700" dirty="0" smtClean="0"/>
              <a:t> and polystyrene into methane that could be fed into natural gas networks. </a:t>
            </a:r>
            <a:endParaRPr lang="en-GB" sz="17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695" y="5816049"/>
            <a:ext cx="967901" cy="9679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8649" y="4752975"/>
            <a:ext cx="8368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Describe how this process could benefit the environment.</a:t>
            </a:r>
          </a:p>
          <a:p>
            <a:pPr marL="342900" indent="-342900">
              <a:buAutoNum type="arabicPeriod"/>
            </a:pPr>
            <a:r>
              <a:rPr lang="en-GB" dirty="0" smtClean="0"/>
              <a:t>Describe why cracking is used in refining crude oil.</a:t>
            </a:r>
          </a:p>
          <a:p>
            <a:pPr marL="342900" indent="-342900">
              <a:buAutoNum type="arabicPeriod"/>
            </a:pPr>
            <a:r>
              <a:rPr lang="en-GB" dirty="0" smtClean="0"/>
              <a:t>Suggest why the ruthenium catalyst is put on a zeolite support.</a:t>
            </a:r>
          </a:p>
          <a:p>
            <a:pPr marL="342900" indent="-342900">
              <a:buAutoNum type="arabicPeriod"/>
            </a:pPr>
            <a:endParaRPr lang="en-GB" dirty="0" smtClean="0"/>
          </a:p>
        </p:txBody>
      </p:sp>
      <p:sp>
        <p:nvSpPr>
          <p:cNvPr id="7" name="TextBox 11"/>
          <p:cNvSpPr txBox="1"/>
          <p:nvPr/>
        </p:nvSpPr>
        <p:spPr>
          <a:xfrm>
            <a:off x="824748" y="1100550"/>
            <a:ext cx="6989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i="1" dirty="0">
                <a:solidFill>
                  <a:srgbClr val="004976"/>
                </a:solidFill>
              </a:rPr>
              <a:t>Read the full article at </a:t>
            </a:r>
            <a:r>
              <a:rPr lang="en-GB" sz="1400" i="1" dirty="0" smtClean="0">
                <a:solidFill>
                  <a:srgbClr val="004976"/>
                </a:solidFill>
                <a:hlinkClick r:id="rId4"/>
              </a:rPr>
              <a:t>rsc.li/2MM4bSB</a:t>
            </a:r>
            <a:endParaRPr lang="en-GB" sz="1400" i="1" dirty="0">
              <a:solidFill>
                <a:srgbClr val="004976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6D93CE8-DF7B-584A-90B2-D75DC0F3F499}"/>
              </a:ext>
            </a:extLst>
          </p:cNvPr>
          <p:cNvSpPr txBox="1">
            <a:spLocks/>
          </p:cNvSpPr>
          <p:nvPr/>
        </p:nvSpPr>
        <p:spPr>
          <a:xfrm>
            <a:off x="704851" y="1424445"/>
            <a:ext cx="4561156" cy="3408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5458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700" dirty="0" smtClean="0"/>
              <a:t>Plastic waste can be converted into methane for fuel using a ruthenium-based catalyst. The technology could lessen our plastic waste problem as well as produce fuel.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5339392" y="117671"/>
            <a:ext cx="3722160" cy="2483233"/>
            <a:chOff x="5342209" y="203931"/>
            <a:chExt cx="3722160" cy="248323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2209" y="203931"/>
              <a:ext cx="3525199" cy="2350133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 rot="5400000">
              <a:off x="8295785" y="1918580"/>
              <a:ext cx="132172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>
                  <a:solidFill>
                    <a:srgbClr val="54585A"/>
                  </a:solidFill>
                </a:rPr>
                <a:t>© </a:t>
              </a:r>
              <a:r>
                <a:rPr lang="en-GB" sz="800" dirty="0" err="1">
                  <a:solidFill>
                    <a:srgbClr val="54585A"/>
                  </a:solidFill>
                </a:rPr>
                <a:t>Jantsarik</a:t>
              </a:r>
              <a:r>
                <a:rPr lang="en-GB" sz="800" dirty="0">
                  <a:solidFill>
                    <a:srgbClr val="54585A"/>
                  </a:solidFill>
                </a:rPr>
                <a:t>/</a:t>
              </a:r>
              <a:r>
                <a:rPr lang="en-GB" sz="800" dirty="0" err="1">
                  <a:solidFill>
                    <a:srgbClr val="54585A"/>
                  </a:solidFill>
                </a:rPr>
                <a:t>Shutterstock</a:t>
              </a:r>
              <a:endParaRPr lang="en-GB" sz="800" dirty="0">
                <a:solidFill>
                  <a:srgbClr val="54585A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613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RSC_Plain_no footer">
  <a:themeElements>
    <a:clrScheme name="Custom 1">
      <a:dk1>
        <a:srgbClr val="004976"/>
      </a:dk1>
      <a:lt1>
        <a:srgbClr val="FFFFFF"/>
      </a:lt1>
      <a:dk2>
        <a:srgbClr val="004976"/>
      </a:dk2>
      <a:lt2>
        <a:srgbClr val="E7E6E6"/>
      </a:lt2>
      <a:accent1>
        <a:srgbClr val="004976"/>
      </a:accent1>
      <a:accent2>
        <a:srgbClr val="48A9C5"/>
      </a:accent2>
      <a:accent3>
        <a:srgbClr val="EEDC00"/>
      </a:accent3>
      <a:accent4>
        <a:srgbClr val="97D700"/>
      </a:accent4>
      <a:accent5>
        <a:srgbClr val="DA1883"/>
      </a:accent5>
      <a:accent6>
        <a:srgbClr val="991E66"/>
      </a:accent6>
      <a:hlink>
        <a:srgbClr val="FF9E1B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EW EIC starter slide template.pptx" id="{8C227671-679E-4005-AE38-7E4654D46299}" vid="{3A4C9E2F-8493-4A3B-ACEE-3D5EC76FA45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593B7E4512BB9469461FF4FD5770B2F" ma:contentTypeVersion="2" ma:contentTypeDescription="Create a new document." ma:contentTypeScope="" ma:versionID="5486c3611d7f33a3c06049c215fb4c92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7079d9acee7d610bba9b6271d294110d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  <xsd:enumeration value="RSC Branding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C2B75D-225E-421C-86E0-971E0BD304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07900DF-3EEF-46A5-94A9-21789EBC7165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27d643f5-4560-4eff-9f48-d0fe6b2bec2d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D9B7705-6E4A-433D-914A-8894B6FAEA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NEW EIC starter slide template (1)</Template>
  <TotalTime>1036</TotalTime>
  <Words>450</Words>
  <Application>Microsoft Office PowerPoint</Application>
  <PresentationFormat>On-screen Show (4:3)</PresentationFormat>
  <Paragraphs>25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1_RSC_Plain_no footer</vt:lpstr>
      <vt:lpstr>Turning waste into fuel</vt:lpstr>
      <vt:lpstr>Turning waste into fuel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Turning waste into fuel</dc:title>
  <dc:subject>catalysis recycling waste fuel hydrocracking cracking</dc:subject>
  <dc:creator>Neil Goalby</dc:creator>
  <cp:keywords/>
  <dc:description>From Turning mixed plastic waste into natural gas, Education in Chemistry rsc.li/2MM4bSB</dc:description>
  <cp:lastModifiedBy>Lisa Clatworthy</cp:lastModifiedBy>
  <cp:revision>105</cp:revision>
  <dcterms:created xsi:type="dcterms:W3CDTF">2020-04-08T13:50:19Z</dcterms:created>
  <dcterms:modified xsi:type="dcterms:W3CDTF">2021-03-04T13:39:22Z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0x0101003593B7E4512BB9469461FF4FD5770B2F</vt:lpwstr>
  </property>
</Properties>
</file>