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84569" autoAdjust="0"/>
  </p:normalViewPr>
  <p:slideViewPr>
    <p:cSldViewPr snapToGrid="0" snapToObjects="1">
      <p:cViewPr varScale="1">
        <p:scale>
          <a:sx n="96" d="100"/>
          <a:sy n="96" d="100"/>
        </p:scale>
        <p:origin x="1554" y="9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26/01/2024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extracting metals</a:t>
            </a:r>
          </a:p>
          <a:p>
            <a:endParaRPr lang="en-GB" dirty="0"/>
          </a:p>
          <a:p>
            <a:r>
              <a:rPr lang="en-GB" dirty="0"/>
              <a:t>Answers</a:t>
            </a:r>
          </a:p>
          <a:p>
            <a:pPr marL="228600" indent="-228600">
              <a:buAutoNum type="arabicPeriod"/>
            </a:pPr>
            <a:r>
              <a:rPr lang="en-GB" baseline="0" dirty="0"/>
              <a:t>Gold is unreactive.</a:t>
            </a:r>
          </a:p>
          <a:p>
            <a:pPr marL="228600" indent="-228600">
              <a:buAutoNum type="arabicPeriod"/>
            </a:pPr>
            <a:r>
              <a:rPr lang="en-GB" baseline="0" dirty="0"/>
              <a:t>The mercury vaporises on heating. The gold does not vaporise because it has a much higher melting point than gold.</a:t>
            </a:r>
          </a:p>
          <a:p>
            <a:pPr marL="228600" indent="-228600">
              <a:buAutoNum type="arabicPeriod"/>
            </a:pPr>
            <a:r>
              <a:rPr lang="en-GB" baseline="0" dirty="0"/>
              <a:t>The mercury can pollute rivers and soils. The mercury gets into the food chain and accumulates in high levels in some birds and animals.</a:t>
            </a:r>
            <a:endParaRPr lang="en-US"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1/26/2024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dirty="0"/>
              <a:t>High mercury levels in birds blamed on mining</a:t>
            </a:r>
            <a:endParaRPr lang="en-US"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73211"/>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rsc.li/3OhL7b8</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70" y="1569115"/>
            <a:ext cx="5838776" cy="5040000"/>
          </a:xfrm>
        </p:spPr>
        <p:txBody>
          <a:bodyPr>
            <a:noAutofit/>
          </a:bodyPr>
          <a:lstStyle/>
          <a:p>
            <a:r>
              <a:rPr lang="en-GB" dirty="0"/>
              <a:t>Mercury is used in small-scale gold mining to extract minute gold particles from soil, forming an amalgam when bound to gold. When heated, the amalgam releases mercury vapour, contaminating air and surrounding soil and water. </a:t>
            </a:r>
          </a:p>
          <a:p>
            <a:r>
              <a:rPr lang="en-GB" dirty="0"/>
              <a:t>Microbes then convert the mercury into a readily absorbable form leading to biomagnification in the food chain. Researchers analysed blood samples from birds across Central and South America and found mercury levels nearly four times higher at sites affected by small-scale </a:t>
            </a:r>
            <a:br>
              <a:rPr lang="en-GB" dirty="0"/>
            </a:br>
            <a:r>
              <a:rPr lang="en-GB" dirty="0"/>
              <a:t>gold mining. </a:t>
            </a:r>
          </a:p>
        </p:txBody>
      </p:sp>
      <p:pic>
        <p:nvPicPr>
          <p:cNvPr id="6" name="Picture 5">
            <a:extLst>
              <a:ext uri="{FF2B5EF4-FFF2-40B4-BE49-F238E27FC236}">
                <a16:creationId xmlns:a16="http://schemas.microsoft.com/office/drawing/2014/main" id="{1E8B292F-C975-35D4-5788-36F543B9F4E5}"/>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6798643" y="1115784"/>
            <a:ext cx="3752019" cy="2501346"/>
          </a:xfrm>
          <a:prstGeom prst="rect">
            <a:avLst/>
          </a:prstGeom>
        </p:spPr>
      </p:pic>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ChrisEllis85/Getty</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38% of global mercury pollution comes from small-scale gold mining</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3366393335"/>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Why is gold found in the earth as the metal itself?</a:t>
                      </a:r>
                    </a:p>
                    <a:p>
                      <a:pPr marL="342900" indent="-342900">
                        <a:lnSpc>
                          <a:spcPct val="100000"/>
                        </a:lnSpc>
                        <a:buAutoNum type="arabicPeriod"/>
                      </a:pPr>
                      <a:r>
                        <a:rPr lang="en-US" sz="1600" b="0" i="0" baseline="0" dirty="0">
                          <a:latin typeface="Century Gothic" panose="020B0502020202020204" pitchFamily="34" charset="0"/>
                        </a:rPr>
                        <a:t>Explain how the gold is separated from the amalgam.</a:t>
                      </a:r>
                    </a:p>
                    <a:p>
                      <a:pPr marL="342900" indent="-342900">
                        <a:lnSpc>
                          <a:spcPct val="100000"/>
                        </a:lnSpc>
                        <a:buAutoNum type="arabicPeriod"/>
                      </a:pPr>
                      <a:r>
                        <a:rPr lang="en-US" sz="1600" b="0" i="0" baseline="0" dirty="0">
                          <a:latin typeface="Century Gothic" panose="020B0502020202020204" pitchFamily="34" charset="0"/>
                        </a:rPr>
                        <a:t>Explain why this method of </a:t>
                      </a:r>
                      <a:br>
                        <a:rPr lang="en-US" sz="1600" b="0" i="0" baseline="0" dirty="0">
                          <a:latin typeface="Century Gothic" panose="020B0502020202020204" pitchFamily="34" charset="0"/>
                        </a:rPr>
                      </a:br>
                      <a:r>
                        <a:rPr lang="en-US" sz="1600" b="0" i="0" baseline="0" dirty="0">
                          <a:latin typeface="Century Gothic" panose="020B0502020202020204" pitchFamily="34" charset="0"/>
                        </a:rPr>
                        <a:t>gold extraction is harmful to </a:t>
                      </a:r>
                      <a:br>
                        <a:rPr lang="en-US" sz="1600" b="0" i="0" baseline="0" dirty="0">
                          <a:latin typeface="Century Gothic" panose="020B0502020202020204" pitchFamily="34" charset="0"/>
                        </a:rPr>
                      </a:br>
                      <a:r>
                        <a:rPr lang="en-US" sz="1600" b="0" i="0" baseline="0" dirty="0">
                          <a:latin typeface="Century Gothic" panose="020B0502020202020204" pitchFamily="34" charset="0"/>
                        </a:rPr>
                        <a:t>the environment.</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E32765-0D1B-4967-A921-DBD855E7514C}">
  <ds:schemaRefs>
    <ds:schemaRef ds:uri="http://www.w3.org/XML/1998/namespace"/>
    <ds:schemaRef ds:uri="http://schemas.microsoft.com/office/2006/documentManagement/types"/>
    <ds:schemaRef ds:uri="http://schemas.microsoft.com/office/2006/metadata/properties"/>
    <ds:schemaRef ds:uri="09ea5656-4490-4481-bb0e-98dc9cca7dc3"/>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6ec2360f-6db7-4557-82fc-01391e7a085b"/>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4FF2A0-C252-4A30-8EDD-02E4F295A9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238</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High mercury levels in birds blamed on mining</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mercury levels in birds blamed on mining</dc:title>
  <dc:creator/>
  <cp:keywords>Science; research; news; teaching; context; secondary;native metal; gold; mercury; bioaccumulation; mining; gold mining</cp:keywords>
  <dc:description>From Education in Chemistry https://rsc.li/3HwBa68 Tropical birds bear brunt of gold mining impact</dc:description>
  <cp:lastModifiedBy/>
  <cp:revision>1</cp:revision>
  <dcterms:created xsi:type="dcterms:W3CDTF">2022-07-21T16:12:38Z</dcterms:created>
  <dcterms:modified xsi:type="dcterms:W3CDTF">2024-01-26T08:07:08Z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