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9217" autoAdjust="0"/>
  </p:normalViewPr>
  <p:slideViewPr>
    <p:cSldViewPr snapToGrid="0" snapToObjects="1">
      <p:cViewPr varScale="1">
        <p:scale>
          <a:sx n="50" d="100"/>
          <a:sy n="50" d="100"/>
        </p:scale>
        <p:origin x="1480" y="2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12/09/2024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a:t>
            </a:r>
            <a:r>
              <a:rPr lang="en-GB" sz="1800" dirty="0">
                <a:effectLst/>
                <a:latin typeface="Segoe UI" panose="020B0502040204020203" pitchFamily="34" charset="0"/>
              </a:rPr>
              <a:t>Use it to provide context when teaching alkanes</a:t>
            </a:r>
            <a:r>
              <a:rPr lang="en-GB" baseline="0" dirty="0"/>
              <a:t>. </a:t>
            </a:r>
            <a:endParaRPr lang="en-GB" dirty="0"/>
          </a:p>
          <a:p>
            <a:endParaRPr lang="en-GB" dirty="0"/>
          </a:p>
          <a:p>
            <a:r>
              <a:rPr lang="en-GB" dirty="0"/>
              <a:t>Answers</a:t>
            </a:r>
          </a:p>
          <a:p>
            <a:pPr marL="228600" indent="-228600">
              <a:buAutoNum type="arabicPeriod"/>
            </a:pPr>
            <a:r>
              <a:rPr lang="en-GB" baseline="0" dirty="0"/>
              <a:t>A compound containing only carbon and hydrogen.</a:t>
            </a:r>
            <a:endParaRPr lang="en-GB" baseline="30000" dirty="0"/>
          </a:p>
          <a:p>
            <a:pPr marL="228600" indent="-228600">
              <a:buAutoNum type="arabicPeriod"/>
            </a:pPr>
            <a:r>
              <a:rPr lang="en-GB" baseline="0" dirty="0"/>
              <a:t>C</a:t>
            </a:r>
            <a:r>
              <a:rPr lang="en-GB" baseline="-25000" dirty="0"/>
              <a:t>2</a:t>
            </a:r>
            <a:r>
              <a:rPr lang="en-GB" baseline="0" dirty="0"/>
              <a:t>H</a:t>
            </a:r>
            <a:r>
              <a:rPr lang="en-GB" baseline="-25000" dirty="0"/>
              <a:t>6</a:t>
            </a:r>
          </a:p>
          <a:p>
            <a:pPr marL="228600" indent="-228600">
              <a:buAutoNum type="arabicPeriod"/>
            </a:pPr>
            <a:r>
              <a:rPr lang="en-GB" baseline="0" dirty="0"/>
              <a:t>Ethane is made of small molecules with weak intermolecular forces between the molecules. You need little </a:t>
            </a:r>
            <a:r>
              <a:rPr lang="en-GB" baseline="0"/>
              <a:t>energy to </a:t>
            </a:r>
            <a:r>
              <a:rPr lang="en-GB" baseline="0" dirty="0"/>
              <a:t>overcome the intermolecular forces.</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9/12/2024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Titan’s liquid hydrocarbon seas</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rsc.li/4eg12S7</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69" y="1569115"/>
            <a:ext cx="5933875" cy="5040000"/>
          </a:xfrm>
        </p:spPr>
        <p:txBody>
          <a:bodyPr>
            <a:noAutofit/>
          </a:bodyPr>
          <a:lstStyle/>
          <a:p>
            <a:r>
              <a:rPr lang="en-US" dirty="0"/>
              <a:t>Radar observations from the Cassini–Huygens space probe have given new insight into Saturn’s largest moon, Titan. Titan has flat plains and polar regions, with seas and lakes of liquid hydrocarbons, primarily made of methane and ethane. </a:t>
            </a:r>
          </a:p>
          <a:p>
            <a:r>
              <a:rPr lang="en-US" dirty="0"/>
              <a:t>The </a:t>
            </a:r>
            <a:r>
              <a:rPr lang="en-GB" dirty="0"/>
              <a:t>observations of Titan’s surface</a:t>
            </a:r>
            <a:r>
              <a:rPr lang="en-US" dirty="0"/>
              <a:t> showed that the seas were mostly level, with different ratios of methane and ethane. They showed methane-rich rivers entering seas with higher ethane content. Researchers detected small waves in coastal areas near estuaries, which could indicate that Titan’s seas have tides. </a:t>
            </a:r>
            <a:endParaRPr lang="en-GB" dirty="0"/>
          </a:p>
        </p:txBody>
      </p:sp>
      <p:pic>
        <p:nvPicPr>
          <p:cNvPr id="6" name="Picture 5" descr="Image showing the hydrocarbon lakes on Titan, a Cassini radar image">
            <a:extLst>
              <a:ext uri="{FF2B5EF4-FFF2-40B4-BE49-F238E27FC236}">
                <a16:creationId xmlns:a16="http://schemas.microsoft.com/office/drawing/2014/main" id="{1E8B292F-C975-35D4-5788-36F543B9F4E5}"/>
              </a:ext>
              <a:ext uri="{C183D7F6-B498-43B3-948B-1728B52AA6E4}">
                <adec:decorative xmlns:adec="http://schemas.microsoft.com/office/drawing/2017/decorative" val="0"/>
              </a:ext>
            </a:extLst>
          </p:cNvPr>
          <p:cNvPicPr>
            <a:picLocks noChangeAspect="1"/>
          </p:cNvPicPr>
          <p:nvPr/>
        </p:nvPicPr>
        <p:blipFill>
          <a:blip r:embed="rId3"/>
          <a:srcRect/>
          <a:stretch/>
        </p:blipFill>
        <p:spPr>
          <a:xfrm>
            <a:off x="6798643" y="1115784"/>
            <a:ext cx="3752019" cy="2501346"/>
          </a:xfrm>
          <a:prstGeom prst="rect">
            <a:avLst/>
          </a:prstGeom>
        </p:spPr>
      </p:pic>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0"/>
              </a:ext>
            </a:extLst>
          </p:cNvPr>
          <p:cNvSpPr txBox="1"/>
          <p:nvPr/>
        </p:nvSpPr>
        <p:spPr>
          <a:xfrm rot="16200000">
            <a:off x="9112661" y="2084123"/>
            <a:ext cx="3027471" cy="215444"/>
          </a:xfrm>
          <a:prstGeom prst="rect">
            <a:avLst/>
          </a:prstGeom>
          <a:noFill/>
        </p:spPr>
        <p:txBody>
          <a:bodyPr wrap="square" rtlCol="0">
            <a:spAutoFit/>
          </a:bodyPr>
          <a:lstStyle/>
          <a:p>
            <a:r>
              <a:rPr lang="en-GB" sz="800" dirty="0"/>
              <a:t>© </a:t>
            </a:r>
            <a:r>
              <a:rPr lang="en-GB" sz="800" b="0" i="0" dirty="0">
                <a:solidFill>
                  <a:srgbClr val="172B4D"/>
                </a:solidFill>
                <a:effectLst/>
                <a:highlight>
                  <a:srgbClr val="FFFFFF"/>
                </a:highlight>
                <a:latin typeface="-apple-system"/>
              </a:rPr>
              <a:t>NASA/JPL/Science Photo Library</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Titan is the only known place to have a liquid on its surface other than Earth </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1704674682"/>
              </p:ext>
            </p:extLst>
          </p:nvPr>
        </p:nvGraphicFramePr>
        <p:xfrm>
          <a:off x="6796657" y="4325729"/>
          <a:ext cx="3755993" cy="1854162"/>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377181">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476981">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Define hydrocarbon.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is the molecular formula </a:t>
                      </a:r>
                      <a:br>
                        <a:rPr lang="en-US" sz="1600" b="0" i="0" baseline="0" dirty="0">
                          <a:latin typeface="Century Gothic" panose="020B0502020202020204" pitchFamily="34" charset="0"/>
                        </a:rPr>
                      </a:br>
                      <a:r>
                        <a:rPr lang="en-US" sz="1600" b="0" i="0" baseline="0" dirty="0">
                          <a:latin typeface="Century Gothic" panose="020B0502020202020204" pitchFamily="34" charset="0"/>
                        </a:rPr>
                        <a:t>of ethane?</a:t>
                      </a:r>
                      <a:endParaRPr lang="en-US" sz="1600" b="0" i="0" baseline="-25000" dirty="0">
                        <a:latin typeface="Century Gothic" panose="020B0502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Explain why ethane has a </a:t>
                      </a:r>
                      <a:br>
                        <a:rPr lang="en-US" sz="1600" b="0" i="0" baseline="0" dirty="0">
                          <a:latin typeface="Century Gothic" panose="020B0502020202020204" pitchFamily="34" charset="0"/>
                        </a:rPr>
                      </a:br>
                      <a:r>
                        <a:rPr lang="en-US" sz="1600" b="0" i="0" baseline="0" dirty="0">
                          <a:latin typeface="Century Gothic" panose="020B0502020202020204" pitchFamily="34" charset="0"/>
                        </a:rPr>
                        <a:t>low boiling point.</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E32765-0D1B-4967-A921-DBD855E7514C}">
  <ds:schemaRefs>
    <ds:schemaRef ds:uri="http://schemas.openxmlformats.org/package/2006/metadata/core-properties"/>
    <ds:schemaRef ds:uri="09ea5656-4490-4481-bb0e-98dc9cca7dc3"/>
    <ds:schemaRef ds:uri="http://purl.org/dc/terms/"/>
    <ds:schemaRef ds:uri="6ec2360f-6db7-4557-82fc-01391e7a085b"/>
    <ds:schemaRef ds:uri="http://schemas.microsoft.com/office/infopath/2007/PartnerControls"/>
    <ds:schemaRef ds:uri="http://www.w3.org/XML/1998/namespace"/>
    <ds:schemaRef ds:uri="http://schemas.microsoft.com/office/2006/documentManagement/types"/>
    <ds:schemaRef ds:uri="http://purl.org/dc/dcmitype/"/>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4FF2A0-C252-4A30-8EDD-02E4F295A9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215</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-apple-system</vt:lpstr>
      <vt:lpstr>Arial</vt:lpstr>
      <vt:lpstr>Calibri</vt:lpstr>
      <vt:lpstr>Calibri Light</vt:lpstr>
      <vt:lpstr>Century Gothic</vt:lpstr>
      <vt:lpstr>Segoe UI</vt:lpstr>
      <vt:lpstr>Office Theme</vt:lpstr>
      <vt:lpstr>Titan’s liquid hydrocarbon seas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Titan’s liquid hydrocarbon seas summary slide</dc:title>
  <dc:creator/>
  <cp:keywords>science; research; teaching; news; teaching; context; secondary; chemistry; methane; ethane; alkane; Titan; life</cp:keywords>
  <dc:description>From Education in Chemistry, https://rsc.li/4cjZIvW Probing the seas of Saturn’s largest moon</dc:description>
  <cp:lastModifiedBy/>
  <cp:revision>1</cp:revision>
  <dcterms:created xsi:type="dcterms:W3CDTF">2022-07-21T16:12:38Z</dcterms:created>
  <dcterms:modified xsi:type="dcterms:W3CDTF">2024-09-12T15:13:37Z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