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8" r:id="rId4"/>
  </p:sldMasterIdLst>
  <p:notesMasterIdLst>
    <p:notesMasterId r:id="rId7"/>
  </p:notesMasterIdLst>
  <p:sldIdLst>
    <p:sldId id="273" r:id="rId5"/>
    <p:sldId id="274" r:id="rId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682"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4585A"/>
    <a:srgbClr val="DA1883"/>
    <a:srgbClr val="FF9E1B"/>
    <a:srgbClr val="E7E6E6"/>
    <a:srgbClr val="00497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894" autoAdjust="0"/>
    <p:restoredTop sz="78955" autoAdjust="0"/>
  </p:normalViewPr>
  <p:slideViewPr>
    <p:cSldViewPr snapToGrid="0" snapToObjects="1">
      <p:cViewPr varScale="1">
        <p:scale>
          <a:sx n="97" d="100"/>
          <a:sy n="97" d="100"/>
        </p:scale>
        <p:origin x="1122" y="84"/>
      </p:cViewPr>
      <p:guideLst>
        <p:guide orient="horz" pos="2682"/>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notesMaster" Target="notesMasters/notesMaster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6154ED3-4554-2847-B655-88FA98F1AC0A}" type="datetimeFigureOut">
              <a:rPr lang="en-GB" smtClean="0"/>
              <a:t>26/03/2021</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7E44EFE-404B-D849-BE65-BA999C857125}" type="slidenum">
              <a:rPr lang="en-GB" smtClean="0"/>
              <a:t>‹#›</a:t>
            </a:fld>
            <a:endParaRPr lang="en-GB"/>
          </a:p>
        </p:txBody>
      </p:sp>
    </p:spTree>
    <p:extLst>
      <p:ext uri="{BB962C8B-B14F-4D97-AF65-F5344CB8AC3E}">
        <p14:creationId xmlns:p14="http://schemas.microsoft.com/office/powerpoint/2010/main" val="18797301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This</a:t>
            </a:r>
            <a:r>
              <a:rPr lang="en-GB" baseline="0" dirty="0" smtClean="0"/>
              <a:t> slide summarises a recent article </a:t>
            </a:r>
            <a:r>
              <a:rPr lang="en-GB" sz="1200" kern="1200" baseline="0" dirty="0" smtClean="0">
                <a:solidFill>
                  <a:schemeClr val="tx1"/>
                </a:solidFill>
                <a:latin typeface="+mn-lt"/>
                <a:ea typeface="+mn-ea"/>
                <a:cs typeface="+mn-cs"/>
              </a:rPr>
              <a:t>published</a:t>
            </a:r>
            <a:r>
              <a:rPr lang="en-GB" baseline="0" dirty="0" smtClean="0"/>
              <a:t> by </a:t>
            </a:r>
            <a:r>
              <a:rPr lang="en-GB" i="1" baseline="0" dirty="0" smtClean="0"/>
              <a:t>Chemistry World</a:t>
            </a:r>
            <a:r>
              <a:rPr lang="en-GB" baseline="0" dirty="0" smtClean="0"/>
              <a:t>. Use this slide as a lesson starter for a lesson (14</a:t>
            </a:r>
            <a:r>
              <a:rPr lang="en-US" dirty="0" smtClean="0"/>
              <a:t>–</a:t>
            </a:r>
            <a:r>
              <a:rPr lang="en-GB" baseline="0" dirty="0" smtClean="0"/>
              <a:t>16) on using resources: alloys and corrosion.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smtClean="0"/>
              <a:t>Image credit: Maxim </a:t>
            </a:r>
            <a:r>
              <a:rPr lang="en-GB" baseline="0" dirty="0" err="1" smtClean="0"/>
              <a:t>Bilovitskiy</a:t>
            </a:r>
            <a:endParaRPr lang="en-GB" baseline="0" dirty="0" smtClean="0"/>
          </a:p>
        </p:txBody>
      </p:sp>
      <p:sp>
        <p:nvSpPr>
          <p:cNvPr id="4" name="Slide Number Placeholder 3"/>
          <p:cNvSpPr>
            <a:spLocks noGrp="1"/>
          </p:cNvSpPr>
          <p:nvPr>
            <p:ph type="sldNum" sz="quarter" idx="5"/>
          </p:nvPr>
        </p:nvSpPr>
        <p:spPr/>
        <p:txBody>
          <a:bodyPr/>
          <a:lstStyle/>
          <a:p>
            <a:fld id="{47E44EFE-404B-D849-BE65-BA999C857125}" type="slidenum">
              <a:rPr lang="en-GB" smtClean="0"/>
              <a:t>1</a:t>
            </a:fld>
            <a:endParaRPr lang="en-GB"/>
          </a:p>
        </p:txBody>
      </p:sp>
    </p:spTree>
    <p:extLst>
      <p:ext uri="{BB962C8B-B14F-4D97-AF65-F5344CB8AC3E}">
        <p14:creationId xmlns:p14="http://schemas.microsoft.com/office/powerpoint/2010/main" val="4341700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This</a:t>
            </a:r>
            <a:r>
              <a:rPr lang="en-GB" baseline="0" dirty="0" smtClean="0"/>
              <a:t> slide summarises a recent article </a:t>
            </a:r>
            <a:r>
              <a:rPr lang="en-GB" sz="1200" kern="1200" baseline="0" dirty="0" smtClean="0">
                <a:solidFill>
                  <a:schemeClr val="tx1"/>
                </a:solidFill>
                <a:latin typeface="+mn-lt"/>
                <a:ea typeface="+mn-ea"/>
                <a:cs typeface="+mn-cs"/>
              </a:rPr>
              <a:t>published</a:t>
            </a:r>
            <a:r>
              <a:rPr lang="en-GB" baseline="0" dirty="0" smtClean="0"/>
              <a:t> by </a:t>
            </a:r>
            <a:r>
              <a:rPr lang="en-GB" i="1" baseline="0" dirty="0" smtClean="0"/>
              <a:t>Chemistry World</a:t>
            </a:r>
            <a:r>
              <a:rPr lang="en-GB" baseline="0" dirty="0" smtClean="0"/>
              <a:t>. Use this slide as a lesson starter for a lesson (14</a:t>
            </a:r>
            <a:r>
              <a:rPr lang="en-US" dirty="0" smtClean="0"/>
              <a:t>–</a:t>
            </a:r>
            <a:r>
              <a:rPr lang="en-GB" baseline="0" dirty="0" smtClean="0"/>
              <a:t>16) on using resources: alloys and corrosion.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smtClean="0"/>
              <a:t>Image credit: Maxim </a:t>
            </a:r>
            <a:r>
              <a:rPr lang="en-GB" baseline="0" dirty="0" err="1" smtClean="0"/>
              <a:t>Bilovitskiy</a:t>
            </a:r>
            <a:endParaRPr lang="en-GB"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Answers:</a:t>
            </a:r>
          </a:p>
          <a:p>
            <a:pPr marL="228600" indent="-228600">
              <a:buAutoNum type="arabicPeriod"/>
            </a:pPr>
            <a:r>
              <a:rPr lang="en-GB" sz="1200" baseline="0" dirty="0" smtClean="0">
                <a:solidFill>
                  <a:schemeClr val="tx1"/>
                </a:solidFill>
                <a:latin typeface="+mn-lt"/>
              </a:rPr>
              <a:t>Alloy means a mixture of metals. Corrosion </a:t>
            </a:r>
            <a:r>
              <a:rPr lang="en-US" dirty="0" smtClean="0"/>
              <a:t>is the destruction of materials by chemical reactions with substances in the environment.</a:t>
            </a:r>
          </a:p>
          <a:p>
            <a:pPr marL="228600" indent="-228600">
              <a:buAutoNum type="arabicPeriod"/>
            </a:pPr>
            <a:r>
              <a:rPr lang="en-US" dirty="0" smtClean="0"/>
              <a:t>It is a light</a:t>
            </a:r>
            <a:r>
              <a:rPr lang="en-US" baseline="0" dirty="0" smtClean="0"/>
              <a:t> alloy and so will decrease the mass of a car, which means the car will need to use less fuel and produce less pollution.</a:t>
            </a:r>
          </a:p>
          <a:p>
            <a:pPr marL="228600" indent="-228600">
              <a:buAutoNum type="arabicPeriod"/>
            </a:pPr>
            <a:r>
              <a:rPr lang="en-US" baseline="0" dirty="0" smtClean="0"/>
              <a:t>A protective surface film forms over the magnesium surface. This will prevent water or oxygen getting to the magnesium and so stop it reacting.</a:t>
            </a:r>
            <a:endParaRPr lang="en-US" dirty="0" smtClean="0"/>
          </a:p>
        </p:txBody>
      </p:sp>
      <p:sp>
        <p:nvSpPr>
          <p:cNvPr id="4" name="Slide Number Placeholder 3"/>
          <p:cNvSpPr>
            <a:spLocks noGrp="1"/>
          </p:cNvSpPr>
          <p:nvPr>
            <p:ph type="sldNum" sz="quarter" idx="5"/>
          </p:nvPr>
        </p:nvSpPr>
        <p:spPr/>
        <p:txBody>
          <a:bodyPr/>
          <a:lstStyle/>
          <a:p>
            <a:fld id="{47E44EFE-404B-D849-BE65-BA999C857125}" type="slidenum">
              <a:rPr lang="en-GB" smtClean="0"/>
              <a:t>2</a:t>
            </a:fld>
            <a:endParaRPr lang="en-GB"/>
          </a:p>
        </p:txBody>
      </p:sp>
    </p:spTree>
    <p:extLst>
      <p:ext uri="{BB962C8B-B14F-4D97-AF65-F5344CB8AC3E}">
        <p14:creationId xmlns:p14="http://schemas.microsoft.com/office/powerpoint/2010/main" val="22531098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3_Two Content">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2" name="Title 1">
            <a:extLst>
              <a:ext uri="{FF2B5EF4-FFF2-40B4-BE49-F238E27FC236}">
                <a16:creationId xmlns:a16="http://schemas.microsoft.com/office/drawing/2014/main" id="{56F06E72-FD10-384B-917A-421C42C98846}"/>
              </a:ext>
            </a:extLst>
          </p:cNvPr>
          <p:cNvSpPr>
            <a:spLocks noGrp="1"/>
          </p:cNvSpPr>
          <p:nvPr>
            <p:ph type="title"/>
          </p:nvPr>
        </p:nvSpPr>
        <p:spPr/>
        <p:txBody>
          <a:bodyPr/>
          <a:lstStyle/>
          <a:p>
            <a:r>
              <a:rPr lang="en-US" smtClean="0"/>
              <a:t>Click to edit Master title style</a:t>
            </a:r>
            <a:endParaRPr lang="en-GB"/>
          </a:p>
        </p:txBody>
      </p:sp>
      <p:sp>
        <p:nvSpPr>
          <p:cNvPr id="6" name="Content Placeholder 5">
            <a:extLst>
              <a:ext uri="{FF2B5EF4-FFF2-40B4-BE49-F238E27FC236}">
                <a16:creationId xmlns:a16="http://schemas.microsoft.com/office/drawing/2014/main" id="{4D49FB06-ED83-EA45-AEBD-3751AE6255D1}"/>
              </a:ext>
            </a:extLst>
          </p:cNvPr>
          <p:cNvSpPr>
            <a:spLocks noGrp="1"/>
          </p:cNvSpPr>
          <p:nvPr>
            <p:ph sz="quarter" idx="13"/>
          </p:nvPr>
        </p:nvSpPr>
        <p:spPr>
          <a:xfrm>
            <a:off x="628650" y="1825625"/>
            <a:ext cx="7886700" cy="3408363"/>
          </a:xfrm>
        </p:spPr>
        <p:txBody>
          <a:bodyPr/>
          <a:lstStyle>
            <a:lvl1pPr marL="0" indent="0">
              <a:buNone/>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Tree>
    <p:extLst>
      <p:ext uri="{BB962C8B-B14F-4D97-AF65-F5344CB8AC3E}">
        <p14:creationId xmlns:p14="http://schemas.microsoft.com/office/powerpoint/2010/main" val="4784208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7_Two Content">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8" name="Content Placeholder 2">
            <a:extLst>
              <a:ext uri="{FF2B5EF4-FFF2-40B4-BE49-F238E27FC236}">
                <a16:creationId xmlns:a16="http://schemas.microsoft.com/office/drawing/2014/main" id="{7F062252-0813-314C-AFFB-A2A147BBFFB8}"/>
              </a:ext>
            </a:extLst>
          </p:cNvPr>
          <p:cNvSpPr>
            <a:spLocks noGrp="1"/>
          </p:cNvSpPr>
          <p:nvPr>
            <p:ph idx="1"/>
          </p:nvPr>
        </p:nvSpPr>
        <p:spPr>
          <a:xfrm>
            <a:off x="628650" y="1815548"/>
            <a:ext cx="3744568" cy="3645848"/>
          </a:xfrm>
        </p:spPr>
        <p:txBody>
          <a:bodyPr/>
          <a:lstStyle>
            <a:lvl1pPr marL="0" indent="0">
              <a:buNone/>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1">
            <a:extLst>
              <a:ext uri="{FF2B5EF4-FFF2-40B4-BE49-F238E27FC236}">
                <a16:creationId xmlns:a16="http://schemas.microsoft.com/office/drawing/2014/main" id="{8A7A4E21-F83C-754F-841F-835C3F504772}"/>
              </a:ext>
            </a:extLst>
          </p:cNvPr>
          <p:cNvSpPr>
            <a:spLocks noGrp="1"/>
          </p:cNvSpPr>
          <p:nvPr>
            <p:ph type="title"/>
          </p:nvPr>
        </p:nvSpPr>
        <p:spPr>
          <a:xfrm>
            <a:off x="628650" y="365126"/>
            <a:ext cx="7886700" cy="1325563"/>
          </a:xfrm>
        </p:spPr>
        <p:txBody>
          <a:bodyPr/>
          <a:lstStyle/>
          <a:p>
            <a:r>
              <a:rPr lang="en-US" smtClean="0"/>
              <a:t>Click to edit Master title style</a:t>
            </a:r>
            <a:endParaRPr lang="en-GB"/>
          </a:p>
        </p:txBody>
      </p:sp>
      <p:sp>
        <p:nvSpPr>
          <p:cNvPr id="10" name="Content Placeholder 2">
            <a:extLst>
              <a:ext uri="{FF2B5EF4-FFF2-40B4-BE49-F238E27FC236}">
                <a16:creationId xmlns:a16="http://schemas.microsoft.com/office/drawing/2014/main" id="{2C8ADCB8-941A-2E48-A25E-6D520F812004}"/>
              </a:ext>
            </a:extLst>
          </p:cNvPr>
          <p:cNvSpPr>
            <a:spLocks noGrp="1"/>
          </p:cNvSpPr>
          <p:nvPr>
            <p:ph idx="13"/>
          </p:nvPr>
        </p:nvSpPr>
        <p:spPr>
          <a:xfrm>
            <a:off x="4776580" y="1815548"/>
            <a:ext cx="3744568" cy="3645848"/>
          </a:xfrm>
        </p:spPr>
        <p:txBody>
          <a:bodyPr/>
          <a:lstStyle>
            <a:lvl1pPr marL="0" indent="0">
              <a:buNone/>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3482886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9_Two Content_text and picture">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8" name="Content Placeholder 2">
            <a:extLst>
              <a:ext uri="{FF2B5EF4-FFF2-40B4-BE49-F238E27FC236}">
                <a16:creationId xmlns:a16="http://schemas.microsoft.com/office/drawing/2014/main" id="{7F062252-0813-314C-AFFB-A2A147BBFFB8}"/>
              </a:ext>
            </a:extLst>
          </p:cNvPr>
          <p:cNvSpPr>
            <a:spLocks noGrp="1"/>
          </p:cNvSpPr>
          <p:nvPr>
            <p:ph idx="1"/>
          </p:nvPr>
        </p:nvSpPr>
        <p:spPr>
          <a:xfrm>
            <a:off x="628650" y="1815548"/>
            <a:ext cx="3744568" cy="3645848"/>
          </a:xfrm>
        </p:spPr>
        <p:txBody>
          <a:bodyPr/>
          <a:lstStyle>
            <a:lvl1pPr marL="0" indent="0">
              <a:buNone/>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1">
            <a:extLst>
              <a:ext uri="{FF2B5EF4-FFF2-40B4-BE49-F238E27FC236}">
                <a16:creationId xmlns:a16="http://schemas.microsoft.com/office/drawing/2014/main" id="{8A7A4E21-F83C-754F-841F-835C3F504772}"/>
              </a:ext>
            </a:extLst>
          </p:cNvPr>
          <p:cNvSpPr>
            <a:spLocks noGrp="1"/>
          </p:cNvSpPr>
          <p:nvPr>
            <p:ph type="title"/>
          </p:nvPr>
        </p:nvSpPr>
        <p:spPr>
          <a:xfrm>
            <a:off x="628650" y="365126"/>
            <a:ext cx="7886700" cy="1325563"/>
          </a:xfrm>
        </p:spPr>
        <p:txBody>
          <a:bodyPr/>
          <a:lstStyle/>
          <a:p>
            <a:r>
              <a:rPr lang="en-US" smtClean="0"/>
              <a:t>Click to edit Master title style</a:t>
            </a:r>
            <a:endParaRPr lang="en-GB"/>
          </a:p>
        </p:txBody>
      </p:sp>
      <p:sp>
        <p:nvSpPr>
          <p:cNvPr id="3" name="Picture Placeholder 2">
            <a:extLst>
              <a:ext uri="{FF2B5EF4-FFF2-40B4-BE49-F238E27FC236}">
                <a16:creationId xmlns:a16="http://schemas.microsoft.com/office/drawing/2014/main" id="{92C4AF84-80AB-C24E-A255-17AE1204EC6D}"/>
              </a:ext>
            </a:extLst>
          </p:cNvPr>
          <p:cNvSpPr>
            <a:spLocks noGrp="1"/>
          </p:cNvSpPr>
          <p:nvPr>
            <p:ph type="pic" sz="quarter" idx="13"/>
          </p:nvPr>
        </p:nvSpPr>
        <p:spPr>
          <a:xfrm>
            <a:off x="4572000" y="1816100"/>
            <a:ext cx="3943350" cy="3644900"/>
          </a:xfrm>
        </p:spPr>
        <p:txBody>
          <a:bodyPr/>
          <a:lstStyle/>
          <a:p>
            <a:r>
              <a:rPr lang="en-US" smtClean="0"/>
              <a:t>Click icon to add picture</a:t>
            </a:r>
            <a:endParaRPr lang="en-GB"/>
          </a:p>
        </p:txBody>
      </p:sp>
    </p:spTree>
    <p:extLst>
      <p:ext uri="{BB962C8B-B14F-4D97-AF65-F5344CB8AC3E}">
        <p14:creationId xmlns:p14="http://schemas.microsoft.com/office/powerpoint/2010/main" val="25590026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0_Two Content Text and table">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8" name="Content Placeholder 2">
            <a:extLst>
              <a:ext uri="{FF2B5EF4-FFF2-40B4-BE49-F238E27FC236}">
                <a16:creationId xmlns:a16="http://schemas.microsoft.com/office/drawing/2014/main" id="{7F062252-0813-314C-AFFB-A2A147BBFFB8}"/>
              </a:ext>
            </a:extLst>
          </p:cNvPr>
          <p:cNvSpPr>
            <a:spLocks noGrp="1"/>
          </p:cNvSpPr>
          <p:nvPr>
            <p:ph idx="1"/>
          </p:nvPr>
        </p:nvSpPr>
        <p:spPr>
          <a:xfrm>
            <a:off x="628650" y="1815548"/>
            <a:ext cx="3744568" cy="3645848"/>
          </a:xfrm>
        </p:spPr>
        <p:txBody>
          <a:bodyPr/>
          <a:lstStyle>
            <a:lvl1pPr marL="0" indent="0">
              <a:buNone/>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1">
            <a:extLst>
              <a:ext uri="{FF2B5EF4-FFF2-40B4-BE49-F238E27FC236}">
                <a16:creationId xmlns:a16="http://schemas.microsoft.com/office/drawing/2014/main" id="{8A7A4E21-F83C-754F-841F-835C3F504772}"/>
              </a:ext>
            </a:extLst>
          </p:cNvPr>
          <p:cNvSpPr>
            <a:spLocks noGrp="1"/>
          </p:cNvSpPr>
          <p:nvPr>
            <p:ph type="title"/>
          </p:nvPr>
        </p:nvSpPr>
        <p:spPr>
          <a:xfrm>
            <a:off x="628650" y="365126"/>
            <a:ext cx="7886700" cy="1325563"/>
          </a:xfrm>
        </p:spPr>
        <p:txBody>
          <a:bodyPr/>
          <a:lstStyle/>
          <a:p>
            <a:r>
              <a:rPr lang="en-US" smtClean="0"/>
              <a:t>Click to edit Master title style</a:t>
            </a:r>
            <a:endParaRPr lang="en-GB"/>
          </a:p>
        </p:txBody>
      </p:sp>
      <p:sp>
        <p:nvSpPr>
          <p:cNvPr id="4" name="Table Placeholder 3">
            <a:extLst>
              <a:ext uri="{FF2B5EF4-FFF2-40B4-BE49-F238E27FC236}">
                <a16:creationId xmlns:a16="http://schemas.microsoft.com/office/drawing/2014/main" id="{2D47F291-18EF-E34E-8DD6-E5E40C8FD305}"/>
              </a:ext>
            </a:extLst>
          </p:cNvPr>
          <p:cNvSpPr>
            <a:spLocks noGrp="1"/>
          </p:cNvSpPr>
          <p:nvPr>
            <p:ph type="tbl" sz="quarter" idx="13"/>
          </p:nvPr>
        </p:nvSpPr>
        <p:spPr>
          <a:xfrm>
            <a:off x="4572000" y="1816100"/>
            <a:ext cx="3943350" cy="3644900"/>
          </a:xfrm>
        </p:spPr>
        <p:txBody>
          <a:bodyPr/>
          <a:lstStyle/>
          <a:p>
            <a:r>
              <a:rPr lang="en-US" smtClean="0"/>
              <a:t>Click icon to add table</a:t>
            </a:r>
            <a:endParaRPr lang="en-GB"/>
          </a:p>
        </p:txBody>
      </p:sp>
    </p:spTree>
    <p:extLst>
      <p:ext uri="{BB962C8B-B14F-4D97-AF65-F5344CB8AC3E}">
        <p14:creationId xmlns:p14="http://schemas.microsoft.com/office/powerpoint/2010/main" val="106737358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254110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4"/>
          </p:nvPr>
        </p:nvSpPr>
        <p:spPr>
          <a:xfrm>
            <a:off x="6785941" y="6300000"/>
            <a:ext cx="2057400" cy="365125"/>
          </a:xfrm>
          <a:prstGeom prst="rect">
            <a:avLst/>
          </a:prstGeom>
        </p:spPr>
        <p:txBody>
          <a:bodyPr vert="horz" lIns="91440" tIns="45720" rIns="91440" bIns="45720" rtlCol="0" anchor="ctr"/>
          <a:lstStyle>
            <a:lvl1pPr algn="r">
              <a:defRPr sz="1200">
                <a:solidFill>
                  <a:srgbClr val="004976"/>
                </a:solidFill>
              </a:defRPr>
            </a:lvl1pPr>
          </a:lstStyle>
          <a:p>
            <a:fld id="{D993BE9A-2295-974E-B063-F12D5C0A2200}" type="slidenum">
              <a:rPr lang="en-GB" smtClean="0"/>
              <a:pPr/>
              <a:t>‹#›</a:t>
            </a:fld>
            <a:endParaRPr lang="en-GB" dirty="0"/>
          </a:p>
        </p:txBody>
      </p:sp>
      <p:pic>
        <p:nvPicPr>
          <p:cNvPr id="9" name="Picture 8">
            <a:extLst>
              <a:ext uri="{FF2B5EF4-FFF2-40B4-BE49-F238E27FC236}">
                <a16:creationId xmlns:a16="http://schemas.microsoft.com/office/drawing/2014/main" id="{B6D10051-213D-F54D-BD3C-B61FA29442AB}"/>
              </a:ext>
            </a:extLst>
          </p:cNvPr>
          <p:cNvPicPr>
            <a:picLocks noChangeAspect="1"/>
          </p:cNvPicPr>
          <p:nvPr userDrawn="1"/>
        </p:nvPicPr>
        <p:blipFill>
          <a:blip r:embed="rId6"/>
          <a:stretch>
            <a:fillRect/>
          </a:stretch>
        </p:blipFill>
        <p:spPr>
          <a:xfrm>
            <a:off x="0" y="5720631"/>
            <a:ext cx="2615950" cy="1137369"/>
          </a:xfrm>
          <a:prstGeom prst="rect">
            <a:avLst/>
          </a:prstGeom>
        </p:spPr>
      </p:pic>
      <p:cxnSp>
        <p:nvCxnSpPr>
          <p:cNvPr id="10" name="Straight Connector 9">
            <a:extLst>
              <a:ext uri="{FF2B5EF4-FFF2-40B4-BE49-F238E27FC236}">
                <a16:creationId xmlns:a16="http://schemas.microsoft.com/office/drawing/2014/main" id="{A30C2941-B443-B742-A370-CFF703CA1858}"/>
              </a:ext>
            </a:extLst>
          </p:cNvPr>
          <p:cNvCxnSpPr>
            <a:cxnSpLocks/>
          </p:cNvCxnSpPr>
          <p:nvPr userDrawn="1"/>
        </p:nvCxnSpPr>
        <p:spPr>
          <a:xfrm>
            <a:off x="318000" y="5720598"/>
            <a:ext cx="8525341"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95976898"/>
      </p:ext>
    </p:extLst>
  </p:cSld>
  <p:clrMap bg1="lt1" tx1="dk1" bg2="lt2" tx2="dk2" accent1="accent1" accent2="accent2" accent3="accent3" accent4="accent4" accent5="accent5" accent6="accent6" hlink="hlink" folHlink="folHlink"/>
  <p:sldLayoutIdLst>
    <p:sldLayoutId id="2147483683" r:id="rId1"/>
    <p:sldLayoutId id="2147483729" r:id="rId2"/>
    <p:sldLayoutId id="2147483731" r:id="rId3"/>
    <p:sldLayoutId id="2147483732" r:id="rId4"/>
  </p:sldLayoutIdLst>
  <p:hf hdr="0" ftr="0" dt="0"/>
  <p:txStyles>
    <p:titleStyle>
      <a:lvl1pPr algn="l" defTabSz="914400" rtl="0" eaLnBrk="1" latinLnBrk="0" hangingPunct="1">
        <a:lnSpc>
          <a:spcPct val="90000"/>
        </a:lnSpc>
        <a:spcBef>
          <a:spcPct val="0"/>
        </a:spcBef>
        <a:buNone/>
        <a:defRPr sz="4000" kern="1200">
          <a:solidFill>
            <a:srgbClr val="004976"/>
          </a:solidFill>
          <a:latin typeface="+mj-lt"/>
          <a:ea typeface="+mj-ea"/>
          <a:cs typeface="+mj-cs"/>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800" kern="1200">
          <a:solidFill>
            <a:srgbClr val="54585A"/>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rgbClr val="54585A"/>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rgbClr val="54585A"/>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hyperlink" Target="https://rsc.li/3d7nkYc"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hyperlink" Target="https://rsc.li/3d7nkYc"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A8BABC9-3627-194B-8675-4E9513869B0C}"/>
              </a:ext>
            </a:extLst>
          </p:cNvPr>
          <p:cNvSpPr>
            <a:spLocks noGrp="1"/>
          </p:cNvSpPr>
          <p:nvPr>
            <p:ph type="sldNum" sz="quarter" idx="12"/>
          </p:nvPr>
        </p:nvSpPr>
        <p:spPr/>
        <p:txBody>
          <a:bodyPr/>
          <a:lstStyle/>
          <a:p>
            <a:fld id="{D993BE9A-2295-974E-B063-F12D5C0A2200}" type="slidenum">
              <a:rPr lang="en-GB" smtClean="0"/>
              <a:t>1</a:t>
            </a:fld>
            <a:endParaRPr lang="en-GB" dirty="0"/>
          </a:p>
        </p:txBody>
      </p:sp>
      <p:sp>
        <p:nvSpPr>
          <p:cNvPr id="4" name="Content Placeholder 3">
            <a:extLst>
              <a:ext uri="{FF2B5EF4-FFF2-40B4-BE49-F238E27FC236}">
                <a16:creationId xmlns:a16="http://schemas.microsoft.com/office/drawing/2014/main" id="{46D93CE8-DF7B-584A-90B2-D75DC0F3F499}"/>
              </a:ext>
            </a:extLst>
          </p:cNvPr>
          <p:cNvSpPr>
            <a:spLocks noGrp="1"/>
          </p:cNvSpPr>
          <p:nvPr>
            <p:ph sz="quarter" idx="13"/>
          </p:nvPr>
        </p:nvSpPr>
        <p:spPr>
          <a:xfrm>
            <a:off x="552450" y="1490595"/>
            <a:ext cx="6233491" cy="3651704"/>
          </a:xfrm>
        </p:spPr>
        <p:txBody>
          <a:bodyPr>
            <a:normAutofit/>
          </a:bodyPr>
          <a:lstStyle/>
          <a:p>
            <a:r>
              <a:rPr lang="en-GB" sz="1600" dirty="0"/>
              <a:t>Magnesium’s low weight, high strength, and abundance in the Earth means it is widely used in automotive, aerospace, biomedical and energy-storage applications. Magnesium is lighter than aluminium, so replacing aluminium with stainless magnesium in cars and aeroplanes could reduce fuel consumption and carbon dioxide emissions. However, using magnesium on an industrial scale has been limited because it corrodes in aqueous environments.</a:t>
            </a:r>
          </a:p>
          <a:p>
            <a:r>
              <a:rPr lang="en-GB" sz="1600" dirty="0" smtClean="0"/>
              <a:t>Scientists have created an alloy with a very low corrosion rate by alloying pure magnesium with tiny amounts of calcium. By using only tiny amounts of calcium, the new alloy retains the properties of pure magnesium. However, it can resist corrosion because of the development of a protective surface film. </a:t>
            </a:r>
            <a:endParaRPr lang="en-GB" sz="1600" dirty="0"/>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82695" y="5816049"/>
            <a:ext cx="967901" cy="967901"/>
          </a:xfrm>
          <a:prstGeom prst="rect">
            <a:avLst/>
          </a:prstGeom>
        </p:spPr>
      </p:pic>
      <p:sp>
        <p:nvSpPr>
          <p:cNvPr id="9" name="TextBox 11"/>
          <p:cNvSpPr txBox="1"/>
          <p:nvPr/>
        </p:nvSpPr>
        <p:spPr>
          <a:xfrm>
            <a:off x="824748" y="1142115"/>
            <a:ext cx="6989893" cy="307777"/>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400" i="1" dirty="0">
                <a:solidFill>
                  <a:srgbClr val="004976"/>
                </a:solidFill>
              </a:rPr>
              <a:t>Read the full article at </a:t>
            </a:r>
            <a:r>
              <a:rPr lang="en-GB" sz="1400" i="1" dirty="0" smtClean="0">
                <a:solidFill>
                  <a:srgbClr val="004976"/>
                </a:solidFill>
                <a:hlinkClick r:id="rId4"/>
              </a:rPr>
              <a:t>rsc.li/3d7nkYc</a:t>
            </a:r>
            <a:r>
              <a:rPr lang="en-GB" sz="1400" i="1" dirty="0" smtClean="0">
                <a:solidFill>
                  <a:srgbClr val="004976"/>
                </a:solidFill>
              </a:rPr>
              <a:t>  </a:t>
            </a:r>
            <a:endParaRPr lang="en-GB" sz="1400" i="1" dirty="0">
              <a:solidFill>
                <a:srgbClr val="004976"/>
              </a:solidFill>
            </a:endParaRPr>
          </a:p>
        </p:txBody>
      </p:sp>
      <p:pic>
        <p:nvPicPr>
          <p:cNvPr id="1026" name="Picture 2" descr="https://upload.wikimedia.org/wikipedia/commons/thumb/d/dc/Magnesium_reaction_with_water.jpg/640px-Magnesium_reaction_with_water.jpg"/>
          <p:cNvPicPr>
            <a:picLocks noChangeAspect="1" noChangeArrowheads="1"/>
          </p:cNvPicPr>
          <p:nvPr/>
        </p:nvPicPr>
        <p:blipFill rotWithShape="1">
          <a:blip r:embed="rId5">
            <a:extLst>
              <a:ext uri="{28A0092B-C50C-407E-A947-70E740481C1C}">
                <a14:useLocalDpi xmlns:a14="http://schemas.microsoft.com/office/drawing/2010/main" val="0"/>
              </a:ext>
            </a:extLst>
          </a:blip>
          <a:srcRect l="29166" r="22913"/>
          <a:stretch/>
        </p:blipFill>
        <p:spPr bwMode="auto">
          <a:xfrm>
            <a:off x="6808425" y="1107720"/>
            <a:ext cx="2140930" cy="2513053"/>
          </a:xfrm>
          <a:prstGeom prst="rect">
            <a:avLst/>
          </a:prstGeom>
          <a:noFill/>
          <a:extLst>
            <a:ext uri="{909E8E84-426E-40DD-AFC4-6F175D3DCCD1}">
              <a14:hiddenFill xmlns:a14="http://schemas.microsoft.com/office/drawing/2010/main">
                <a:solidFill>
                  <a:srgbClr val="FFFFFF"/>
                </a:solidFill>
              </a14:hiddenFill>
            </a:ext>
          </a:extLst>
        </p:spPr>
      </p:pic>
      <p:sp>
        <p:nvSpPr>
          <p:cNvPr id="3" name="Title 2">
            <a:extLst>
              <a:ext uri="{FF2B5EF4-FFF2-40B4-BE49-F238E27FC236}">
                <a16:creationId xmlns:a16="http://schemas.microsoft.com/office/drawing/2014/main" id="{E1FB8C7A-6F1E-6C4F-84AA-61CCD4C8EAC2}"/>
              </a:ext>
            </a:extLst>
          </p:cNvPr>
          <p:cNvSpPr>
            <a:spLocks noGrp="1"/>
          </p:cNvSpPr>
          <p:nvPr>
            <p:ph type="title"/>
          </p:nvPr>
        </p:nvSpPr>
        <p:spPr>
          <a:xfrm>
            <a:off x="618140" y="97053"/>
            <a:ext cx="7886700" cy="1325563"/>
          </a:xfrm>
        </p:spPr>
        <p:txBody>
          <a:bodyPr>
            <a:normAutofit/>
          </a:bodyPr>
          <a:lstStyle/>
          <a:p>
            <a:r>
              <a:rPr lang="en-GB" sz="3200" dirty="0" smtClean="0"/>
              <a:t>New magnesium alloy resists corrosion</a:t>
            </a:r>
            <a:endParaRPr lang="en-GB" sz="3200" dirty="0"/>
          </a:p>
        </p:txBody>
      </p:sp>
      <p:sp>
        <p:nvSpPr>
          <p:cNvPr id="10" name="TextBox 9"/>
          <p:cNvSpPr txBox="1"/>
          <p:nvPr/>
        </p:nvSpPr>
        <p:spPr>
          <a:xfrm>
            <a:off x="6808426" y="3612309"/>
            <a:ext cx="2140930" cy="954107"/>
          </a:xfrm>
          <a:prstGeom prst="rect">
            <a:avLst/>
          </a:prstGeom>
          <a:noFill/>
        </p:spPr>
        <p:txBody>
          <a:bodyPr wrap="square" rtlCol="0">
            <a:spAutoFit/>
          </a:bodyPr>
          <a:lstStyle/>
          <a:p>
            <a:r>
              <a:rPr lang="en-GB" sz="1400" dirty="0" smtClean="0"/>
              <a:t>Magnesium</a:t>
            </a:r>
            <a:r>
              <a:rPr lang="en-GB" sz="1400" dirty="0"/>
              <a:t> </a:t>
            </a:r>
            <a:r>
              <a:rPr lang="en-GB" sz="1400" dirty="0" smtClean="0"/>
              <a:t>can be incredibly reactive when exposed to the right conditions</a:t>
            </a:r>
            <a:endParaRPr lang="en-GB" sz="1400" dirty="0"/>
          </a:p>
        </p:txBody>
      </p:sp>
    </p:spTree>
    <p:extLst>
      <p:ext uri="{BB962C8B-B14F-4D97-AF65-F5344CB8AC3E}">
        <p14:creationId xmlns:p14="http://schemas.microsoft.com/office/powerpoint/2010/main" val="355997068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A8BABC9-3627-194B-8675-4E9513869B0C}"/>
              </a:ext>
            </a:extLst>
          </p:cNvPr>
          <p:cNvSpPr>
            <a:spLocks noGrp="1"/>
          </p:cNvSpPr>
          <p:nvPr>
            <p:ph type="sldNum" sz="quarter" idx="12"/>
          </p:nvPr>
        </p:nvSpPr>
        <p:spPr/>
        <p:txBody>
          <a:bodyPr/>
          <a:lstStyle/>
          <a:p>
            <a:fld id="{D993BE9A-2295-974E-B063-F12D5C0A2200}" type="slidenum">
              <a:rPr lang="en-GB" smtClean="0"/>
              <a:t>2</a:t>
            </a:fld>
            <a:endParaRPr lang="en-GB" dirty="0"/>
          </a:p>
        </p:txBody>
      </p:sp>
      <p:sp>
        <p:nvSpPr>
          <p:cNvPr id="4" name="Content Placeholder 3">
            <a:extLst>
              <a:ext uri="{FF2B5EF4-FFF2-40B4-BE49-F238E27FC236}">
                <a16:creationId xmlns:a16="http://schemas.microsoft.com/office/drawing/2014/main" id="{46D93CE8-DF7B-584A-90B2-D75DC0F3F499}"/>
              </a:ext>
            </a:extLst>
          </p:cNvPr>
          <p:cNvSpPr>
            <a:spLocks noGrp="1"/>
          </p:cNvSpPr>
          <p:nvPr>
            <p:ph sz="quarter" idx="13"/>
          </p:nvPr>
        </p:nvSpPr>
        <p:spPr>
          <a:xfrm>
            <a:off x="552450" y="1490595"/>
            <a:ext cx="6233491" cy="3651704"/>
          </a:xfrm>
        </p:spPr>
        <p:txBody>
          <a:bodyPr>
            <a:normAutofit/>
          </a:bodyPr>
          <a:lstStyle/>
          <a:p>
            <a:r>
              <a:rPr lang="en-GB" sz="1600" dirty="0"/>
              <a:t>Magnesium’s low weight, high strength, and abundance in the Earth means it is widely used in automotive, aerospace, biomedical and energy-storage applications. Magnesium is lighter than aluminium, so replacing aluminium with stainless magnesium in cars and aeroplanes could reduce fuel consumption and carbon dioxide emissions. However, using magnesium on an industrial scale has been limited because it corrodes in aqueous environments.</a:t>
            </a:r>
          </a:p>
          <a:p>
            <a:r>
              <a:rPr lang="en-GB" sz="1600" dirty="0" smtClean="0"/>
              <a:t>Scientists have created an alloy with a very low corrosion rate by alloying pure magnesium with tiny amounts of calcium. By using only tiny amounts of calcium, the new alloy retains the properties of pure magnesium. However, it can resist corrosion because of the development of a protective surface film. </a:t>
            </a:r>
            <a:endParaRPr lang="en-GB" sz="1600" dirty="0"/>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82695" y="5816049"/>
            <a:ext cx="967901" cy="967901"/>
          </a:xfrm>
          <a:prstGeom prst="rect">
            <a:avLst/>
          </a:prstGeom>
        </p:spPr>
      </p:pic>
      <p:sp>
        <p:nvSpPr>
          <p:cNvPr id="5" name="TextBox 4"/>
          <p:cNvSpPr txBox="1"/>
          <p:nvPr/>
        </p:nvSpPr>
        <p:spPr>
          <a:xfrm>
            <a:off x="628649" y="4824225"/>
            <a:ext cx="8368206" cy="861774"/>
          </a:xfrm>
          <a:prstGeom prst="rect">
            <a:avLst/>
          </a:prstGeom>
          <a:noFill/>
        </p:spPr>
        <p:txBody>
          <a:bodyPr wrap="square" rtlCol="0">
            <a:spAutoFit/>
          </a:bodyPr>
          <a:lstStyle/>
          <a:p>
            <a:pPr marL="342900" indent="-342900">
              <a:buAutoNum type="arabicPeriod"/>
            </a:pPr>
            <a:r>
              <a:rPr lang="en-GB" sz="1600" dirty="0" smtClean="0"/>
              <a:t>Define the words ‘alloy’ and ‘corrosion’.</a:t>
            </a:r>
          </a:p>
          <a:p>
            <a:pPr marL="342900" indent="-342900">
              <a:buAutoNum type="arabicPeriod"/>
            </a:pPr>
            <a:r>
              <a:rPr lang="en-GB" sz="1600" dirty="0" smtClean="0"/>
              <a:t>Give an advantage of using a magnesium alloy in a car.</a:t>
            </a:r>
          </a:p>
          <a:p>
            <a:pPr marL="342900" indent="-342900">
              <a:buAutoNum type="arabicPeriod"/>
            </a:pPr>
            <a:r>
              <a:rPr lang="en-GB" sz="1600" dirty="0" smtClean="0"/>
              <a:t>Suggest how this new alloy resists corrosion.</a:t>
            </a:r>
          </a:p>
        </p:txBody>
      </p:sp>
      <p:sp>
        <p:nvSpPr>
          <p:cNvPr id="9" name="TextBox 11"/>
          <p:cNvSpPr txBox="1"/>
          <p:nvPr/>
        </p:nvSpPr>
        <p:spPr>
          <a:xfrm>
            <a:off x="824748" y="1142115"/>
            <a:ext cx="6989893" cy="307777"/>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400" i="1" dirty="0">
                <a:solidFill>
                  <a:srgbClr val="004976"/>
                </a:solidFill>
              </a:rPr>
              <a:t>Read the full article at </a:t>
            </a:r>
            <a:r>
              <a:rPr lang="en-GB" sz="1400" i="1" dirty="0" smtClean="0">
                <a:solidFill>
                  <a:srgbClr val="004976"/>
                </a:solidFill>
                <a:hlinkClick r:id="rId4"/>
              </a:rPr>
              <a:t>rsc.li/3d7nkYc</a:t>
            </a:r>
            <a:r>
              <a:rPr lang="en-GB" sz="1400" i="1" dirty="0" smtClean="0">
                <a:solidFill>
                  <a:srgbClr val="004976"/>
                </a:solidFill>
              </a:rPr>
              <a:t>  </a:t>
            </a:r>
            <a:endParaRPr lang="en-GB" sz="1400" i="1" dirty="0">
              <a:solidFill>
                <a:srgbClr val="004976"/>
              </a:solidFill>
            </a:endParaRPr>
          </a:p>
        </p:txBody>
      </p:sp>
      <p:pic>
        <p:nvPicPr>
          <p:cNvPr id="1026" name="Picture 2" descr="https://upload.wikimedia.org/wikipedia/commons/thumb/d/dc/Magnesium_reaction_with_water.jpg/640px-Magnesium_reaction_with_water.jpg"/>
          <p:cNvPicPr>
            <a:picLocks noChangeAspect="1" noChangeArrowheads="1"/>
          </p:cNvPicPr>
          <p:nvPr/>
        </p:nvPicPr>
        <p:blipFill rotWithShape="1">
          <a:blip r:embed="rId5">
            <a:extLst>
              <a:ext uri="{28A0092B-C50C-407E-A947-70E740481C1C}">
                <a14:useLocalDpi xmlns:a14="http://schemas.microsoft.com/office/drawing/2010/main" val="0"/>
              </a:ext>
            </a:extLst>
          </a:blip>
          <a:srcRect l="29166" r="22913"/>
          <a:stretch/>
        </p:blipFill>
        <p:spPr bwMode="auto">
          <a:xfrm>
            <a:off x="6808425" y="1107720"/>
            <a:ext cx="2140930" cy="2513053"/>
          </a:xfrm>
          <a:prstGeom prst="rect">
            <a:avLst/>
          </a:prstGeom>
          <a:noFill/>
          <a:extLst>
            <a:ext uri="{909E8E84-426E-40DD-AFC4-6F175D3DCCD1}">
              <a14:hiddenFill xmlns:a14="http://schemas.microsoft.com/office/drawing/2010/main">
                <a:solidFill>
                  <a:srgbClr val="FFFFFF"/>
                </a:solidFill>
              </a14:hiddenFill>
            </a:ext>
          </a:extLst>
        </p:spPr>
      </p:pic>
      <p:sp>
        <p:nvSpPr>
          <p:cNvPr id="3" name="Title 2">
            <a:extLst>
              <a:ext uri="{FF2B5EF4-FFF2-40B4-BE49-F238E27FC236}">
                <a16:creationId xmlns:a16="http://schemas.microsoft.com/office/drawing/2014/main" id="{E1FB8C7A-6F1E-6C4F-84AA-61CCD4C8EAC2}"/>
              </a:ext>
            </a:extLst>
          </p:cNvPr>
          <p:cNvSpPr>
            <a:spLocks noGrp="1"/>
          </p:cNvSpPr>
          <p:nvPr>
            <p:ph type="title"/>
          </p:nvPr>
        </p:nvSpPr>
        <p:spPr>
          <a:xfrm>
            <a:off x="618140" y="97053"/>
            <a:ext cx="7886700" cy="1325563"/>
          </a:xfrm>
        </p:spPr>
        <p:txBody>
          <a:bodyPr>
            <a:normAutofit/>
          </a:bodyPr>
          <a:lstStyle/>
          <a:p>
            <a:r>
              <a:rPr lang="en-GB" sz="3200" dirty="0" smtClean="0"/>
              <a:t>New magnesium alloy resists corrosion</a:t>
            </a:r>
            <a:endParaRPr lang="en-GB" sz="3200" dirty="0"/>
          </a:p>
        </p:txBody>
      </p:sp>
      <p:sp>
        <p:nvSpPr>
          <p:cNvPr id="10" name="TextBox 9"/>
          <p:cNvSpPr txBox="1"/>
          <p:nvPr/>
        </p:nvSpPr>
        <p:spPr>
          <a:xfrm>
            <a:off x="6808426" y="3612309"/>
            <a:ext cx="2140930" cy="954107"/>
          </a:xfrm>
          <a:prstGeom prst="rect">
            <a:avLst/>
          </a:prstGeom>
          <a:noFill/>
        </p:spPr>
        <p:txBody>
          <a:bodyPr wrap="square" rtlCol="0">
            <a:spAutoFit/>
          </a:bodyPr>
          <a:lstStyle/>
          <a:p>
            <a:r>
              <a:rPr lang="en-GB" sz="1400" dirty="0"/>
              <a:t>Magnesium can be incredibly reactive when exposed to the right conditions</a:t>
            </a:r>
            <a:endParaRPr lang="en-GB" sz="1400" dirty="0"/>
          </a:p>
        </p:txBody>
      </p:sp>
    </p:spTree>
    <p:extLst>
      <p:ext uri="{BB962C8B-B14F-4D97-AF65-F5344CB8AC3E}">
        <p14:creationId xmlns:p14="http://schemas.microsoft.com/office/powerpoint/2010/main" val="2382352099"/>
      </p:ext>
    </p:extLst>
  </p:cSld>
  <p:clrMapOvr>
    <a:masterClrMapping/>
  </p:clrMapOvr>
  <p:timing>
    <p:tnLst>
      <p:par>
        <p:cTn id="1" dur="indefinite" restart="never" nodeType="tmRoot"/>
      </p:par>
    </p:tnLst>
  </p:timing>
</p:sld>
</file>

<file path=ppt/theme/theme1.xml><?xml version="1.0" encoding="utf-8"?>
<a:theme xmlns:a="http://schemas.openxmlformats.org/drawingml/2006/main" name="1_RSC_Plain_no footer">
  <a:themeElements>
    <a:clrScheme name="Custom 1">
      <a:dk1>
        <a:srgbClr val="004976"/>
      </a:dk1>
      <a:lt1>
        <a:srgbClr val="FFFFFF"/>
      </a:lt1>
      <a:dk2>
        <a:srgbClr val="004976"/>
      </a:dk2>
      <a:lt2>
        <a:srgbClr val="E7E6E6"/>
      </a:lt2>
      <a:accent1>
        <a:srgbClr val="004976"/>
      </a:accent1>
      <a:accent2>
        <a:srgbClr val="48A9C5"/>
      </a:accent2>
      <a:accent3>
        <a:srgbClr val="EEDC00"/>
      </a:accent3>
      <a:accent4>
        <a:srgbClr val="97D700"/>
      </a:accent4>
      <a:accent5>
        <a:srgbClr val="DA1883"/>
      </a:accent5>
      <a:accent6>
        <a:srgbClr val="991E66"/>
      </a:accent6>
      <a:hlink>
        <a:srgbClr val="FF9E1B"/>
      </a:hlink>
      <a:folHlink>
        <a:srgbClr val="545859"/>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EW EIC starter slide template.pptx" id="{8C227671-679E-4005-AE38-7E4654D46299}" vid="{3A4C9E2F-8493-4A3B-ACEE-3D5EC76FA45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593B7E4512BB9469461FF4FD5770B2F" ma:contentTypeVersion="2" ma:contentTypeDescription="Create a new document." ma:contentTypeScope="" ma:versionID="5486c3611d7f33a3c06049c215fb4c92">
  <xsd:schema xmlns:xsd="http://www.w3.org/2001/XMLSchema" xmlns:p="http://schemas.microsoft.com/office/2006/metadata/properties" xmlns:ns2="27d643f5-4560-4eff-9f48-d0fe6b2bec2d" targetNamespace="http://schemas.microsoft.com/office/2006/metadata/properties" ma:root="true" ma:fieldsID="7079d9acee7d610bba9b6271d294110d" ns2:_="">
    <xsd:import namespace="27d643f5-4560-4eff-9f48-d0fe6b2bec2d"/>
    <xsd:element name="properties">
      <xsd:complexType>
        <xsd:sequence>
          <xsd:element name="documentManagement">
            <xsd:complexType>
              <xsd:all>
                <xsd:element ref="ns2:Template" minOccurs="0"/>
              </xsd:all>
            </xsd:complexType>
          </xsd:element>
        </xsd:sequence>
      </xsd:complexType>
    </xsd:element>
  </xsd:schema>
  <xsd:schema xmlns:xsd="http://www.w3.org/2001/XMLSchema" xmlns:dms="http://schemas.microsoft.com/office/2006/documentManagement/types" targetNamespace="27d643f5-4560-4eff-9f48-d0fe6b2bec2d" elementFormDefault="qualified">
    <xsd:import namespace="http://schemas.microsoft.com/office/2006/documentManagement/types"/>
    <xsd:element name="Template" ma:index="8" nillable="true" ma:displayName="Template" ma:format="Dropdown" ma:internalName="Template">
      <xsd:simpleType>
        <xsd:restriction base="dms:Choice">
          <xsd:enumeration value="Stationery"/>
          <xsd:enumeration value="Purchase order forms"/>
          <xsd:enumeration value="Powerpoint presentations"/>
          <xsd:enumeration value="Meetings"/>
          <xsd:enumeration value="Legal"/>
          <xsd:enumeration value="RSC Branding"/>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p:properties xmlns:p="http://schemas.microsoft.com/office/2006/metadata/properties" xmlns:xsi="http://www.w3.org/2001/XMLSchema-instance">
  <documentManagement>
    <Template xmlns="27d643f5-4560-4eff-9f48-d0fe6b2bec2d"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CC2B75D-225E-421C-86E0-971E0BD3046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7d643f5-4560-4eff-9f48-d0fe6b2bec2d"/>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507900DF-3EEF-46A5-94A9-21789EBC7165}">
  <ds:schemaRefs>
    <ds:schemaRef ds:uri="http://purl.org/dc/terms/"/>
    <ds:schemaRef ds:uri="http://schemas.openxmlformats.org/package/2006/metadata/core-properties"/>
    <ds:schemaRef ds:uri="http://purl.org/dc/dcmitype/"/>
    <ds:schemaRef ds:uri="http://schemas.microsoft.com/office/2006/documentManagement/types"/>
    <ds:schemaRef ds:uri="http://schemas.microsoft.com/office/2006/metadata/properties"/>
    <ds:schemaRef ds:uri="27d643f5-4560-4eff-9f48-d0fe6b2bec2d"/>
    <ds:schemaRef ds:uri="http://www.w3.org/XML/1998/namespace"/>
    <ds:schemaRef ds:uri="http://purl.org/dc/elements/1.1/"/>
  </ds:schemaRefs>
</ds:datastoreItem>
</file>

<file path=customXml/itemProps3.xml><?xml version="1.0" encoding="utf-8"?>
<ds:datastoreItem xmlns:ds="http://schemas.openxmlformats.org/officeDocument/2006/customXml" ds:itemID="{7D9B7705-6E4A-433D-914A-8894B6FAEAC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NEW EIC starter slide template (1)</Template>
  <TotalTime>1035</TotalTime>
  <Words>486</Words>
  <Application>Microsoft Office PowerPoint</Application>
  <PresentationFormat>On-screen Show (4:3)</PresentationFormat>
  <Paragraphs>28</Paragraphs>
  <Slides>2</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vt:i4>
      </vt:variant>
    </vt:vector>
  </HeadingPairs>
  <TitlesOfParts>
    <vt:vector size="5" baseType="lpstr">
      <vt:lpstr>Arial</vt:lpstr>
      <vt:lpstr>Calibri</vt:lpstr>
      <vt:lpstr>1_RSC_Plain_no footer</vt:lpstr>
      <vt:lpstr>New magnesium alloy resists corrosion</vt:lpstr>
      <vt:lpstr>New magnesium alloy resists corrosion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New magnesium alloy resists corrosion</dc:title>
  <dc:creator>Neil Goalby</dc:creator>
  <cp:keywords>alloy, magnesium, corrosion, calcium, </cp:keywords>
  <dc:description>From Education in Chemistry The exceptional alloy that’s resisting corrosion https://rsc.li/3d7nkYc</dc:description>
  <cp:lastModifiedBy>Katherine Hartop</cp:lastModifiedBy>
  <cp:revision>109</cp:revision>
  <dcterms:created xsi:type="dcterms:W3CDTF">2020-04-08T13:50:19Z</dcterms:created>
  <dcterms:modified xsi:type="dcterms:W3CDTF">2021-03-26T16:58:51Z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0x0101003593B7E4512BB9469461FF4FD5770B2F</vt:lpwstr>
  </property>
</Properties>
</file>