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4" r:id="rId2"/>
    <p:sldId id="288" r:id="rId3"/>
    <p:sldId id="289" r:id="rId4"/>
    <p:sldId id="29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2"/>
    <a:srgbClr val="E6F1EF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4"/>
    <p:restoredTop sz="96327"/>
  </p:normalViewPr>
  <p:slideViewPr>
    <p:cSldViewPr snapToGrid="0" snapToObjects="1">
      <p:cViewPr>
        <p:scale>
          <a:sx n="80" d="100"/>
          <a:sy n="80" d="100"/>
        </p:scale>
        <p:origin x="100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87D4B-CFFC-47ED-B42B-0B4E39FC7455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AC814-F26D-4C8D-8F45-D3455DF8B6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399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Find all the solutions and discussion of the answers to the worksheet questions in the teacher notes, available from: https://rsc.li/3LsJZkd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AC814-F26D-4C8D-8F45-D3455DF8B6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622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F5168C22-13C5-5042-B68D-D5810F149BD4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348E18-6A0F-0842-92AA-634472BB458F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D0D226C-0904-EC4D-9B16-19AD250797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1166B66-EF9F-7F44-B3D5-0039E00DA134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F1E65715-C07C-5A49-8AE3-55777E9114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2A1E57C7-F139-AD4D-BA28-4F7521ED05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6CC0A54E-2863-3942-914D-4D2B8FFDF4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B8CB521-08A1-6042-8AA6-46C1C137B9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4CC80-688D-714B-9546-CAC5C231F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err="1"/>
              <a:t>Organisin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0B49D5-F310-A340-BF5B-AB0D4EB1E3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4E3DA79-FDC9-7F4B-9277-8C9EB9346A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281CF7B-F07A-C049-BDB9-748CCF3F310B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</a:t>
            </a:r>
            <a:r>
              <a:rPr lang="en-GB" sz="1600" b="1" i="0" u="sng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3LsJZkd</a:t>
            </a:r>
            <a:endParaRPr lang="en-US" sz="1600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93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F17FE5-8B45-FD4E-B2AA-D3A399E25B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D3DEB5F-6D25-DB49-A7A3-A2747080F3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46385C-066B-7047-89F4-E951DC4047D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FACF26-A48F-204C-A799-6508E3A7CD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9F82AE-496C-2044-9F60-068845D6F8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2F2C8A-D7CD-264F-B813-D73766D1865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92785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411C634-342E-F545-A3E0-966E94C8989E}"/>
              </a:ext>
            </a:extLst>
          </p:cNvPr>
          <p:cNvGrpSpPr/>
          <p:nvPr userDrawn="1"/>
        </p:nvGrpSpPr>
        <p:grpSpPr>
          <a:xfrm>
            <a:off x="0" y="-830"/>
            <a:ext cx="12196800" cy="6858000"/>
            <a:chOff x="0" y="0"/>
            <a:chExt cx="12196800" cy="6858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29614DA-6B90-DA48-8139-C28306C4EEAE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83805CC-C213-4B4C-85F7-4F680A3803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C7BD55-048E-5B42-AB50-9C11D4877717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65C8396-5F45-5649-8B5F-3139EE072D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213ADDD-C006-594E-8C60-820DE61636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26E7407-F898-5142-88BB-7D8A2BEEAE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0197BF56-5D37-7C46-9B8F-1EC2391501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AA51607E-49B0-7845-BF9B-B791314253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52200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D73AB0-DEF7-4046-847B-A28ADD104FA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D2D02F5-2384-7B49-A386-3ED4975FF97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7854A24E-0016-C74A-86CC-C558B7FBB5DF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26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3214C2A-CA33-A842-888E-B812F12CF807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27CC39-9374-7A48-B80F-E35EE9CF0B37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6772C03-ED45-D342-93E9-6EBA673FF7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2422E4D-C8B1-F447-93AA-3FD97F2A6C7C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282529-8467-4F47-ADC0-2356B7041C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51DED8-6D16-3546-BB8A-1A86FBB873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2202739-A959-9744-A152-EB3C529DE1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2AE1447F-978F-5E49-B247-75A265105B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FA8AA5F-D49E-F447-96D3-9679954190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79999"/>
            <a:ext cx="5220000" cy="257967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F012F8-82AF-D84F-84FF-3F72B976A02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E46DDE-04FF-0948-9D74-AAEC5E80044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5AB7EBB-737A-9540-BC73-AD8D595C8E3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9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70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1067C70-ACA3-B14D-96A0-0D77B8CFC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2CD3606-77CB-6E4D-9323-AB8EF1219E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4FF0AC-E9DB-1248-A929-F5456D977C3B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028020-C193-574C-845B-55DE20C71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8A1EB2-8DF8-6542-A7A9-0F3B0C8FD39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A650EB0-B31B-E84E-ABFC-1CF9FBE832D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648709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543E3E-01B2-EB46-845D-1381317D3C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87EC78B-5880-3945-9FAD-DABB5B4826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89EB5B-F66A-3E48-BD79-D27C96AA6218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046732-56CB-9E44-BD4C-38016D2A9A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89A2B9-415B-2F4C-8BC6-1CD03508DF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1F1670D-5751-0349-B530-C491658DFB7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F62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36034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752318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4272807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0BE649A-7EEA-FA47-B309-34656CF95BA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DF54D36-4C6E-4A4A-9D38-7C20B2EB3E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79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82" r:id="rId3"/>
    <p:sldLayoutId id="2147483650" r:id="rId4"/>
    <p:sldLayoutId id="2147483671" r:id="rId5"/>
    <p:sldLayoutId id="2147483667" r:id="rId6"/>
    <p:sldLayoutId id="2147483687" r:id="rId7"/>
    <p:sldLayoutId id="2147483690" r:id="rId8"/>
    <p:sldLayoutId id="2147483694" r:id="rId9"/>
    <p:sldLayoutId id="214748368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A534B-AC17-764F-BD66-5740010F8A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11–14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271DC6-EF13-2848-9EDB-505FAEE426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Organising elements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335F0B-29F5-2648-9B20-470CA4A491D6}"/>
              </a:ext>
            </a:extLst>
          </p:cNvPr>
          <p:cNvSpPr/>
          <p:nvPr/>
        </p:nvSpPr>
        <p:spPr>
          <a:xfrm>
            <a:off x="8827625" y="-870363"/>
            <a:ext cx="4320000" cy="4320000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0">
            <a:solidFill>
              <a:srgbClr val="006F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10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1F842-BC16-354A-84F3-BCA1F4875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GB" dirty="0"/>
              <a:t>Explore the properties of common elements, commenting on similarities and differences.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GB" dirty="0"/>
              <a:t>Consider how common elements might be grouped, based on their properties.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GB" dirty="0"/>
              <a:t>Use given information to construct a simple table of elements.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en-GB" dirty="0"/>
              <a:t>Reflect on the arrangement of the periodic table and how this supports chemists to make predictions about elements.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22C5118-FDAB-6644-9CD8-9A20DFD34922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Learning objectives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480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06B957A-E730-2748-9A00-D452A43FBD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4995120"/>
              </p:ext>
            </p:extLst>
          </p:nvPr>
        </p:nvGraphicFramePr>
        <p:xfrm>
          <a:off x="195943" y="544930"/>
          <a:ext cx="11056776" cy="5852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685592">
                  <a:extLst>
                    <a:ext uri="{9D8B030D-6E8A-4147-A177-3AD203B41FA5}">
                      <a16:colId xmlns:a16="http://schemas.microsoft.com/office/drawing/2014/main" val="501405414"/>
                    </a:ext>
                  </a:extLst>
                </a:gridCol>
                <a:gridCol w="3685592">
                  <a:extLst>
                    <a:ext uri="{9D8B030D-6E8A-4147-A177-3AD203B41FA5}">
                      <a16:colId xmlns:a16="http://schemas.microsoft.com/office/drawing/2014/main" val="282881623"/>
                    </a:ext>
                  </a:extLst>
                </a:gridCol>
                <a:gridCol w="3685592">
                  <a:extLst>
                    <a:ext uri="{9D8B030D-6E8A-4147-A177-3AD203B41FA5}">
                      <a16:colId xmlns:a16="http://schemas.microsoft.com/office/drawing/2014/main" val="1631809270"/>
                    </a:ext>
                  </a:extLst>
                </a:gridCol>
              </a:tblGrid>
              <a:tr h="195072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Type: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non-metal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Colour: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reddish-brown 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State (at room temperature):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liquid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Information: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can be used as a flame retardant</a:t>
                      </a:r>
                      <a:endParaRPr lang="en-GB" sz="15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Type: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metal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Colour:</a:t>
                      </a:r>
                      <a:r>
                        <a:rPr lang="en-GB" sz="15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silvery-white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State (at room temperature):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solid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Information: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sinks in water and burns with a bright white light</a:t>
                      </a:r>
                      <a:endParaRPr lang="en-GB" sz="15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Type: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non-metal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Colour: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yellowish-green 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State (at room temperature):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gas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Information: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kills bacteria – used to treat drinking water</a:t>
                      </a:r>
                      <a:endParaRPr lang="en-GB" sz="15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484894"/>
                  </a:ext>
                </a:extLst>
              </a:tr>
              <a:tr h="195072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D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Type: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metal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Colour:</a:t>
                      </a:r>
                      <a:r>
                        <a:rPr lang="en-GB" sz="1500" b="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silvery-white 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State (at room temperature):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soft solid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Information: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tarnishes rapidly in air, more dense than water, reacts with water</a:t>
                      </a:r>
                      <a:endParaRPr lang="en-GB" sz="1500" b="0" dirty="0"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6F62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Type: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metal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Colour:</a:t>
                      </a:r>
                      <a:r>
                        <a:rPr lang="en-GB" sz="1500" b="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silvery 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State (at room temperature):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soft solid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Information: </a:t>
                      </a:r>
                      <a:r>
                        <a:rPr lang="en-GB" sz="15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tarnishes rapidly in air, floats on water, reacts vigorously with water</a:t>
                      </a:r>
                      <a:endParaRPr lang="en-GB" sz="1500" b="0" dirty="0">
                        <a:latin typeface="Century Gothic" panose="020B0502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F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Type: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metal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Colour: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silvery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State (at room temperature):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soft solid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Information: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burns in air, sinks in water, reacts with water</a:t>
                      </a:r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79244"/>
                  </a:ext>
                </a:extLst>
              </a:tr>
              <a:tr h="1950720"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G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Type: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metal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Colour: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silvery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State (at room temperature):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soft solid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Information: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tarnishes rapidly in air, floats on water, reacts vigorously with water - igniting with a lilac flame</a:t>
                      </a:r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Type: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non-metal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Colour: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silvery-grey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State (at room temperature):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solid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Information: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used in dyes and photographic chemicals</a:t>
                      </a:r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Type: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metal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Colour: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silvery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State (at room temperature):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soft solid</a:t>
                      </a:r>
                    </a:p>
                    <a:p>
                      <a:r>
                        <a:rPr lang="en-GB" sz="1500" b="1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Information:</a:t>
                      </a:r>
                      <a:r>
                        <a:rPr lang="en-GB" sz="1500" kern="1200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ignites in air, floats on water, reacts violently with water</a:t>
                      </a:r>
                      <a:endParaRPr lang="en-GB" sz="15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234648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F0CEB97A-D274-7436-6B09-AD6DD6A223A8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Element information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399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2761B1E-CB74-AA2C-4FF3-968F5B115A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096016"/>
              </p:ext>
            </p:extLst>
          </p:nvPr>
        </p:nvGraphicFramePr>
        <p:xfrm>
          <a:off x="3192814" y="1021703"/>
          <a:ext cx="5806371" cy="5175000"/>
        </p:xfrm>
        <a:graphic>
          <a:graphicData uri="http://schemas.openxmlformats.org/drawingml/2006/table">
            <a:tbl>
              <a:tblPr firstRow="1" firstCol="1" bandRow="1"/>
              <a:tblGrid>
                <a:gridCol w="2063941">
                  <a:extLst>
                    <a:ext uri="{9D8B030D-6E8A-4147-A177-3AD203B41FA5}">
                      <a16:colId xmlns:a16="http://schemas.microsoft.com/office/drawing/2014/main" val="3250819960"/>
                    </a:ext>
                  </a:extLst>
                </a:gridCol>
                <a:gridCol w="3742430">
                  <a:extLst>
                    <a:ext uri="{9D8B030D-6E8A-4147-A177-3AD203B41FA5}">
                      <a16:colId xmlns:a16="http://schemas.microsoft.com/office/drawing/2014/main" val="3855436096"/>
                    </a:ext>
                  </a:extLst>
                </a:gridCol>
              </a:tblGrid>
              <a:tr h="517500">
                <a:tc>
                  <a:txBody>
                    <a:bodyPr/>
                    <a:lstStyle/>
                    <a:p>
                      <a:pPr marL="13970" marR="21590" indent="-226695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Element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6F62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Identity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49991"/>
                  </a:ext>
                </a:extLst>
              </a:tr>
              <a:tr h="517500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A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2000" b="1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Bromine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264888"/>
                  </a:ext>
                </a:extLst>
              </a:tr>
              <a:tr h="517500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B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2000" b="1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Magnesium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883569"/>
                  </a:ext>
                </a:extLst>
              </a:tr>
              <a:tr h="517500">
                <a:tc>
                  <a:txBody>
                    <a:bodyPr/>
                    <a:lstStyle/>
                    <a:p>
                      <a:pPr marL="13970" marR="21590" indent="-1397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C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2000" b="1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Chlorine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9093112"/>
                  </a:ext>
                </a:extLst>
              </a:tr>
              <a:tr h="517500">
                <a:tc>
                  <a:txBody>
                    <a:bodyPr/>
                    <a:lstStyle/>
                    <a:p>
                      <a:pPr marL="13970"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n-GB" sz="2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7465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Calcium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1415063"/>
                  </a:ext>
                </a:extLst>
              </a:tr>
              <a:tr h="517500">
                <a:tc>
                  <a:txBody>
                    <a:bodyPr/>
                    <a:lstStyle/>
                    <a:p>
                      <a:pPr marL="13970" marR="21590" indent="-13970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E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2000" b="1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Sodium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6550508"/>
                  </a:ext>
                </a:extLst>
              </a:tr>
              <a:tr h="517500">
                <a:tc>
                  <a:txBody>
                    <a:bodyPr/>
                    <a:lstStyle/>
                    <a:p>
                      <a:pPr marL="13970" marR="21590"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F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7465" algn="ctr"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2000" b="1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Strontium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950116"/>
                  </a:ext>
                </a:extLst>
              </a:tr>
              <a:tr h="517500">
                <a:tc>
                  <a:txBody>
                    <a:bodyPr/>
                    <a:lstStyle/>
                    <a:p>
                      <a:pPr marL="13970" marR="21590"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G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2000" b="1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Potassium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733937"/>
                  </a:ext>
                </a:extLst>
              </a:tr>
              <a:tr h="517500">
                <a:tc>
                  <a:txBody>
                    <a:bodyPr/>
                    <a:lstStyle/>
                    <a:p>
                      <a:pPr marR="21590"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H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2000" b="1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Iodine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216054"/>
                  </a:ext>
                </a:extLst>
              </a:tr>
              <a:tr h="517500">
                <a:tc>
                  <a:txBody>
                    <a:bodyPr/>
                    <a:lstStyle/>
                    <a:p>
                      <a:pPr marL="13970" marR="21590"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I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26695" algn="ctr">
                        <a:lnSpc>
                          <a:spcPct val="107000"/>
                        </a:lnSpc>
                        <a:spcAft>
                          <a:spcPts val="600"/>
                        </a:spcAft>
                        <a:tabLst>
                          <a:tab pos="3891280" algn="l"/>
                        </a:tabLst>
                      </a:pPr>
                      <a:r>
                        <a:rPr lang="en-GB" sz="2000" b="1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</a:rPr>
                        <a:t>Rubidium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642949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F5D8E140-2780-C069-CEAA-2263A3F4B804}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Solution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528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2133</TotalTime>
  <Words>362</Words>
  <Application>Microsoft Office PowerPoint</Application>
  <PresentationFormat>Widescreen</PresentationFormat>
  <Paragraphs>76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Office Theme</vt:lpstr>
      <vt:lpstr>11–14 years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Organising elements slides</dc:title>
  <dc:creator>RoyalSocietyofChemistry@royalsocietychemistry.onmicrosoft.com</dc:creator>
  <cp:keywords>periodic table, elements, properties, groups, periodicity, relative atomic mass, density, metals and non metals</cp:keywords>
  <cp:lastModifiedBy>Kirsty Patterson</cp:lastModifiedBy>
  <cp:revision>589</cp:revision>
  <dcterms:created xsi:type="dcterms:W3CDTF">2021-04-13T16:26:00Z</dcterms:created>
  <dcterms:modified xsi:type="dcterms:W3CDTF">2023-04-28T10:37:52Z</dcterms:modified>
  <cp:category>From The key elements of the periodic table, Education in Chemistry, https://rsc.li/3LsJZkd</cp:category>
</cp:coreProperties>
</file>