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61" r:id="rId5"/>
    <p:sldId id="263" r:id="rId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e Blackburn" initials="LB" lastIdx="1" clrIdx="0">
    <p:extLst>
      <p:ext uri="{19B8F6BF-5375-455C-9EA6-DF929625EA0E}">
        <p15:presenceInfo xmlns:p15="http://schemas.microsoft.com/office/powerpoint/2012/main" userId="S-1-5-21-1805851971-1264261665-475923621-263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F758B"/>
    <a:srgbClr val="505759"/>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837" autoAdjust="0"/>
  </p:normalViewPr>
  <p:slideViewPr>
    <p:cSldViewPr>
      <p:cViewPr varScale="1">
        <p:scale>
          <a:sx n="90" d="100"/>
          <a:sy n="90" d="100"/>
        </p:scale>
        <p:origin x="90" y="183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A514779C-79A7-49E8-BEAB-D399194BACEE}" type="datetimeFigureOut">
              <a:rPr lang="en-GB" smtClean="0"/>
              <a:t>05/04/2018</a:t>
            </a:fld>
            <a:endParaRPr lang="en-GB"/>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4DCDCBA4-4DCE-453B-AE0F-9AB001E25006}" type="slidenum">
              <a:rPr lang="en-GB" smtClean="0"/>
              <a:t>‹#›</a:t>
            </a:fld>
            <a:endParaRPr lang="en-GB"/>
          </a:p>
        </p:txBody>
      </p:sp>
    </p:spTree>
    <p:extLst>
      <p:ext uri="{BB962C8B-B14F-4D97-AF65-F5344CB8AC3E}">
        <p14:creationId xmlns:p14="http://schemas.microsoft.com/office/powerpoint/2010/main" val="3402948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published by Chemistry World. Use this slide as a lesson starter.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a:t>
            </a:r>
            <a:r>
              <a:rPr lang="en-GB" sz="1200" i="1" dirty="0" smtClean="0">
                <a:solidFill>
                  <a:schemeClr val="bg1"/>
                </a:solidFill>
              </a:rPr>
              <a:t>Only a lock of hair </a:t>
            </a:r>
            <a:r>
              <a:rPr lang="en-GB" sz="1200" dirty="0" smtClean="0">
                <a:solidFill>
                  <a:schemeClr val="bg1"/>
                </a:solidFill>
              </a:rPr>
              <a:t>by pre-</a:t>
            </a:r>
            <a:r>
              <a:rPr lang="en-GB" sz="1200" dirty="0" err="1" smtClean="0">
                <a:solidFill>
                  <a:schemeClr val="bg1"/>
                </a:solidFill>
              </a:rPr>
              <a:t>Raphelite</a:t>
            </a:r>
            <a:r>
              <a:rPr lang="en-GB" sz="1200" dirty="0" smtClean="0">
                <a:solidFill>
                  <a:schemeClr val="bg1"/>
                </a:solidFill>
              </a:rPr>
              <a:t> painter John Everett Millais, 1858, Manchester City Galleries. </a:t>
            </a:r>
            <a:r>
              <a:rPr lang="en-GB" sz="1200" smtClean="0">
                <a:solidFill>
                  <a:schemeClr val="bg1"/>
                </a:solidFill>
              </a:rPr>
              <a:t>This image is in the public domain</a:t>
            </a:r>
            <a:endParaRPr lang="en-GB" sz="1200" dirty="0" smtClean="0">
              <a:solidFill>
                <a:schemeClr val="bg1"/>
              </a:solidFill>
            </a:endParaRPr>
          </a:p>
        </p:txBody>
      </p:sp>
      <p:sp>
        <p:nvSpPr>
          <p:cNvPr id="4" name="Slide Number Placeholder 3"/>
          <p:cNvSpPr>
            <a:spLocks noGrp="1"/>
          </p:cNvSpPr>
          <p:nvPr>
            <p:ph type="sldNum" sz="quarter" idx="10"/>
          </p:nvPr>
        </p:nvSpPr>
        <p:spPr/>
        <p:txBody>
          <a:bodyPr/>
          <a:lstStyle/>
          <a:p>
            <a:fld id="{4DCDCBA4-4DCE-453B-AE0F-9AB001E25006}" type="slidenum">
              <a:rPr lang="en-GB" smtClean="0"/>
              <a:t>1</a:t>
            </a:fld>
            <a:endParaRPr lang="en-GB"/>
          </a:p>
        </p:txBody>
      </p:sp>
    </p:spTree>
    <p:extLst>
      <p:ext uri="{BB962C8B-B14F-4D97-AF65-F5344CB8AC3E}">
        <p14:creationId xmlns:p14="http://schemas.microsoft.com/office/powerpoint/2010/main" val="2827477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published by Chemistry World. Use this slide as a lesson starter. It also contains questions which can be used to engage pupils.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a:t>
            </a:r>
            <a:r>
              <a:rPr lang="en-GB" sz="800" i="1" dirty="0" smtClean="0">
                <a:solidFill>
                  <a:schemeClr val="bg1"/>
                </a:solidFill>
              </a:rPr>
              <a:t>Only a lock of hair </a:t>
            </a:r>
            <a:r>
              <a:rPr lang="en-GB" sz="800" dirty="0" smtClean="0">
                <a:solidFill>
                  <a:schemeClr val="bg1"/>
                </a:solidFill>
              </a:rPr>
              <a:t>by pre-</a:t>
            </a:r>
            <a:r>
              <a:rPr lang="en-GB" sz="800" dirty="0" err="1" smtClean="0">
                <a:solidFill>
                  <a:schemeClr val="bg1"/>
                </a:solidFill>
              </a:rPr>
              <a:t>Raphelite</a:t>
            </a:r>
            <a:r>
              <a:rPr lang="en-GB" sz="800" dirty="0" smtClean="0">
                <a:solidFill>
                  <a:schemeClr val="bg1"/>
                </a:solidFill>
              </a:rPr>
              <a:t> painter John Everett Millais, </a:t>
            </a:r>
            <a:r>
              <a:rPr lang="en-GB" sz="800" dirty="0" smtClean="0">
                <a:solidFill>
                  <a:schemeClr val="bg1"/>
                </a:solidFill>
              </a:rPr>
              <a:t>1858, Manchester City Galleries. </a:t>
            </a:r>
            <a:r>
              <a:rPr lang="en-GB" sz="800" dirty="0" smtClean="0">
                <a:solidFill>
                  <a:schemeClr val="bg1"/>
                </a:solidFill>
              </a:rPr>
              <a:t>This image is in the public domain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aseline="0" dirty="0" smtClean="0"/>
              <a:t>1. This is a good way to get pupils thinking about health and safety </a:t>
            </a:r>
            <a:r>
              <a:rPr lang="en-GB" sz="800" baseline="0" dirty="0" err="1" smtClean="0"/>
              <a:t>Eg</a:t>
            </a:r>
            <a:r>
              <a:rPr lang="en-GB" sz="800" baseline="0" dirty="0" smtClean="0"/>
              <a:t> 1 – use gloves to keep it off your hands 2 – Only have it on your head for a limited amount of time 3 – Check that you are not allergic 4 – Don’t use it frequently 5 – Get a professional / experienced person to help you / have training yourself</a:t>
            </a:r>
            <a:endParaRPr lang="en-GB" sz="800" dirty="0" smtClean="0">
              <a:solidFill>
                <a:schemeClr val="bg1"/>
              </a:solidFill>
            </a:endParaRPr>
          </a:p>
          <a:p>
            <a:r>
              <a:rPr lang="en-GB" sz="800" dirty="0" smtClean="0">
                <a:solidFill>
                  <a:schemeClr val="bg1"/>
                </a:solidFill>
              </a:rPr>
              <a:t>2. A good answer will</a:t>
            </a:r>
            <a:r>
              <a:rPr lang="en-GB" sz="800" baseline="0" dirty="0" smtClean="0">
                <a:solidFill>
                  <a:schemeClr val="bg1"/>
                </a:solidFill>
              </a:rPr>
              <a:t> have 1 - the idea that toxic means dangerous / poisonous 2 – to humans / living things 3 - the idea that it has to be a substance / the idea that ‘toxicity’ is a function of chemical properties (hence fire is dangerous but not toxic). Good examples are animal poisons/venoms, bleach and other cleaning chemicals, strychnine, deadly nightshade (even if they are not strictly </a:t>
            </a:r>
            <a:r>
              <a:rPr lang="en-GB" sz="800" i="1" baseline="0" dirty="0" smtClean="0">
                <a:solidFill>
                  <a:schemeClr val="bg1"/>
                </a:solidFill>
              </a:rPr>
              <a:t>toxic)</a:t>
            </a:r>
            <a:endParaRPr lang="en-GB" sz="800" dirty="0" smtClean="0">
              <a:solidFill>
                <a:schemeClr val="bg1"/>
              </a:solidFill>
            </a:endParaRPr>
          </a:p>
          <a:p>
            <a:pPr defTabSz="966612">
              <a:defRPr/>
            </a:pPr>
            <a:r>
              <a:rPr lang="en-GB" baseline="0" dirty="0" smtClean="0"/>
              <a:t>3. Pupils might have to research this, or simply clearly explain their current understanding. Graphene is a form of carbon. Graphene is an allotrope, a different physical form of the same element. Graphene is a subset of carbon. Other forms are diamond, graphite, nanotubes/</a:t>
            </a:r>
            <a:r>
              <a:rPr lang="en-GB" baseline="0" dirty="0" err="1" smtClean="0"/>
              <a:t>bucky</a:t>
            </a:r>
            <a:r>
              <a:rPr lang="en-GB" baseline="0" dirty="0" smtClean="0"/>
              <a:t> balls. Carbon can be an individual atom, but graphene is lots of carbon atoms in hexagons, in sheets</a:t>
            </a:r>
          </a:p>
          <a:p>
            <a:pPr defTabSz="966612">
              <a:defRPr/>
            </a:pPr>
            <a:r>
              <a:rPr lang="en-GB" baseline="0" dirty="0" smtClean="0"/>
              <a:t>4. Use as a homework or plenary task. Award points for creativity, or explaining scientific points for the general public</a:t>
            </a:r>
          </a:p>
        </p:txBody>
      </p:sp>
      <p:sp>
        <p:nvSpPr>
          <p:cNvPr id="4" name="Slide Number Placeholder 3"/>
          <p:cNvSpPr>
            <a:spLocks noGrp="1"/>
          </p:cNvSpPr>
          <p:nvPr>
            <p:ph type="sldNum" sz="quarter" idx="10"/>
          </p:nvPr>
        </p:nvSpPr>
        <p:spPr/>
        <p:txBody>
          <a:bodyPr/>
          <a:lstStyle/>
          <a:p>
            <a:fld id="{4DCDCBA4-4DCE-453B-AE0F-9AB001E25006}" type="slidenum">
              <a:rPr lang="en-GB" smtClean="0"/>
              <a:t>2</a:t>
            </a:fld>
            <a:endParaRPr lang="en-GB"/>
          </a:p>
        </p:txBody>
      </p:sp>
    </p:spTree>
    <p:extLst>
      <p:ext uri="{BB962C8B-B14F-4D97-AF65-F5344CB8AC3E}">
        <p14:creationId xmlns:p14="http://schemas.microsoft.com/office/powerpoint/2010/main" val="2011110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hf sldNum="0" hdr="0" ftr="0"/>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2q4I23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rsc.li/2q4I23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979712" y="165449"/>
            <a:ext cx="5760640" cy="369332"/>
          </a:xfrm>
          <a:prstGeom prst="rect">
            <a:avLst/>
          </a:prstGeom>
          <a:noFill/>
        </p:spPr>
        <p:txBody>
          <a:bodyPr wrap="square" rtlCol="0">
            <a:spAutoFit/>
          </a:bodyPr>
          <a:lstStyle/>
          <a:p>
            <a:r>
              <a:rPr lang="en-US" b="1" dirty="0" smtClean="0">
                <a:solidFill>
                  <a:schemeClr val="bg1"/>
                </a:solidFill>
              </a:rPr>
              <a:t>Healthier hair in just 10 minutes with graphene dye</a:t>
            </a:r>
            <a:endParaRPr lang="en-US" b="1" dirty="0">
              <a:solidFill>
                <a:schemeClr val="bg1"/>
              </a:solidFill>
            </a:endParaRPr>
          </a:p>
        </p:txBody>
      </p:sp>
      <p:sp>
        <p:nvSpPr>
          <p:cNvPr id="13" name="TextBox 12"/>
          <p:cNvSpPr txBox="1"/>
          <p:nvPr/>
        </p:nvSpPr>
        <p:spPr>
          <a:xfrm>
            <a:off x="2987824" y="534781"/>
            <a:ext cx="2808312" cy="276999"/>
          </a:xfrm>
          <a:prstGeom prst="rect">
            <a:avLst/>
          </a:prstGeom>
          <a:noFill/>
        </p:spPr>
        <p:txBody>
          <a:bodyPr wrap="square" rtlCol="0">
            <a:spAutoFit/>
          </a:bodyPr>
          <a:lstStyle/>
          <a:p>
            <a:r>
              <a:rPr lang="en-GB" sz="1200" i="1" dirty="0">
                <a:solidFill>
                  <a:schemeClr val="bg1"/>
                </a:solidFill>
              </a:rPr>
              <a:t>Read the full article at </a:t>
            </a:r>
            <a:r>
              <a:rPr lang="en-GB" sz="1200" i="1" dirty="0" smtClean="0">
                <a:solidFill>
                  <a:schemeClr val="bg1"/>
                </a:solidFill>
                <a:hlinkClick r:id="rId3"/>
              </a:rPr>
              <a:t>rsc.li/2q4I23m</a:t>
            </a:r>
            <a:endParaRPr lang="en-GB" sz="1200" i="1" dirty="0">
              <a:solidFill>
                <a:schemeClr val="bg1"/>
              </a:solidFill>
            </a:endParaRPr>
          </a:p>
        </p:txBody>
      </p:sp>
      <p:sp>
        <p:nvSpPr>
          <p:cNvPr id="2" name="TextBox 1"/>
          <p:cNvSpPr txBox="1"/>
          <p:nvPr/>
        </p:nvSpPr>
        <p:spPr>
          <a:xfrm>
            <a:off x="244103" y="805731"/>
            <a:ext cx="8792393" cy="2554545"/>
          </a:xfrm>
          <a:prstGeom prst="rect">
            <a:avLst/>
          </a:prstGeom>
          <a:noFill/>
        </p:spPr>
        <p:txBody>
          <a:bodyPr wrap="square" rtlCol="0">
            <a:spAutoFit/>
          </a:bodyPr>
          <a:lstStyle/>
          <a:p>
            <a:r>
              <a:rPr lang="en-GB" sz="2000" dirty="0" smtClean="0">
                <a:solidFill>
                  <a:schemeClr val="bg1"/>
                </a:solidFill>
              </a:rPr>
              <a:t>Most hair dyes contain dangerous substances such as anilines, phenols or ammonia. Some of these are toxic, can damage the hair, or cause an allergic reaction.</a:t>
            </a:r>
          </a:p>
          <a:p>
            <a:endParaRPr lang="en-GB" sz="2000" dirty="0">
              <a:solidFill>
                <a:schemeClr val="bg1"/>
              </a:solidFill>
            </a:endParaRPr>
          </a:p>
          <a:p>
            <a:r>
              <a:rPr lang="en-GB" sz="2000" dirty="0">
                <a:solidFill>
                  <a:schemeClr val="bg1"/>
                </a:solidFill>
              </a:rPr>
              <a:t>Carbon, in the form of graphene, </a:t>
            </a:r>
            <a:r>
              <a:rPr lang="en-GB" sz="2000" dirty="0" smtClean="0">
                <a:solidFill>
                  <a:schemeClr val="bg1"/>
                </a:solidFill>
              </a:rPr>
              <a:t>does not have any of these dangers, and has the added advantages of cooling down quicker and not building up electrical charge</a:t>
            </a:r>
            <a:r>
              <a:rPr lang="en-GB" sz="2000" dirty="0">
                <a:solidFill>
                  <a:schemeClr val="bg1"/>
                </a:solidFill>
              </a:rPr>
              <a:t>. </a:t>
            </a:r>
            <a:r>
              <a:rPr lang="en-GB" sz="2000" dirty="0" smtClean="0">
                <a:solidFill>
                  <a:schemeClr val="bg1"/>
                </a:solidFill>
              </a:rPr>
              <a:t>Graphene can </a:t>
            </a:r>
            <a:r>
              <a:rPr lang="en-GB" sz="2000" dirty="0">
                <a:solidFill>
                  <a:schemeClr val="bg1"/>
                </a:solidFill>
              </a:rPr>
              <a:t>be used to dye blonde hair darker, according to researchers from the US and China. </a:t>
            </a:r>
            <a:endParaRPr lang="en-GB" sz="2000" dirty="0" smtClean="0">
              <a:solidFill>
                <a:schemeClr val="bg1"/>
              </a:solidFill>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58869" y="3169560"/>
            <a:ext cx="2292488" cy="3212976"/>
          </a:xfrm>
          <a:prstGeom prst="rect">
            <a:avLst/>
          </a:prstGeom>
        </p:spPr>
      </p:pic>
      <p:sp>
        <p:nvSpPr>
          <p:cNvPr id="5" name="Rectangle 4"/>
          <p:cNvSpPr/>
          <p:nvPr/>
        </p:nvSpPr>
        <p:spPr>
          <a:xfrm>
            <a:off x="227217" y="3452609"/>
            <a:ext cx="6288999" cy="1323439"/>
          </a:xfrm>
          <a:prstGeom prst="rect">
            <a:avLst/>
          </a:prstGeom>
        </p:spPr>
        <p:txBody>
          <a:bodyPr wrap="square">
            <a:spAutoFit/>
          </a:bodyPr>
          <a:lstStyle/>
          <a:p>
            <a:r>
              <a:rPr lang="en-GB" sz="2000" dirty="0">
                <a:solidFill>
                  <a:schemeClr val="bg1"/>
                </a:solidFill>
              </a:rPr>
              <a:t>The dye is applied as 2 </a:t>
            </a:r>
            <a:r>
              <a:rPr lang="el-GR" sz="2000" dirty="0">
                <a:solidFill>
                  <a:schemeClr val="bg1"/>
                </a:solidFill>
              </a:rPr>
              <a:t>μ</a:t>
            </a:r>
            <a:r>
              <a:rPr lang="en-GB" sz="2000" dirty="0">
                <a:solidFill>
                  <a:schemeClr val="bg1"/>
                </a:solidFill>
              </a:rPr>
              <a:t>m-thick sheets of transparent graphene oxide mixed with vitamin C. The graphene oxide reduces to black graphene when the hair is blow-dried.</a:t>
            </a:r>
          </a:p>
        </p:txBody>
      </p:sp>
      <p:sp>
        <p:nvSpPr>
          <p:cNvPr id="6" name="Rectangle 5"/>
          <p:cNvSpPr/>
          <p:nvPr/>
        </p:nvSpPr>
        <p:spPr>
          <a:xfrm>
            <a:off x="6501051" y="6382536"/>
            <a:ext cx="2350305" cy="338554"/>
          </a:xfrm>
          <a:prstGeom prst="rect">
            <a:avLst/>
          </a:prstGeom>
        </p:spPr>
        <p:txBody>
          <a:bodyPr wrap="square">
            <a:spAutoFit/>
          </a:bodyPr>
          <a:lstStyle/>
          <a:p>
            <a:r>
              <a:rPr lang="en-GB" sz="800" i="1" dirty="0">
                <a:solidFill>
                  <a:schemeClr val="bg1"/>
                </a:solidFill>
              </a:rPr>
              <a:t>Only a lock of hair </a:t>
            </a:r>
            <a:r>
              <a:rPr lang="en-GB" sz="800" dirty="0">
                <a:solidFill>
                  <a:schemeClr val="bg1"/>
                </a:solidFill>
              </a:rPr>
              <a:t>by John Everett Millais, 1858 </a:t>
            </a:r>
          </a:p>
          <a:p>
            <a:r>
              <a:rPr lang="en-GB" sz="800" dirty="0">
                <a:solidFill>
                  <a:schemeClr val="bg1"/>
                </a:solidFill>
              </a:rPr>
              <a:t>Manchester City Galleries</a:t>
            </a:r>
          </a:p>
        </p:txBody>
      </p:sp>
    </p:spTree>
    <p:extLst>
      <p:ext uri="{BB962C8B-B14F-4D97-AF65-F5344CB8AC3E}">
        <p14:creationId xmlns:p14="http://schemas.microsoft.com/office/powerpoint/2010/main" val="2222371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979712" y="165449"/>
            <a:ext cx="5760640" cy="369332"/>
          </a:xfrm>
          <a:prstGeom prst="rect">
            <a:avLst/>
          </a:prstGeom>
          <a:noFill/>
        </p:spPr>
        <p:txBody>
          <a:bodyPr wrap="square" rtlCol="0">
            <a:spAutoFit/>
          </a:bodyPr>
          <a:lstStyle/>
          <a:p>
            <a:r>
              <a:rPr lang="en-US" b="1" dirty="0" smtClean="0">
                <a:solidFill>
                  <a:schemeClr val="bg1"/>
                </a:solidFill>
              </a:rPr>
              <a:t>Healthier hair in just 10 minutes with graphene dye</a:t>
            </a:r>
            <a:endParaRPr lang="en-US" b="1" dirty="0">
              <a:solidFill>
                <a:schemeClr val="bg1"/>
              </a:solidFill>
            </a:endParaRPr>
          </a:p>
        </p:txBody>
      </p:sp>
      <p:sp>
        <p:nvSpPr>
          <p:cNvPr id="14" name="TextBox 13"/>
          <p:cNvSpPr txBox="1"/>
          <p:nvPr/>
        </p:nvSpPr>
        <p:spPr>
          <a:xfrm>
            <a:off x="244103" y="805731"/>
            <a:ext cx="6920185" cy="2862322"/>
          </a:xfrm>
          <a:prstGeom prst="rect">
            <a:avLst/>
          </a:prstGeom>
          <a:noFill/>
        </p:spPr>
        <p:txBody>
          <a:bodyPr wrap="square" rtlCol="0">
            <a:spAutoFit/>
          </a:bodyPr>
          <a:lstStyle/>
          <a:p>
            <a:r>
              <a:rPr lang="en-GB" sz="2000" dirty="0">
                <a:solidFill>
                  <a:schemeClr val="bg1"/>
                </a:solidFill>
              </a:rPr>
              <a:t>Most hair dyes contain dangerous substances such as anilines, phenols or ammonia. Some of these are toxic, can damage the hair, or cause an allergic reaction.</a:t>
            </a:r>
          </a:p>
          <a:p>
            <a:endParaRPr lang="en-GB" sz="2000" dirty="0">
              <a:solidFill>
                <a:schemeClr val="bg1"/>
              </a:solidFill>
            </a:endParaRPr>
          </a:p>
          <a:p>
            <a:r>
              <a:rPr lang="en-GB" sz="2000" dirty="0">
                <a:solidFill>
                  <a:schemeClr val="bg1"/>
                </a:solidFill>
              </a:rPr>
              <a:t>Carbon, in the form of graphene, does not have any of these dangers, and has the added advantages of cooling down quicker and not building up electrical charge. Graphene can be used to dye blonde hair darker, according to researchers from the US and China. </a:t>
            </a:r>
          </a:p>
        </p:txBody>
      </p:sp>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0752" y="612881"/>
            <a:ext cx="1705403" cy="2390163"/>
          </a:xfrm>
          <a:prstGeom prst="rect">
            <a:avLst/>
          </a:prstGeom>
        </p:spPr>
      </p:pic>
      <p:sp>
        <p:nvSpPr>
          <p:cNvPr id="17" name="Rectangle 16"/>
          <p:cNvSpPr/>
          <p:nvPr/>
        </p:nvSpPr>
        <p:spPr>
          <a:xfrm>
            <a:off x="244103" y="3665919"/>
            <a:ext cx="8792393" cy="1015663"/>
          </a:xfrm>
          <a:prstGeom prst="rect">
            <a:avLst/>
          </a:prstGeom>
        </p:spPr>
        <p:txBody>
          <a:bodyPr wrap="square">
            <a:spAutoFit/>
          </a:bodyPr>
          <a:lstStyle/>
          <a:p>
            <a:r>
              <a:rPr lang="en-GB" sz="2000" dirty="0">
                <a:solidFill>
                  <a:schemeClr val="bg1"/>
                </a:solidFill>
              </a:rPr>
              <a:t>The dye is applied as 2 </a:t>
            </a:r>
            <a:r>
              <a:rPr lang="el-GR" sz="2000" dirty="0">
                <a:solidFill>
                  <a:schemeClr val="bg1"/>
                </a:solidFill>
              </a:rPr>
              <a:t>μ</a:t>
            </a:r>
            <a:r>
              <a:rPr lang="en-GB" sz="2000" dirty="0">
                <a:solidFill>
                  <a:schemeClr val="bg1"/>
                </a:solidFill>
              </a:rPr>
              <a:t>m-thick sheets of transparent graphene oxide mixed with vitamin C. The graphene oxide reduces to black graphene when the hair is blow-dried.</a:t>
            </a:r>
          </a:p>
        </p:txBody>
      </p:sp>
      <p:sp>
        <p:nvSpPr>
          <p:cNvPr id="18" name="Rectangle 17"/>
          <p:cNvSpPr/>
          <p:nvPr/>
        </p:nvSpPr>
        <p:spPr>
          <a:xfrm>
            <a:off x="7240752" y="3081144"/>
            <a:ext cx="1711968" cy="461665"/>
          </a:xfrm>
          <a:prstGeom prst="rect">
            <a:avLst/>
          </a:prstGeom>
        </p:spPr>
        <p:txBody>
          <a:bodyPr wrap="square">
            <a:spAutoFit/>
          </a:bodyPr>
          <a:lstStyle/>
          <a:p>
            <a:r>
              <a:rPr lang="en-GB" sz="800" i="1" dirty="0">
                <a:solidFill>
                  <a:schemeClr val="bg1"/>
                </a:solidFill>
              </a:rPr>
              <a:t>Only a lock of hair </a:t>
            </a:r>
            <a:r>
              <a:rPr lang="en-GB" sz="800" dirty="0">
                <a:solidFill>
                  <a:schemeClr val="bg1"/>
                </a:solidFill>
              </a:rPr>
              <a:t>by </a:t>
            </a:r>
            <a:r>
              <a:rPr lang="en-GB" sz="800" dirty="0" smtClean="0">
                <a:solidFill>
                  <a:schemeClr val="bg1"/>
                </a:solidFill>
              </a:rPr>
              <a:t>John </a:t>
            </a:r>
            <a:r>
              <a:rPr lang="en-GB" sz="800" dirty="0">
                <a:solidFill>
                  <a:schemeClr val="bg1"/>
                </a:solidFill>
              </a:rPr>
              <a:t>Everett Millais, </a:t>
            </a:r>
            <a:r>
              <a:rPr lang="en-GB" sz="800" dirty="0" smtClean="0">
                <a:solidFill>
                  <a:schemeClr val="bg1"/>
                </a:solidFill>
              </a:rPr>
              <a:t>1858 </a:t>
            </a:r>
          </a:p>
          <a:p>
            <a:r>
              <a:rPr lang="en-GB" sz="800" dirty="0">
                <a:solidFill>
                  <a:schemeClr val="bg1"/>
                </a:solidFill>
              </a:rPr>
              <a:t>Manchester City Galleries</a:t>
            </a:r>
          </a:p>
        </p:txBody>
      </p:sp>
      <p:sp>
        <p:nvSpPr>
          <p:cNvPr id="3" name="TextBox 2"/>
          <p:cNvSpPr txBox="1"/>
          <p:nvPr/>
        </p:nvSpPr>
        <p:spPr>
          <a:xfrm>
            <a:off x="2987824" y="4509120"/>
            <a:ext cx="6192687" cy="2585323"/>
          </a:xfrm>
          <a:prstGeom prst="rect">
            <a:avLst/>
          </a:prstGeom>
          <a:noFill/>
        </p:spPr>
        <p:txBody>
          <a:bodyPr wrap="square" rtlCol="0">
            <a:spAutoFit/>
          </a:bodyPr>
          <a:lstStyle/>
          <a:p>
            <a:pPr marL="342900" indent="-342900">
              <a:buFontTx/>
              <a:buAutoNum type="arabicPeriod"/>
            </a:pPr>
            <a:r>
              <a:rPr lang="en-GB" dirty="0">
                <a:solidFill>
                  <a:schemeClr val="bg1"/>
                </a:solidFill>
              </a:rPr>
              <a:t>State and explain three things you could do in order to use a dangerous hair dye </a:t>
            </a:r>
            <a:r>
              <a:rPr lang="en-GB" dirty="0" smtClean="0">
                <a:solidFill>
                  <a:schemeClr val="bg1"/>
                </a:solidFill>
              </a:rPr>
              <a:t>as safely as possible.</a:t>
            </a:r>
            <a:endParaRPr lang="en-GB" dirty="0">
              <a:solidFill>
                <a:schemeClr val="bg1"/>
              </a:solidFill>
            </a:endParaRPr>
          </a:p>
          <a:p>
            <a:pPr marL="342900" indent="-342900">
              <a:buAutoNum type="arabicPeriod"/>
            </a:pPr>
            <a:r>
              <a:rPr lang="en-GB" dirty="0" smtClean="0">
                <a:solidFill>
                  <a:schemeClr val="bg1"/>
                </a:solidFill>
              </a:rPr>
              <a:t>Describe what the word ‘toxic’ means, giving another example of a toxic substance. Compare your definition with someone else’s and decide which is best.</a:t>
            </a:r>
          </a:p>
          <a:p>
            <a:pPr marL="342900" indent="-342900">
              <a:buAutoNum type="arabicPeriod"/>
            </a:pPr>
            <a:r>
              <a:rPr lang="en-GB" dirty="0" smtClean="0">
                <a:solidFill>
                  <a:schemeClr val="bg1"/>
                </a:solidFill>
              </a:rPr>
              <a:t>What is the relationship between carbon and graphene? </a:t>
            </a:r>
          </a:p>
          <a:p>
            <a:pPr marL="342900" indent="-342900">
              <a:buAutoNum type="arabicPeriod"/>
            </a:pPr>
            <a:r>
              <a:rPr lang="en-GB" dirty="0" smtClean="0">
                <a:solidFill>
                  <a:schemeClr val="bg1"/>
                </a:solidFill>
              </a:rPr>
              <a:t>Design an advert for this new hair dye. Include a product name and reasons why someone should buy it.</a:t>
            </a:r>
          </a:p>
          <a:p>
            <a:pPr marL="342900" indent="-342900">
              <a:buAutoNum type="arabicPeriod"/>
            </a:pPr>
            <a:endParaRPr lang="en-GB" dirty="0">
              <a:solidFill>
                <a:schemeClr val="bg1"/>
              </a:solidFill>
            </a:endParaRPr>
          </a:p>
        </p:txBody>
      </p:sp>
      <p:sp>
        <p:nvSpPr>
          <p:cNvPr id="9" name="TextBox 8"/>
          <p:cNvSpPr txBox="1"/>
          <p:nvPr/>
        </p:nvSpPr>
        <p:spPr>
          <a:xfrm>
            <a:off x="2987824" y="534781"/>
            <a:ext cx="2808312" cy="276999"/>
          </a:xfrm>
          <a:prstGeom prst="rect">
            <a:avLst/>
          </a:prstGeom>
          <a:noFill/>
        </p:spPr>
        <p:txBody>
          <a:bodyPr wrap="square" rtlCol="0">
            <a:spAutoFit/>
          </a:bodyPr>
          <a:lstStyle/>
          <a:p>
            <a:r>
              <a:rPr lang="en-GB" sz="1200" i="1" dirty="0">
                <a:solidFill>
                  <a:schemeClr val="bg1"/>
                </a:solidFill>
              </a:rPr>
              <a:t>Read the full article at </a:t>
            </a:r>
            <a:r>
              <a:rPr lang="en-GB" sz="1200" i="1" dirty="0" smtClean="0">
                <a:solidFill>
                  <a:schemeClr val="bg1"/>
                </a:solidFill>
                <a:hlinkClick r:id="rId4"/>
              </a:rPr>
              <a:t>rsc.li/2q4I23m</a:t>
            </a:r>
            <a:endParaRPr lang="en-GB" sz="1200" i="1" dirty="0">
              <a:solidFill>
                <a:schemeClr val="bg1"/>
              </a:solidFill>
            </a:endParaRPr>
          </a:p>
        </p:txBody>
      </p:sp>
    </p:spTree>
    <p:extLst>
      <p:ext uri="{BB962C8B-B14F-4D97-AF65-F5344CB8AC3E}">
        <p14:creationId xmlns:p14="http://schemas.microsoft.com/office/powerpoint/2010/main" val="42425408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3C7694F2-FF23-435B-8625-E3AA1329EFD0}">
  <ds:schemaRefs>
    <ds:schemaRef ds:uri="http://schemas.microsoft.com/sharepoint/v3/contenttype/forms"/>
  </ds:schemaRefs>
</ds:datastoreItem>
</file>

<file path=customXml/itemProps2.xml><?xml version="1.0" encoding="utf-8"?>
<ds:datastoreItem xmlns:ds="http://schemas.openxmlformats.org/officeDocument/2006/customXml" ds:itemID="{C8765011-A555-4DFA-AE85-6BF42B9B2042}">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elements/1.1/"/>
    <ds:schemaRef ds:uri="27d643f5-4560-4eff-9f48-d0fe6b2bec2d"/>
    <ds:schemaRef ds:uri="http://www.w3.org/XML/1998/namespace"/>
    <ds:schemaRef ds:uri="http://purl.org/dc/dcmitype/"/>
  </ds:schemaRefs>
</ds:datastoreItem>
</file>

<file path=customXml/itemProps3.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1635</TotalTime>
  <Words>720</Words>
  <Application>Microsoft Office PowerPoint</Application>
  <PresentationFormat>On-screen Show (4:3)</PresentationFormat>
  <Paragraphs>30</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Healthier hair with graphene dye</dc:title>
  <dc:creator>Matt Baldwin</dc:creator>
  <cp:lastModifiedBy>Luke Blackburn</cp:lastModifiedBy>
  <cp:revision>170</cp:revision>
  <cp:lastPrinted>2018-02-09T13:22:46Z</cp:lastPrinted>
  <dcterms:created xsi:type="dcterms:W3CDTF">2013-06-04T12:27:23Z</dcterms:created>
  <dcterms:modified xsi:type="dcterms:W3CDTF">2018-04-05T11:23:38Z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