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63"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1883"/>
    <a:srgbClr val="FF9E1B"/>
    <a:srgbClr val="54585A"/>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6512" autoAdjust="0"/>
  </p:normalViewPr>
  <p:slideViewPr>
    <p:cSldViewPr snapToGrid="0" snapToObjects="1">
      <p:cViewPr varScale="1">
        <p:scale>
          <a:sx n="95" d="100"/>
          <a:sy n="95" d="100"/>
        </p:scale>
        <p:origin x="510" y="9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03/01/2020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eb.archive.org/web/20161014211313/http:/www.panoramio.com/user/4315872?with_photo_id=33571316"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eb.archive.org/web/20161014211313/http:/www.panoramio.com/user/4315872?with_photo_id=33571316"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a:t>
            </a:r>
            <a:r>
              <a:rPr lang="en-US" sz="1200" b="0" i="0" u="none" strike="noStrike" kern="1200" baseline="0" dirty="0" smtClean="0">
                <a:solidFill>
                  <a:schemeClr val="tx1"/>
                </a:solidFill>
                <a:latin typeface="+mn-lt"/>
                <a:ea typeface="+mn-ea"/>
                <a:cs typeface="+mn-cs"/>
              </a:rPr>
              <a:t>products from crude oil</a:t>
            </a:r>
            <a:r>
              <a:rPr lang="en-GB" sz="1200" b="0" i="0" u="none" strike="noStrike" kern="1200" baseline="0" dirty="0" smtClean="0">
                <a:solidFill>
                  <a:schemeClr val="tx1"/>
                </a:solidFill>
                <a:latin typeface="+mn-lt"/>
                <a:ea typeface="+mn-ea"/>
                <a:cs typeface="+mn-cs"/>
              </a:rPr>
              <a:t>, or understanding the difference between synthetic and natural chemicals.</a:t>
            </a: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Image credit: </a:t>
            </a:r>
            <a:r>
              <a:rPr lang="en-GB" sz="1200" b="0" i="0" u="none" strike="noStrike" kern="1200" dirty="0" smtClean="0">
                <a:solidFill>
                  <a:schemeClr val="tx1"/>
                </a:solidFill>
                <a:effectLst/>
                <a:latin typeface="+mn-lt"/>
                <a:ea typeface="+mn-ea"/>
                <a:cs typeface="+mn-cs"/>
                <a:hlinkClick r:id="rId3"/>
              </a:rPr>
              <a:t>studio IRONY</a:t>
            </a:r>
            <a:r>
              <a:rPr lang="en-GB" sz="1200" strike="noStrike" dirty="0" smtClean="0">
                <a:solidFill>
                  <a:schemeClr val="bg1"/>
                </a:solidFill>
                <a:latin typeface="Arial" panose="020B0604020202020204" pitchFamily="34" charset="0"/>
              </a:rPr>
              <a:t>. This work is in the public domain</a:t>
            </a:r>
            <a:r>
              <a:rPr lang="en-GB" sz="1200" strike="noStrike" dirty="0">
                <a:solidFill>
                  <a:schemeClr val="tx1"/>
                </a:solidFill>
                <a:latin typeface="+mn-lt"/>
              </a:rPr>
              <a:t>.</a:t>
            </a:r>
            <a:endParaRPr lang="en-GB" sz="1200" strike="noStrike" dirty="0" smtClean="0">
              <a:solidFill>
                <a:schemeClr val="bg1"/>
              </a:solidFill>
              <a:latin typeface="+mn-lt"/>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a:t>
            </a:r>
            <a:r>
              <a:rPr lang="en-US" sz="1200" b="0" i="0" u="none" strike="noStrike" kern="1200" baseline="0" dirty="0" smtClean="0">
                <a:solidFill>
                  <a:schemeClr val="tx1"/>
                </a:solidFill>
                <a:latin typeface="+mn-lt"/>
                <a:ea typeface="+mn-ea"/>
                <a:cs typeface="+mn-cs"/>
              </a:rPr>
              <a:t>products from crude oil</a:t>
            </a:r>
            <a:r>
              <a:rPr lang="en-GB" sz="1200" b="0" i="0" u="none" strike="noStrike" kern="1200" baseline="0" dirty="0" smtClean="0">
                <a:solidFill>
                  <a:schemeClr val="tx1"/>
                </a:solidFill>
                <a:latin typeface="+mn-lt"/>
                <a:ea typeface="+mn-ea"/>
                <a:cs typeface="+mn-cs"/>
              </a:rPr>
              <a:t>, or understanding the difference between synthetic and natural chemicals.</a:t>
            </a:r>
            <a:endParaRPr lang="en-GB" baseline="0" dirty="0" smtClean="0"/>
          </a:p>
          <a:p>
            <a:r>
              <a:rPr lang="en-GB" baseline="0" dirty="0" smtClean="0"/>
              <a:t>Image credit: </a:t>
            </a:r>
            <a:r>
              <a:rPr lang="en-GB" sz="1200" b="0" i="0" u="none" strike="noStrike" kern="1200" dirty="0" smtClean="0">
                <a:solidFill>
                  <a:schemeClr val="tx1"/>
                </a:solidFill>
                <a:effectLst/>
                <a:latin typeface="+mn-lt"/>
                <a:ea typeface="+mn-ea"/>
                <a:cs typeface="+mn-cs"/>
                <a:hlinkClick r:id="rId3"/>
              </a:rPr>
              <a:t>studio IRONY</a:t>
            </a:r>
            <a:r>
              <a:rPr lang="en-GB" sz="1200" strike="noStrike" dirty="0" smtClean="0">
                <a:solidFill>
                  <a:schemeClr val="bg1"/>
                </a:solidFill>
                <a:latin typeface="Arial" panose="020B0604020202020204" pitchFamily="34" charset="0"/>
              </a:rPr>
              <a:t>. This work is in the public domain.</a:t>
            </a:r>
          </a:p>
          <a:p>
            <a:endParaRPr lang="en-GB" sz="1200" strike="noStrike" dirty="0" smtClean="0">
              <a:solidFill>
                <a:schemeClr val="bg1"/>
              </a:solidFill>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strike="sngStrike" dirty="0" smtClean="0">
              <a:solidFill>
                <a:schemeClr val="bg1"/>
              </a:solidFill>
            </a:endParaRPr>
          </a:p>
          <a:p>
            <a:pPr defTabSz="966612">
              <a:defRPr/>
            </a:pPr>
            <a:r>
              <a:rPr lang="en-GB" sz="1200" dirty="0" smtClean="0">
                <a:solidFill>
                  <a:srgbClr val="222222"/>
                </a:solidFill>
                <a:latin typeface="Arial" panose="020B0604020202020204" pitchFamily="34" charset="0"/>
              </a:rPr>
              <a:t>Answers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u="none" strike="noStrike" kern="1200" baseline="0" dirty="0" smtClean="0">
                <a:solidFill>
                  <a:schemeClr val="tx1"/>
                </a:solidFill>
                <a:latin typeface="+mn-lt"/>
                <a:ea typeface="+mn-ea"/>
                <a:cs typeface="+mn-cs"/>
              </a:rPr>
              <a:t>Synthetic chemicals </a:t>
            </a:r>
            <a:r>
              <a:rPr lang="en-US" sz="1200" b="0" i="0" u="none" strike="noStrike" kern="1200" baseline="0" dirty="0" smtClean="0">
                <a:solidFill>
                  <a:schemeClr val="tx1"/>
                </a:solidFill>
                <a:latin typeface="+mn-lt"/>
                <a:ea typeface="+mn-ea"/>
                <a:cs typeface="+mn-cs"/>
              </a:rPr>
              <a:t>are made by humans (using methods different than those nature uses).</a:t>
            </a:r>
            <a:endParaRPr lang="en-GB" sz="1200" b="0" i="0" u="none" strike="noStrike" kern="1200" baseline="0" dirty="0" smtClean="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u="none" strike="noStrike" kern="1200" baseline="0" dirty="0" smtClean="0">
                <a:solidFill>
                  <a:schemeClr val="tx1"/>
                </a:solidFill>
                <a:latin typeface="+mn-lt"/>
                <a:ea typeface="+mn-ea"/>
                <a:cs typeface="+mn-cs"/>
              </a:rPr>
              <a:t>Crude oil is separated into different chemicals by fractional distillation. Cracking of fractions can then produce new substances.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u="none" strike="noStrike" kern="1200" baseline="0" dirty="0" smtClean="0">
                <a:solidFill>
                  <a:schemeClr val="tx1"/>
                </a:solidFill>
                <a:latin typeface="+mn-lt"/>
                <a:ea typeface="+mn-ea"/>
                <a:cs typeface="+mn-cs"/>
              </a:rPr>
              <a:t>Open-ended </a:t>
            </a:r>
            <a:r>
              <a:rPr lang="en-GB" sz="1200" b="0" i="0" u="none" strike="noStrike" kern="1200" baseline="0" dirty="0" err="1" smtClean="0">
                <a:solidFill>
                  <a:schemeClr val="tx1"/>
                </a:solidFill>
                <a:latin typeface="+mn-lt"/>
                <a:ea typeface="+mn-ea"/>
                <a:cs typeface="+mn-cs"/>
              </a:rPr>
              <a:t>question,potential</a:t>
            </a:r>
            <a:r>
              <a:rPr lang="en-GB" sz="1200" b="0" i="0" u="none" strike="noStrike" kern="1200" baseline="0" dirty="0" smtClean="0">
                <a:solidFill>
                  <a:schemeClr val="tx1"/>
                </a:solidFill>
                <a:latin typeface="+mn-lt"/>
                <a:ea typeface="+mn-ea"/>
                <a:cs typeface="+mn-cs"/>
              </a:rPr>
              <a:t> answers include:</a:t>
            </a: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tx1"/>
                </a:solidFill>
                <a:latin typeface="+mn-lt"/>
                <a:ea typeface="+mn-ea"/>
                <a:cs typeface="+mn-cs"/>
              </a:rPr>
              <a:t>Understanding why organisms produce toxins.</a:t>
            </a: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tx1"/>
                </a:solidFill>
                <a:latin typeface="+mn-lt"/>
                <a:ea typeface="+mn-ea"/>
                <a:cs typeface="+mn-cs"/>
              </a:rPr>
              <a:t>Discovering new ways that </a:t>
            </a:r>
            <a:r>
              <a:rPr lang="en-GB" sz="1200" b="0" i="0" u="none" strike="noStrike" kern="1200" baseline="0" dirty="0" err="1" smtClean="0">
                <a:solidFill>
                  <a:schemeClr val="tx1"/>
                </a:solidFill>
                <a:latin typeface="+mn-lt"/>
                <a:ea typeface="+mn-ea"/>
                <a:cs typeface="+mn-cs"/>
              </a:rPr>
              <a:t>trihalogenated</a:t>
            </a:r>
            <a:r>
              <a:rPr lang="en-GB" sz="1200" b="0" i="0" u="none" strike="noStrike" kern="1200" baseline="0" dirty="0" smtClean="0">
                <a:solidFill>
                  <a:schemeClr val="tx1"/>
                </a:solidFill>
                <a:latin typeface="+mn-lt"/>
                <a:ea typeface="+mn-ea"/>
                <a:cs typeface="+mn-cs"/>
              </a:rPr>
              <a:t> compounds could be made.</a:t>
            </a: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tx1"/>
                </a:solidFill>
                <a:latin typeface="+mn-lt"/>
                <a:ea typeface="+mn-ea"/>
                <a:cs typeface="+mn-cs"/>
              </a:rPr>
              <a:t>Discovering enzymes that could speed up industrial reactions.</a:t>
            </a: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smtClean="0">
                <a:solidFill>
                  <a:schemeClr val="tx1"/>
                </a:solidFill>
                <a:latin typeface="+mn-lt"/>
                <a:ea typeface="+mn-ea"/>
                <a:cs typeface="+mn-cs"/>
              </a:rPr>
              <a:t>Discovering the bacteria that naturally decompose anilines and use them to fight pollution.</a:t>
            </a: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457785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365127"/>
            <a:ext cx="7886700" cy="930936"/>
          </a:xfrm>
        </p:spPr>
        <p:txBody>
          <a:bodyPr>
            <a:normAutofit/>
          </a:bodyPr>
          <a:lstStyle/>
          <a:p>
            <a:r>
              <a:rPr lang="en-US" sz="3200" dirty="0"/>
              <a:t>Synthetic chemicals produced by algae </a:t>
            </a:r>
            <a:endParaRPr lang="en-GB" sz="32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65016" y="1461654"/>
            <a:ext cx="7886700" cy="3408363"/>
          </a:xfrm>
        </p:spPr>
        <p:txBody>
          <a:bodyPr>
            <a:normAutofit/>
          </a:bodyPr>
          <a:lstStyle/>
          <a:p>
            <a:pPr>
              <a:spcBef>
                <a:spcPts val="800"/>
              </a:spcBef>
            </a:pPr>
            <a:r>
              <a:rPr lang="en-GB" sz="1600" dirty="0" err="1"/>
              <a:t>Trihalogenated</a:t>
            </a:r>
            <a:r>
              <a:rPr lang="en-GB" sz="1600" dirty="0"/>
              <a:t> anilines are synthetic chemicals that are used as flame retardants in building materials and paints. They are made from chemicals found in crude oil. People have been concerned about their toxic effects if released into the environment. </a:t>
            </a:r>
          </a:p>
          <a:p>
            <a:pPr>
              <a:spcBef>
                <a:spcPts val="500"/>
              </a:spcBef>
            </a:pPr>
            <a:r>
              <a:rPr lang="en-GB" sz="1600" dirty="0" smtClean="0"/>
              <a:t>New </a:t>
            </a:r>
            <a:r>
              <a:rPr lang="en-GB" sz="1600" dirty="0"/>
              <a:t>research has </a:t>
            </a:r>
            <a:r>
              <a:rPr lang="en-GB" sz="1600" dirty="0" smtClean="0"/>
              <a:t>shown, surprisingly, </a:t>
            </a:r>
            <a:r>
              <a:rPr lang="en-GB" sz="1600" dirty="0"/>
              <a:t>that these chemicals are also made naturally by marine organisms called algae. T</a:t>
            </a:r>
            <a:r>
              <a:rPr lang="en-US" sz="1600" dirty="0"/>
              <a:t>he algae live in a balanced microbial community, </a:t>
            </a:r>
            <a:r>
              <a:rPr lang="en-US" sz="1600" dirty="0" smtClean="0"/>
              <a:t>and the toxic </a:t>
            </a:r>
            <a:r>
              <a:rPr lang="en-US" sz="1600" dirty="0"/>
              <a:t>compounds </a:t>
            </a:r>
            <a:r>
              <a:rPr lang="en-US" sz="1600" dirty="0" smtClean="0"/>
              <a:t>they make do not </a:t>
            </a:r>
            <a:r>
              <a:rPr lang="en-US" sz="1600" dirty="0"/>
              <a:t>create an environmental threat. If there is a compound that has been around for </a:t>
            </a:r>
            <a:r>
              <a:rPr lang="en-US" sz="1600" dirty="0" smtClean="0"/>
              <a:t>ages, </a:t>
            </a:r>
            <a:r>
              <a:rPr lang="en-US" sz="1600" dirty="0"/>
              <a:t>there must also be another removing it, otherwise it would build up. Scientists are now </a:t>
            </a:r>
            <a:r>
              <a:rPr lang="en-GB" sz="1600" dirty="0"/>
              <a:t>searching for the bacteria that degrade these unusual natural products.</a:t>
            </a:r>
          </a:p>
        </p:txBody>
      </p:sp>
      <p:sp>
        <p:nvSpPr>
          <p:cNvPr id="6" name="TextBox 5"/>
          <p:cNvSpPr txBox="1"/>
          <p:nvPr/>
        </p:nvSpPr>
        <p:spPr>
          <a:xfrm>
            <a:off x="665016" y="1070747"/>
            <a:ext cx="6989893" cy="307777"/>
          </a:xfrm>
          <a:prstGeom prst="rect">
            <a:avLst/>
          </a:prstGeom>
          <a:noFill/>
        </p:spPr>
        <p:txBody>
          <a:bodyPr wrap="square" rtlCol="0">
            <a:spAutoFit/>
          </a:bodyPr>
          <a:lstStyle/>
          <a:p>
            <a:r>
              <a:rPr lang="en-GB" sz="1400" i="1" dirty="0" smtClean="0">
                <a:solidFill>
                  <a:srgbClr val="004976"/>
                </a:solidFill>
              </a:rPr>
              <a:t>Read the full article at rsc.li/2QiJMU2</a:t>
            </a:r>
            <a:endParaRPr lang="en-GB" sz="1400"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1520" y="3809965"/>
            <a:ext cx="4352925" cy="1804449"/>
          </a:xfrm>
          <a:prstGeom prst="rect">
            <a:avLst/>
          </a:prstGeom>
        </p:spPr>
      </p:pic>
    </p:spTree>
    <p:extLst>
      <p:ext uri="{BB962C8B-B14F-4D97-AF65-F5344CB8AC3E}">
        <p14:creationId xmlns:p14="http://schemas.microsoft.com/office/powerpoint/2010/main" val="4263793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365127"/>
            <a:ext cx="7886700" cy="930936"/>
          </a:xfrm>
        </p:spPr>
        <p:txBody>
          <a:bodyPr>
            <a:normAutofit/>
          </a:bodyPr>
          <a:lstStyle/>
          <a:p>
            <a:r>
              <a:rPr lang="en-US" sz="3200" dirty="0"/>
              <a:t>Synthetic chemicals produced by algae </a:t>
            </a:r>
            <a:endParaRPr lang="en-GB" sz="32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65016" y="1461654"/>
            <a:ext cx="7886700" cy="3408363"/>
          </a:xfrm>
        </p:spPr>
        <p:txBody>
          <a:bodyPr>
            <a:normAutofit/>
          </a:bodyPr>
          <a:lstStyle/>
          <a:p>
            <a:pPr>
              <a:spcBef>
                <a:spcPts val="800"/>
              </a:spcBef>
            </a:pPr>
            <a:r>
              <a:rPr lang="en-GB" sz="1600" dirty="0" err="1"/>
              <a:t>Trihalogenated</a:t>
            </a:r>
            <a:r>
              <a:rPr lang="en-GB" sz="1600" dirty="0"/>
              <a:t> anilines are synthetic chemicals that are used as flame retardants in building materials and paints. They are made from chemicals found in crude oil. People have been concerned about their toxic effects if released into the environment. </a:t>
            </a:r>
          </a:p>
          <a:p>
            <a:pPr>
              <a:spcBef>
                <a:spcPts val="500"/>
              </a:spcBef>
            </a:pPr>
            <a:r>
              <a:rPr lang="en-GB" sz="1600" dirty="0"/>
              <a:t>New research has shown, surprisingly, that these chemicals are also made naturally by marine organisms called algae. T</a:t>
            </a:r>
            <a:r>
              <a:rPr lang="en-US" sz="1600" dirty="0"/>
              <a:t>he algae live in a balanced microbial community, and the toxic compounds they make do not create an environmental threat. If there is a compound that has been around for ages, there must also be another removing it, otherwise it would build up. Scientists are now </a:t>
            </a:r>
            <a:r>
              <a:rPr lang="en-GB" sz="1600" dirty="0"/>
              <a:t>searching for the bacteria that degrade these unusual natural products.</a:t>
            </a:r>
            <a:endParaRPr lang="en-GB" sz="1600" dirty="0"/>
          </a:p>
        </p:txBody>
      </p:sp>
      <p:sp>
        <p:nvSpPr>
          <p:cNvPr id="6" name="TextBox 5"/>
          <p:cNvSpPr txBox="1"/>
          <p:nvPr/>
        </p:nvSpPr>
        <p:spPr>
          <a:xfrm>
            <a:off x="665016" y="1070747"/>
            <a:ext cx="6989893" cy="307777"/>
          </a:xfrm>
          <a:prstGeom prst="rect">
            <a:avLst/>
          </a:prstGeom>
          <a:noFill/>
        </p:spPr>
        <p:txBody>
          <a:bodyPr wrap="square" rtlCol="0">
            <a:spAutoFit/>
          </a:bodyPr>
          <a:lstStyle/>
          <a:p>
            <a:r>
              <a:rPr lang="en-GB" sz="1400" i="1" dirty="0" smtClean="0">
                <a:solidFill>
                  <a:srgbClr val="004976"/>
                </a:solidFill>
              </a:rPr>
              <a:t>Read the full article at rsc.li/2QiJMU2</a:t>
            </a:r>
            <a:endParaRPr lang="en-GB" sz="1400"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6"/>
          <p:cNvSpPr txBox="1"/>
          <p:nvPr/>
        </p:nvSpPr>
        <p:spPr>
          <a:xfrm>
            <a:off x="733426" y="4133850"/>
            <a:ext cx="3752850" cy="1569660"/>
          </a:xfrm>
          <a:prstGeom prst="rect">
            <a:avLst/>
          </a:prstGeom>
          <a:noFill/>
        </p:spPr>
        <p:txBody>
          <a:bodyPr wrap="square" rtlCol="0">
            <a:spAutoFit/>
          </a:bodyPr>
          <a:lstStyle/>
          <a:p>
            <a:pPr marL="457200" indent="-457200">
              <a:buAutoNum type="arabicPeriod"/>
            </a:pPr>
            <a:r>
              <a:rPr lang="en-GB" sz="1600" dirty="0" smtClean="0">
                <a:solidFill>
                  <a:srgbClr val="54585A"/>
                </a:solidFill>
              </a:rPr>
              <a:t>What is a synthetic chemical?</a:t>
            </a:r>
          </a:p>
          <a:p>
            <a:pPr marL="457200" indent="-457200">
              <a:buAutoNum type="arabicPeriod"/>
            </a:pPr>
            <a:r>
              <a:rPr lang="en-GB" sz="1600" dirty="0" smtClean="0">
                <a:solidFill>
                  <a:srgbClr val="54585A"/>
                </a:solidFill>
              </a:rPr>
              <a:t>Describe how different chemicals are extracted from crude oil.</a:t>
            </a:r>
          </a:p>
          <a:p>
            <a:pPr marL="457200" indent="-457200">
              <a:buAutoNum type="arabicPeriod"/>
            </a:pPr>
            <a:r>
              <a:rPr lang="en-GB" sz="1600" dirty="0" smtClean="0">
                <a:solidFill>
                  <a:srgbClr val="54585A"/>
                </a:solidFill>
              </a:rPr>
              <a:t>Discuss why further research into the aniline-producing algae could be useful.</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1568" y="3809965"/>
            <a:ext cx="4352925" cy="1804449"/>
          </a:xfrm>
          <a:prstGeom prst="rect">
            <a:avLst/>
          </a:prstGeom>
        </p:spPr>
      </p:pic>
    </p:spTree>
    <p:extLst>
      <p:ext uri="{BB962C8B-B14F-4D97-AF65-F5344CB8AC3E}">
        <p14:creationId xmlns:p14="http://schemas.microsoft.com/office/powerpoint/2010/main" val="2971155306"/>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Template>
  <TotalTime>69</TotalTime>
  <Words>487</Words>
  <Application>Microsoft Office PowerPoint</Application>
  <PresentationFormat>On-screen Show (4:3)</PresentationFormat>
  <Paragraphs>29</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Synthetic chemicals produced by algae </vt:lpstr>
      <vt:lpstr>Synthetic chemicals produced by algae </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Synthetic chemicals produced by algae</dc:title>
  <dc:creator>Lisa Clatworthy</dc:creator>
  <dc:description>From Algae produce syntheitc chemicals, Education in Chemistry, rsc.li/2QiJMU2
</dc:description>
  <cp:lastModifiedBy>Deborah van Wyk</cp:lastModifiedBy>
  <cp:revision>7</cp:revision>
  <dcterms:created xsi:type="dcterms:W3CDTF">2020-01-02T15:31:28Z</dcterms:created>
  <dcterms:modified xsi:type="dcterms:W3CDTF">2020-01-03T08:41:19Z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