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976"/>
    <a:srgbClr val="DA1883"/>
    <a:srgbClr val="FF9E1B"/>
    <a:srgbClr val="54585A"/>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3" autoAdjust="0"/>
    <p:restoredTop sz="88959" autoAdjust="0"/>
  </p:normalViewPr>
  <p:slideViewPr>
    <p:cSldViewPr snapToGrid="0" snapToObjects="1">
      <p:cViewPr varScale="1">
        <p:scale>
          <a:sx n="94" d="100"/>
          <a:sy n="94" d="100"/>
        </p:scale>
        <p:origin x="1224" y="7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06/03/2020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ommons.wikimedia.org/wiki/User:Benjah-bmm27"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commons.wikimedia.org/wiki/User:Jynto"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the greenhouse effect and global warming</a:t>
            </a:r>
            <a:r>
              <a:rPr lang="en-GB" sz="1200" b="0" i="0" u="none" strike="noStrike" kern="1200" baseline="0" dirty="0" smtClean="0">
                <a:solidFill>
                  <a:schemeClr val="tx1"/>
                </a:solidFill>
                <a:latin typeface="+mn-lt"/>
                <a:ea typeface="+mn-ea"/>
                <a:cs typeface="+mn-cs"/>
              </a:rPr>
              <a:t>. </a:t>
            </a:r>
            <a:endParaRPr lang="en-GB" baseline="0" dirty="0" smtClean="0"/>
          </a:p>
          <a:p>
            <a:pPr defTabSz="966612">
              <a:defRPr/>
            </a:pPr>
            <a:endParaRPr lang="en-GB" dirty="0" smtClean="0"/>
          </a:p>
          <a:p>
            <a:pPr defTabSz="966612">
              <a:defRPr/>
            </a:pPr>
            <a:r>
              <a:rPr lang="en-GB" dirty="0" smtClean="0"/>
              <a:t>Image credit © </a:t>
            </a:r>
            <a:r>
              <a:rPr lang="en-GB" sz="1200" b="0" i="0" u="sng" kern="1200" dirty="0" smtClean="0">
                <a:solidFill>
                  <a:schemeClr val="tx1"/>
                </a:solidFill>
                <a:effectLst/>
                <a:latin typeface="+mn-lt"/>
                <a:ea typeface="+mn-ea"/>
                <a:cs typeface="+mn-cs"/>
                <a:hlinkClick r:id="rId3" tooltip="User:Benjah-bmm27"/>
              </a:rPr>
              <a:t>Ben Mills</a:t>
            </a:r>
            <a:r>
              <a:rPr lang="en-GB" sz="1200" b="0" i="0" kern="1200" dirty="0" smtClean="0">
                <a:solidFill>
                  <a:schemeClr val="tx1"/>
                </a:solidFill>
                <a:effectLst/>
                <a:latin typeface="+mn-lt"/>
                <a:ea typeface="+mn-ea"/>
                <a:cs typeface="+mn-cs"/>
              </a:rPr>
              <a:t> and </a:t>
            </a:r>
            <a:r>
              <a:rPr lang="en-GB" sz="1200" b="0" i="0" u="none" strike="noStrike" kern="1200" dirty="0" err="1" smtClean="0">
                <a:solidFill>
                  <a:schemeClr val="tx1"/>
                </a:solidFill>
                <a:effectLst/>
                <a:latin typeface="+mn-lt"/>
                <a:ea typeface="+mn-ea"/>
                <a:cs typeface="+mn-cs"/>
                <a:hlinkClick r:id="rId4" tooltip="User:Jynto"/>
              </a:rPr>
              <a:t>Jynto</a:t>
            </a:r>
            <a:r>
              <a:rPr lang="en-GB" sz="1200" b="0" i="0" u="none" strike="noStrike"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This</a:t>
            </a:r>
            <a:r>
              <a:rPr lang="en-US" sz="1200" b="0" i="0" u="none" strike="noStrike" kern="1200" baseline="0" dirty="0" smtClean="0">
                <a:solidFill>
                  <a:schemeClr val="tx1"/>
                </a:solidFill>
                <a:effectLst/>
                <a:latin typeface="+mn-lt"/>
                <a:ea typeface="+mn-ea"/>
                <a:cs typeface="+mn-cs"/>
              </a:rPr>
              <a:t> image is in the p</a:t>
            </a:r>
            <a:r>
              <a:rPr lang="en-US" dirty="0" smtClean="0"/>
              <a:t>ublic domain</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2716225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the greenhouse effect and global warming</a:t>
            </a:r>
            <a:r>
              <a:rPr lang="en-GB" sz="1200" b="0" i="0" u="none" strike="noStrike" kern="1200" baseline="0" dirty="0" smtClean="0">
                <a:solidFill>
                  <a:schemeClr val="tx1"/>
                </a:solidFill>
                <a:latin typeface="+mn-lt"/>
                <a:ea typeface="+mn-ea"/>
                <a:cs typeface="+mn-cs"/>
              </a:rPr>
              <a:t>. </a:t>
            </a:r>
          </a:p>
          <a:p>
            <a:pPr marL="0" marR="0" lvl="0" indent="0" algn="l" defTabSz="966612"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dirty="0" smtClean="0">
                <a:solidFill>
                  <a:srgbClr val="222222"/>
                </a:solidFill>
                <a:latin typeface="Arial" panose="020B0604020202020204" pitchFamily="34" charset="0"/>
              </a:rPr>
              <a:t>Any three from:</a:t>
            </a:r>
            <a:r>
              <a:rPr lang="en-GB" sz="1200" baseline="0" dirty="0" smtClean="0">
                <a:solidFill>
                  <a:srgbClr val="222222"/>
                </a:solidFill>
                <a:latin typeface="Arial" panose="020B0604020202020204" pitchFamily="34" charset="0"/>
              </a:rPr>
              <a:t> water, carbon dioxide, methane, CFCs.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aseline="0" dirty="0" smtClean="0">
                <a:solidFill>
                  <a:srgbClr val="222222"/>
                </a:solidFill>
                <a:latin typeface="Arial" panose="020B0604020202020204" pitchFamily="34" charset="0"/>
              </a:rPr>
              <a:t>Any three from:</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sea level rise, which may cause flooding and increased coastal </a:t>
            </a:r>
            <a:r>
              <a:rPr lang="en-US" sz="1200" dirty="0" smtClean="0">
                <a:solidFill>
                  <a:srgbClr val="222222"/>
                </a:solidFill>
                <a:latin typeface="Arial" panose="020B0604020202020204" pitchFamily="34" charset="0"/>
              </a:rPr>
              <a:t>erosion.</a:t>
            </a:r>
            <a:endParaRPr lang="en-US" sz="1200" dirty="0" smtClean="0">
              <a:solidFill>
                <a:srgbClr val="222222"/>
              </a:solidFill>
              <a:latin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more frequent and severe </a:t>
            </a:r>
            <a:r>
              <a:rPr lang="en-US" sz="1200" dirty="0" smtClean="0">
                <a:solidFill>
                  <a:srgbClr val="222222"/>
                </a:solidFill>
                <a:latin typeface="Arial" panose="020B0604020202020204" pitchFamily="34" charset="0"/>
              </a:rPr>
              <a:t>storms.</a:t>
            </a:r>
            <a:endParaRPr lang="en-US" sz="1200" dirty="0" smtClean="0">
              <a:solidFill>
                <a:srgbClr val="222222"/>
              </a:solidFill>
              <a:latin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changes in the amount, timing and distribution of </a:t>
            </a:r>
            <a:r>
              <a:rPr lang="en-US" sz="1200" dirty="0" smtClean="0">
                <a:solidFill>
                  <a:srgbClr val="222222"/>
                </a:solidFill>
                <a:latin typeface="Arial" panose="020B0604020202020204" pitchFamily="34" charset="0"/>
              </a:rPr>
              <a:t>rainfall.</a:t>
            </a:r>
            <a:endParaRPr lang="en-US" sz="1200" dirty="0" smtClean="0">
              <a:solidFill>
                <a:srgbClr val="222222"/>
              </a:solidFill>
              <a:latin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temperature and water stress for humans and </a:t>
            </a:r>
            <a:r>
              <a:rPr lang="en-US" sz="1200" dirty="0" smtClean="0">
                <a:solidFill>
                  <a:srgbClr val="222222"/>
                </a:solidFill>
                <a:latin typeface="Arial" panose="020B0604020202020204" pitchFamily="34" charset="0"/>
              </a:rPr>
              <a:t>wildlife.</a:t>
            </a:r>
            <a:endParaRPr lang="en-US" sz="1200" dirty="0" smtClean="0">
              <a:solidFill>
                <a:srgbClr val="222222"/>
              </a:solidFill>
              <a:latin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changes in the food</a:t>
            </a:r>
            <a:r>
              <a:rPr lang="en-US" sz="1200" baseline="0" dirty="0" smtClean="0">
                <a:solidFill>
                  <a:srgbClr val="222222"/>
                </a:solidFill>
                <a:latin typeface="Arial" panose="020B0604020202020204" pitchFamily="34" charset="0"/>
              </a:rPr>
              <a:t> </a:t>
            </a:r>
            <a:r>
              <a:rPr lang="en-US" sz="1200" dirty="0" smtClean="0">
                <a:solidFill>
                  <a:srgbClr val="222222"/>
                </a:solidFill>
                <a:latin typeface="Arial" panose="020B0604020202020204" pitchFamily="34" charset="0"/>
              </a:rPr>
              <a:t>production capacity of some </a:t>
            </a:r>
            <a:r>
              <a:rPr lang="en-US" sz="1200" dirty="0" smtClean="0">
                <a:solidFill>
                  <a:srgbClr val="222222"/>
                </a:solidFill>
                <a:latin typeface="Arial" panose="020B0604020202020204" pitchFamily="34" charset="0"/>
              </a:rPr>
              <a:t>regions.</a:t>
            </a:r>
            <a:endParaRPr lang="en-US" sz="1200" dirty="0" smtClean="0">
              <a:solidFill>
                <a:srgbClr val="222222"/>
              </a:solidFill>
              <a:latin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rgbClr val="222222"/>
                </a:solidFill>
                <a:latin typeface="Arial" panose="020B0604020202020204" pitchFamily="34" charset="0"/>
              </a:rPr>
              <a:t>changes to the distribution of wildlife </a:t>
            </a:r>
            <a:r>
              <a:rPr lang="en-US" sz="1200" dirty="0" smtClean="0">
                <a:solidFill>
                  <a:srgbClr val="222222"/>
                </a:solidFill>
                <a:latin typeface="Arial" panose="020B0604020202020204" pitchFamily="34" charset="0"/>
              </a:rPr>
              <a:t>species.</a:t>
            </a:r>
            <a:endParaRPr lang="en-US" sz="1200" dirty="0" smtClean="0">
              <a:solidFill>
                <a:srgbClr val="222222"/>
              </a:solidFill>
              <a:latin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lang="en-GB" sz="1200" dirty="0" smtClean="0">
                <a:solidFill>
                  <a:srgbClr val="222222"/>
                </a:solidFill>
                <a:latin typeface="Arial" panose="020B0604020202020204" pitchFamily="34" charset="0"/>
              </a:rPr>
              <a:t>Green</a:t>
            </a:r>
            <a:r>
              <a:rPr lang="en-GB" sz="1200" baseline="0" dirty="0" smtClean="0">
                <a:solidFill>
                  <a:srgbClr val="222222"/>
                </a:solidFill>
                <a:latin typeface="Arial" panose="020B0604020202020204" pitchFamily="34" charset="0"/>
              </a:rPr>
              <a:t>house gases </a:t>
            </a:r>
            <a:r>
              <a:rPr lang="en-US" sz="1200" baseline="0" dirty="0" smtClean="0">
                <a:solidFill>
                  <a:srgbClr val="222222"/>
                </a:solidFill>
                <a:latin typeface="Arial" panose="020B0604020202020204" pitchFamily="34" charset="0"/>
              </a:rPr>
              <a:t>allow short wavelength radiation to pass through the atmosphere to the Earth’s surface but absorb the outgoing long wavelength radiation from the Earth – causing an increase in temperature.</a:t>
            </a:r>
            <a:endParaRPr lang="en-GB" sz="1200" dirty="0" smtClean="0">
              <a:solidFill>
                <a:srgbClr val="222222"/>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536035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vvDo4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hyperlink" Target="https://rsc.li/2vvDo4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normAutofit/>
          </a:bodyPr>
          <a:lstStyle/>
          <a:p>
            <a:r>
              <a:rPr lang="en-US" sz="3600" dirty="0"/>
              <a:t>Impact of CFCs on global warming</a:t>
            </a:r>
            <a:endParaRPr lang="en-GB" sz="36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50" y="1633709"/>
            <a:ext cx="7886700" cy="1745596"/>
          </a:xfrm>
        </p:spPr>
        <p:txBody>
          <a:bodyPr>
            <a:normAutofit fontScale="62500" lnSpcReduction="20000"/>
          </a:bodyPr>
          <a:lstStyle/>
          <a:p>
            <a:r>
              <a:rPr lang="en-GB" dirty="0" smtClean="0"/>
              <a:t>Organic halogen compounds are known to have depleted atmospheric ozone concentrations, contributing to the ozone hole over the Antarctic. A new study has shown the amount these compounds have also contributed towards global warming. Scientists calculated that one third of global warming during the second half of the 20th century was due to heat trapped by halogenated compounds. During this period, they caused almost half of the loss of Arctic sea ice.</a:t>
            </a:r>
          </a:p>
        </p:txBody>
      </p:sp>
      <p:sp>
        <p:nvSpPr>
          <p:cNvPr id="6" name="TextBox 5"/>
          <p:cNvSpPr txBox="1"/>
          <p:nvPr/>
        </p:nvSpPr>
        <p:spPr>
          <a:xfrm>
            <a:off x="731520" y="1296062"/>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a:solidFill>
                  <a:srgbClr val="004976"/>
                </a:solidFill>
                <a:hlinkClick r:id="rId3"/>
              </a:rPr>
              <a:t>rsc.li/2vvDo4f</a:t>
            </a:r>
            <a:r>
              <a:rPr lang="en-GB" sz="1400" i="1" dirty="0">
                <a:solidFill>
                  <a:srgbClr val="004976"/>
                </a:solidFill>
              </a:rPr>
              <a:t> </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Rectangle 8"/>
          <p:cNvSpPr/>
          <p:nvPr/>
        </p:nvSpPr>
        <p:spPr>
          <a:xfrm>
            <a:off x="628650" y="3409175"/>
            <a:ext cx="4941259" cy="2086725"/>
          </a:xfrm>
          <a:prstGeom prst="rect">
            <a:avLst/>
          </a:prstGeom>
        </p:spPr>
        <p:txBody>
          <a:bodyPr wrap="square">
            <a:spAutoFit/>
          </a:bodyPr>
          <a:lstStyle/>
          <a:p>
            <a:pPr>
              <a:lnSpc>
                <a:spcPct val="80000"/>
              </a:lnSpc>
              <a:spcBef>
                <a:spcPts val="1000"/>
              </a:spcBef>
            </a:pPr>
            <a:r>
              <a:rPr lang="en-GB" dirty="0">
                <a:solidFill>
                  <a:srgbClr val="54585A"/>
                </a:solidFill>
              </a:rPr>
              <a:t>Halogenated organic compounds trap much more heat in the atmosphere than most other known compounds. For example dichlorodifluoromethane (CFC-12) has a global warming potential </a:t>
            </a:r>
            <a:r>
              <a:rPr lang="en-US" dirty="0">
                <a:solidFill>
                  <a:srgbClr val="54585A"/>
                </a:solidFill>
              </a:rPr>
              <a:t>almost 11,000 times that of carbon dioxide</a:t>
            </a:r>
            <a:r>
              <a:rPr lang="en-GB" dirty="0">
                <a:solidFill>
                  <a:srgbClr val="54585A"/>
                </a:solidFill>
              </a:rPr>
              <a:t>. This means that, although CFC’s exist in much smaller atmospheric concentrations than other greenhouse gases, their impact can be just as significant.</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0518" y="2959272"/>
            <a:ext cx="2631045" cy="2427737"/>
          </a:xfrm>
          <a:prstGeom prst="rect">
            <a:avLst/>
          </a:prstGeom>
        </p:spPr>
      </p:pic>
      <p:sp>
        <p:nvSpPr>
          <p:cNvPr id="11" name="Rectangle 10"/>
          <p:cNvSpPr/>
          <p:nvPr/>
        </p:nvSpPr>
        <p:spPr>
          <a:xfrm>
            <a:off x="6759680" y="4874929"/>
            <a:ext cx="2384320" cy="738664"/>
          </a:xfrm>
          <a:prstGeom prst="rect">
            <a:avLst/>
          </a:prstGeom>
        </p:spPr>
        <p:txBody>
          <a:bodyPr wrap="square">
            <a:spAutoFit/>
          </a:bodyPr>
          <a:lstStyle/>
          <a:p>
            <a:r>
              <a:rPr lang="en-US" sz="1400" dirty="0">
                <a:solidFill>
                  <a:srgbClr val="004976"/>
                </a:solidFill>
              </a:rPr>
              <a:t>Ball and stick model of the dichlorodifluoromethane </a:t>
            </a:r>
            <a:r>
              <a:rPr lang="en-US" sz="1400" dirty="0" smtClean="0">
                <a:solidFill>
                  <a:srgbClr val="004976"/>
                </a:solidFill>
              </a:rPr>
              <a:t>molecule</a:t>
            </a:r>
            <a:endParaRPr lang="en-GB" sz="1400" dirty="0">
              <a:solidFill>
                <a:srgbClr val="004976"/>
              </a:solidFill>
            </a:endParaRPr>
          </a:p>
        </p:txBody>
      </p:sp>
    </p:spTree>
    <p:extLst>
      <p:ext uri="{BB962C8B-B14F-4D97-AF65-F5344CB8AC3E}">
        <p14:creationId xmlns:p14="http://schemas.microsoft.com/office/powerpoint/2010/main" val="301686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normAutofit/>
          </a:bodyPr>
          <a:lstStyle/>
          <a:p>
            <a:r>
              <a:rPr lang="en-US" sz="3600" dirty="0"/>
              <a:t>Impact of CFCs on global warming</a:t>
            </a:r>
            <a:endParaRPr lang="en-GB" sz="3600" dirty="0"/>
          </a:p>
        </p:txBody>
      </p:sp>
      <p:sp>
        <p:nvSpPr>
          <p:cNvPr id="6" name="TextBox 5"/>
          <p:cNvSpPr txBox="1"/>
          <p:nvPr/>
        </p:nvSpPr>
        <p:spPr>
          <a:xfrm>
            <a:off x="731520" y="1296062"/>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smtClean="0">
                <a:solidFill>
                  <a:srgbClr val="004976"/>
                </a:solidFill>
                <a:hlinkClick r:id="rId3"/>
              </a:rPr>
              <a:t>rsc.li/2vvDo4f </a:t>
            </a:r>
            <a:endParaRPr lang="en-GB" sz="1400" i="1" dirty="0">
              <a:solidFill>
                <a:srgbClr val="004976"/>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6"/>
          <p:cNvSpPr txBox="1"/>
          <p:nvPr/>
        </p:nvSpPr>
        <p:spPr>
          <a:xfrm>
            <a:off x="5569909" y="3382502"/>
            <a:ext cx="3463469" cy="2031325"/>
          </a:xfrm>
          <a:prstGeom prst="rect">
            <a:avLst/>
          </a:prstGeom>
          <a:noFill/>
        </p:spPr>
        <p:txBody>
          <a:bodyPr wrap="square" rtlCol="0">
            <a:spAutoFit/>
          </a:bodyPr>
          <a:lstStyle/>
          <a:p>
            <a:pPr marL="457200" indent="-457200">
              <a:buAutoNum type="arabicPeriod"/>
            </a:pPr>
            <a:r>
              <a:rPr lang="en-GB" b="1" dirty="0" smtClean="0">
                <a:solidFill>
                  <a:srgbClr val="004976"/>
                </a:solidFill>
              </a:rPr>
              <a:t>Name three greenhouse gases.</a:t>
            </a:r>
          </a:p>
          <a:p>
            <a:pPr marL="457200" indent="-457200">
              <a:buAutoNum type="arabicPeriod"/>
            </a:pPr>
            <a:r>
              <a:rPr lang="en-GB" b="1" dirty="0" smtClean="0">
                <a:solidFill>
                  <a:srgbClr val="004976"/>
                </a:solidFill>
              </a:rPr>
              <a:t>Give three effects of global climate change.</a:t>
            </a:r>
          </a:p>
          <a:p>
            <a:pPr marL="457200" indent="-457200">
              <a:buAutoNum type="arabicPeriod"/>
            </a:pPr>
            <a:r>
              <a:rPr lang="en-GB" b="1" dirty="0" smtClean="0">
                <a:solidFill>
                  <a:srgbClr val="004976"/>
                </a:solidFill>
              </a:rPr>
              <a:t>Explain how greenhouse gases cause the greenhouse effect.</a:t>
            </a:r>
            <a:endParaRPr lang="en-GB" b="1" dirty="0">
              <a:solidFill>
                <a:srgbClr val="004976"/>
              </a:solidFill>
            </a:endParaRPr>
          </a:p>
        </p:txBody>
      </p:sp>
      <p:sp>
        <p:nvSpPr>
          <p:cNvPr id="12"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50" y="1633709"/>
            <a:ext cx="7886700" cy="1745596"/>
          </a:xfrm>
        </p:spPr>
        <p:txBody>
          <a:bodyPr>
            <a:normAutofit fontScale="62500" lnSpcReduction="20000"/>
          </a:bodyPr>
          <a:lstStyle/>
          <a:p>
            <a:r>
              <a:rPr lang="en-GB" dirty="0" smtClean="0"/>
              <a:t>Organic halogen compounds are known to have depleted atmospheric ozone concentrations, contributing to the ozone hole over the Antarctic. A new study has shown the amount these compounds have also contributed towards global warming. Scientists calculated that one third of global warming during the second half of the 20th century was due to heat trapped by halogenated compounds. During this period, they caused almost half of the loss of Arctic sea ice.</a:t>
            </a:r>
          </a:p>
        </p:txBody>
      </p:sp>
      <p:sp>
        <p:nvSpPr>
          <p:cNvPr id="13" name="Rectangle 12"/>
          <p:cNvSpPr/>
          <p:nvPr/>
        </p:nvSpPr>
        <p:spPr>
          <a:xfrm>
            <a:off x="628650" y="3409175"/>
            <a:ext cx="4941259" cy="2086725"/>
          </a:xfrm>
          <a:prstGeom prst="rect">
            <a:avLst/>
          </a:prstGeom>
        </p:spPr>
        <p:txBody>
          <a:bodyPr wrap="square">
            <a:spAutoFit/>
          </a:bodyPr>
          <a:lstStyle/>
          <a:p>
            <a:pPr>
              <a:lnSpc>
                <a:spcPct val="80000"/>
              </a:lnSpc>
              <a:spcBef>
                <a:spcPts val="1000"/>
              </a:spcBef>
            </a:pPr>
            <a:r>
              <a:rPr lang="en-GB" dirty="0">
                <a:solidFill>
                  <a:srgbClr val="54585A"/>
                </a:solidFill>
              </a:rPr>
              <a:t>Halogenated organic compounds trap much more heat in the atmosphere than most other known compounds. For example dichlorodifluoromethane (CFC-12) has a global warming potential </a:t>
            </a:r>
            <a:r>
              <a:rPr lang="en-US" dirty="0">
                <a:solidFill>
                  <a:srgbClr val="54585A"/>
                </a:solidFill>
              </a:rPr>
              <a:t>almost 11,000 times that of carbon dioxide</a:t>
            </a:r>
            <a:r>
              <a:rPr lang="en-GB" dirty="0">
                <a:solidFill>
                  <a:srgbClr val="54585A"/>
                </a:solidFill>
              </a:rPr>
              <a:t>. This means that, although CFC’s exist in much smaller atmospheric concentrations than other greenhouse gases, their impact can be just as significant.</a:t>
            </a:r>
          </a:p>
        </p:txBody>
      </p:sp>
    </p:spTree>
    <p:extLst>
      <p:ext uri="{BB962C8B-B14F-4D97-AF65-F5344CB8AC3E}">
        <p14:creationId xmlns:p14="http://schemas.microsoft.com/office/powerpoint/2010/main" val="177904274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 xsi:nil="true"/>
  </documentManagement>
</p:properti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3.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97</TotalTime>
  <Words>519</Words>
  <Application>Microsoft Office PowerPoint</Application>
  <PresentationFormat>On-screen Show (4:3)</PresentationFormat>
  <Paragraphs>31</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Impact of CFCs on global warming</vt:lpstr>
      <vt:lpstr>Impact of CFCs on global warming</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CFCs on global warming</dc:title>
  <dc:creator>Katherine Hartop</dc:creator>
  <dc:description>From Education in Chemistry CFCs and Arctic sea ice loss rsc.li/2vvDo4f</dc:description>
  <cp:lastModifiedBy>Lisa Clatworthy</cp:lastModifiedBy>
  <cp:revision>12</cp:revision>
  <dcterms:created xsi:type="dcterms:W3CDTF">2020-02-27T17:03:20Z</dcterms:created>
  <dcterms:modified xsi:type="dcterms:W3CDTF">2020-03-06T09:35:10Z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