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1" r:id="rId5"/>
    <p:sldId id="264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>
      <p:cViewPr varScale="1">
        <p:scale>
          <a:sx n="109" d="100"/>
          <a:sy n="109" d="100"/>
        </p:scale>
        <p:origin x="179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99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1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Sage and scribe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rsc.li/2RF6rss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2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42963" y="1340768"/>
            <a:ext cx="6969397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/>
              <a:t>Sit with your back to each other – do not look at anyone else's work!</a:t>
            </a:r>
          </a:p>
          <a:p>
            <a:r>
              <a:rPr lang="en-GB" sz="2200" dirty="0" smtClean="0"/>
              <a:t>Student 1: Describe the </a:t>
            </a:r>
            <a:r>
              <a:rPr lang="en-GB" sz="2200" dirty="0"/>
              <a:t>image </a:t>
            </a:r>
            <a:r>
              <a:rPr lang="en-GB" sz="2200" dirty="0" smtClean="0"/>
              <a:t>– no naming or hints</a:t>
            </a:r>
          </a:p>
          <a:p>
            <a:r>
              <a:rPr lang="en-GB" sz="2200" dirty="0" smtClean="0"/>
              <a:t>Student 2: Record exactly what student 1 says – no talking!</a:t>
            </a:r>
          </a:p>
          <a:p>
            <a:r>
              <a:rPr lang="en-GB" sz="2200" dirty="0" smtClean="0"/>
              <a:t>Student 3: Draw what student 1 describes – can ask clarification question </a:t>
            </a:r>
            <a:endParaRPr lang="en-GB" sz="22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26964" y="692696"/>
            <a:ext cx="6985396" cy="788525"/>
          </a:xfrm>
        </p:spPr>
        <p:txBody>
          <a:bodyPr>
            <a:normAutofit/>
          </a:bodyPr>
          <a:lstStyle/>
          <a:p>
            <a:r>
              <a:rPr lang="en-GB" dirty="0" smtClean="0">
                <a:cs typeface="Arial" panose="020B0604020202020204" pitchFamily="34" charset="0"/>
              </a:rPr>
              <a:t>Roles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749944" y="4208658"/>
            <a:ext cx="1189703" cy="117003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rgbClr val="505759"/>
                </a:solidFill>
              </a:rPr>
              <a:t>2</a:t>
            </a:r>
          </a:p>
        </p:txBody>
      </p:sp>
      <p:sp>
        <p:nvSpPr>
          <p:cNvPr id="6" name="Oval 5"/>
          <p:cNvSpPr/>
          <p:nvPr/>
        </p:nvSpPr>
        <p:spPr>
          <a:xfrm>
            <a:off x="4142760" y="3926113"/>
            <a:ext cx="1189703" cy="117003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rgbClr val="505759"/>
                </a:solidFill>
              </a:rPr>
              <a:t>3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150841" y="4183844"/>
            <a:ext cx="2154045" cy="654578"/>
          </a:xfrm>
          <a:prstGeom prst="wedgeRoundRectCallout">
            <a:avLst>
              <a:gd name="adj1" fmla="val 70514"/>
              <a:gd name="adj2" fmla="val 5043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505759"/>
                </a:solidFill>
              </a:rPr>
              <a:t>Only writes</a:t>
            </a:r>
            <a:endParaRPr lang="en-GB" sz="2000" dirty="0">
              <a:solidFill>
                <a:srgbClr val="505759"/>
              </a:solidFill>
            </a:endParaRPr>
          </a:p>
          <a:p>
            <a:pPr algn="ctr"/>
            <a:r>
              <a:rPr lang="en-GB" sz="2000" dirty="0">
                <a:solidFill>
                  <a:srgbClr val="505759"/>
                </a:solidFill>
              </a:rPr>
              <a:t>No talking!</a:t>
            </a:r>
            <a:endParaRPr lang="en-GB" sz="2000" dirty="0">
              <a:solidFill>
                <a:srgbClr val="505759"/>
              </a:solidFill>
              <a:cs typeface="Arial" panose="020B0604020202020204" pitchFamily="34" charset="0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6143921" y="3702354"/>
            <a:ext cx="3000079" cy="764034"/>
          </a:xfrm>
          <a:prstGeom prst="wedgeRoundRectCallout">
            <a:avLst>
              <a:gd name="adj1" fmla="val -78916"/>
              <a:gd name="adj2" fmla="val 3364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505759"/>
                </a:solidFill>
                <a:cs typeface="Arial" panose="020B0604020202020204" pitchFamily="34" charset="0"/>
              </a:rPr>
              <a:t>Draws </a:t>
            </a:r>
          </a:p>
          <a:p>
            <a:pPr algn="ctr"/>
            <a:r>
              <a:rPr lang="en-GB" sz="2000" dirty="0">
                <a:solidFill>
                  <a:srgbClr val="505759"/>
                </a:solidFill>
                <a:cs typeface="Arial" panose="020B0604020202020204" pitchFamily="34" charset="0"/>
              </a:rPr>
              <a:t>Can ask for clarification</a:t>
            </a:r>
          </a:p>
        </p:txBody>
      </p:sp>
      <p:sp>
        <p:nvSpPr>
          <p:cNvPr id="12" name="Oval 11"/>
          <p:cNvSpPr/>
          <p:nvPr/>
        </p:nvSpPr>
        <p:spPr>
          <a:xfrm>
            <a:off x="3811523" y="5449836"/>
            <a:ext cx="1189703" cy="11700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rgbClr val="505759"/>
                </a:solidFill>
              </a:rPr>
              <a:t>1</a:t>
            </a:r>
          </a:p>
        </p:txBody>
      </p:sp>
      <p:sp>
        <p:nvSpPr>
          <p:cNvPr id="13" name="Rounded Rectangular Callout 12">
            <a:extLst>
              <a:ext uri="{FF2B5EF4-FFF2-40B4-BE49-F238E27FC236}">
                <a16:creationId xmlns:a16="http://schemas.microsoft.com/office/drawing/2014/main" id="{8EE2C948-9157-4588-84E4-083A09E952E2}"/>
              </a:ext>
            </a:extLst>
          </p:cNvPr>
          <p:cNvSpPr/>
          <p:nvPr/>
        </p:nvSpPr>
        <p:spPr>
          <a:xfrm flipH="1">
            <a:off x="150841" y="5528221"/>
            <a:ext cx="2833297" cy="807434"/>
          </a:xfrm>
          <a:prstGeom prst="wedgeRoundRectCallout">
            <a:avLst>
              <a:gd name="adj1" fmla="val -81608"/>
              <a:gd name="adj2" fmla="val -998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>
                <a:solidFill>
                  <a:srgbClr val="505759"/>
                </a:solidFill>
                <a:cs typeface="Arial" panose="020B0604020202020204" pitchFamily="34" charset="0"/>
              </a:rPr>
              <a:t>Has the picture </a:t>
            </a:r>
            <a:r>
              <a:rPr lang="en-GB" sz="2000" dirty="0" smtClean="0">
                <a:solidFill>
                  <a:srgbClr val="505759"/>
                </a:solidFill>
                <a:cs typeface="Arial" panose="020B0604020202020204" pitchFamily="34" charset="0"/>
              </a:rPr>
              <a:t>and carefully describes it</a:t>
            </a:r>
            <a:endParaRPr lang="en-GB" sz="2400" dirty="0">
              <a:solidFill>
                <a:srgbClr val="505759"/>
              </a:solidFill>
              <a:cs typeface="Arial" panose="020B0604020202020204" pitchFamily="34" charset="0"/>
            </a:endParaRPr>
          </a:p>
        </p:txBody>
      </p:sp>
      <p:sp>
        <p:nvSpPr>
          <p:cNvPr id="14" name="Rectangle: Rounded Corners 23">
            <a:extLst>
              <a:ext uri="{FF2B5EF4-FFF2-40B4-BE49-F238E27FC236}">
                <a16:creationId xmlns:a16="http://schemas.microsoft.com/office/drawing/2014/main" id="{034C5867-45D8-42A3-9C84-E13F2519D566}"/>
              </a:ext>
            </a:extLst>
          </p:cNvPr>
          <p:cNvSpPr/>
          <p:nvPr/>
        </p:nvSpPr>
        <p:spPr>
          <a:xfrm>
            <a:off x="5474400" y="4793678"/>
            <a:ext cx="3547866" cy="196297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dirty="0" smtClean="0">
                <a:solidFill>
                  <a:srgbClr val="505759"/>
                </a:solidFill>
                <a:cs typeface="Arial" panose="020B0604020202020204" pitchFamily="34" charset="0"/>
              </a:rPr>
              <a:t>2 </a:t>
            </a:r>
            <a:r>
              <a:rPr lang="en-GB" sz="2000" dirty="0" err="1" smtClean="0">
                <a:solidFill>
                  <a:srgbClr val="505759"/>
                </a:solidFill>
                <a:cs typeface="Arial" panose="020B0604020202020204" pitchFamily="34" charset="0"/>
              </a:rPr>
              <a:t>mins</a:t>
            </a:r>
            <a:r>
              <a:rPr lang="en-GB" sz="2000" dirty="0" smtClean="0">
                <a:solidFill>
                  <a:srgbClr val="505759"/>
                </a:solidFill>
                <a:cs typeface="Arial" panose="020B0604020202020204" pitchFamily="34" charset="0"/>
              </a:rPr>
              <a:t> – STOP</a:t>
            </a:r>
            <a:r>
              <a:rPr lang="en-GB" sz="2000" dirty="0">
                <a:solidFill>
                  <a:srgbClr val="505759"/>
                </a:solidFill>
                <a:cs typeface="Arial" panose="020B0604020202020204" pitchFamily="34" charset="0"/>
              </a:rPr>
              <a:t>! Write down what you think was described. Anyone correct?  Now compare what was said and what was drawn with the </a:t>
            </a:r>
            <a:r>
              <a:rPr lang="en-GB" sz="2000" dirty="0" smtClean="0">
                <a:solidFill>
                  <a:srgbClr val="505759"/>
                </a:solidFill>
                <a:cs typeface="Arial" panose="020B0604020202020204" pitchFamily="34" charset="0"/>
              </a:rPr>
              <a:t>image</a:t>
            </a:r>
            <a:endParaRPr lang="en-GB" sz="800" dirty="0">
              <a:solidFill>
                <a:srgbClr val="505759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3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42963" y="1412776"/>
            <a:ext cx="6969397" cy="4896543"/>
          </a:xfrm>
        </p:spPr>
        <p:txBody>
          <a:bodyPr>
            <a:normAutofit/>
          </a:bodyPr>
          <a:lstStyle/>
          <a:p>
            <a:r>
              <a:rPr lang="en-GB" sz="2000" dirty="0"/>
              <a:t>Using </a:t>
            </a:r>
            <a:r>
              <a:rPr lang="en-GB" sz="2000" dirty="0" smtClean="0"/>
              <a:t>descriptions </a:t>
            </a:r>
            <a:r>
              <a:rPr lang="en-GB" sz="2000" dirty="0"/>
              <a:t>such as long ears, round head or long tail is unlikely to have helped you identify the picture </a:t>
            </a:r>
            <a:r>
              <a:rPr lang="en-GB" sz="2000" dirty="0" smtClean="0"/>
              <a:t>nor </a:t>
            </a:r>
            <a:r>
              <a:rPr lang="en-GB" sz="2000" dirty="0"/>
              <a:t>be able to distinguishing between cats and dogs. </a:t>
            </a:r>
          </a:p>
          <a:p>
            <a:r>
              <a:rPr lang="en-GB" sz="2000" dirty="0"/>
              <a:t>The presence or absence of key characteristics such as those in the table are required</a:t>
            </a:r>
            <a:r>
              <a:rPr lang="en-GB" sz="2000" dirty="0" smtClean="0"/>
              <a:t>. 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/>
              <a:t>In chemistry we can distinguish between substances that look the same by investigating their chemical properties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pPr>
              <a:lnSpc>
                <a:spcPts val="4000"/>
              </a:lnSpc>
              <a:spcBef>
                <a:spcPts val="0"/>
              </a:spcBef>
            </a:pPr>
            <a:r>
              <a:rPr lang="en-GB" dirty="0" smtClean="0">
                <a:latin typeface="+mj-lt"/>
              </a:rPr>
              <a:t>Conclusion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8274CA0-7ABF-4FA4-AB24-B206A8DFCF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842805"/>
              </p:ext>
            </p:extLst>
          </p:nvPr>
        </p:nvGraphicFramePr>
        <p:xfrm>
          <a:off x="179511" y="3138843"/>
          <a:ext cx="8712969" cy="200694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352838">
                  <a:extLst>
                    <a:ext uri="{9D8B030D-6E8A-4147-A177-3AD203B41FA5}">
                      <a16:colId xmlns:a16="http://schemas.microsoft.com/office/drawing/2014/main" val="1829075633"/>
                    </a:ext>
                  </a:extLst>
                </a:gridCol>
                <a:gridCol w="3836663">
                  <a:extLst>
                    <a:ext uri="{9D8B030D-6E8A-4147-A177-3AD203B41FA5}">
                      <a16:colId xmlns:a16="http://schemas.microsoft.com/office/drawing/2014/main" val="18138956"/>
                    </a:ext>
                  </a:extLst>
                </a:gridCol>
                <a:gridCol w="3523468">
                  <a:extLst>
                    <a:ext uri="{9D8B030D-6E8A-4147-A177-3AD203B41FA5}">
                      <a16:colId xmlns:a16="http://schemas.microsoft.com/office/drawing/2014/main" val="3409236114"/>
                    </a:ext>
                  </a:extLst>
                </a:gridCol>
              </a:tblGrid>
              <a:tr h="818229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Dog-like </a:t>
                      </a:r>
                      <a:r>
                        <a:rPr lang="en-GB" sz="2000" dirty="0" smtClean="0">
                          <a:solidFill>
                            <a:srgbClr val="505759"/>
                          </a:solidFill>
                          <a:effectLst/>
                        </a:rPr>
                        <a:t>families</a:t>
                      </a:r>
                      <a:endParaRPr lang="en-GB" sz="2000" dirty="0">
                        <a:solidFill>
                          <a:srgbClr val="505759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 (</a:t>
                      </a:r>
                      <a:r>
                        <a:rPr lang="en-GB" sz="2000" dirty="0" err="1">
                          <a:solidFill>
                            <a:srgbClr val="505759"/>
                          </a:solidFill>
                          <a:effectLst/>
                        </a:rPr>
                        <a:t>Caniformia</a:t>
                      </a:r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Cat-like </a:t>
                      </a:r>
                      <a:r>
                        <a:rPr lang="en-GB" sz="2000" dirty="0" smtClean="0">
                          <a:solidFill>
                            <a:srgbClr val="505759"/>
                          </a:solidFill>
                          <a:effectLst/>
                        </a:rPr>
                        <a:t>families </a:t>
                      </a:r>
                      <a:endParaRPr lang="en-GB" sz="2000" dirty="0">
                        <a:solidFill>
                          <a:srgbClr val="505759"/>
                        </a:solidFill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(</a:t>
                      </a:r>
                      <a:r>
                        <a:rPr lang="en-GB" sz="2000" dirty="0" err="1">
                          <a:solidFill>
                            <a:srgbClr val="505759"/>
                          </a:solidFill>
                          <a:effectLst/>
                        </a:rPr>
                        <a:t>Feliformia</a:t>
                      </a:r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8258418"/>
                  </a:ext>
                </a:extLst>
              </a:tr>
              <a:tr h="327292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claws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non-retractable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retractable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6702946"/>
                  </a:ext>
                </a:extLst>
              </a:tr>
              <a:tr h="327292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coats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plain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patterned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9361261"/>
                  </a:ext>
                </a:extLst>
              </a:tr>
              <a:tr h="327292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diet 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omnivorous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rgbClr val="505759"/>
                          </a:solidFill>
                          <a:effectLst/>
                        </a:rPr>
                        <a:t>carnivorous</a:t>
                      </a:r>
                      <a:endParaRPr lang="en-GB" sz="2000" dirty="0">
                        <a:solidFill>
                          <a:srgbClr val="505759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0930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8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8765011-A555-4DFA-AE85-6BF42B9B2042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7d643f5-4560-4eff-9f48-d0fe6b2bec2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</TotalTime>
  <Words>191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Sage and scribe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Sage and scribe - student activity</dc:title>
  <dc:creator>Matt Baldwin</dc:creator>
  <dc:description>From 'How to teach acids, bases and salts', Education in Chemistry, November 2018, https://rsc.li/2RF6rss</dc:description>
  <cp:lastModifiedBy>David Sait</cp:lastModifiedBy>
  <cp:revision>56</cp:revision>
  <dcterms:created xsi:type="dcterms:W3CDTF">2013-06-04T12:27:23Z</dcterms:created>
  <dcterms:modified xsi:type="dcterms:W3CDTF">2018-10-10T10:23:25Z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