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5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31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Dr K Turner" userId="91502411-9d57-40d9-9041-6683440e9796" providerId="ADAL" clId="{DAC211BB-7152-4531-AC35-BE5A6C24261F}"/>
    <pc:docChg chg="modSld">
      <pc:chgData name="Dr K Turner" userId="91502411-9d57-40d9-9041-6683440e9796" providerId="ADAL" clId="{DAC211BB-7152-4531-AC35-BE5A6C24261F}" dt="2018-01-11T09:30:53.045" v="1" actId="20577"/>
      <pc:docMkLst>
        <pc:docMk/>
      </pc:docMkLst>
      <pc:sldChg chg="modSp">
        <pc:chgData name="Dr K Turner" userId="91502411-9d57-40d9-9041-6683440e9796" providerId="ADAL" clId="{DAC211BB-7152-4531-AC35-BE5A6C24261F}" dt="2018-01-11T09:30:53.045" v="1" actId="20577"/>
        <pc:sldMkLst>
          <pc:docMk/>
          <pc:sldMk cId="4122314549" sldId="256"/>
        </pc:sldMkLst>
        <pc:graphicFrameChg chg="mod">
          <ac:chgData name="Dr K Turner" userId="91502411-9d57-40d9-9041-6683440e9796" providerId="ADAL" clId="{DAC211BB-7152-4531-AC35-BE5A6C24261F}" dt="2018-01-11T09:30:53.045" v="1" actId="20577"/>
          <ac:graphicFrameMkLst>
            <pc:docMk/>
            <pc:sldMk cId="4122314549" sldId="256"/>
            <ac:graphicFrameMk id="6" creationId="{00000000-0000-0000-0000-000000000000}"/>
          </ac:graphicFrameMkLst>
        </pc:graphicFrame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594085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734177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165173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54365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47668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659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583857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835321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57657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015768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667782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EB96FF-8568-48B2-A78B-10FE270033BA}" type="datetimeFigureOut">
              <a:rPr lang="en-GB" smtClean="0"/>
              <a:t>30/01/2018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019877-D821-4564-BFA9-3C5073869A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197322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rsc.li/EiC218-thehuntison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ounded Rectangle 8"/>
          <p:cNvSpPr/>
          <p:nvPr/>
        </p:nvSpPr>
        <p:spPr>
          <a:xfrm>
            <a:off x="8094532" y="3345627"/>
            <a:ext cx="3570343" cy="914400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Rounded Rectangle 7"/>
          <p:cNvSpPr/>
          <p:nvPr/>
        </p:nvSpPr>
        <p:spPr>
          <a:xfrm>
            <a:off x="4263017" y="3345627"/>
            <a:ext cx="3570343" cy="914400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" name="Rounded Rectangle 6"/>
          <p:cNvSpPr/>
          <p:nvPr/>
        </p:nvSpPr>
        <p:spPr>
          <a:xfrm>
            <a:off x="431502" y="3345627"/>
            <a:ext cx="3570343" cy="91440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325563"/>
          </a:xfrm>
        </p:spPr>
        <p:txBody>
          <a:bodyPr/>
          <a:lstStyle/>
          <a:p>
            <a:pPr algn="ctr"/>
            <a:r>
              <a:rPr lang="en-GB" b="1" dirty="0"/>
              <a:t>Radioactive decay</a:t>
            </a:r>
          </a:p>
        </p:txBody>
      </p:sp>
      <mc:AlternateContent xmlns:mc="http://schemas.openxmlformats.org/markup-compatibility/2006" xmlns:a14="http://schemas.microsoft.com/office/drawing/2010/main">
        <mc:Choice Requires="a14">
          <p:graphicFrame>
            <p:nvGraphicFramePr>
              <p:cNvPr id="6" name="Table 5"/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1622953785"/>
                  </p:ext>
                </p:extLst>
              </p:nvPr>
            </p:nvGraphicFramePr>
            <p:xfrm>
              <a:off x="409986" y="1354661"/>
              <a:ext cx="11372028" cy="5078412"/>
            </p:xfrm>
            <a:graphic>
              <a:graphicData uri="http://schemas.openxmlformats.org/drawingml/2006/table">
                <a:tbl>
                  <a:tblPr firstRow="1" bandRow="1">
                    <a:tableStyleId>{5940675A-B579-460E-94D1-54222C63F5DA}</a:tableStyleId>
                  </a:tblPr>
                  <a:tblGrid>
                    <a:gridCol w="3790676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3790676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  <a:gridCol w="3790676">
                      <a:extLst>
                        <a:ext uri="{9D8B030D-6E8A-4147-A177-3AD203B41FA5}">
                          <a16:colId xmlns:a16="http://schemas.microsoft.com/office/drawing/2014/main" val="20002"/>
                        </a:ext>
                      </a:extLst>
                    </a:gridCol>
                  </a:tblGrid>
                  <a:tr h="427755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l-GR" b="1" dirty="0"/>
                            <a:t>α</a:t>
                          </a:r>
                          <a:r>
                            <a:rPr lang="en-GB" b="1" dirty="0"/>
                            <a:t> decay </a:t>
                          </a:r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l-GR" b="1" dirty="0"/>
                            <a:t>β</a:t>
                          </a:r>
                          <a:r>
                            <a:rPr lang="en-GB" b="1" dirty="0"/>
                            <a:t> decay</a:t>
                          </a:r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l-GR" b="1" dirty="0"/>
                            <a:t>γ</a:t>
                          </a:r>
                          <a:r>
                            <a:rPr lang="en-GB" b="1" dirty="0"/>
                            <a:t> decay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05611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GB" dirty="0"/>
                            <a:t>alpha decay</a:t>
                          </a:r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GB" dirty="0"/>
                            <a:t>beta decay</a:t>
                          </a:r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GB" dirty="0"/>
                            <a:t>gamma decay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2268216">
                    <a:tc>
                      <a:txBody>
                        <a:bodyPr/>
                        <a:lstStyle/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dirty="0"/>
                            <a:t>He nucleus (containing</a:t>
                          </a:r>
                          <a:r>
                            <a:rPr lang="en-GB" baseline="0" dirty="0"/>
                            <a:t> 2 protons and 2 neutrons) is lost.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endParaRPr lang="en-GB" baseline="0" dirty="0"/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endParaRPr lang="en-GB" baseline="0" dirty="0"/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Atomic mass decreases by 4.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Atomic number decreases by 2.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 new element is formed.</a:t>
                          </a:r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dirty="0"/>
                            <a:t>A</a:t>
                          </a:r>
                          <a:r>
                            <a:rPr lang="en-GB" baseline="0" dirty="0"/>
                            <a:t> neutron turns into a proton and an electron.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The proton stays in the nucleus.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The electron is lost as a </a:t>
                          </a:r>
                          <a:r>
                            <a:rPr lang="el-GR" baseline="0" dirty="0"/>
                            <a:t>β</a:t>
                          </a:r>
                          <a:r>
                            <a:rPr lang="en-GB" baseline="0" dirty="0"/>
                            <a:t> particle.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Atomic mass stays the same.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Atomic number increases by 1.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 new element is formed.</a:t>
                          </a:r>
                          <a:endParaRPr lang="en-GB" dirty="0"/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dirty="0"/>
                            <a:t>Electromagnetic waves emitted from the nucleus.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dirty="0"/>
                            <a:t>Often accompanies</a:t>
                          </a:r>
                          <a:r>
                            <a:rPr lang="en-GB" baseline="0" dirty="0"/>
                            <a:t> the other modes of decay.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No change of atomic mass or atomic </a:t>
                          </a:r>
                          <a:r>
                            <a:rPr lang="en-GB" baseline="0" dirty="0" smtClean="0"/>
                            <a:t>number.</a:t>
                          </a:r>
                          <a:endParaRPr lang="en-GB" baseline="0" dirty="0"/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No new element formed.</a:t>
                          </a:r>
                          <a:endParaRPr lang="en-GB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0002"/>
                      </a:ext>
                    </a:extLst>
                  </a:tr>
                  <a:tr h="740326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sPre>
                                  <m:sPrePr>
                                    <m:ctrlPr>
                                      <a:rPr lang="en-GB" i="1" smtClean="0">
                                        <a:latin typeface="Cambria Math" panose="02040503050406030204" pitchFamily="18" charset="0"/>
                                      </a:rPr>
                                    </m:ctrlPr>
                                  </m:sPrePr>
                                  <m:sub>
                                    <m:r>
                                      <a:rPr lang="en-GB" b="0" i="1" smtClean="0">
                                        <a:latin typeface="Cambria Math" panose="02040503050406030204" pitchFamily="18" charset="0"/>
                                      </a:rPr>
                                      <m:t>92</m:t>
                                    </m:r>
                                  </m:sub>
                                  <m:sup>
                                    <m:r>
                                      <a:rPr lang="en-GB" b="0" i="1" smtClean="0">
                                        <a:latin typeface="Cambria Math" panose="02040503050406030204" pitchFamily="18" charset="0"/>
                                      </a:rPr>
                                      <m:t>238</m:t>
                                    </m:r>
                                  </m:sup>
                                  <m:e>
                                    <m:r>
                                      <a:rPr lang="en-GB" b="0" i="1" smtClean="0">
                                        <a:latin typeface="Cambria Math" panose="02040503050406030204" pitchFamily="18" charset="0"/>
                                      </a:rPr>
                                      <m:t>𝑈</m:t>
                                    </m:r>
                                    <m:r>
                                      <a:rPr lang="en-GB" b="0" i="1" smtClean="0">
                                        <a:latin typeface="Cambria Math" panose="02040503050406030204" pitchFamily="18" charset="0"/>
                                        <a:ea typeface="Cambria Math" panose="02040503050406030204" pitchFamily="18" charset="0"/>
                                      </a:rPr>
                                      <m:t>→</m:t>
                                    </m:r>
                                    <m:sPre>
                                      <m:sPrePr>
                                        <m:ctrlPr>
                                          <a:rPr lang="en-GB" b="0" i="1" smtClean="0">
                                            <a:latin typeface="Cambria Math" panose="02040503050406030204" pitchFamily="18" charset="0"/>
                                            <a:ea typeface="Cambria Math" panose="02040503050406030204" pitchFamily="18" charset="0"/>
                                          </a:rPr>
                                        </m:ctrlPr>
                                      </m:sPrePr>
                                      <m:sub>
                                        <m:r>
                                          <a:rPr lang="en-GB" b="0" i="1" smtClean="0">
                                            <a:latin typeface="Cambria Math" panose="02040503050406030204" pitchFamily="18" charset="0"/>
                                            <a:ea typeface="Cambria Math" panose="02040503050406030204" pitchFamily="18" charset="0"/>
                                          </a:rPr>
                                          <m:t>90</m:t>
                                        </m:r>
                                      </m:sub>
                                      <m:sup>
                                        <m:r>
                                          <a:rPr lang="en-GB" b="0" i="1" smtClean="0">
                                            <a:latin typeface="Cambria Math" panose="02040503050406030204" pitchFamily="18" charset="0"/>
                                          </a:rPr>
                                          <m:t>234</m:t>
                                        </m:r>
                                      </m:sup>
                                      <m:e>
                                        <m:r>
                                          <a:rPr lang="en-GB" b="0" i="1" smtClean="0">
                                            <a:latin typeface="Cambria Math" panose="02040503050406030204" pitchFamily="18" charset="0"/>
                                          </a:rPr>
                                          <m:t>𝑇h</m:t>
                                        </m:r>
                                        <m:r>
                                          <a:rPr lang="en-GB" b="0" i="1" smtClean="0">
                                            <a:latin typeface="Cambria Math" panose="02040503050406030204" pitchFamily="18" charset="0"/>
                                            <a:ea typeface="Cambria Math" panose="02040503050406030204" pitchFamily="18" charset="0"/>
                                          </a:rPr>
                                          <m:t>+</m:t>
                                        </m:r>
                                        <m:sPre>
                                          <m:sPrePr>
                                            <m:ctrlPr>
                                              <a:rPr lang="en-GB" b="0" i="1" smtClean="0">
                                                <a:latin typeface="Cambria Math" panose="02040503050406030204" pitchFamily="18" charset="0"/>
                                                <a:ea typeface="Cambria Math" panose="02040503050406030204" pitchFamily="18" charset="0"/>
                                              </a:rPr>
                                            </m:ctrlPr>
                                          </m:sPrePr>
                                          <m:sub>
                                            <m:r>
                                              <a:rPr lang="en-GB" b="0" i="1" smtClean="0">
                                                <a:latin typeface="Cambria Math" panose="02040503050406030204" pitchFamily="18" charset="0"/>
                                                <a:ea typeface="Cambria Math" panose="02040503050406030204" pitchFamily="18" charset="0"/>
                                              </a:rPr>
                                              <m:t>2</m:t>
                                            </m:r>
                                          </m:sub>
                                          <m:sup>
                                            <m:r>
                                              <a:rPr lang="en-GB" b="0" i="1" smtClean="0">
                                                <a:latin typeface="Cambria Math" panose="02040503050406030204" pitchFamily="18" charset="0"/>
                                              </a:rPr>
                                              <m:t>4</m:t>
                                            </m:r>
                                          </m:sup>
                                          <m:e>
                                            <m:r>
                                              <a:rPr lang="en-GB" b="0" i="1" smtClean="0">
                                                <a:latin typeface="Cambria Math" panose="02040503050406030204" pitchFamily="18" charset="0"/>
                                              </a:rPr>
                                              <m:t>𝐻𝑒</m:t>
                                            </m:r>
                                          </m:e>
                                        </m:sPre>
                                      </m:e>
                                    </m:sPre>
                                  </m:e>
                                </m:sPre>
                              </m:oMath>
                            </m:oMathPara>
                          </a14:m>
                          <a:endParaRPr lang="en-GB" baseline="0" dirty="0"/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marL="0" marR="0" lvl="0" indent="0" algn="ctr" defTabSz="914400" rtl="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14:m>
                            <m:oMath xmlns:m="http://schemas.openxmlformats.org/officeDocument/2006/math">
                              <m:sPre>
                                <m:sPrePr>
                                  <m:ctrlPr>
                                    <a:rPr lang="en-GB" i="1" baseline="0" smtClean="0">
                                      <a:latin typeface="Cambria Math" panose="02040503050406030204" pitchFamily="18" charset="0"/>
                                    </a:rPr>
                                  </m:ctrlPr>
                                </m:sPrePr>
                                <m:sub>
                                  <m:r>
                                    <a:rPr lang="en-GB" b="0" i="1" baseline="0" smtClean="0">
                                      <a:latin typeface="Cambria Math" panose="02040503050406030204" pitchFamily="18" charset="0"/>
                                    </a:rPr>
                                    <m:t>6</m:t>
                                  </m:r>
                                </m:sub>
                                <m:sup>
                                  <m:r>
                                    <a:rPr lang="en-GB" b="0" i="1" smtClean="0">
                                      <a:latin typeface="Cambria Math" panose="02040503050406030204" pitchFamily="18" charset="0"/>
                                    </a:rPr>
                                    <m:t>14</m:t>
                                  </m:r>
                                </m:sup>
                                <m:e>
                                  <m:r>
                                    <a:rPr lang="en-GB" b="0" i="1" smtClean="0">
                                      <a:latin typeface="Cambria Math" panose="02040503050406030204" pitchFamily="18" charset="0"/>
                                    </a:rPr>
                                    <m:t>𝐶</m:t>
                                  </m:r>
                                  <m:r>
                                    <a:rPr lang="en-GB" b="0" i="1" smtClean="0">
                                      <a:latin typeface="Cambria Math" panose="02040503050406030204" pitchFamily="18" charset="0"/>
                                    </a:rPr>
                                    <m:t> → </m:t>
                                  </m:r>
                                  <m:sPre>
                                    <m:sPrePr>
                                      <m:ctrlPr>
                                        <a:rPr lang="en-GB" b="0" i="1" smtClean="0">
                                          <a:latin typeface="Cambria Math" panose="02040503050406030204" pitchFamily="18" charset="0"/>
                                        </a:rPr>
                                      </m:ctrlPr>
                                    </m:sPrePr>
                                    <m:sub>
                                      <m:r>
                                        <a:rPr lang="en-GB" b="0" i="1" smtClean="0">
                                          <a:latin typeface="Cambria Math" panose="02040503050406030204" pitchFamily="18" charset="0"/>
                                        </a:rPr>
                                        <m:t>7</m:t>
                                      </m:r>
                                    </m:sub>
                                    <m:sup>
                                      <m:r>
                                        <a:rPr lang="en-GB" b="0" i="1" smtClean="0">
                                          <a:latin typeface="Cambria Math" panose="02040503050406030204" pitchFamily="18" charset="0"/>
                                        </a:rPr>
                                        <m:t>14</m:t>
                                      </m:r>
                                    </m:sup>
                                    <m:e>
                                      <m:r>
                                        <a:rPr lang="en-GB" b="0" i="1" smtClean="0">
                                          <a:latin typeface="Cambria Math" panose="02040503050406030204" pitchFamily="18" charset="0"/>
                                        </a:rPr>
                                        <m:t>𝑁</m:t>
                                      </m:r>
                                      <m:r>
                                        <a:rPr lang="en-GB" b="0" i="1" smtClean="0">
                                          <a:latin typeface="Cambria Math" panose="02040503050406030204" pitchFamily="18" charset="0"/>
                                          <a:ea typeface="Cambria Math" panose="02040503050406030204" pitchFamily="18" charset="0"/>
                                        </a:rPr>
                                        <m:t>+ </m:t>
                                      </m:r>
                                      <m:sPre>
                                        <m:sPrePr>
                                          <m:ctrlPr>
                                            <a:rPr lang="en-GB" b="0" i="1" smtClean="0">
                                              <a:latin typeface="Cambria Math" panose="02040503050406030204" pitchFamily="18" charset="0"/>
                                              <a:ea typeface="Cambria Math" panose="02040503050406030204" pitchFamily="18" charset="0"/>
                                            </a:rPr>
                                          </m:ctrlPr>
                                        </m:sPrePr>
                                        <m:sub>
                                          <m:r>
                                            <a:rPr lang="en-GB" b="0" i="1" smtClean="0">
                                              <a:latin typeface="Cambria Math" panose="02040503050406030204" pitchFamily="18" charset="0"/>
                                              <a:ea typeface="Cambria Math" panose="02040503050406030204" pitchFamily="18" charset="0"/>
                                            </a:rPr>
                                            <m:t>−1</m:t>
                                          </m:r>
                                        </m:sub>
                                        <m:sup>
                                          <m:r>
                                            <a:rPr lang="en-GB" b="0" i="1" smtClean="0">
                                              <a:latin typeface="Cambria Math" panose="02040503050406030204" pitchFamily="18" charset="0"/>
                                            </a:rPr>
                                            <m:t>0</m:t>
                                          </m:r>
                                        </m:sup>
                                        <m:e>
                                          <m:r>
                                            <a:rPr lang="en-GB" b="0" i="1" smtClean="0">
                                              <a:latin typeface="Cambria Math" panose="02040503050406030204" pitchFamily="18" charset="0"/>
                                            </a:rPr>
                                            <m:t>𝑒</m:t>
                                          </m:r>
                                        </m:e>
                                      </m:sPre>
                                    </m:e>
                                  </m:sPre>
                                </m:e>
                              </m:sPre>
                            </m:oMath>
                          </a14:m>
                          <a:r>
                            <a:rPr lang="en-GB" baseline="0" dirty="0"/>
                            <a:t> </a:t>
                          </a:r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endParaRPr lang="en-GB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0003"/>
                      </a:ext>
                    </a:extLst>
                  </a:tr>
                  <a:tr h="1236504">
                    <a:tc gridSpan="2">
                      <a:txBody>
                        <a:bodyPr/>
                        <a:lstStyle/>
                        <a:p>
                          <a:pPr algn="ctr"/>
                          <a:r>
                            <a:rPr lang="en-GB" baseline="0" dirty="0"/>
                            <a:t>The same rules apply when writing a decay equation as for other equations.  The equations must be </a:t>
                          </a:r>
                          <a:r>
                            <a:rPr lang="en-GB" b="1" baseline="0" dirty="0"/>
                            <a:t>balanced. </a:t>
                          </a:r>
                        </a:p>
                        <a:p>
                          <a:pPr algn="ctr"/>
                          <a:r>
                            <a:rPr lang="en-GB" baseline="0" dirty="0"/>
                            <a:t>The </a:t>
                          </a:r>
                          <a:r>
                            <a:rPr lang="en-GB" b="1" baseline="0" dirty="0"/>
                            <a:t>mass numbers </a:t>
                          </a:r>
                          <a:r>
                            <a:rPr lang="en-GB" baseline="0" dirty="0"/>
                            <a:t>on the left and right of the equations must be equal. </a:t>
                          </a:r>
                        </a:p>
                        <a:p>
                          <a:pPr algn="ctr"/>
                          <a:r>
                            <a:rPr lang="en-GB" baseline="0" dirty="0"/>
                            <a:t>The </a:t>
                          </a:r>
                          <a:r>
                            <a:rPr lang="en-GB" b="1" baseline="0" dirty="0"/>
                            <a:t>atomic numbers </a:t>
                          </a:r>
                          <a:r>
                            <a:rPr lang="en-GB" baseline="0" dirty="0"/>
                            <a:t>on the left and right of the equations must be equal.</a:t>
                          </a:r>
                        </a:p>
                      </a:txBody>
                      <a:tcPr/>
                    </a:tc>
                    <a:tc hMerge="1">
                      <a:txBody>
                        <a:bodyPr/>
                        <a:lstStyle/>
                        <a:p>
                          <a:pPr marL="0" marR="0" lvl="0" indent="0" algn="ctr" defTabSz="914400" rtl="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lang="en-GB" baseline="0" dirty="0"/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endParaRPr lang="en-GB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0004"/>
                      </a:ext>
                    </a:extLst>
                  </a:tr>
                </a:tbl>
              </a:graphicData>
            </a:graphic>
          </p:graphicFrame>
        </mc:Choice>
        <mc:Fallback xmlns="">
          <p:graphicFrame>
            <p:nvGraphicFramePr>
              <p:cNvPr id="6" name="Table 5"/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1622953785"/>
                  </p:ext>
                </p:extLst>
              </p:nvPr>
            </p:nvGraphicFramePr>
            <p:xfrm>
              <a:off x="409986" y="1354661"/>
              <a:ext cx="11372028" cy="5078412"/>
            </p:xfrm>
            <a:graphic>
              <a:graphicData uri="http://schemas.openxmlformats.org/drawingml/2006/table">
                <a:tbl>
                  <a:tblPr firstRow="1" bandRow="1">
                    <a:tableStyleId>{5940675A-B579-460E-94D1-54222C63F5DA}</a:tableStyleId>
                  </a:tblPr>
                  <a:tblGrid>
                    <a:gridCol w="3790676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3790676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  <a:gridCol w="3790676">
                      <a:extLst>
                        <a:ext uri="{9D8B030D-6E8A-4147-A177-3AD203B41FA5}">
                          <a16:colId xmlns:a16="http://schemas.microsoft.com/office/drawing/2014/main" val="20002"/>
                        </a:ext>
                      </a:extLst>
                    </a:gridCol>
                  </a:tblGrid>
                  <a:tr h="427755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l-GR" b="1" dirty="0"/>
                            <a:t>α</a:t>
                          </a:r>
                          <a:r>
                            <a:rPr lang="en-GB" b="1" dirty="0"/>
                            <a:t> decay </a:t>
                          </a:r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l-GR" b="1" dirty="0"/>
                            <a:t>β</a:t>
                          </a:r>
                          <a:r>
                            <a:rPr lang="en-GB" b="1" dirty="0"/>
                            <a:t> decay</a:t>
                          </a:r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l-GR" b="1" dirty="0"/>
                            <a:t>γ</a:t>
                          </a:r>
                          <a:r>
                            <a:rPr lang="en-GB" b="1" dirty="0"/>
                            <a:t> decay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05611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GB" dirty="0"/>
                            <a:t>alpha decay</a:t>
                          </a:r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GB" dirty="0"/>
                            <a:t>beta decay</a:t>
                          </a:r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GB" dirty="0"/>
                            <a:t>gamma decay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2268216">
                    <a:tc>
                      <a:txBody>
                        <a:bodyPr/>
                        <a:lstStyle/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dirty="0"/>
                            <a:t>He nucleus (containing</a:t>
                          </a:r>
                          <a:r>
                            <a:rPr lang="en-GB" baseline="0" dirty="0"/>
                            <a:t> 2 protons and 2 neutrons) is lost.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endParaRPr lang="en-GB" baseline="0" dirty="0"/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endParaRPr lang="en-GB" baseline="0" dirty="0"/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Atomic mass decreases by 4.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Atomic number decreases by 2.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 new element is formed.</a:t>
                          </a:r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dirty="0"/>
                            <a:t>A</a:t>
                          </a:r>
                          <a:r>
                            <a:rPr lang="en-GB" baseline="0" dirty="0"/>
                            <a:t> neutron turns into a proton and an electron.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The proton stays in the nucleus.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The electron is lost as a </a:t>
                          </a:r>
                          <a:r>
                            <a:rPr lang="el-GR" baseline="0" dirty="0"/>
                            <a:t>β</a:t>
                          </a:r>
                          <a:r>
                            <a:rPr lang="en-GB" baseline="0" dirty="0"/>
                            <a:t> particle.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Atomic mass stays the same.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Atomic number increases by 1.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A new element is formed.</a:t>
                          </a:r>
                          <a:endParaRPr lang="en-GB" dirty="0"/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dirty="0"/>
                            <a:t>Electromagnetic waves emitted from the nucleus.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dirty="0"/>
                            <a:t>Often accompanies</a:t>
                          </a:r>
                          <a:r>
                            <a:rPr lang="en-GB" baseline="0" dirty="0"/>
                            <a:t> the other modes of decay.</a:t>
                          </a:r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No change of atomic mass or </a:t>
                          </a:r>
                          <a:r>
                            <a:rPr lang="en-GB" baseline="0"/>
                            <a:t>atomic </a:t>
                          </a:r>
                          <a:r>
                            <a:rPr lang="en-GB" baseline="0" smtClean="0"/>
                            <a:t>number.</a:t>
                          </a:r>
                          <a:endParaRPr lang="en-GB" baseline="0" dirty="0"/>
                        </a:p>
                        <a:p>
                          <a:pPr marL="285750" indent="-285750">
                            <a:buFont typeface="Arial" panose="020B0604020202020204" pitchFamily="34" charset="0"/>
                            <a:buChar char="•"/>
                          </a:pPr>
                          <a:r>
                            <a:rPr lang="en-GB" baseline="0" dirty="0"/>
                            <a:t>No new element formed.</a:t>
                          </a:r>
                          <a:endParaRPr lang="en-GB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0002"/>
                      </a:ext>
                    </a:extLst>
                  </a:tr>
                  <a:tr h="740326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>
                        <a:blipFill>
                          <a:blip r:embed="rId2"/>
                          <a:stretch>
                            <a:fillRect l="-161" t="-421311" r="-200322" b="-172131"/>
                          </a:stretch>
                        </a:blipFill>
                      </a:tcPr>
                    </a:tc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>
                        <a:blipFill>
                          <a:blip r:embed="rId2"/>
                          <a:stretch>
                            <a:fillRect l="-100161" t="-421311" r="-100322" b="-172131"/>
                          </a:stretch>
                        </a:blipFill>
                      </a:tcPr>
                    </a:tc>
                    <a:tc>
                      <a:txBody>
                        <a:bodyPr/>
                        <a:lstStyle/>
                        <a:p>
                          <a:endParaRPr lang="en-GB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0003"/>
                      </a:ext>
                    </a:extLst>
                  </a:tr>
                  <a:tr h="1236504">
                    <a:tc gridSpan="2">
                      <a:txBody>
                        <a:bodyPr/>
                        <a:lstStyle/>
                        <a:p>
                          <a:pPr algn="ctr"/>
                          <a:r>
                            <a:rPr lang="en-GB" baseline="0" dirty="0"/>
                            <a:t>The same rules apply when writing a decay equation as for other equations.  The equations must be </a:t>
                          </a:r>
                          <a:r>
                            <a:rPr lang="en-GB" b="1" baseline="0" dirty="0"/>
                            <a:t>balanced. </a:t>
                          </a:r>
                        </a:p>
                        <a:p>
                          <a:pPr algn="ctr"/>
                          <a:r>
                            <a:rPr lang="en-GB" baseline="0" dirty="0"/>
                            <a:t>The </a:t>
                          </a:r>
                          <a:r>
                            <a:rPr lang="en-GB" b="1" baseline="0" dirty="0"/>
                            <a:t>mass numbers </a:t>
                          </a:r>
                          <a:r>
                            <a:rPr lang="en-GB" baseline="0" dirty="0"/>
                            <a:t>on the left and right of the equations must be equal. </a:t>
                          </a:r>
                        </a:p>
                        <a:p>
                          <a:pPr algn="ctr"/>
                          <a:r>
                            <a:rPr lang="en-GB" baseline="0" dirty="0"/>
                            <a:t>The </a:t>
                          </a:r>
                          <a:r>
                            <a:rPr lang="en-GB" b="1" baseline="0" dirty="0"/>
                            <a:t>atomic numbers </a:t>
                          </a:r>
                          <a:r>
                            <a:rPr lang="en-GB" baseline="0" dirty="0"/>
                            <a:t>on the left and right of the equations must be equal.</a:t>
                          </a:r>
                        </a:p>
                      </a:txBody>
                      <a:tcPr/>
                    </a:tc>
                    <a:tc hMerge="1">
                      <a:txBody>
                        <a:bodyPr/>
                        <a:lstStyle/>
                        <a:p>
                          <a:pPr marL="0" marR="0" lvl="0" indent="0" algn="ctr" defTabSz="914400" rtl="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/>
                          </a:pPr>
                          <a:endParaRPr lang="en-GB" baseline="0" dirty="0"/>
                        </a:p>
                      </a:txBody>
                      <a:tcPr/>
                    </a:tc>
                    <a:tc>
                      <a:txBody>
                        <a:bodyPr/>
                        <a:lstStyle/>
                        <a:p>
                          <a:endParaRPr lang="en-GB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0004"/>
                      </a:ext>
                    </a:extLst>
                  </a:tr>
                </a:tbl>
              </a:graphicData>
            </a:graphic>
          </p:graphicFrame>
        </mc:Fallback>
      </mc:AlternateContent>
      <p:sp>
        <p:nvSpPr>
          <p:cNvPr id="2" name="Rectangle 1"/>
          <p:cNvSpPr/>
          <p:nvPr/>
        </p:nvSpPr>
        <p:spPr>
          <a:xfrm>
            <a:off x="409986" y="803249"/>
            <a:ext cx="29546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b="1" u="sng" dirty="0">
                <a:solidFill>
                  <a:srgbClr val="0000FF"/>
                </a:solidFill>
                <a:latin typeface="Arial" panose="020B0604020202020204" pitchFamily="34" charset="0"/>
                <a:ea typeface="Calibri" panose="020F0502020204030204" pitchFamily="34" charset="0"/>
                <a:hlinkClick r:id="rId3"/>
              </a:rPr>
              <a:t>rsc.li/EiC218-thehuntison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223145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381</TotalTime>
  <Words>169</Words>
  <Application>Microsoft Office PowerPoint</Application>
  <PresentationFormat>Widescreen</PresentationFormat>
  <Paragraphs>29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Cambria Math</vt:lpstr>
      <vt:lpstr>Office Theme</vt:lpstr>
      <vt:lpstr>Radioactive decay</vt:lpstr>
    </vt:vector>
  </TitlesOfParts>
  <Company>Bolton School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Radioactive decay</dc:title>
  <dc:creator>Dr K Turner</dc:creator>
  <cp:lastModifiedBy>Luke Blackburn</cp:lastModifiedBy>
  <cp:revision>8</cp:revision>
  <dcterms:created xsi:type="dcterms:W3CDTF">2018-01-10T11:32:21Z</dcterms:created>
  <dcterms:modified xsi:type="dcterms:W3CDTF">2018-01-30T13:54:24Z</dcterms:modified>
</cp:coreProperties>
</file>

<file path=docProps/thumbnail.jpeg>
</file>