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2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721" autoAdjust="0"/>
  </p:normalViewPr>
  <p:slideViewPr>
    <p:cSldViewPr>
      <p:cViewPr varScale="1">
        <p:scale>
          <a:sx n="93" d="100"/>
          <a:sy n="93" d="100"/>
        </p:scale>
        <p:origin x="1518" y="3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-4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02/07/2018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2.0/deed.en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2.0/deed.e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Jürg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Vollmer / maiak.info /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  <a:hlinkClick r:id="rId3"/>
              </a:rPr>
              <a:t>CC BY-SA 2.0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Jürg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Vollmer / maiak.info /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  <a:hlinkClick r:id="rId3"/>
              </a:rPr>
              <a:t>CC BY-SA 2.0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1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Unsafe doses for animals might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be much smaller / humans are much bigger; 2 animals and humans have a different biology; 3 many things are linked with cancer, including alcohol, but many people still consume it; 4 it doesn’t say how strongly linked with cancer it is, maybe there is only a tiny increase in risk; 5 some cancers can be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treated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Try </a:t>
            </a:r>
            <a:r>
              <a:rPr lang="en-GB" sz="1200" dirty="0" smtClean="0"/>
              <a:t>to get pupils thinking about</a:t>
            </a:r>
            <a:r>
              <a:rPr lang="en-GB" sz="1200" baseline="0" dirty="0" smtClean="0"/>
              <a:t> what the word natural means, and why it is assumed to be good. </a:t>
            </a:r>
            <a:r>
              <a:rPr lang="en-GB" sz="1200" baseline="0" dirty="0" smtClean="0"/>
              <a:t>Natural things that can cause harm to humans </a:t>
            </a:r>
            <a:r>
              <a:rPr lang="en-GB" sz="1200" baseline="0" dirty="0" smtClean="0"/>
              <a:t>include snake poison, radioactive substances like polonium, heavy metals like lead; students could suggest </a:t>
            </a:r>
            <a:r>
              <a:rPr lang="en-GB" sz="1200" baseline="0" dirty="0" smtClean="0"/>
              <a:t>man-made things that are considered safe </a:t>
            </a:r>
            <a:r>
              <a:rPr lang="en-GB" dirty="0" smtClean="0">
                <a:solidFill>
                  <a:schemeClr val="bg1"/>
                </a:solidFill>
              </a:rPr>
              <a:t>(when taken as recommended/sensibly)</a:t>
            </a:r>
            <a:r>
              <a:rPr lang="en-GB" baseline="0" dirty="0" smtClean="0">
                <a:solidFill>
                  <a:schemeClr val="bg1"/>
                </a:solidFill>
              </a:rPr>
              <a:t> </a:t>
            </a:r>
            <a:r>
              <a:rPr lang="en-GB" sz="1200" baseline="0" dirty="0" smtClean="0"/>
              <a:t>include chewing gum, prescribed medicines, Quorn </a:t>
            </a:r>
            <a:r>
              <a:rPr lang="en-GB" sz="1200" baseline="0" dirty="0" smtClean="0"/>
              <a:t>beef.</a:t>
            </a:r>
            <a:endParaRPr lang="en-GB" sz="1200" baseline="0" dirty="0" smtClean="0"/>
          </a:p>
          <a:p>
            <a:pPr marL="228600" indent="-228600">
              <a:buAutoNum type="arabicPeriod"/>
            </a:pPr>
            <a:r>
              <a:rPr lang="en-GB" sz="1200" baseline="0" dirty="0" smtClean="0"/>
              <a:t>1 some </a:t>
            </a:r>
            <a:r>
              <a:rPr lang="en-GB" sz="1200" baseline="0" dirty="0" smtClean="0"/>
              <a:t>components of some foods are known to be harmful; </a:t>
            </a:r>
            <a:r>
              <a:rPr lang="en-GB" sz="1200" baseline="0" dirty="0" smtClean="0"/>
              <a:t>2 many products for sale are regulated; 3 </a:t>
            </a:r>
            <a:r>
              <a:rPr lang="en-GB" sz="1200" baseline="0" dirty="0" smtClean="0"/>
              <a:t>food manufacturers may prefer to use cheaper ingredients rather than the ingredients advertised, </a:t>
            </a:r>
            <a:r>
              <a:rPr lang="en-GB" sz="1200" baseline="0" smtClean="0"/>
              <a:t>or the safest ingredients, </a:t>
            </a:r>
            <a:r>
              <a:rPr lang="en-GB" sz="1200" baseline="0" dirty="0" smtClean="0"/>
              <a:t>if unregulated – there </a:t>
            </a:r>
            <a:r>
              <a:rPr lang="en-GB" sz="1200" baseline="0" dirty="0" smtClean="0"/>
              <a:t>have been cases of fraud, for example horse meat being passed off as </a:t>
            </a:r>
            <a:r>
              <a:rPr lang="en-GB" sz="1200" baseline="0" dirty="0" smtClean="0"/>
              <a:t>beef, and baby milk contaminated with melamine.</a:t>
            </a:r>
            <a:endParaRPr lang="en-GB" sz="1200" baseline="0" dirty="0" smtClean="0"/>
          </a:p>
          <a:p>
            <a:pPr marL="228600" indent="-228600">
              <a:buAutoNum type="arabicPeriod"/>
            </a:pPr>
            <a:endParaRPr lang="en-GB" sz="1200" baseline="0" dirty="0" smtClean="0"/>
          </a:p>
          <a:p>
            <a:pPr marL="228600" indent="-228600">
              <a:buAutoNum type="arabicPeriod"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17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KpQd2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2.0/deed.en" TargetMode="Externa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KpQd2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2.0/deed.en" TargetMode="Externa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527" y="204444"/>
            <a:ext cx="4696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Zeolite filters make tastier smoked foods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7" y="678661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>
                <a:solidFill>
                  <a:schemeClr val="bg1"/>
                </a:solidFill>
                <a:hlinkClick r:id="rId3"/>
              </a:rPr>
              <a:t>rsc.li/2KpQd2e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7" y="1061826"/>
            <a:ext cx="35283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Food is smoked </a:t>
            </a:r>
            <a:r>
              <a:rPr lang="en-GB" dirty="0" smtClean="0">
                <a:solidFill>
                  <a:schemeClr val="bg1"/>
                </a:solidFill>
              </a:rPr>
              <a:t>to </a:t>
            </a:r>
            <a:r>
              <a:rPr lang="en-GB" dirty="0">
                <a:solidFill>
                  <a:schemeClr val="bg1"/>
                </a:solidFill>
              </a:rPr>
              <a:t>preserve it or </a:t>
            </a:r>
            <a:r>
              <a:rPr lang="en-GB" dirty="0" smtClean="0">
                <a:solidFill>
                  <a:schemeClr val="bg1"/>
                </a:solidFill>
              </a:rPr>
              <a:t>to give </a:t>
            </a:r>
            <a:r>
              <a:rPr lang="en-GB" dirty="0">
                <a:solidFill>
                  <a:schemeClr val="bg1"/>
                </a:solidFill>
              </a:rPr>
              <a:t>it a distinctive taste. However, this process </a:t>
            </a:r>
            <a:r>
              <a:rPr lang="en-GB" dirty="0" smtClean="0">
                <a:solidFill>
                  <a:schemeClr val="bg1"/>
                </a:solidFill>
              </a:rPr>
              <a:t>produces polycyclic aromatic hydrocarbons (PAHs), which have </a:t>
            </a:r>
            <a:r>
              <a:rPr lang="en-GB" dirty="0">
                <a:solidFill>
                  <a:schemeClr val="bg1"/>
                </a:solidFill>
              </a:rPr>
              <a:t>been linked with cancer in animal </a:t>
            </a:r>
            <a:r>
              <a:rPr lang="en-GB" dirty="0" smtClean="0">
                <a:solidFill>
                  <a:schemeClr val="bg1"/>
                </a:solidFill>
              </a:rPr>
              <a:t>studies.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23927" y="4408868"/>
            <a:ext cx="49706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Foods smoked with ‘Pure Smoke Technology’, which was developed from this research, are considered a natural smoke product in the UK. This reduces the number of food regulations they need to </a:t>
            </a:r>
            <a:r>
              <a:rPr lang="en-GB" dirty="0" smtClean="0">
                <a:solidFill>
                  <a:schemeClr val="bg1"/>
                </a:solidFill>
              </a:rPr>
              <a:t>meet, </a:t>
            </a:r>
            <a:r>
              <a:rPr lang="en-GB" dirty="0" smtClean="0">
                <a:solidFill>
                  <a:schemeClr val="bg1"/>
                </a:solidFill>
              </a:rPr>
              <a:t>compared to other foods with smoke flavourings or smoke extracts.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503" y="579934"/>
            <a:ext cx="3527035" cy="23498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7" y="3279537"/>
            <a:ext cx="8571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Zeolites (a type of mineral) are used </a:t>
            </a:r>
            <a:r>
              <a:rPr lang="en-GB" dirty="0">
                <a:solidFill>
                  <a:schemeClr val="bg1"/>
                </a:solidFill>
              </a:rPr>
              <a:t>to filter pollutants from car exhaust </a:t>
            </a:r>
            <a:r>
              <a:rPr lang="en-GB" dirty="0" smtClean="0">
                <a:solidFill>
                  <a:schemeClr val="bg1"/>
                </a:solidFill>
              </a:rPr>
              <a:t>fumes. Researchers have found zeolites </a:t>
            </a:r>
            <a:r>
              <a:rPr lang="en-GB" dirty="0">
                <a:solidFill>
                  <a:schemeClr val="bg1"/>
                </a:solidFill>
              </a:rPr>
              <a:t>can </a:t>
            </a:r>
            <a:r>
              <a:rPr lang="en-GB" dirty="0" smtClean="0">
                <a:solidFill>
                  <a:schemeClr val="bg1"/>
                </a:solidFill>
              </a:rPr>
              <a:t>also cut </a:t>
            </a:r>
            <a:r>
              <a:rPr lang="en-GB" dirty="0" smtClean="0">
                <a:solidFill>
                  <a:schemeClr val="bg1"/>
                </a:solidFill>
              </a:rPr>
              <a:t>PAHs </a:t>
            </a:r>
            <a:r>
              <a:rPr lang="en-GB" dirty="0">
                <a:solidFill>
                  <a:schemeClr val="bg1"/>
                </a:solidFill>
              </a:rPr>
              <a:t>from </a:t>
            </a:r>
            <a:r>
              <a:rPr lang="en-GB" dirty="0" smtClean="0">
                <a:solidFill>
                  <a:schemeClr val="bg1"/>
                </a:solidFill>
              </a:rPr>
              <a:t>smoke for food. </a:t>
            </a:r>
            <a:r>
              <a:rPr lang="en-GB" dirty="0">
                <a:solidFill>
                  <a:schemeClr val="bg1"/>
                </a:solidFill>
              </a:rPr>
              <a:t>In addition, this produces a better ‘smoked’ flavour, according to some taste experts.</a:t>
            </a:r>
          </a:p>
        </p:txBody>
      </p:sp>
      <p:sp>
        <p:nvSpPr>
          <p:cNvPr id="6" name="Rectangle 5"/>
          <p:cNvSpPr/>
          <p:nvPr/>
        </p:nvSpPr>
        <p:spPr>
          <a:xfrm>
            <a:off x="5542148" y="2929821"/>
            <a:ext cx="248623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err="1">
                <a:solidFill>
                  <a:srgbClr val="222222"/>
                </a:solidFill>
                <a:latin typeface="Arial" panose="020B0604020202020204" pitchFamily="34" charset="0"/>
              </a:rPr>
              <a:t>Jürg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 Vollmer / </a:t>
            </a:r>
            <a:r>
              <a:rPr lang="en-GB" sz="800" dirty="0" smtClean="0">
                <a:solidFill>
                  <a:srgbClr val="222222"/>
                </a:solidFill>
                <a:latin typeface="Arial" panose="020B0604020202020204" pitchFamily="34" charset="0"/>
              </a:rPr>
              <a:t>maiak.info / 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  <a:hlinkClick r:id="rId5"/>
              </a:rPr>
              <a:t>CC BY-SA 2.0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526" y="207291"/>
            <a:ext cx="462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Zeolite filters make tastier smoked foods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6" y="681508"/>
            <a:ext cx="3312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rsc.li/2KpQd2e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6" y="998119"/>
            <a:ext cx="50405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Food is smoked </a:t>
            </a:r>
            <a:r>
              <a:rPr lang="en-GB" dirty="0" smtClean="0">
                <a:solidFill>
                  <a:schemeClr val="bg1"/>
                </a:solidFill>
              </a:rPr>
              <a:t>to </a:t>
            </a:r>
            <a:r>
              <a:rPr lang="en-GB" dirty="0">
                <a:solidFill>
                  <a:schemeClr val="bg1"/>
                </a:solidFill>
              </a:rPr>
              <a:t>preserve it or </a:t>
            </a:r>
            <a:r>
              <a:rPr lang="en-GB" dirty="0" smtClean="0">
                <a:solidFill>
                  <a:schemeClr val="bg1"/>
                </a:solidFill>
              </a:rPr>
              <a:t>to give </a:t>
            </a:r>
            <a:r>
              <a:rPr lang="en-GB" dirty="0">
                <a:solidFill>
                  <a:schemeClr val="bg1"/>
                </a:solidFill>
              </a:rPr>
              <a:t>it a distinctive taste. However, this </a:t>
            </a:r>
            <a:r>
              <a:rPr lang="en-GB" dirty="0" smtClean="0">
                <a:solidFill>
                  <a:schemeClr val="bg1"/>
                </a:solidFill>
              </a:rPr>
              <a:t>process produces polycyclic aromatic hydrocarbons (PAHs), which have </a:t>
            </a:r>
            <a:r>
              <a:rPr lang="en-GB" dirty="0">
                <a:solidFill>
                  <a:schemeClr val="bg1"/>
                </a:solidFill>
              </a:rPr>
              <a:t>been linked with cancer in animal </a:t>
            </a:r>
            <a:r>
              <a:rPr lang="en-GB" dirty="0" smtClean="0">
                <a:solidFill>
                  <a:schemeClr val="bg1"/>
                </a:solidFill>
              </a:rPr>
              <a:t>studies.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09" y="383244"/>
            <a:ext cx="2546999" cy="16969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08308" y="2163566"/>
            <a:ext cx="248623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err="1">
                <a:solidFill>
                  <a:srgbClr val="222222"/>
                </a:solidFill>
                <a:latin typeface="Arial" panose="020B0604020202020204" pitchFamily="34" charset="0"/>
              </a:rPr>
              <a:t>Jürg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 Vollmer / </a:t>
            </a:r>
            <a:r>
              <a:rPr lang="en-GB" sz="800" dirty="0" smtClean="0">
                <a:solidFill>
                  <a:srgbClr val="222222"/>
                </a:solidFill>
                <a:latin typeface="Arial" panose="020B0604020202020204" pitchFamily="34" charset="0"/>
              </a:rPr>
              <a:t>maiak.info / 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  <a:hlinkClick r:id="rId5"/>
              </a:rPr>
              <a:t>CC BY-SA 2.0</a:t>
            </a:r>
            <a:endParaRPr lang="en-GB" sz="800" dirty="0"/>
          </a:p>
        </p:txBody>
      </p:sp>
      <p:sp>
        <p:nvSpPr>
          <p:cNvPr id="2" name="Rectangle 1"/>
          <p:cNvSpPr/>
          <p:nvPr/>
        </p:nvSpPr>
        <p:spPr>
          <a:xfrm>
            <a:off x="323526" y="2446411"/>
            <a:ext cx="849328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Zeolites (a type of mineral) are used to filter pollutants from car exhaust fumes. Researchers have found zeolites can cut PAHs from smoke for food. In addition, this produces a better ‘smoked’ flavour, according to some taste experts.</a:t>
            </a:r>
          </a:p>
          <a:p>
            <a:endParaRPr lang="en-GB" sz="800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Foods smoked with ‘Pure Smoke Technology’, which was developed from this research, are considered a natural smoke product in the UK. This reduces the number of food regulations they need to </a:t>
            </a:r>
            <a:r>
              <a:rPr lang="en-GB" dirty="0" smtClean="0">
                <a:solidFill>
                  <a:schemeClr val="bg1"/>
                </a:solidFill>
              </a:rPr>
              <a:t>meet, </a:t>
            </a:r>
            <a:r>
              <a:rPr lang="en-GB" dirty="0">
                <a:solidFill>
                  <a:schemeClr val="bg1"/>
                </a:solidFill>
              </a:rPr>
              <a:t>compared to other foods with smoke flavourings or smoke extracts.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4581128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Think of three reasons why you might not be worried that exposure to PAHs has been linked to cancer in animals.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Think of two things that are natural but dangerous to eat, and two things that are man-made, but aren’t considered dangerous (in reasonable quantities and within a balanced diet).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Why do you think that food is regulated?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3495</TotalTime>
  <Words>632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Zeolite filters make tastier smoked foods</dc:title>
  <dc:creator>Matt Baldwin</dc:creator>
  <cp:lastModifiedBy>Rowan Frame</cp:lastModifiedBy>
  <cp:revision>312</cp:revision>
  <cp:lastPrinted>2018-04-19T13:17:15Z</cp:lastPrinted>
  <dcterms:created xsi:type="dcterms:W3CDTF">2013-06-04T12:27:23Z</dcterms:created>
  <dcterms:modified xsi:type="dcterms:W3CDTF">2018-07-02T12:56:30Z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