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319" r:id="rId2"/>
    <p:sldId id="299" r:id="rId3"/>
    <p:sldId id="300" r:id="rId4"/>
    <p:sldId id="313" r:id="rId5"/>
    <p:sldId id="322" r:id="rId6"/>
    <p:sldId id="314" r:id="rId7"/>
    <p:sldId id="315" r:id="rId8"/>
    <p:sldId id="320" r:id="rId9"/>
    <p:sldId id="316" r:id="rId10"/>
    <p:sldId id="317" r:id="rId11"/>
    <p:sldId id="321" r:id="rId12"/>
    <p:sldId id="31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509907-6757-FB85-01B0-5FC6E79FAB4B}" name="Stephanie Kancy" initials="SK" userId="S::KancyS@rsc.org::075d5e9a-6024-438f-b2ef-015b8736fe65" providerId="AD"/>
  <p188:author id="{A503DB1F-4D90-F183-C696-415FB87D612B}" name="Georgia Murphy" initials="GM" userId="S::MurphyG@rsc.org::e6114088-85e7-408f-b978-c0430ff13ad8" providerId="AD"/>
  <p188:author id="{A9FE9748-6AF8-EBFD-E032-250345659C5E}" name="Vikki Cantrill" initials="VC" userId="Vikki Cantrill"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BFDDE8"/>
    <a:srgbClr val="48A9C5"/>
    <a:srgbClr val="E6F1EF"/>
    <a:srgbClr val="006F62"/>
    <a:srgbClr val="EDF6F9"/>
    <a:srgbClr val="FAE7EA"/>
    <a:srgbClr val="F7DBE0"/>
    <a:srgbClr val="F4CFD5"/>
    <a:srgbClr val="FF9E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p:restoredTop sz="95574"/>
  </p:normalViewPr>
  <p:slideViewPr>
    <p:cSldViewPr snapToGrid="0" snapToObjects="1">
      <p:cViewPr varScale="1">
        <p:scale>
          <a:sx n="59" d="100"/>
          <a:sy n="59" d="100"/>
        </p:scale>
        <p:origin x="1056" y="6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96EEDB-2203-4243-9A46-0D4ABB393115}" type="datetimeFigureOut">
              <a:rPr lang="en-US" smtClean="0"/>
              <a:t>12/5/2022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A23A26-D3E7-1243-BF39-8E38E34A1AB5}" type="slidenum">
              <a:rPr lang="en-US" smtClean="0"/>
              <a:t>‹#›</a:t>
            </a:fld>
            <a:endParaRPr lang="en-US" dirty="0"/>
          </a:p>
        </p:txBody>
      </p:sp>
    </p:spTree>
    <p:extLst>
      <p:ext uri="{BB962C8B-B14F-4D97-AF65-F5344CB8AC3E}">
        <p14:creationId xmlns:p14="http://schemas.microsoft.com/office/powerpoint/2010/main" val="1104139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A23A26-D3E7-1243-BF39-8E38E34A1AB5}" type="slidenum">
              <a:rPr lang="en-US" smtClean="0"/>
              <a:t>2</a:t>
            </a:fld>
            <a:endParaRPr lang="en-US" dirty="0"/>
          </a:p>
        </p:txBody>
      </p:sp>
    </p:spTree>
    <p:extLst>
      <p:ext uri="{BB962C8B-B14F-4D97-AF65-F5344CB8AC3E}">
        <p14:creationId xmlns:p14="http://schemas.microsoft.com/office/powerpoint/2010/main" val="252624964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3TS2dww"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18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7EB0FE3-AB82-D741-BF8E-593C0DDAC86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2" name="Picture 11">
            <a:extLst>
              <a:ext uri="{FF2B5EF4-FFF2-40B4-BE49-F238E27FC236}">
                <a16:creationId xmlns:a16="http://schemas.microsoft.com/office/drawing/2014/main" id="{E98D5065-4312-E04D-95ED-F94F032D11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212" y="0"/>
            <a:ext cx="6858000" cy="6858000"/>
          </a:xfrm>
          <a:prstGeom prst="rect">
            <a:avLst/>
          </a:prstGeom>
        </p:spPr>
      </p:pic>
      <p:pic>
        <p:nvPicPr>
          <p:cNvPr id="13" name="Picture 12">
            <a:extLst>
              <a:ext uri="{FF2B5EF4-FFF2-40B4-BE49-F238E27FC236}">
                <a16:creationId xmlns:a16="http://schemas.microsoft.com/office/drawing/2014/main" id="{4F6326F3-0E88-3840-9E38-194E7D2EB78C}"/>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9" name="Picture 18">
            <a:extLst>
              <a:ext uri="{FF2B5EF4-FFF2-40B4-BE49-F238E27FC236}">
                <a16:creationId xmlns:a16="http://schemas.microsoft.com/office/drawing/2014/main" id="{D33495EF-5145-164C-9D77-A1103BF157A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293" y="0"/>
            <a:ext cx="3785480" cy="6858000"/>
          </a:xfrm>
          <a:prstGeom prst="rect">
            <a:avLst/>
          </a:prstGeom>
        </p:spPr>
      </p:pic>
      <p:pic>
        <p:nvPicPr>
          <p:cNvPr id="21" name="Picture 20">
            <a:extLst>
              <a:ext uri="{FF2B5EF4-FFF2-40B4-BE49-F238E27FC236}">
                <a16:creationId xmlns:a16="http://schemas.microsoft.com/office/drawing/2014/main" id="{2954F5F3-8E4F-7A4A-BBC8-4E32DF32B9F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4456757" y="-2"/>
            <a:ext cx="3164400" cy="2822303"/>
          </a:xfrm>
          <a:prstGeom prst="rect">
            <a:avLst/>
          </a:prstGeom>
        </p:spPr>
      </p:pic>
      <p:sp>
        <p:nvSpPr>
          <p:cNvPr id="22" name="Title 1">
            <a:extLst>
              <a:ext uri="{FF2B5EF4-FFF2-40B4-BE49-F238E27FC236}">
                <a16:creationId xmlns:a16="http://schemas.microsoft.com/office/drawing/2014/main" id="{76DE75C8-4478-6042-B5CA-2D3B97A00F0A}"/>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16–18 years</a:t>
            </a:r>
            <a:endParaRPr lang="en-US" dirty="0"/>
          </a:p>
        </p:txBody>
      </p:sp>
      <p:sp>
        <p:nvSpPr>
          <p:cNvPr id="23" name="Subtitle 2">
            <a:extLst>
              <a:ext uri="{FF2B5EF4-FFF2-40B4-BE49-F238E27FC236}">
                <a16:creationId xmlns:a16="http://schemas.microsoft.com/office/drawing/2014/main" id="{E4822845-1AD5-F74B-92EE-A1C89FEECAD5}"/>
              </a:ext>
            </a:extLst>
          </p:cNvPr>
          <p:cNvSpPr>
            <a:spLocks noGrp="1"/>
          </p:cNvSpPr>
          <p:nvPr>
            <p:ph type="subTitle" idx="1" hasCustomPrompt="1"/>
          </p:nvPr>
        </p:nvSpPr>
        <p:spPr>
          <a:xfrm>
            <a:off x="540000" y="1980000"/>
            <a:ext cx="5220000" cy="161069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59A325A4-82CA-D04B-B04D-EE3746B3E287}"/>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33491CC4-8009-EC43-BEC5-EDC8D0A297D5}"/>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1B70CD04-4691-CA40-851B-7941B0FE95A6}"/>
              </a:ext>
            </a:extLst>
          </p:cNvPr>
          <p:cNvSpPr txBox="1">
            <a:spLocks/>
          </p:cNvSpPr>
          <p:nvPr userDrawn="1"/>
        </p:nvSpPr>
        <p:spPr>
          <a:xfrm>
            <a:off x="8368427" y="5850000"/>
            <a:ext cx="3241573"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Available from </a:t>
            </a: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rsc.li/3TS2dww</a:t>
            </a:r>
            <a:endParaRPr lang="en-US" sz="1600" u="none" dirty="0">
              <a:solidFill>
                <a:schemeClr val="bg1"/>
              </a:solidFill>
            </a:endParaRPr>
          </a:p>
        </p:txBody>
      </p:sp>
    </p:spTree>
    <p:extLst>
      <p:ext uri="{BB962C8B-B14F-4D97-AF65-F5344CB8AC3E}">
        <p14:creationId xmlns:p14="http://schemas.microsoft.com/office/powerpoint/2010/main" val="1425952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normal tex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B488D4-3149-244A-8DBD-0EAED19D373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9BC518D6-218F-BB4A-B80A-49A6C38EC01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EBDD7E71-A8DD-8C4A-B29D-28B35751454B}"/>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3E06BDD3-008F-7D4A-ABAB-7C051E525CCC}"/>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7592FDCE-C1C4-204C-81AA-055C3B2B5A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0969" y="4643257"/>
            <a:ext cx="1167461" cy="2214743"/>
          </a:xfrm>
          <a:prstGeom prst="rect">
            <a:avLst/>
          </a:prstGeom>
        </p:spPr>
      </p:pic>
      <p:pic>
        <p:nvPicPr>
          <p:cNvPr id="19" name="Picture 18">
            <a:extLst>
              <a:ext uri="{FF2B5EF4-FFF2-40B4-BE49-F238E27FC236}">
                <a16:creationId xmlns:a16="http://schemas.microsoft.com/office/drawing/2014/main" id="{E71652B6-A6AF-1444-A402-E4D4EDC4F71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32051" y="4777200"/>
            <a:ext cx="1251034" cy="2080800"/>
          </a:xfrm>
          <a:prstGeom prst="rect">
            <a:avLst/>
          </a:prstGeom>
        </p:spPr>
      </p:pic>
    </p:spTree>
    <p:extLst>
      <p:ext uri="{BB962C8B-B14F-4D97-AF65-F5344CB8AC3E}">
        <p14:creationId xmlns:p14="http://schemas.microsoft.com/office/powerpoint/2010/main" val="1593365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636721A-F3AF-B848-8440-DCB07D633C2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9" name="Title 1">
            <a:extLst>
              <a:ext uri="{FF2B5EF4-FFF2-40B4-BE49-F238E27FC236}">
                <a16:creationId xmlns:a16="http://schemas.microsoft.com/office/drawing/2014/main" id="{42DC986E-0352-E64E-851E-BD5A775547B7}"/>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671AC354-D282-6045-8C36-8B78E1A17570}"/>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94017A38-DF60-CC4A-BAF4-F8277A3AD6A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8AACF90D-9AB8-2546-B57E-5473D5CC4B1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32051" y="4777200"/>
            <a:ext cx="1251034" cy="2080800"/>
          </a:xfrm>
          <a:prstGeom prst="rect">
            <a:avLst/>
          </a:prstGeom>
        </p:spPr>
      </p:pic>
      <p:sp>
        <p:nvSpPr>
          <p:cNvPr id="15" name="Content Placeholder 2">
            <a:extLst>
              <a:ext uri="{FF2B5EF4-FFF2-40B4-BE49-F238E27FC236}">
                <a16:creationId xmlns:a16="http://schemas.microsoft.com/office/drawing/2014/main" id="{AEF46002-6741-4942-BE78-AC0CD9F4EB89}"/>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48A9C5"/>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18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120EC3-15E8-7941-95E8-A64D2E42F1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2EB1397B-325E-1D49-A3F5-3F20D09D7CD4}"/>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A71F5508-80E2-7D46-B6C2-7535ECEBA71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717FBBF5-4572-EB41-829B-16A4C2F971E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32051" y="4777200"/>
            <a:ext cx="1251034" cy="20808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27816522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12/5/2022</a:t>
            </a:fld>
            <a:endParaRPr lang="en-US" dirty="0"/>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dirty="0"/>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73" r:id="rId3"/>
    <p:sldLayoutId id="2147483688"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2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40.pn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FF322-6A4C-3A46-B344-2441C752DBAB}"/>
              </a:ext>
            </a:extLst>
          </p:cNvPr>
          <p:cNvSpPr>
            <a:spLocks noGrp="1"/>
          </p:cNvSpPr>
          <p:nvPr>
            <p:ph type="ctrTitle"/>
          </p:nvPr>
        </p:nvSpPr>
        <p:spPr/>
        <p:txBody>
          <a:bodyPr/>
          <a:lstStyle/>
          <a:p>
            <a:r>
              <a:rPr lang="en-US" dirty="0"/>
              <a:t>16–18 years</a:t>
            </a:r>
          </a:p>
        </p:txBody>
      </p:sp>
      <p:sp>
        <p:nvSpPr>
          <p:cNvPr id="3" name="Subtitle 2">
            <a:extLst>
              <a:ext uri="{FF2B5EF4-FFF2-40B4-BE49-F238E27FC236}">
                <a16:creationId xmlns:a16="http://schemas.microsoft.com/office/drawing/2014/main" id="{299D8518-C9E4-E94A-B755-7B1325DA9900}"/>
              </a:ext>
            </a:extLst>
          </p:cNvPr>
          <p:cNvSpPr>
            <a:spLocks noGrp="1"/>
          </p:cNvSpPr>
          <p:nvPr>
            <p:ph type="subTitle" idx="1"/>
          </p:nvPr>
        </p:nvSpPr>
        <p:spPr>
          <a:xfrm>
            <a:off x="539999" y="1980000"/>
            <a:ext cx="5305997" cy="1610693"/>
          </a:xfrm>
        </p:spPr>
        <p:txBody>
          <a:bodyPr/>
          <a:lstStyle/>
          <a:p>
            <a:r>
              <a:rPr lang="en-US" dirty="0"/>
              <a:t>Spot the entropy errors</a:t>
            </a:r>
          </a:p>
        </p:txBody>
      </p:sp>
    </p:spTree>
    <p:extLst>
      <p:ext uri="{BB962C8B-B14F-4D97-AF65-F5344CB8AC3E}">
        <p14:creationId xmlns:p14="http://schemas.microsoft.com/office/powerpoint/2010/main" val="1537749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39A9-3FF5-3241-9261-27D17E51C0AD}"/>
              </a:ext>
            </a:extLst>
          </p:cNvPr>
          <p:cNvSpPr>
            <a:spLocks noGrp="1"/>
          </p:cNvSpPr>
          <p:nvPr>
            <p:ph type="title"/>
          </p:nvPr>
        </p:nvSpPr>
        <p:spPr/>
        <p:txBody>
          <a:bodyPr/>
          <a:lstStyle/>
          <a:p>
            <a:r>
              <a:rPr lang="en-US" dirty="0"/>
              <a:t>5. Calculate</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3EEA06B-718A-C14F-A466-3FA082004EBA}"/>
                  </a:ext>
                </a:extLst>
              </p:cNvPr>
              <p:cNvSpPr>
                <a:spLocks noGrp="1"/>
              </p:cNvSpPr>
              <p:nvPr>
                <p:ph idx="1"/>
              </p:nvPr>
            </p:nvSpPr>
            <p:spPr>
              <a:xfrm>
                <a:off x="540000" y="1260000"/>
                <a:ext cx="4770000" cy="3050744"/>
              </a:xfrm>
            </p:spPr>
            <p:txBody>
              <a:bodyPr>
                <a:normAutofit/>
              </a:bodyPr>
              <a:lstStyle/>
              <a:p>
                <a:pPr eaLnBrk="0" hangingPunct="0"/>
                <a:r>
                  <a:rPr lang="en-GB" sz="2000" dirty="0"/>
                  <a:t>When zinc carbonate is heated, it decomposes.</a:t>
                </a:r>
              </a:p>
              <a:p>
                <a:pPr eaLnBrk="0" hangingPunct="0"/>
                <a:r>
                  <a:rPr lang="en-GB" sz="2000" dirty="0"/>
                  <a:t>The equation for the reaction is:</a:t>
                </a:r>
              </a:p>
              <a:p>
                <a:pPr eaLnBrk="0" hangingPunct="0"/>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rPr>
                        <m:t>ZnC</m:t>
                      </m:r>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O</m:t>
                          </m:r>
                        </m:e>
                        <m:sub>
                          <m:r>
                            <a:rPr lang="en-GB" b="0" i="0" smtClean="0">
                              <a:latin typeface="Cambria Math" panose="02040503050406030204" pitchFamily="18" charset="0"/>
                            </a:rPr>
                            <m:t>3</m:t>
                          </m:r>
                        </m:sub>
                      </m:sSub>
                      <m:d>
                        <m:dPr>
                          <m:ctrlPr>
                            <a:rPr lang="en-GB" b="0" i="1" smtClean="0">
                              <a:latin typeface="Cambria Math" panose="02040503050406030204" pitchFamily="18" charset="0"/>
                            </a:rPr>
                          </m:ctrlPr>
                        </m:dPr>
                        <m:e>
                          <m:r>
                            <m:rPr>
                              <m:sty m:val="p"/>
                            </m:rPr>
                            <a:rPr lang="en-GB" b="0" i="0" smtClean="0">
                              <a:latin typeface="Cambria Math" panose="02040503050406030204" pitchFamily="18" charset="0"/>
                            </a:rPr>
                            <m:t>s</m:t>
                          </m:r>
                        </m:e>
                      </m:d>
                      <m:r>
                        <a:rPr lang="en-GB" b="0" i="0" smtClean="0">
                          <a:latin typeface="Cambria Math" panose="02040503050406030204" pitchFamily="18" charset="0"/>
                          <a:ea typeface="Cambria Math" panose="02040503050406030204" pitchFamily="18" charset="0"/>
                        </a:rPr>
                        <m:t>→</m:t>
                      </m:r>
                      <m:r>
                        <m:rPr>
                          <m:sty m:val="p"/>
                        </m:rPr>
                        <a:rPr lang="en-GB" b="0" i="0" smtClean="0">
                          <a:latin typeface="Cambria Math" panose="02040503050406030204" pitchFamily="18" charset="0"/>
                          <a:ea typeface="Cambria Math" panose="02040503050406030204" pitchFamily="18" charset="0"/>
                        </a:rPr>
                        <m:t>ZnO</m:t>
                      </m:r>
                      <m:d>
                        <m:dPr>
                          <m:ctrlPr>
                            <a:rPr lang="en-GB" b="0" i="1" smtClean="0">
                              <a:latin typeface="Cambria Math" panose="02040503050406030204" pitchFamily="18" charset="0"/>
                              <a:ea typeface="Cambria Math" panose="02040503050406030204" pitchFamily="18" charset="0"/>
                            </a:rPr>
                          </m:ctrlPr>
                        </m:dPr>
                        <m:e>
                          <m:r>
                            <m:rPr>
                              <m:sty m:val="p"/>
                            </m:rPr>
                            <a:rPr lang="en-GB" b="0" i="0" smtClean="0">
                              <a:latin typeface="Cambria Math" panose="02040503050406030204" pitchFamily="18" charset="0"/>
                              <a:ea typeface="Cambria Math" panose="02040503050406030204" pitchFamily="18" charset="0"/>
                            </a:rPr>
                            <m:t>s</m:t>
                          </m:r>
                        </m:e>
                      </m:d>
                      <m:r>
                        <a:rPr lang="en-GB" b="0" i="0" smtClean="0">
                          <a:latin typeface="Cambria Math" panose="02040503050406030204" pitchFamily="18" charset="0"/>
                          <a:ea typeface="Cambria Math" panose="02040503050406030204" pitchFamily="18" charset="0"/>
                        </a:rPr>
                        <m:t>+</m:t>
                      </m:r>
                      <m:r>
                        <m:rPr>
                          <m:sty m:val="p"/>
                        </m:rPr>
                        <a:rPr lang="en-GB" b="0" i="0" smtClean="0">
                          <a:latin typeface="Cambria Math" panose="02040503050406030204" pitchFamily="18" charset="0"/>
                          <a:ea typeface="Cambria Math" panose="02040503050406030204" pitchFamily="18" charset="0"/>
                        </a:rPr>
                        <m:t>C</m:t>
                      </m:r>
                      <m:sSub>
                        <m:sSubPr>
                          <m:ctrlPr>
                            <a:rPr lang="en-GB" b="0" i="1" smtClean="0">
                              <a:latin typeface="Cambria Math" panose="02040503050406030204" pitchFamily="18" charset="0"/>
                              <a:ea typeface="Cambria Math" panose="02040503050406030204" pitchFamily="18" charset="0"/>
                            </a:rPr>
                          </m:ctrlPr>
                        </m:sSubPr>
                        <m:e>
                          <m:r>
                            <m:rPr>
                              <m:sty m:val="p"/>
                            </m:rPr>
                            <a:rPr lang="en-GB" b="0" i="0" smtClean="0">
                              <a:latin typeface="Cambria Math" panose="02040503050406030204" pitchFamily="18" charset="0"/>
                              <a:ea typeface="Cambria Math" panose="02040503050406030204" pitchFamily="18" charset="0"/>
                            </a:rPr>
                            <m:t>O</m:t>
                          </m:r>
                        </m:e>
                        <m:sub>
                          <m:r>
                            <a:rPr lang="en-GB" b="0" i="0" smtClean="0">
                              <a:latin typeface="Cambria Math" panose="02040503050406030204" pitchFamily="18" charset="0"/>
                              <a:ea typeface="Cambria Math" panose="02040503050406030204" pitchFamily="18" charset="0"/>
                            </a:rPr>
                            <m:t>2</m:t>
                          </m:r>
                        </m:sub>
                      </m:sSub>
                      <m:r>
                        <a:rPr lang="en-GB" b="0" i="0" smtClean="0">
                          <a:latin typeface="Cambria Math" panose="02040503050406030204" pitchFamily="18" charset="0"/>
                          <a:ea typeface="Cambria Math" panose="02040503050406030204" pitchFamily="18" charset="0"/>
                        </a:rPr>
                        <m:t>(</m:t>
                      </m:r>
                      <m:r>
                        <m:rPr>
                          <m:sty m:val="p"/>
                        </m:rPr>
                        <a:rPr lang="en-GB" b="0" i="0" smtClean="0">
                          <a:latin typeface="Cambria Math" panose="02040503050406030204" pitchFamily="18" charset="0"/>
                          <a:ea typeface="Cambria Math" panose="02040503050406030204" pitchFamily="18" charset="0"/>
                        </a:rPr>
                        <m:t>g</m:t>
                      </m:r>
                      <m:r>
                        <a:rPr lang="en-GB" b="0" i="0" smtClean="0">
                          <a:latin typeface="Cambria Math" panose="02040503050406030204" pitchFamily="18" charset="0"/>
                          <a:ea typeface="Cambria Math" panose="02040503050406030204" pitchFamily="18" charset="0"/>
                        </a:rPr>
                        <m:t>)</m:t>
                      </m:r>
                    </m:oMath>
                  </m:oMathPara>
                </a14:m>
                <a:endParaRPr lang="en-GB" dirty="0"/>
              </a:p>
              <a:p>
                <a:pPr lvl="0"/>
                <a:r>
                  <a:rPr lang="en-GB" sz="2000" dirty="0"/>
                  <a:t>a) Calculate </a:t>
                </a:r>
                <a14:m>
                  <m:oMath xmlns:m="http://schemas.openxmlformats.org/officeDocument/2006/math">
                    <m:r>
                      <a:rPr lang="en-GB" i="1">
                        <a:latin typeface="Cambria Math" panose="02040503050406030204" pitchFamily="18" charset="0"/>
                      </a:rPr>
                      <m:t>𝛥</m:t>
                    </m:r>
                    <m:r>
                      <a:rPr lang="en-GB" i="1">
                        <a:latin typeface="Cambria Math" panose="02040503050406030204" pitchFamily="18" charset="0"/>
                      </a:rPr>
                      <m:t>𝐻</m:t>
                    </m:r>
                    <m:r>
                      <a:rPr lang="en-GB" i="1">
                        <a:latin typeface="Cambria Math" panose="02040503050406030204" pitchFamily="18" charset="0"/>
                      </a:rPr>
                      <m:t>°</m:t>
                    </m:r>
                  </m:oMath>
                </a14:m>
                <a:r>
                  <a:rPr lang="en-GB" dirty="0"/>
                  <a:t>, </a:t>
                </a:r>
                <a14:m>
                  <m:oMath xmlns:m="http://schemas.openxmlformats.org/officeDocument/2006/math">
                    <m:r>
                      <a:rPr lang="en-GB" i="1">
                        <a:latin typeface="Cambria Math" panose="02040503050406030204" pitchFamily="18" charset="0"/>
                      </a:rPr>
                      <m:t>𝛥</m:t>
                    </m:r>
                    <m:r>
                      <a:rPr lang="en-GB" i="1">
                        <a:latin typeface="Cambria Math" panose="02040503050406030204" pitchFamily="18" charset="0"/>
                      </a:rPr>
                      <m:t>𝑆</m:t>
                    </m:r>
                    <m:r>
                      <a:rPr lang="en-GB" i="1">
                        <a:latin typeface="Cambria Math" panose="02040503050406030204" pitchFamily="18" charset="0"/>
                      </a:rPr>
                      <m:t>°</m:t>
                    </m:r>
                  </m:oMath>
                </a14:m>
                <a:r>
                  <a:rPr lang="en-GB" dirty="0"/>
                  <a:t> </a:t>
                </a:r>
                <a:r>
                  <a:rPr lang="en-GB" sz="2000" dirty="0"/>
                  <a:t>and </a:t>
                </a:r>
                <a14:m>
                  <m:oMath xmlns:m="http://schemas.openxmlformats.org/officeDocument/2006/math">
                    <m:r>
                      <a:rPr lang="en-GB" i="1">
                        <a:latin typeface="Cambria Math" panose="02040503050406030204" pitchFamily="18" charset="0"/>
                      </a:rPr>
                      <m:t>𝛥</m:t>
                    </m:r>
                    <m:r>
                      <a:rPr lang="en-GB" i="1">
                        <a:latin typeface="Cambria Math" panose="02040503050406030204" pitchFamily="18" charset="0"/>
                      </a:rPr>
                      <m:t>𝐺</m:t>
                    </m:r>
                    <m:r>
                      <a:rPr lang="en-GB" i="1">
                        <a:latin typeface="Cambria Math" panose="02040503050406030204" pitchFamily="18" charset="0"/>
                      </a:rPr>
                      <m:t>°</m:t>
                    </m:r>
                  </m:oMath>
                </a14:m>
                <a:r>
                  <a:rPr lang="en-GB" sz="2000" dirty="0"/>
                  <a:t> for this reaction at 298 </a:t>
                </a:r>
                <a14:m>
                  <m:oMath xmlns:m="http://schemas.openxmlformats.org/officeDocument/2006/math">
                    <m:r>
                      <m:rPr>
                        <m:sty m:val="p"/>
                      </m:rPr>
                      <a:rPr lang="en-GB" sz="2000">
                        <a:latin typeface="Cambria Math" panose="02040503050406030204" pitchFamily="18" charset="0"/>
                      </a:rPr>
                      <m:t>K</m:t>
                    </m:r>
                  </m:oMath>
                </a14:m>
                <a:r>
                  <a:rPr lang="en-GB" sz="2000" dirty="0"/>
                  <a:t> using the data in the table.</a:t>
                </a:r>
                <a:endParaRPr lang="en-GB" sz="2000" dirty="0">
                  <a:solidFill>
                    <a:srgbClr val="0070C0"/>
                  </a:solidFill>
                  <a:latin typeface="Bradley Hand ITC" panose="03070402050302030203" pitchFamily="66" charset="0"/>
                </a:endParaRPr>
              </a:p>
            </p:txBody>
          </p:sp>
        </mc:Choice>
        <mc:Fallback xmlns="">
          <p:sp>
            <p:nvSpPr>
              <p:cNvPr id="4" name="Content Placeholder 3">
                <a:extLst>
                  <a:ext uri="{FF2B5EF4-FFF2-40B4-BE49-F238E27FC236}">
                    <a16:creationId xmlns:a16="http://schemas.microsoft.com/office/drawing/2014/main" id="{33EEA06B-718A-C14F-A466-3FA082004EBA}"/>
                  </a:ext>
                </a:extLst>
              </p:cNvPr>
              <p:cNvSpPr>
                <a:spLocks noGrp="1" noRot="1" noChangeAspect="1" noMove="1" noResize="1" noEditPoints="1" noAdjustHandles="1" noChangeArrowheads="1" noChangeShapeType="1" noTextEdit="1"/>
              </p:cNvSpPr>
              <p:nvPr>
                <p:ph idx="1"/>
              </p:nvPr>
            </p:nvSpPr>
            <p:spPr>
              <a:xfrm>
                <a:off x="540000" y="1260000"/>
                <a:ext cx="4770000" cy="3050744"/>
              </a:xfrm>
              <a:blipFill>
                <a:blip r:embed="rId3"/>
                <a:stretch>
                  <a:fillRect l="-3325" t="-2600" r="-30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AB4052-4232-8E15-EE78-A48FB73347C8}"/>
                  </a:ext>
                </a:extLst>
              </p:cNvPr>
              <p:cNvSpPr>
                <a:spLocks noGrp="1"/>
              </p:cNvSpPr>
              <p:nvPr>
                <p:ph idx="10"/>
              </p:nvPr>
            </p:nvSpPr>
            <p:spPr>
              <a:xfrm>
                <a:off x="5850000" y="1260000"/>
                <a:ext cx="4770000" cy="5039999"/>
              </a:xfrm>
            </p:spPr>
            <p:txBody>
              <a:bodyPr>
                <a:normAutofit/>
              </a:bodyPr>
              <a:lstStyle/>
              <a:p>
                <a:r>
                  <a:rPr lang="en-GB" b="1" dirty="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a:t>Learner answer:</a:t>
                </a:r>
              </a:p>
              <a:p>
                <a:pPr/>
                <a14:m>
                  <m:oMathPara xmlns:m="http://schemas.openxmlformats.org/officeDocument/2006/math">
                    <m:oMathParaPr>
                      <m:jc m:val="left"/>
                    </m:oMathParaPr>
                    <m:oMath xmlns:m="http://schemas.openxmlformats.org/officeDocument/2006/math">
                      <m:r>
                        <m:rPr>
                          <m:sty m:val="p"/>
                        </m:rPr>
                        <a:rPr lang="el-GR"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Σ</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d>
                        <m:dPr>
                          <m:ctrlPr>
                            <a:rPr lang="en-GB" i="1">
                              <a:solidFill>
                                <a:srgbClr val="004976"/>
                              </a:solidFill>
                              <a:effectLst/>
                              <a:latin typeface="Cambria Math" panose="02040503050406030204" pitchFamily="18" charset="0"/>
                              <a:ea typeface="Cambria Math" panose="02040503050406030204" pitchFamily="18" charset="0"/>
                            </a:rPr>
                          </m:ctrlPr>
                        </m:dPr>
                        <m:e>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products</m:t>
                          </m:r>
                        </m:e>
                      </m:d>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=−348+</m:t>
                      </m:r>
                      <m:d>
                        <m:d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dPr>
                        <m:e>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−394</m:t>
                          </m:r>
                        </m:e>
                      </m:d>
                    </m:oMath>
                  </m:oMathPara>
                </a14:m>
                <a:endParaRPr lang="en-GB" i="1" dirty="0">
                  <a:solidFill>
                    <a:srgbClr val="004976"/>
                  </a:solidFill>
                  <a:effectLst/>
                  <a:latin typeface="Cambria Math" panose="02040503050406030204" pitchFamily="18" charset="0"/>
                  <a:ea typeface="Cambria Math" panose="02040503050406030204" pitchFamily="18" charset="0"/>
                  <a:cs typeface="Arial" panose="020B0604020202020204" pitchFamily="34" charset="0"/>
                </a:endParaRPr>
              </a:p>
              <a:p>
                <a:pPr/>
                <a14:m>
                  <m:oMathPara xmlns:m="http://schemas.openxmlformats.org/officeDocument/2006/math">
                    <m:oMathParaPr>
                      <m:jc m:val="center"/>
                    </m:oMathParaPr>
                    <m:oMath xmlns:m="http://schemas.openxmlformats.org/officeDocument/2006/math">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r>
                        <a:rPr lang="en-GB"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=−742 </m:t>
                      </m:r>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kJ</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sSup>
                        <m:sSup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sSupPr>
                        <m:e>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mol</m:t>
                          </m:r>
                        </m:e>
                        <m:sup>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1</m:t>
                          </m:r>
                        </m:sup>
                      </m:sSup>
                    </m:oMath>
                  </m:oMathPara>
                </a14:m>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buClr>
                    <a:srgbClr val="004976"/>
                  </a:buClr>
                  <a:buSzPts val="1100"/>
                  <a:tabLst>
                    <a:tab pos="270510" algn="ctr"/>
                    <a:tab pos="540385" algn="ctr"/>
                  </a:tabLst>
                </a:pPr>
                <a:r>
                  <a:rPr lang="el-GR" dirty="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a:t>Σ</a:t>
                </a:r>
                <a14:m>
                  <m:oMath xmlns:m="http://schemas.openxmlformats.org/officeDocument/2006/math">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d>
                      <m:d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dPr>
                      <m:e>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reactants</m:t>
                        </m:r>
                      </m:e>
                    </m:d>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=−812 </m:t>
                    </m:r>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kJ</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sSup>
                      <m:sSup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sSupPr>
                      <m:e>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mol</m:t>
                        </m:r>
                      </m:e>
                      <m:sup>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1</m:t>
                        </m:r>
                      </m:sup>
                    </m:sSup>
                  </m:oMath>
                </a14:m>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buClr>
                    <a:srgbClr val="004976"/>
                  </a:buClr>
                  <a:buSzPts val="1100"/>
                  <a:tabLst>
                    <a:tab pos="270510" algn="ctr"/>
                    <a:tab pos="540385" algn="ctr"/>
                  </a:tabLst>
                </a:pPr>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buClr>
                    <a:srgbClr val="004976"/>
                  </a:buClr>
                  <a:buSzPts val="1100"/>
                  <a:tabLst>
                    <a:tab pos="270510" algn="ctr"/>
                    <a:tab pos="540385" algn="ctr"/>
                  </a:tabLst>
                </a:pPr>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buClr>
                    <a:srgbClr val="004976"/>
                  </a:buClr>
                  <a:buSzPts val="1100"/>
                  <a:tabLst>
                    <a:tab pos="270510" algn="ctr"/>
                    <a:tab pos="540385" algn="ctr"/>
                  </a:tabLst>
                </a:pPr>
                <a14:m>
                  <m:oMathPara xmlns:m="http://schemas.openxmlformats.org/officeDocument/2006/math">
                    <m:oMathParaPr>
                      <m:jc m:val="left"/>
                    </m:oMathParaPr>
                    <m:oMath xmlns:m="http://schemas.openxmlformats.org/officeDocument/2006/math">
                      <m:sSub>
                        <m:sSubPr>
                          <m:ctrlPr>
                            <a:rPr lang="en-GB" i="1" baseline="-250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sSubPr>
                        <m:e>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e>
                        <m:sub>
                          <m:r>
                            <a:rPr lang="en-GB" i="1" baseline="-250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𝑟𝑒𝑎𝑐𝑡𝑖𝑜𝑛</m:t>
                          </m:r>
                        </m:sub>
                      </m:sSub>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−742−(−812)</m:t>
                      </m:r>
                    </m:oMath>
                  </m:oMathPara>
                </a14:m>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buClr>
                    <a:srgbClr val="004976"/>
                  </a:buClr>
                  <a:buSzPts val="1100"/>
                  <a:tabLst>
                    <a:tab pos="270510" algn="ctr"/>
                    <a:tab pos="540385" algn="ctr"/>
                  </a:tabLst>
                </a:pPr>
                <a:endParaRPr lang="en-GB" dirty="0">
                  <a:solidFill>
                    <a:srgbClr val="000000"/>
                  </a:solidFill>
                  <a:effectLst/>
                  <a:latin typeface="Cambria Math" panose="02040503050406030204" pitchFamily="18" charset="0"/>
                  <a:ea typeface="Cambria Math" panose="02040503050406030204" pitchFamily="18" charset="0"/>
                  <a:cs typeface="Arial" panose="020B0604020202020204" pitchFamily="34" charset="0"/>
                </a:endParaRPr>
              </a:p>
              <a:p>
                <a:pPr lvl="0">
                  <a:lnSpc>
                    <a:spcPts val="1400"/>
                  </a:lnSpc>
                  <a:spcAft>
                    <a:spcPts val="600"/>
                  </a:spcAft>
                  <a:buClr>
                    <a:srgbClr val="004976"/>
                  </a:buClr>
                  <a:buSzPts val="1100"/>
                  <a:tabLst>
                    <a:tab pos="270510" algn="ctr"/>
                    <a:tab pos="540385" algn="ctr"/>
                  </a:tabLst>
                </a:pPr>
                <a14:m>
                  <m:oMathPara xmlns:m="http://schemas.openxmlformats.org/officeDocument/2006/math">
                    <m:oMathParaPr>
                      <m:jc m:val="left"/>
                    </m:oMathParaPr>
                    <m:oMath xmlns:m="http://schemas.openxmlformats.org/officeDocument/2006/math">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d>
                        <m:d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dPr>
                        <m:e>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e>
                      </m:d>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70  </m:t>
                      </m:r>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kJ</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sSup>
                        <m:sSupPr>
                          <m:ctrlP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sSupPr>
                        <m:e>
                          <m:r>
                            <m:rPr>
                              <m:sty m:val="p"/>
                            </m:rP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mol</m:t>
                          </m:r>
                        </m:e>
                        <m:sup>
                          <m:r>
                            <a:rPr lang="en-GB"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1</m:t>
                          </m:r>
                        </m:sup>
                      </m:sSup>
                    </m:oMath>
                  </m:oMathPara>
                </a14:m>
                <a:endParaRPr lang="en-GB" dirty="0">
                  <a:solidFill>
                    <a:srgbClr val="0070C0"/>
                  </a:solidFill>
                  <a:latin typeface="Cambria Math" panose="02040503050406030204" pitchFamily="18" charset="0"/>
                  <a:ea typeface="Cambria Math" panose="02040503050406030204" pitchFamily="18" charset="0"/>
                </a:endParaRPr>
              </a:p>
              <a:p>
                <a:endParaRPr lang="en-GB" dirty="0">
                  <a:solidFill>
                    <a:srgbClr val="0070C0"/>
                  </a:solidFill>
                  <a:latin typeface="Bradley Hand ITC" panose="03070402050302030203" pitchFamily="66" charset="0"/>
                </a:endParaRPr>
              </a:p>
              <a:p>
                <a:endParaRPr lang="en-GB" dirty="0"/>
              </a:p>
            </p:txBody>
          </p:sp>
        </mc:Choice>
        <mc:Fallback xmlns="">
          <p:sp>
            <p:nvSpPr>
              <p:cNvPr id="3" name="Content Placeholder 2">
                <a:extLst>
                  <a:ext uri="{FF2B5EF4-FFF2-40B4-BE49-F238E27FC236}">
                    <a16:creationId xmlns:a16="http://schemas.microsoft.com/office/drawing/2014/main" id="{5FAB4052-4232-8E15-EE78-A48FB73347C8}"/>
                  </a:ext>
                </a:extLst>
              </p:cNvPr>
              <p:cNvSpPr>
                <a:spLocks noGrp="1" noRot="1" noChangeAspect="1" noMove="1" noResize="1" noEditPoints="1" noAdjustHandles="1" noChangeArrowheads="1" noChangeShapeType="1" noTextEdit="1"/>
              </p:cNvSpPr>
              <p:nvPr>
                <p:ph idx="10"/>
              </p:nvPr>
            </p:nvSpPr>
            <p:spPr>
              <a:xfrm>
                <a:off x="5850000" y="1260000"/>
                <a:ext cx="4770000" cy="5039999"/>
              </a:xfrm>
              <a:blipFill>
                <a:blip r:embed="rId4"/>
                <a:stretch>
                  <a:fillRect l="-3581" t="-1816"/>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DCAA2A57-FE58-2D44-8DE4-E58AF40FC68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 5a</a:t>
            </a:r>
            <a:endParaRPr lang="en-US" sz="2200" b="1" i="0" dirty="0">
              <a:solidFill>
                <a:schemeClr val="bg1"/>
              </a:solidFill>
              <a:latin typeface="Century Gothic" panose="020B0502020202020204" pitchFamily="34" charset="0"/>
            </a:endParaRPr>
          </a:p>
        </p:txBody>
      </p:sp>
      <mc:AlternateContent xmlns:mc="http://schemas.openxmlformats.org/markup-compatibility/2006" xmlns:a14="http://schemas.microsoft.com/office/drawing/2010/main">
        <mc:Choice Requires="a14">
          <p:graphicFrame>
            <p:nvGraphicFramePr>
              <p:cNvPr id="8" name="Table 9">
                <a:extLst>
                  <a:ext uri="{FF2B5EF4-FFF2-40B4-BE49-F238E27FC236}">
                    <a16:creationId xmlns:a16="http://schemas.microsoft.com/office/drawing/2014/main" id="{6482CA39-87CE-BB3F-4A0D-D203F54ECDFD}"/>
                  </a:ext>
                </a:extLst>
              </p:cNvPr>
              <p:cNvGraphicFramePr>
                <a:graphicFrameLocks noGrp="1"/>
              </p:cNvGraphicFramePr>
              <p:nvPr>
                <p:extLst>
                  <p:ext uri="{D42A27DB-BD31-4B8C-83A1-F6EECF244321}">
                    <p14:modId xmlns:p14="http://schemas.microsoft.com/office/powerpoint/2010/main" val="734495863"/>
                  </p:ext>
                </p:extLst>
              </p:nvPr>
            </p:nvGraphicFramePr>
            <p:xfrm>
              <a:off x="540000" y="4276544"/>
              <a:ext cx="4627935" cy="2018706"/>
            </p:xfrm>
            <a:graphic>
              <a:graphicData uri="http://schemas.openxmlformats.org/drawingml/2006/table">
                <a:tbl>
                  <a:tblPr firstRow="1" bandRow="1">
                    <a:tableStyleId>{5C22544A-7EE6-4342-B048-85BDC9FD1C3A}</a:tableStyleId>
                  </a:tblPr>
                  <a:tblGrid>
                    <a:gridCol w="1397000">
                      <a:extLst>
                        <a:ext uri="{9D8B030D-6E8A-4147-A177-3AD203B41FA5}">
                          <a16:colId xmlns:a16="http://schemas.microsoft.com/office/drawing/2014/main" val="2431922892"/>
                        </a:ext>
                      </a:extLst>
                    </a:gridCol>
                    <a:gridCol w="1109133">
                      <a:extLst>
                        <a:ext uri="{9D8B030D-6E8A-4147-A177-3AD203B41FA5}">
                          <a16:colId xmlns:a16="http://schemas.microsoft.com/office/drawing/2014/main" val="1006154561"/>
                        </a:ext>
                      </a:extLst>
                    </a:gridCol>
                    <a:gridCol w="1066800">
                      <a:extLst>
                        <a:ext uri="{9D8B030D-6E8A-4147-A177-3AD203B41FA5}">
                          <a16:colId xmlns:a16="http://schemas.microsoft.com/office/drawing/2014/main" val="2916591874"/>
                        </a:ext>
                      </a:extLst>
                    </a:gridCol>
                    <a:gridCol w="1055002">
                      <a:extLst>
                        <a:ext uri="{9D8B030D-6E8A-4147-A177-3AD203B41FA5}">
                          <a16:colId xmlns:a16="http://schemas.microsoft.com/office/drawing/2014/main" val="1146938165"/>
                        </a:ext>
                      </a:extLst>
                    </a:gridCol>
                  </a:tblGrid>
                  <a:tr h="61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600" b="1" i="0" smtClean="0">
                                    <a:solidFill>
                                      <a:srgbClr val="004976"/>
                                    </a:solidFill>
                                    <a:latin typeface="Cambria Math" panose="02040503050406030204" pitchFamily="18" charset="0"/>
                                  </a:rPr>
                                  <m:t>𝐙𝐧𝐂</m:t>
                                </m:r>
                                <m:sSub>
                                  <m:sSubPr>
                                    <m:ctrlPr>
                                      <a:rPr lang="en-GB" sz="1600" b="1" i="1" smtClean="0">
                                        <a:solidFill>
                                          <a:srgbClr val="004976"/>
                                        </a:solidFill>
                                        <a:latin typeface="Cambria Math" panose="02040503050406030204" pitchFamily="18" charset="0"/>
                                      </a:rPr>
                                    </m:ctrlPr>
                                  </m:sSubPr>
                                  <m:e>
                                    <m:r>
                                      <a:rPr lang="en-GB" sz="1600" b="1" i="0" smtClean="0">
                                        <a:solidFill>
                                          <a:srgbClr val="004976"/>
                                        </a:solidFill>
                                        <a:latin typeface="Cambria Math" panose="02040503050406030204" pitchFamily="18" charset="0"/>
                                      </a:rPr>
                                      <m:t>𝐎</m:t>
                                    </m:r>
                                  </m:e>
                                  <m:sub>
                                    <m:r>
                                      <a:rPr lang="en-GB" sz="1600" b="1" i="0" smtClean="0">
                                        <a:solidFill>
                                          <a:srgbClr val="004976"/>
                                        </a:solidFill>
                                        <a:latin typeface="Cambria Math" panose="02040503050406030204" pitchFamily="18" charset="0"/>
                                      </a:rPr>
                                      <m:t>𝟑</m:t>
                                    </m:r>
                                  </m:sub>
                                </m:sSub>
                                <m:d>
                                  <m:dPr>
                                    <m:ctrlPr>
                                      <a:rPr lang="en-GB" sz="1600" b="1" i="1" smtClean="0">
                                        <a:solidFill>
                                          <a:srgbClr val="004976"/>
                                        </a:solidFill>
                                        <a:latin typeface="Cambria Math" panose="02040503050406030204" pitchFamily="18" charset="0"/>
                                      </a:rPr>
                                    </m:ctrlPr>
                                  </m:dPr>
                                  <m:e>
                                    <m:r>
                                      <a:rPr lang="en-GB" sz="1600" b="1" i="0" smtClean="0">
                                        <a:solidFill>
                                          <a:srgbClr val="004976"/>
                                        </a:solidFill>
                                        <a:latin typeface="Cambria Math" panose="02040503050406030204" pitchFamily="18" charset="0"/>
                                      </a:rPr>
                                      <m:t>𝐬</m:t>
                                    </m:r>
                                  </m:e>
                                </m:d>
                              </m:oMath>
                            </m:oMathPara>
                          </a14:m>
                          <a:endParaRPr lang="en-GB" sz="1600" b="1"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marL="87313" indent="0" algn="ctr"/>
                          <a14:m>
                            <m:oMathPara xmlns:m="http://schemas.openxmlformats.org/officeDocument/2006/math">
                              <m:oMathParaPr>
                                <m:jc m:val="center"/>
                              </m:oMathParaPr>
                              <m:oMath xmlns:m="http://schemas.openxmlformats.org/officeDocument/2006/math">
                                <m:r>
                                  <a:rPr lang="en-GB" sz="1600" b="1" i="0" smtClean="0">
                                    <a:solidFill>
                                      <a:srgbClr val="004976"/>
                                    </a:solidFill>
                                    <a:latin typeface="Cambria Math" panose="02040503050406030204" pitchFamily="18" charset="0"/>
                                    <a:ea typeface="Cambria Math" panose="02040503050406030204" pitchFamily="18" charset="0"/>
                                  </a:rPr>
                                  <m:t>𝐙𝐧𝐎</m:t>
                                </m:r>
                                <m:d>
                                  <m:dPr>
                                    <m:ctrlPr>
                                      <a:rPr lang="en-GB" sz="1600" b="1" i="1" smtClean="0">
                                        <a:solidFill>
                                          <a:srgbClr val="004976"/>
                                        </a:solidFill>
                                        <a:latin typeface="Cambria Math" panose="02040503050406030204" pitchFamily="18" charset="0"/>
                                        <a:ea typeface="Cambria Math" panose="02040503050406030204" pitchFamily="18" charset="0"/>
                                      </a:rPr>
                                    </m:ctrlPr>
                                  </m:dPr>
                                  <m:e>
                                    <m:r>
                                      <a:rPr lang="en-GB" sz="1600" b="1" i="0" smtClean="0">
                                        <a:solidFill>
                                          <a:srgbClr val="004976"/>
                                        </a:solidFill>
                                        <a:latin typeface="Cambria Math" panose="02040503050406030204" pitchFamily="18" charset="0"/>
                                        <a:ea typeface="Cambria Math" panose="02040503050406030204" pitchFamily="18" charset="0"/>
                                      </a:rPr>
                                      <m:t>𝐬</m:t>
                                    </m:r>
                                  </m:e>
                                </m:d>
                              </m:oMath>
                            </m:oMathPara>
                          </a14:m>
                          <a:endParaRPr lang="en-GB" sz="1600" b="1"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lang="en-GB" sz="1600" b="1" i="0" smtClean="0">
                                    <a:solidFill>
                                      <a:srgbClr val="004976"/>
                                    </a:solidFill>
                                    <a:latin typeface="Cambria Math" panose="02040503050406030204" pitchFamily="18" charset="0"/>
                                    <a:ea typeface="Cambria Math" panose="02040503050406030204" pitchFamily="18" charset="0"/>
                                  </a:rPr>
                                  <m:t>𝐂</m:t>
                                </m:r>
                                <m:sSub>
                                  <m:sSubPr>
                                    <m:ctrlPr>
                                      <a:rPr lang="en-GB" sz="1600" b="1" i="1" smtClean="0">
                                        <a:solidFill>
                                          <a:srgbClr val="004976"/>
                                        </a:solidFill>
                                        <a:latin typeface="Cambria Math" panose="02040503050406030204" pitchFamily="18" charset="0"/>
                                        <a:ea typeface="Cambria Math" panose="02040503050406030204" pitchFamily="18" charset="0"/>
                                      </a:rPr>
                                    </m:ctrlPr>
                                  </m:sSubPr>
                                  <m:e>
                                    <m:r>
                                      <a:rPr lang="en-GB" sz="1600" b="1" i="0" smtClean="0">
                                        <a:solidFill>
                                          <a:srgbClr val="004976"/>
                                        </a:solidFill>
                                        <a:latin typeface="Cambria Math" panose="02040503050406030204" pitchFamily="18" charset="0"/>
                                        <a:ea typeface="Cambria Math" panose="02040503050406030204" pitchFamily="18" charset="0"/>
                                      </a:rPr>
                                      <m:t>𝐎</m:t>
                                    </m:r>
                                  </m:e>
                                  <m:sub>
                                    <m:r>
                                      <a:rPr lang="en-GB" sz="1600" b="1" i="0" smtClean="0">
                                        <a:solidFill>
                                          <a:srgbClr val="004976"/>
                                        </a:solidFill>
                                        <a:latin typeface="Cambria Math" panose="02040503050406030204" pitchFamily="18" charset="0"/>
                                        <a:ea typeface="Cambria Math" panose="02040503050406030204" pitchFamily="18" charset="0"/>
                                      </a:rPr>
                                      <m:t>𝟐</m:t>
                                    </m:r>
                                  </m:sub>
                                </m:sSub>
                                <m:r>
                                  <a:rPr lang="en-GB" sz="1600" b="1" i="0" smtClean="0">
                                    <a:solidFill>
                                      <a:srgbClr val="004976"/>
                                    </a:solidFill>
                                    <a:latin typeface="Cambria Math" panose="02040503050406030204" pitchFamily="18" charset="0"/>
                                    <a:ea typeface="Cambria Math" panose="02040503050406030204" pitchFamily="18" charset="0"/>
                                  </a:rPr>
                                  <m:t>(</m:t>
                                </m:r>
                                <m:r>
                                  <a:rPr lang="en-GB" sz="1600" b="1" i="0" smtClean="0">
                                    <a:solidFill>
                                      <a:srgbClr val="004976"/>
                                    </a:solidFill>
                                    <a:latin typeface="Cambria Math" panose="02040503050406030204" pitchFamily="18" charset="0"/>
                                    <a:ea typeface="Cambria Math" panose="02040503050406030204" pitchFamily="18" charset="0"/>
                                  </a:rPr>
                                  <m:t>𝐠</m:t>
                                </m:r>
                                <m:r>
                                  <a:rPr lang="en-GB" sz="1600" b="1" i="0" smtClean="0">
                                    <a:solidFill>
                                      <a:srgbClr val="004976"/>
                                    </a:solidFill>
                                    <a:latin typeface="Cambria Math" panose="02040503050406030204" pitchFamily="18" charset="0"/>
                                    <a:ea typeface="Cambria Math" panose="02040503050406030204" pitchFamily="18" charset="0"/>
                                  </a:rPr>
                                  <m:t>)</m:t>
                                </m:r>
                              </m:oMath>
                            </m:oMathPara>
                          </a14:m>
                          <a:endParaRPr lang="en-GB" sz="1600" b="1"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extLst>
                      <a:ext uri="{0D108BD9-81ED-4DB2-BD59-A6C34878D82A}">
                        <a16:rowId xmlns:a16="http://schemas.microsoft.com/office/drawing/2014/main" val="3018375895"/>
                      </a:ext>
                    </a:extLst>
                  </a:tr>
                  <a:tr h="703353">
                    <a:tc>
                      <a:txBody>
                        <a:bodyPr/>
                        <a:lstStyle/>
                        <a:p>
                          <a:pPr algn="ctr"/>
                          <a14:m>
                            <m:oMathPara xmlns:m="http://schemas.openxmlformats.org/officeDocument/2006/math">
                              <m:oMathParaPr>
                                <m:jc m:val="center"/>
                              </m:oMathParaPr>
                              <m:oMath xmlns:m="http://schemas.openxmlformats.org/officeDocument/2006/math">
                                <m:sSup>
                                  <m:sSupPr>
                                    <m:ctrlPr>
                                      <a:rPr lang="en-GB" sz="1600" b="1" i="1" kern="1200" smtClean="0">
                                        <a:solidFill>
                                          <a:srgbClr val="004976"/>
                                        </a:solidFill>
                                        <a:effectLst/>
                                        <a:latin typeface="Cambria Math" panose="02040503050406030204" pitchFamily="18" charset="0"/>
                                        <a:ea typeface="Cambria Math" panose="02040503050406030204" pitchFamily="18" charset="0"/>
                                        <a:cs typeface="+mn-cs"/>
                                      </a:rPr>
                                    </m:ctrlPr>
                                  </m:sSupPr>
                                  <m:e>
                                    <m:sSub>
                                      <m:sSubPr>
                                        <m:ctrlPr>
                                          <a:rPr lang="en-GB" sz="1600" b="1" i="1" kern="1200">
                                            <a:solidFill>
                                              <a:srgbClr val="004976"/>
                                            </a:solidFill>
                                            <a:effectLst/>
                                            <a:latin typeface="Cambria Math" panose="02040503050406030204" pitchFamily="18" charset="0"/>
                                            <a:ea typeface="Cambria Math" panose="02040503050406030204" pitchFamily="18" charset="0"/>
                                            <a:cs typeface="+mn-cs"/>
                                          </a:rPr>
                                        </m:ctrlPr>
                                      </m:sSubPr>
                                      <m:e>
                                        <m:r>
                                          <a:rPr lang="en-GB" sz="1600" b="1" i="1" kern="1200">
                                            <a:solidFill>
                                              <a:srgbClr val="004976"/>
                                            </a:solidFill>
                                            <a:effectLst/>
                                            <a:latin typeface="Cambria Math" panose="02040503050406030204" pitchFamily="18" charset="0"/>
                                            <a:ea typeface="Cambria Math" panose="02040503050406030204" pitchFamily="18" charset="0"/>
                                            <a:cs typeface="+mn-cs"/>
                                          </a:rPr>
                                          <m:t>𝜟</m:t>
                                        </m:r>
                                        <m:r>
                                          <a:rPr lang="en-GB" sz="1600" b="1" i="1" kern="1200">
                                            <a:solidFill>
                                              <a:srgbClr val="004976"/>
                                            </a:solidFill>
                                            <a:effectLst/>
                                            <a:latin typeface="Cambria Math" panose="02040503050406030204" pitchFamily="18" charset="0"/>
                                            <a:ea typeface="Cambria Math" panose="02040503050406030204" pitchFamily="18" charset="0"/>
                                            <a:cs typeface="+mn-cs"/>
                                          </a:rPr>
                                          <m:t>𝑯</m:t>
                                        </m:r>
                                      </m:e>
                                      <m:sub>
                                        <m:r>
                                          <a:rPr lang="en-GB" sz="1600" b="1" i="1" kern="1200">
                                            <a:solidFill>
                                              <a:srgbClr val="004976"/>
                                            </a:solidFill>
                                            <a:effectLst/>
                                            <a:latin typeface="Cambria Math" panose="02040503050406030204" pitchFamily="18" charset="0"/>
                                            <a:ea typeface="Cambria Math" panose="02040503050406030204" pitchFamily="18" charset="0"/>
                                            <a:cs typeface="+mn-cs"/>
                                          </a:rPr>
                                          <m:t>𝒇</m:t>
                                        </m:r>
                                      </m:sub>
                                    </m:sSub>
                                  </m:e>
                                  <m:sup>
                                    <m:r>
                                      <a:rPr lang="en-GB" sz="1600" b="0" i="1" kern="1200">
                                        <a:solidFill>
                                          <a:srgbClr val="004976"/>
                                        </a:solidFill>
                                        <a:effectLst/>
                                        <a:latin typeface="Cambria Math" panose="02040503050406030204" pitchFamily="18" charset="0"/>
                                        <a:ea typeface="Cambria Math" panose="02040503050406030204" pitchFamily="18" charset="0"/>
                                        <a:cs typeface="+mn-cs"/>
                                      </a:rPr>
                                      <m:t>° </m:t>
                                    </m:r>
                                  </m:sup>
                                </m:sSup>
                              </m:oMath>
                            </m:oMathPara>
                          </a14:m>
                          <a:endParaRPr lang="en-GB" sz="1600" b="0" i="1" kern="1200" dirty="0">
                            <a:solidFill>
                              <a:srgbClr val="004976"/>
                            </a:solidFill>
                            <a:effectLst/>
                            <a:latin typeface="Cambria Math" panose="02040503050406030204" pitchFamily="18" charset="0"/>
                            <a:ea typeface="Cambria Math" panose="02040503050406030204" pitchFamily="18" charset="0"/>
                            <a:cs typeface="+mn-cs"/>
                          </a:endParaRPr>
                        </a:p>
                        <a:p>
                          <a:pPr algn="ctr"/>
                          <a14:m>
                            <m:oMathPara xmlns:m="http://schemas.openxmlformats.org/officeDocument/2006/math">
                              <m:oMathParaPr>
                                <m:jc m:val="center"/>
                              </m:oMathParaPr>
                              <m:oMath xmlns:m="http://schemas.openxmlformats.org/officeDocument/2006/math">
                                <m:r>
                                  <a:rPr lang="en-GB" sz="1600" b="0" i="1" kern="1200" smtClean="0">
                                    <a:solidFill>
                                      <a:srgbClr val="004976"/>
                                    </a:solidFill>
                                    <a:effectLst/>
                                    <a:latin typeface="Cambria Math" panose="02040503050406030204" pitchFamily="18" charset="0"/>
                                    <a:ea typeface="Cambria Math" panose="02040503050406030204" pitchFamily="18" charset="0"/>
                                    <a:cs typeface="+mn-cs"/>
                                  </a:rPr>
                                  <m:t>(</m:t>
                                </m:r>
                                <m:r>
                                  <a:rPr lang="en-GB" sz="1600" b="1" i="1" kern="1200">
                                    <a:solidFill>
                                      <a:srgbClr val="004976"/>
                                    </a:solidFill>
                                    <a:effectLst/>
                                    <a:latin typeface="Cambria Math" panose="02040503050406030204" pitchFamily="18" charset="0"/>
                                    <a:ea typeface="Cambria Math" panose="02040503050406030204" pitchFamily="18" charset="0"/>
                                    <a:cs typeface="+mn-cs"/>
                                  </a:rPr>
                                  <m:t>𝐤𝐉</m:t>
                                </m:r>
                                <m:r>
                                  <a:rPr lang="en-GB" sz="1600" b="0" kern="1200">
                                    <a:solidFill>
                                      <a:srgbClr val="004976"/>
                                    </a:solidFill>
                                    <a:effectLst/>
                                    <a:latin typeface="Cambria Math" panose="02040503050406030204" pitchFamily="18" charset="0"/>
                                    <a:ea typeface="Cambria Math" panose="02040503050406030204" pitchFamily="18" charset="0"/>
                                    <a:cs typeface="+mn-cs"/>
                                  </a:rPr>
                                  <m:t>  </m:t>
                                </m:r>
                                <m:sSup>
                                  <m:sSupPr>
                                    <m:ctrlPr>
                                      <a:rPr lang="en-GB" sz="1600" b="1" i="1" kern="1200">
                                        <a:solidFill>
                                          <a:srgbClr val="004976"/>
                                        </a:solidFill>
                                        <a:effectLst/>
                                        <a:latin typeface="Cambria Math" panose="02040503050406030204" pitchFamily="18" charset="0"/>
                                        <a:ea typeface="Cambria Math" panose="02040503050406030204" pitchFamily="18" charset="0"/>
                                        <a:cs typeface="+mn-cs"/>
                                      </a:rPr>
                                    </m:ctrlPr>
                                  </m:sSupPr>
                                  <m:e>
                                    <m:r>
                                      <a:rPr lang="en-GB" sz="1600" b="1" i="1" kern="1200">
                                        <a:solidFill>
                                          <a:srgbClr val="004976"/>
                                        </a:solidFill>
                                        <a:effectLst/>
                                        <a:latin typeface="Cambria Math" panose="02040503050406030204" pitchFamily="18" charset="0"/>
                                        <a:ea typeface="Cambria Math" panose="02040503050406030204" pitchFamily="18" charset="0"/>
                                        <a:cs typeface="+mn-cs"/>
                                      </a:rPr>
                                      <m:t>𝐦𝐨𝐥</m:t>
                                    </m:r>
                                  </m:e>
                                  <m:sup>
                                    <m:r>
                                      <a:rPr lang="en-GB" sz="1600" b="0" i="1" kern="1200">
                                        <a:solidFill>
                                          <a:srgbClr val="004976"/>
                                        </a:solidFill>
                                        <a:effectLst/>
                                        <a:latin typeface="Cambria Math" panose="02040503050406030204" pitchFamily="18" charset="0"/>
                                        <a:ea typeface="Cambria Math" panose="02040503050406030204" pitchFamily="18" charset="0"/>
                                        <a:cs typeface="+mn-cs"/>
                                      </a:rPr>
                                      <m:t>−</m:t>
                                    </m:r>
                                    <m:r>
                                      <a:rPr lang="en-GB" sz="1600" b="1" i="1" kern="1200">
                                        <a:solidFill>
                                          <a:srgbClr val="004976"/>
                                        </a:solidFill>
                                        <a:effectLst/>
                                        <a:latin typeface="Cambria Math" panose="02040503050406030204" pitchFamily="18" charset="0"/>
                                        <a:ea typeface="Cambria Math" panose="02040503050406030204" pitchFamily="18" charset="0"/>
                                        <a:cs typeface="+mn-cs"/>
                                      </a:rPr>
                                      <m:t>𝟏</m:t>
                                    </m:r>
                                  </m:sup>
                                </m:sSup>
                                <m:r>
                                  <a:rPr lang="en-GB" sz="1600" b="1" i="1" kern="1200" smtClean="0">
                                    <a:solidFill>
                                      <a:srgbClr val="004976"/>
                                    </a:solidFill>
                                    <a:effectLst/>
                                    <a:latin typeface="Cambria Math" panose="02040503050406030204" pitchFamily="18" charset="0"/>
                                    <a:ea typeface="Cambria Math" panose="02040503050406030204" pitchFamily="18" charset="0"/>
                                    <a:cs typeface="+mn-cs"/>
                                  </a:rPr>
                                  <m:t>)</m:t>
                                </m:r>
                              </m:oMath>
                            </m:oMathPara>
                          </a14:m>
                          <a:endParaRPr lang="en-GB" sz="1600" dirty="0">
                            <a:solidFill>
                              <a:srgbClr val="004976"/>
                            </a:solidFill>
                            <a:latin typeface="Cambria Math" panose="02040503050406030204"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400" b="0" i="0" kern="1200" dirty="0">
                              <a:solidFill>
                                <a:schemeClr val="tx1"/>
                              </a:solidFill>
                              <a:effectLst/>
                              <a:latin typeface="Century Gothic" panose="020B0502020202020204" pitchFamily="34" charset="0"/>
                              <a:ea typeface="+mn-ea"/>
                              <a:cs typeface="+mn-cs"/>
                            </a:rPr>
                            <a:t>–812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solidFill>
                                <a:schemeClr val="tx1"/>
                              </a:solidFill>
                              <a:effectLst/>
                              <a:latin typeface="Century Gothic" panose="020B0502020202020204" pitchFamily="34" charset="0"/>
                              <a:ea typeface="Calibri" panose="020F0502020204030204" pitchFamily="34" charset="0"/>
                            </a:rPr>
                            <a:t>–384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solidFill>
                                <a:schemeClr val="tx1"/>
                              </a:solidFill>
                              <a:effectLst/>
                              <a:latin typeface="Century Gothic" panose="020B0502020202020204" pitchFamily="34" charset="0"/>
                              <a:ea typeface="Calibri" panose="020F0502020204030204" pitchFamily="34" charset="0"/>
                            </a:rPr>
                            <a:t>–394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703353">
                    <a:tc>
                      <a:txBody>
                        <a:bodyPr/>
                        <a:lstStyle/>
                        <a:p>
                          <a:pPr algn="ctr"/>
                          <a14:m>
                            <m:oMathPara xmlns:m="http://schemas.openxmlformats.org/officeDocument/2006/math">
                              <m:oMathParaPr>
                                <m:jc m:val="center"/>
                              </m:oMathParaPr>
                              <m:oMath xmlns:m="http://schemas.openxmlformats.org/officeDocument/2006/math">
                                <m:r>
                                  <a:rPr lang="en-GB" sz="1600" b="1" i="1" kern="1200" smtClean="0">
                                    <a:solidFill>
                                      <a:srgbClr val="004976"/>
                                    </a:solidFill>
                                    <a:effectLst/>
                                    <a:latin typeface="Cambria Math" panose="02040503050406030204" pitchFamily="18" charset="0"/>
                                    <a:ea typeface="Cambria Math" panose="02040503050406030204" pitchFamily="18" charset="0"/>
                                    <a:cs typeface="+mn-cs"/>
                                  </a:rPr>
                                  <m:t>𝜟</m:t>
                                </m:r>
                                <m:sSup>
                                  <m:sSupPr>
                                    <m:ctrlPr>
                                      <a:rPr lang="en-GB" sz="1600" b="1" i="1" kern="1200">
                                        <a:solidFill>
                                          <a:srgbClr val="004976"/>
                                        </a:solidFill>
                                        <a:effectLst/>
                                        <a:latin typeface="Cambria Math" panose="02040503050406030204" pitchFamily="18" charset="0"/>
                                        <a:ea typeface="Cambria Math" panose="02040503050406030204" pitchFamily="18" charset="0"/>
                                        <a:cs typeface="+mn-cs"/>
                                      </a:rPr>
                                    </m:ctrlPr>
                                  </m:sSupPr>
                                  <m:e>
                                    <m:r>
                                      <a:rPr lang="en-GB" sz="1600" b="1" i="1" kern="1200">
                                        <a:solidFill>
                                          <a:srgbClr val="004976"/>
                                        </a:solidFill>
                                        <a:effectLst/>
                                        <a:latin typeface="Cambria Math" panose="02040503050406030204" pitchFamily="18" charset="0"/>
                                        <a:ea typeface="Cambria Math" panose="02040503050406030204" pitchFamily="18" charset="0"/>
                                        <a:cs typeface="+mn-cs"/>
                                      </a:rPr>
                                      <m:t>𝑺</m:t>
                                    </m:r>
                                  </m:e>
                                  <m:sup>
                                    <m:r>
                                      <a:rPr lang="en-GB" sz="1600" b="0" i="1" kern="1200">
                                        <a:solidFill>
                                          <a:srgbClr val="004976"/>
                                        </a:solidFill>
                                        <a:effectLst/>
                                        <a:latin typeface="Cambria Math" panose="02040503050406030204" pitchFamily="18" charset="0"/>
                                        <a:ea typeface="Cambria Math" panose="02040503050406030204" pitchFamily="18" charset="0"/>
                                        <a:cs typeface="+mn-cs"/>
                                      </a:rPr>
                                      <m:t>° </m:t>
                                    </m:r>
                                  </m:sup>
                                </m:sSup>
                              </m:oMath>
                            </m:oMathPara>
                          </a14:m>
                          <a:endParaRPr lang="en-GB" sz="1600" b="1" i="1" kern="1200" dirty="0">
                            <a:solidFill>
                              <a:srgbClr val="004976"/>
                            </a:solidFill>
                            <a:effectLst/>
                            <a:latin typeface="Cambria Math" panose="02040503050406030204" pitchFamily="18" charset="0"/>
                            <a:ea typeface="Cambria Math" panose="02040503050406030204" pitchFamily="18" charset="0"/>
                            <a:cs typeface="+mn-cs"/>
                          </a:endParaRPr>
                        </a:p>
                        <a:p>
                          <a:pPr algn="ctr"/>
                          <a14:m>
                            <m:oMathPara xmlns:m="http://schemas.openxmlformats.org/officeDocument/2006/math">
                              <m:oMathParaPr>
                                <m:jc m:val="center"/>
                              </m:oMathParaPr>
                              <m:oMath xmlns:m="http://schemas.openxmlformats.org/officeDocument/2006/math">
                                <m:r>
                                  <a:rPr lang="en-GB" sz="1600" b="0" i="1" kern="1200" smtClean="0">
                                    <a:solidFill>
                                      <a:srgbClr val="004976"/>
                                    </a:solidFill>
                                    <a:effectLst/>
                                    <a:latin typeface="Cambria Math" panose="02040503050406030204" pitchFamily="18" charset="0"/>
                                    <a:ea typeface="Cambria Math" panose="02040503050406030204" pitchFamily="18" charset="0"/>
                                    <a:cs typeface="+mn-cs"/>
                                  </a:rPr>
                                  <m:t>(</m:t>
                                </m:r>
                                <m:r>
                                  <a:rPr lang="en-GB" sz="1600" b="1" i="1" kern="1200">
                                    <a:solidFill>
                                      <a:srgbClr val="004976"/>
                                    </a:solidFill>
                                    <a:effectLst/>
                                    <a:latin typeface="Cambria Math" panose="02040503050406030204" pitchFamily="18" charset="0"/>
                                    <a:ea typeface="Cambria Math" panose="02040503050406030204" pitchFamily="18" charset="0"/>
                                    <a:cs typeface="+mn-cs"/>
                                  </a:rPr>
                                  <m:t>𝐉</m:t>
                                </m:r>
                                <m:r>
                                  <a:rPr lang="en-GB" sz="1600" b="0" kern="1200">
                                    <a:solidFill>
                                      <a:srgbClr val="004976"/>
                                    </a:solidFill>
                                    <a:effectLst/>
                                    <a:latin typeface="Cambria Math" panose="02040503050406030204" pitchFamily="18" charset="0"/>
                                    <a:ea typeface="Cambria Math" panose="02040503050406030204" pitchFamily="18" charset="0"/>
                                    <a:cs typeface="+mn-cs"/>
                                  </a:rPr>
                                  <m:t> </m:t>
                                </m:r>
                                <m:sSup>
                                  <m:sSupPr>
                                    <m:ctrlPr>
                                      <a:rPr lang="en-GB" sz="1600" b="1" i="1" kern="1200">
                                        <a:solidFill>
                                          <a:srgbClr val="004976"/>
                                        </a:solidFill>
                                        <a:effectLst/>
                                        <a:latin typeface="Cambria Math" panose="02040503050406030204" pitchFamily="18" charset="0"/>
                                        <a:ea typeface="Cambria Math" panose="02040503050406030204" pitchFamily="18" charset="0"/>
                                        <a:cs typeface="+mn-cs"/>
                                      </a:rPr>
                                    </m:ctrlPr>
                                  </m:sSupPr>
                                  <m:e>
                                    <m:r>
                                      <a:rPr lang="en-GB" sz="1600" b="1" i="1" kern="1200">
                                        <a:solidFill>
                                          <a:srgbClr val="004976"/>
                                        </a:solidFill>
                                        <a:effectLst/>
                                        <a:latin typeface="Cambria Math" panose="02040503050406030204" pitchFamily="18" charset="0"/>
                                        <a:ea typeface="Cambria Math" panose="02040503050406030204" pitchFamily="18" charset="0"/>
                                        <a:cs typeface="+mn-cs"/>
                                      </a:rPr>
                                      <m:t>𝐊</m:t>
                                    </m:r>
                                  </m:e>
                                  <m:sup>
                                    <m:r>
                                      <a:rPr lang="en-GB" sz="1600" b="0" i="1" kern="1200">
                                        <a:solidFill>
                                          <a:srgbClr val="004976"/>
                                        </a:solidFill>
                                        <a:effectLst/>
                                        <a:latin typeface="Cambria Math" panose="02040503050406030204" pitchFamily="18" charset="0"/>
                                        <a:ea typeface="Cambria Math" panose="02040503050406030204" pitchFamily="18" charset="0"/>
                                        <a:cs typeface="+mn-cs"/>
                                      </a:rPr>
                                      <m:t>−</m:t>
                                    </m:r>
                                    <m:r>
                                      <a:rPr lang="en-GB" sz="1600" b="1" i="1" kern="1200">
                                        <a:solidFill>
                                          <a:srgbClr val="004976"/>
                                        </a:solidFill>
                                        <a:effectLst/>
                                        <a:latin typeface="Cambria Math" panose="02040503050406030204" pitchFamily="18" charset="0"/>
                                        <a:ea typeface="Cambria Math" panose="02040503050406030204" pitchFamily="18" charset="0"/>
                                        <a:cs typeface="+mn-cs"/>
                                      </a:rPr>
                                      <m:t>𝟏</m:t>
                                    </m:r>
                                  </m:sup>
                                </m:sSup>
                                <m:sSup>
                                  <m:sSupPr>
                                    <m:ctrlPr>
                                      <a:rPr lang="en-GB" sz="1600" b="1" i="1" kern="1200" smtClean="0">
                                        <a:solidFill>
                                          <a:srgbClr val="004976"/>
                                        </a:solidFill>
                                        <a:effectLst/>
                                        <a:latin typeface="Cambria Math" panose="02040503050406030204" pitchFamily="18" charset="0"/>
                                        <a:ea typeface="Cambria Math" panose="02040503050406030204" pitchFamily="18" charset="0"/>
                                        <a:cs typeface="+mn-cs"/>
                                      </a:rPr>
                                    </m:ctrlPr>
                                  </m:sSupPr>
                                  <m:e>
                                    <m:r>
                                      <a:rPr lang="en-GB" sz="1600" b="1" i="1" kern="1200">
                                        <a:solidFill>
                                          <a:srgbClr val="004976"/>
                                        </a:solidFill>
                                        <a:effectLst/>
                                        <a:latin typeface="Cambria Math" panose="02040503050406030204" pitchFamily="18" charset="0"/>
                                        <a:ea typeface="Cambria Math" panose="02040503050406030204" pitchFamily="18" charset="0"/>
                                        <a:cs typeface="+mn-cs"/>
                                      </a:rPr>
                                      <m:t>𝐦𝐨𝐥</m:t>
                                    </m:r>
                                  </m:e>
                                  <m:sup>
                                    <m:r>
                                      <a:rPr lang="en-GB" sz="1600" b="0" i="1" kern="1200">
                                        <a:solidFill>
                                          <a:srgbClr val="004976"/>
                                        </a:solidFill>
                                        <a:effectLst/>
                                        <a:latin typeface="Cambria Math" panose="02040503050406030204" pitchFamily="18" charset="0"/>
                                        <a:ea typeface="Cambria Math" panose="02040503050406030204" pitchFamily="18" charset="0"/>
                                        <a:cs typeface="+mn-cs"/>
                                      </a:rPr>
                                      <m:t>−</m:t>
                                    </m:r>
                                    <m:r>
                                      <a:rPr lang="en-GB" sz="1600" b="1" i="1" kern="1200">
                                        <a:solidFill>
                                          <a:srgbClr val="004976"/>
                                        </a:solidFill>
                                        <a:effectLst/>
                                        <a:latin typeface="Cambria Math" panose="02040503050406030204" pitchFamily="18" charset="0"/>
                                        <a:ea typeface="Cambria Math" panose="02040503050406030204" pitchFamily="18" charset="0"/>
                                        <a:cs typeface="+mn-cs"/>
                                      </a:rPr>
                                      <m:t>𝟏</m:t>
                                    </m:r>
                                  </m:sup>
                                </m:sSup>
                                <m:r>
                                  <a:rPr lang="en-GB" sz="1600" b="1" i="1" kern="1200" smtClean="0">
                                    <a:solidFill>
                                      <a:srgbClr val="004976"/>
                                    </a:solidFill>
                                    <a:effectLst/>
                                    <a:latin typeface="Cambria Math" panose="02040503050406030204" pitchFamily="18" charset="0"/>
                                    <a:ea typeface="Cambria Math" panose="02040503050406030204" pitchFamily="18" charset="0"/>
                                    <a:cs typeface="+mn-cs"/>
                                  </a:rPr>
                                  <m:t>)</m:t>
                                </m:r>
                              </m:oMath>
                            </m:oMathPara>
                          </a14:m>
                          <a:endParaRPr lang="en-GB" sz="1600" dirty="0">
                            <a:solidFill>
                              <a:srgbClr val="004976"/>
                            </a:solidFill>
                            <a:latin typeface="Cambria Math" panose="02040503050406030204" pitchFamily="18" charset="0"/>
                            <a:ea typeface="Cambria Math" panose="020405030504060302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1590" indent="-226695" algn="ctr">
                            <a:lnSpc>
                              <a:spcPct val="107000"/>
                            </a:lnSpc>
                            <a:spcAft>
                              <a:spcPts val="600"/>
                            </a:spcAft>
                          </a:pPr>
                          <a:r>
                            <a:rPr lang="en-GB" sz="1400" dirty="0">
                              <a:solidFill>
                                <a:schemeClr val="tx1"/>
                              </a:solidFill>
                              <a:effectLst/>
                              <a:latin typeface="Century Gothic" panose="020B0502020202020204" pitchFamily="34" charset="0"/>
                              <a:ea typeface="Calibri" panose="020F0502020204030204" pitchFamily="34" charset="0"/>
                            </a:rPr>
                            <a:t>83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solidFill>
                                <a:schemeClr val="tx1"/>
                              </a:solidFill>
                              <a:effectLst/>
                              <a:latin typeface="Century Gothic" panose="020B0502020202020204" pitchFamily="34" charset="0"/>
                              <a:ea typeface="Calibri" panose="020F0502020204030204" pitchFamily="34" charset="0"/>
                            </a:rPr>
                            <a:t>44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solidFill>
                                <a:schemeClr val="tx1"/>
                              </a:solidFill>
                              <a:effectLst/>
                              <a:latin typeface="Century Gothic" panose="020B0502020202020204" pitchFamily="34" charset="0"/>
                              <a:ea typeface="Calibri" panose="020F0502020204030204" pitchFamily="34" charset="0"/>
                            </a:rPr>
                            <a:t>214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bl>
              </a:graphicData>
            </a:graphic>
          </p:graphicFrame>
        </mc:Choice>
        <mc:Fallback xmlns="">
          <p:graphicFrame>
            <p:nvGraphicFramePr>
              <p:cNvPr id="8" name="Table 9">
                <a:extLst>
                  <a:ext uri="{FF2B5EF4-FFF2-40B4-BE49-F238E27FC236}">
                    <a16:creationId xmlns:a16="http://schemas.microsoft.com/office/drawing/2014/main" id="{6482CA39-87CE-BB3F-4A0D-D203F54ECDFD}"/>
                  </a:ext>
                </a:extLst>
              </p:cNvPr>
              <p:cNvGraphicFramePr>
                <a:graphicFrameLocks noGrp="1"/>
              </p:cNvGraphicFramePr>
              <p:nvPr>
                <p:extLst>
                  <p:ext uri="{D42A27DB-BD31-4B8C-83A1-F6EECF244321}">
                    <p14:modId xmlns:p14="http://schemas.microsoft.com/office/powerpoint/2010/main" val="734495863"/>
                  </p:ext>
                </p:extLst>
              </p:nvPr>
            </p:nvGraphicFramePr>
            <p:xfrm>
              <a:off x="540000" y="4276544"/>
              <a:ext cx="4627935" cy="2018706"/>
            </p:xfrm>
            <a:graphic>
              <a:graphicData uri="http://schemas.openxmlformats.org/drawingml/2006/table">
                <a:tbl>
                  <a:tblPr firstRow="1" bandRow="1">
                    <a:tableStyleId>{5C22544A-7EE6-4342-B048-85BDC9FD1C3A}</a:tableStyleId>
                  </a:tblPr>
                  <a:tblGrid>
                    <a:gridCol w="1397000">
                      <a:extLst>
                        <a:ext uri="{9D8B030D-6E8A-4147-A177-3AD203B41FA5}">
                          <a16:colId xmlns:a16="http://schemas.microsoft.com/office/drawing/2014/main" val="2431922892"/>
                        </a:ext>
                      </a:extLst>
                    </a:gridCol>
                    <a:gridCol w="1109133">
                      <a:extLst>
                        <a:ext uri="{9D8B030D-6E8A-4147-A177-3AD203B41FA5}">
                          <a16:colId xmlns:a16="http://schemas.microsoft.com/office/drawing/2014/main" val="1006154561"/>
                        </a:ext>
                      </a:extLst>
                    </a:gridCol>
                    <a:gridCol w="1066800">
                      <a:extLst>
                        <a:ext uri="{9D8B030D-6E8A-4147-A177-3AD203B41FA5}">
                          <a16:colId xmlns:a16="http://schemas.microsoft.com/office/drawing/2014/main" val="2916591874"/>
                        </a:ext>
                      </a:extLst>
                    </a:gridCol>
                    <a:gridCol w="1055002">
                      <a:extLst>
                        <a:ext uri="{9D8B030D-6E8A-4147-A177-3AD203B41FA5}">
                          <a16:colId xmlns:a16="http://schemas.microsoft.com/office/drawing/2014/main" val="1146938165"/>
                        </a:ext>
                      </a:extLst>
                    </a:gridCol>
                  </a:tblGrid>
                  <a:tr h="61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125683" t="-990" r="-191257" b="-23069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236000" t="-990" r="-100000" b="-23069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339884" t="-990" r="-1156" b="-230693"/>
                          </a:stretch>
                        </a:blipFill>
                      </a:tcPr>
                    </a:tc>
                    <a:extLst>
                      <a:ext uri="{0D108BD9-81ED-4DB2-BD59-A6C34878D82A}">
                        <a16:rowId xmlns:a16="http://schemas.microsoft.com/office/drawing/2014/main" val="3018375895"/>
                      </a:ext>
                    </a:extLst>
                  </a:tr>
                  <a:tr h="703353">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437" t="-88696" r="-232751" b="-102609"/>
                          </a:stretch>
                        </a:blipFill>
                      </a:tcPr>
                    </a:tc>
                    <a:tc>
                      <a:txBody>
                        <a:bodyPr/>
                        <a:lstStyle/>
                        <a:p>
                          <a:pPr algn="ctr"/>
                          <a:r>
                            <a:rPr lang="en-GB" sz="1400" b="0" i="0" kern="1200" dirty="0">
                              <a:solidFill>
                                <a:schemeClr val="tx1"/>
                              </a:solidFill>
                              <a:effectLst/>
                              <a:latin typeface="Century Gothic" panose="020B0502020202020204" pitchFamily="34" charset="0"/>
                              <a:ea typeface="+mn-ea"/>
                              <a:cs typeface="+mn-cs"/>
                            </a:rPr>
                            <a:t>–812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solidFill>
                                <a:schemeClr val="tx1"/>
                              </a:solidFill>
                              <a:effectLst/>
                              <a:latin typeface="Century Gothic" panose="020B0502020202020204" pitchFamily="34" charset="0"/>
                              <a:ea typeface="Calibri" panose="020F0502020204030204" pitchFamily="34" charset="0"/>
                            </a:rPr>
                            <a:t>–384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solidFill>
                                <a:schemeClr val="tx1"/>
                              </a:solidFill>
                              <a:effectLst/>
                              <a:latin typeface="Century Gothic" panose="020B0502020202020204" pitchFamily="34" charset="0"/>
                              <a:ea typeface="Calibri" panose="020F0502020204030204" pitchFamily="34" charset="0"/>
                            </a:rPr>
                            <a:t>–394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703353">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l="-437" t="-187069" r="-232751" b="-1724"/>
                          </a:stretch>
                        </a:blipFill>
                      </a:tcPr>
                    </a:tc>
                    <a:tc>
                      <a:txBody>
                        <a:bodyPr/>
                        <a:lstStyle/>
                        <a:p>
                          <a:pPr marR="21590" indent="-226695" algn="ctr">
                            <a:lnSpc>
                              <a:spcPct val="107000"/>
                            </a:lnSpc>
                            <a:spcAft>
                              <a:spcPts val="600"/>
                            </a:spcAft>
                          </a:pPr>
                          <a:r>
                            <a:rPr lang="en-GB" sz="1400" dirty="0">
                              <a:solidFill>
                                <a:schemeClr val="tx1"/>
                              </a:solidFill>
                              <a:effectLst/>
                              <a:latin typeface="Century Gothic" panose="020B0502020202020204" pitchFamily="34" charset="0"/>
                              <a:ea typeface="Calibri" panose="020F0502020204030204" pitchFamily="34" charset="0"/>
                            </a:rPr>
                            <a:t>83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solidFill>
                                <a:schemeClr val="tx1"/>
                              </a:solidFill>
                              <a:effectLst/>
                              <a:latin typeface="Century Gothic" panose="020B0502020202020204" pitchFamily="34" charset="0"/>
                              <a:ea typeface="Calibri" panose="020F0502020204030204" pitchFamily="34" charset="0"/>
                            </a:rPr>
                            <a:t>44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solidFill>
                                <a:schemeClr val="tx1"/>
                              </a:solidFill>
                              <a:effectLst/>
                              <a:latin typeface="Century Gothic" panose="020B0502020202020204" pitchFamily="34" charset="0"/>
                              <a:ea typeface="Calibri" panose="020F0502020204030204" pitchFamily="34" charset="0"/>
                            </a:rPr>
                            <a:t>214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bl>
              </a:graphicData>
            </a:graphic>
          </p:graphicFrame>
        </mc:Fallback>
      </mc:AlternateContent>
    </p:spTree>
    <p:extLst>
      <p:ext uri="{BB962C8B-B14F-4D97-AF65-F5344CB8AC3E}">
        <p14:creationId xmlns:p14="http://schemas.microsoft.com/office/powerpoint/2010/main" val="148539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39A9-3FF5-3241-9261-27D17E51C0AD}"/>
              </a:ext>
            </a:extLst>
          </p:cNvPr>
          <p:cNvSpPr>
            <a:spLocks noGrp="1"/>
          </p:cNvSpPr>
          <p:nvPr>
            <p:ph type="title"/>
          </p:nvPr>
        </p:nvSpPr>
        <p:spPr/>
        <p:txBody>
          <a:bodyPr/>
          <a:lstStyle/>
          <a:p>
            <a:r>
              <a:rPr lang="en-US" dirty="0"/>
              <a:t>5. Calculate</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3EEA06B-718A-C14F-A466-3FA082004EBA}"/>
                  </a:ext>
                </a:extLst>
              </p:cNvPr>
              <p:cNvSpPr>
                <a:spLocks noGrp="1"/>
              </p:cNvSpPr>
              <p:nvPr>
                <p:ph idx="10"/>
              </p:nvPr>
            </p:nvSpPr>
            <p:spPr>
              <a:xfrm>
                <a:off x="674290" y="1387771"/>
                <a:ext cx="4770000" cy="5040000"/>
              </a:xfrm>
            </p:spPr>
            <p:txBody>
              <a:bodyPr>
                <a:normAutofit/>
              </a:bodyPr>
              <a:lstStyle/>
              <a:p>
                <a:pPr algn="ctr">
                  <a:lnSpc>
                    <a:spcPts val="1400"/>
                  </a:lnSpc>
                  <a:spcAft>
                    <a:spcPts val="600"/>
                  </a:spcAft>
                </a:pPr>
                <a14:m>
                  <m:oMathPara xmlns:m="http://schemas.openxmlformats.org/officeDocument/2006/math">
                    <m:oMathParaPr>
                      <m:jc m:val="left"/>
                    </m:oMathParaPr>
                    <m:oMath xmlns:m="http://schemas.openxmlformats.org/officeDocument/2006/math">
                      <m:r>
                        <a:rPr lang="en-GB" b="1" i="0" smtClean="0">
                          <a:solidFill>
                            <a:srgbClr val="004976"/>
                          </a:solidFill>
                          <a:effectLst/>
                          <a:latin typeface="Cambria Math" panose="02040503050406030204" pitchFamily="18" charset="0"/>
                        </a:rPr>
                        <m:t>𝐋𝐞𝐚𝐫𝐧𝐞𝐫</m:t>
                      </m:r>
                      <m:r>
                        <a:rPr lang="en-GB" b="1" i="0" smtClean="0">
                          <a:solidFill>
                            <a:srgbClr val="004976"/>
                          </a:solidFill>
                          <a:effectLst/>
                          <a:latin typeface="Cambria Math" panose="02040503050406030204" pitchFamily="18" charset="0"/>
                        </a:rPr>
                        <m:t> </m:t>
                      </m:r>
                      <m:r>
                        <a:rPr lang="en-GB" b="1" i="0" smtClean="0">
                          <a:solidFill>
                            <a:srgbClr val="004976"/>
                          </a:solidFill>
                          <a:effectLst/>
                          <a:latin typeface="Cambria Math" panose="02040503050406030204" pitchFamily="18" charset="0"/>
                        </a:rPr>
                        <m:t>𝐚𝐧𝐬𝐰𝐞𝐫</m:t>
                      </m:r>
                      <m:r>
                        <a:rPr lang="en-GB" b="1" i="0" smtClean="0">
                          <a:solidFill>
                            <a:srgbClr val="004976"/>
                          </a:solidFill>
                          <a:effectLst/>
                          <a:latin typeface="Cambria Math" panose="02040503050406030204" pitchFamily="18" charset="0"/>
                        </a:rPr>
                        <m:t>:</m:t>
                      </m:r>
                    </m:oMath>
                  </m:oMathPara>
                </a14:m>
                <a:endParaRPr lang="en-GB" b="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sSub>
                        <m:sSubPr>
                          <m:ctrlPr>
                            <a:rPr lang="en-GB" i="1" baseline="-25000" smtClean="0">
                              <a:solidFill>
                                <a:srgbClr val="004976"/>
                              </a:solidFill>
                              <a:effectLst/>
                              <a:latin typeface="Cambria Math" panose="02040503050406030204" pitchFamily="18" charset="0"/>
                            </a:rPr>
                          </m:ctrlPr>
                        </m:sSubPr>
                        <m:e>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𝛥</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sub>
                          <m:r>
                            <a:rPr lang="en-GB"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𝑡𝑜𝑡𝑎𝑙</m:t>
                          </m:r>
                        </m:sub>
                      </m:sSub>
                      <m:r>
                        <a:rPr lang="en-GB"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sSub>
                        <m:sSubPr>
                          <m:ctrlPr>
                            <a:rPr lang="en-GB" i="1" baseline="-25000">
                              <a:solidFill>
                                <a:srgbClr val="004976"/>
                              </a:solidFill>
                              <a:effectLst/>
                              <a:latin typeface="Cambria Math" panose="02040503050406030204" pitchFamily="18" charset="0"/>
                            </a:rPr>
                          </m:ctrlPr>
                        </m:sSubPr>
                        <m:e>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𝛥</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sub>
                          <m:r>
                            <a:rPr lang="en-GB"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𝑠𝑦𝑠𝑡𝑒𝑚</m:t>
                          </m:r>
                        </m:sub>
                      </m:sSub>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sSub>
                        <m:sSubPr>
                          <m:ctrlPr>
                            <a:rPr lang="en-GB" i="1" baseline="-25000">
                              <a:solidFill>
                                <a:srgbClr val="004976"/>
                              </a:solidFill>
                              <a:effectLst/>
                              <a:latin typeface="Cambria Math" panose="02040503050406030204" pitchFamily="18" charset="0"/>
                            </a:rPr>
                          </m:ctrlPr>
                        </m:sSubPr>
                        <m:e>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𝛥</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sub>
                          <m:r>
                            <a:rPr lang="en-GB"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𝑠𝑢𝑟𝑟𝑜𝑢𝑛𝑑𝑖𝑛𝑔𝑠</m:t>
                          </m:r>
                        </m:sub>
                      </m:sSub>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r>
                        <a:rPr lang="en-GB" i="1">
                          <a:solidFill>
                            <a:srgbClr val="004976"/>
                          </a:solidFill>
                          <a:effectLst/>
                          <a:latin typeface="Cambria Math" panose="02040503050406030204" pitchFamily="18" charset="0"/>
                          <a:ea typeface="Calibri" panose="020F0502020204030204" pitchFamily="34" charset="0"/>
                        </a:rPr>
                        <m:t>𝛴𝛥</m:t>
                      </m:r>
                      <m:r>
                        <a:rPr lang="en-GB" i="1">
                          <a:solidFill>
                            <a:srgbClr val="004976"/>
                          </a:solidFill>
                          <a:effectLst/>
                          <a:latin typeface="Cambria Math" panose="02040503050406030204" pitchFamily="18" charset="0"/>
                          <a:ea typeface="Calibri" panose="020F0502020204030204" pitchFamily="34" charset="0"/>
                        </a:rPr>
                        <m:t>𝑆</m:t>
                      </m:r>
                      <m:r>
                        <a:rPr lang="en-GB" i="1">
                          <a:solidFill>
                            <a:srgbClr val="004976"/>
                          </a:solidFill>
                          <a:effectLst/>
                          <a:latin typeface="Cambria Math" panose="02040503050406030204" pitchFamily="18" charset="0"/>
                          <a:ea typeface="Calibri" panose="020F0502020204030204" pitchFamily="34" charset="0"/>
                        </a:rPr>
                        <m:t>° </m:t>
                      </m:r>
                      <m:d>
                        <m:dPr>
                          <m:ctrlPr>
                            <a:rPr lang="en-GB" i="1">
                              <a:solidFill>
                                <a:srgbClr val="004976"/>
                              </a:solidFill>
                              <a:effectLst/>
                              <a:latin typeface="Cambria Math" panose="02040503050406030204" pitchFamily="18" charset="0"/>
                              <a:ea typeface="Calibri" panose="020F0502020204030204" pitchFamily="34" charset="0"/>
                            </a:rPr>
                          </m:ctrlPr>
                        </m:dPr>
                        <m:e>
                          <m:r>
                            <m:rPr>
                              <m:sty m:val="p"/>
                            </m:rPr>
                            <a:rPr lang="en-GB">
                              <a:solidFill>
                                <a:srgbClr val="004976"/>
                              </a:solidFill>
                              <a:effectLst/>
                              <a:latin typeface="Cambria Math" panose="02040503050406030204" pitchFamily="18" charset="0"/>
                              <a:ea typeface="Calibri" panose="020F0502020204030204" pitchFamily="34" charset="0"/>
                            </a:rPr>
                            <m:t>products</m:t>
                          </m:r>
                        </m:e>
                      </m:d>
                      <m:r>
                        <a:rPr lang="en-GB" i="1">
                          <a:solidFill>
                            <a:srgbClr val="004976"/>
                          </a:solidFill>
                          <a:effectLst/>
                          <a:latin typeface="Cambria Math" panose="02040503050406030204" pitchFamily="18" charset="0"/>
                          <a:ea typeface="Calibri" panose="020F0502020204030204" pitchFamily="34" charset="0"/>
                        </a:rPr>
                        <m:t>=44</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+21</m:t>
                      </m:r>
                      <m:r>
                        <a:rPr lang="en-GB" b="0" i="0" smtClean="0">
                          <a:solidFill>
                            <a:srgbClr val="004976"/>
                          </a:solidFill>
                          <a:effectLst/>
                          <a:latin typeface="Cambria Math" panose="02040503050406030204" pitchFamily="18" charset="0"/>
                          <a:ea typeface="Calibri" panose="020F0502020204030204" pitchFamily="34" charset="0"/>
                          <a:cs typeface="Calibri" panose="020F0502020204030204" pitchFamily="34" charset="0"/>
                        </a:rPr>
                        <m:t>4</m:t>
                      </m:r>
                    </m:oMath>
                  </m:oMathPara>
                </a14:m>
                <a:endParaRPr lang="en-GB" dirty="0">
                  <a:solidFill>
                    <a:srgbClr val="004976"/>
                  </a:solidFill>
                  <a:effectLst/>
                  <a:latin typeface="Cambria Math" panose="02040503050406030204" pitchFamily="18" charset="0"/>
                  <a:ea typeface="Calibri" panose="020F0502020204030204" pitchFamily="34" charset="0"/>
                  <a:cs typeface="Calibri" panose="020F0502020204030204" pitchFamily="34" charset="0"/>
                </a:endParaRPr>
              </a:p>
              <a:p>
                <a:pPr algn="ctr">
                  <a:lnSpc>
                    <a:spcPts val="1400"/>
                  </a:lnSpc>
                  <a:spcAft>
                    <a:spcPts val="600"/>
                  </a:spcAft>
                </a:pPr>
                <a:endParaRPr lang="en-GB" dirty="0">
                  <a:solidFill>
                    <a:srgbClr val="004976"/>
                  </a:solidFill>
                  <a:effectLst/>
                  <a:latin typeface="Cambria Math" panose="02040503050406030204" pitchFamily="18" charset="0"/>
                  <a:ea typeface="Calibri" panose="020F0502020204030204" pitchFamily="34" charset="0"/>
                  <a:cs typeface="Calibri" panose="020F0502020204030204" pitchFamily="34" charset="0"/>
                </a:endParaRPr>
              </a:p>
              <a:p>
                <a:pPr algn="ctr">
                  <a:lnSpc>
                    <a:spcPts val="1400"/>
                  </a:lnSpc>
                  <a:spcAft>
                    <a:spcPts val="600"/>
                  </a:spcAft>
                </a:pPr>
                <a:r>
                  <a:rPr lang="en-GB" dirty="0">
                    <a:solidFill>
                      <a:srgbClr val="004976"/>
                    </a:solidFill>
                    <a:effectLst/>
                    <a:ea typeface="Calibri" panose="020F0502020204030204" pitchFamily="34" charset="0"/>
                  </a:rPr>
                  <a:t>                   </a:t>
                </a:r>
                <a14:m>
                  <m:oMath xmlns:m="http://schemas.openxmlformats.org/officeDocument/2006/math">
                    <m:r>
                      <a:rPr lang="en-GB" i="1">
                        <a:solidFill>
                          <a:srgbClr val="004976"/>
                        </a:solidFill>
                        <a:effectLst/>
                        <a:latin typeface="Cambria Math" panose="02040503050406030204" pitchFamily="18" charset="0"/>
                        <a:ea typeface="Calibri" panose="020F0502020204030204" pitchFamily="34" charset="0"/>
                      </a:rPr>
                      <m:t>=258 </m:t>
                    </m:r>
                    <m:r>
                      <m:rPr>
                        <m:sty m:val="p"/>
                      </m:rPr>
                      <a:rPr lang="en-GB">
                        <a:solidFill>
                          <a:srgbClr val="004976"/>
                        </a:solidFill>
                        <a:effectLst/>
                        <a:latin typeface="Cambria Math" panose="02040503050406030204" pitchFamily="18" charset="0"/>
                        <a:ea typeface="Calibri" panose="020F0502020204030204" pitchFamily="34" charset="0"/>
                      </a:rPr>
                      <m:t>J</m:t>
                    </m:r>
                    <m:r>
                      <a:rPr lang="en-GB">
                        <a:solidFill>
                          <a:srgbClr val="004976"/>
                        </a:solidFill>
                        <a:effectLst/>
                        <a:latin typeface="Cambria Math" panose="02040503050406030204" pitchFamily="18" charset="0"/>
                        <a:ea typeface="Calibri" panose="020F0502020204030204" pitchFamily="34" charset="0"/>
                      </a:rPr>
                      <m:t> </m:t>
                    </m:r>
                    <m:sSup>
                      <m:sSupPr>
                        <m:ctrlPr>
                          <a:rPr lang="en-GB" i="1" smtClean="0">
                            <a:solidFill>
                              <a:srgbClr val="004976"/>
                            </a:solidFill>
                            <a:effectLst/>
                            <a:latin typeface="Cambria Math" panose="02040503050406030204" pitchFamily="18" charset="0"/>
                            <a:ea typeface="Calibri" panose="020F0502020204030204" pitchFamily="34" charset="0"/>
                          </a:rPr>
                        </m:ctrlPr>
                      </m:sSupPr>
                      <m:e>
                        <m:sSup>
                          <m:sSupPr>
                            <m:ctrlPr>
                              <a:rPr lang="en-GB" i="1">
                                <a:solidFill>
                                  <a:srgbClr val="004976"/>
                                </a:solidFill>
                                <a:latin typeface="Cambria Math" panose="02040503050406030204" pitchFamily="18" charset="0"/>
                                <a:ea typeface="Calibri" panose="020F0502020204030204" pitchFamily="34" charset="0"/>
                              </a:rPr>
                            </m:ctrlPr>
                          </m:sSupPr>
                          <m:e>
                            <m:r>
                              <m:rPr>
                                <m:sty m:val="p"/>
                              </m:rPr>
                              <a:rPr lang="en-GB">
                                <a:solidFill>
                                  <a:srgbClr val="004976"/>
                                </a:solidFill>
                                <a:latin typeface="Cambria Math" panose="02040503050406030204" pitchFamily="18" charset="0"/>
                                <a:ea typeface="Calibri" panose="020F0502020204030204" pitchFamily="34" charset="0"/>
                              </a:rPr>
                              <m:t>K</m:t>
                            </m:r>
                          </m:e>
                          <m:sup>
                            <m:r>
                              <a:rPr lang="en-GB" i="1">
                                <a:solidFill>
                                  <a:srgbClr val="004976"/>
                                </a:solidFill>
                                <a:latin typeface="Cambria Math" panose="02040503050406030204" pitchFamily="18" charset="0"/>
                                <a:ea typeface="Calibri" panose="020F0502020204030204" pitchFamily="34" charset="0"/>
                              </a:rPr>
                              <m:t>−</m:t>
                            </m:r>
                            <m:r>
                              <a:rPr lang="en-GB">
                                <a:solidFill>
                                  <a:srgbClr val="004976"/>
                                </a:solidFill>
                                <a:latin typeface="Cambria Math" panose="02040503050406030204" pitchFamily="18" charset="0"/>
                                <a:ea typeface="Calibri" panose="020F0502020204030204" pitchFamily="34" charset="0"/>
                              </a:rPr>
                              <m:t>1</m:t>
                            </m:r>
                          </m:sup>
                        </m:sSup>
                        <m:r>
                          <a:rPr lang="en-GB" b="0" i="0" smtClean="0">
                            <a:solidFill>
                              <a:srgbClr val="004976"/>
                            </a:solidFill>
                            <a:latin typeface="Cambria Math" panose="02040503050406030204" pitchFamily="18" charset="0"/>
                            <a:ea typeface="Calibri" panose="020F050202020403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1</m:t>
                        </m:r>
                      </m:sup>
                    </m:sSup>
                  </m:oMath>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r>
                        <m:rPr>
                          <m:sty m:val="p"/>
                        </m:rPr>
                        <a:rPr lang="el-GR"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Σ</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𝛥</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d>
                        <m:dPr>
                          <m:ctrlPr>
                            <a:rPr lang="en-GB" i="1">
                              <a:solidFill>
                                <a:srgbClr val="004976"/>
                              </a:solidFill>
                              <a:effectLst/>
                              <a:latin typeface="Cambria Math" panose="02040503050406030204" pitchFamily="18" charset="0"/>
                            </a:rPr>
                          </m:ctrlPr>
                        </m:dPr>
                        <m:e>
                          <m:r>
                            <m:rPr>
                              <m:sty m:val="p"/>
                            </m:rP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reactants</m:t>
                          </m:r>
                        </m:e>
                      </m:d>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=83 </m:t>
                      </m:r>
                      <m:r>
                        <m:rPr>
                          <m:sty m:val="p"/>
                        </m:rP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J</m:t>
                      </m:r>
                      <m: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sSup>
                        <m:sSupPr>
                          <m:ctrlPr>
                            <a:rPr lang="en-GB" i="1">
                              <a:solidFill>
                                <a:srgbClr val="004976"/>
                              </a:solidFill>
                              <a:effectLst/>
                              <a:latin typeface="Cambria Math" panose="02040503050406030204" pitchFamily="18" charset="0"/>
                            </a:rPr>
                          </m:ctrlPr>
                        </m:sSupPr>
                        <m:e>
                          <m:sSup>
                            <m:sSupPr>
                              <m:ctrlPr>
                                <a:rPr lang="en-GB" i="1">
                                  <a:solidFill>
                                    <a:srgbClr val="004976"/>
                                  </a:solidFill>
                                  <a:latin typeface="Cambria Math" panose="02040503050406030204" pitchFamily="18" charset="0"/>
                                </a:rPr>
                              </m:ctrlPr>
                            </m:sSupPr>
                            <m:e>
                              <m:r>
                                <m:rPr>
                                  <m:sty m:val="p"/>
                                </m:rPr>
                                <a:rPr lang="en-GB">
                                  <a:solidFill>
                                    <a:srgbClr val="004976"/>
                                  </a:solidFill>
                                  <a:latin typeface="Cambria Math" panose="02040503050406030204" pitchFamily="18" charset="0"/>
                                  <a:ea typeface="Calibri" panose="020F0502020204030204" pitchFamily="34" charset="0"/>
                                  <a:cs typeface="Arial" panose="020B0604020202020204" pitchFamily="34" charset="0"/>
                                </a:rPr>
                                <m:t>K</m:t>
                              </m:r>
                            </m:e>
                            <m:sup>
                              <m:r>
                                <a:rPr lang="en-GB" i="1">
                                  <a:solidFill>
                                    <a:srgbClr val="004976"/>
                                  </a:solidFill>
                                  <a:latin typeface="Cambria Math" panose="02040503050406030204" pitchFamily="18" charset="0"/>
                                  <a:ea typeface="Calibri" panose="020F0502020204030204" pitchFamily="34" charset="0"/>
                                  <a:cs typeface="Arial" panose="020B0604020202020204" pitchFamily="34" charset="0"/>
                                </a:rPr>
                                <m:t>−</m:t>
                              </m:r>
                              <m:r>
                                <a:rPr lang="en-GB">
                                  <a:solidFill>
                                    <a:srgbClr val="004976"/>
                                  </a:solidFill>
                                  <a:latin typeface="Cambria Math" panose="02040503050406030204" pitchFamily="18" charset="0"/>
                                  <a:ea typeface="Calibri" panose="020F0502020204030204" pitchFamily="34" charset="0"/>
                                  <a:cs typeface="Arial" panose="020B0604020202020204" pitchFamily="34" charset="0"/>
                                </a:rPr>
                                <m:t>1</m:t>
                              </m:r>
                            </m:sup>
                          </m:sSup>
                          <m:r>
                            <a:rPr lang="en-GB" b="0" i="0" smtClean="0">
                              <a:solidFill>
                                <a:srgbClr val="004976"/>
                              </a:solidFill>
                              <a:latin typeface="Cambria Math" panose="02040503050406030204" pitchFamily="18" charset="0"/>
                              <a:ea typeface="Calibri" panose="020F0502020204030204" pitchFamily="34" charset="0"/>
                              <a:cs typeface="Arial" panose="020B060402020202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mol</m:t>
                          </m:r>
                        </m:e>
                        <m:sup>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1</m:t>
                          </m:r>
                        </m:sup>
                      </m:sSup>
                    </m:oMath>
                  </m:oMathPara>
                </a14:m>
                <a:endParaRPr lang="en-GB" dirty="0">
                  <a:effectLst/>
                  <a:latin typeface="Arial" panose="020B0604020202020204" pitchFamily="34" charset="0"/>
                  <a:ea typeface="Calibri" panose="020F0502020204030204" pitchFamily="34" charset="0"/>
                </a:endParaRPr>
              </a:p>
              <a:p>
                <a:pPr algn="ctr">
                  <a:lnSpc>
                    <a:spcPts val="1400"/>
                  </a:lnSpc>
                  <a:spcAft>
                    <a:spcPts val="600"/>
                  </a:spcAft>
                </a:pPr>
                <a:endParaRPr lang="en-GB" dirty="0">
                  <a:effectLst/>
                  <a:latin typeface="Arial" panose="020B0604020202020204" pitchFamily="34" charset="0"/>
                  <a:ea typeface="Calibri" panose="020F0502020204030204" pitchFamily="34" charset="0"/>
                </a:endParaRPr>
              </a:p>
              <a:p>
                <a:pPr algn="ctr">
                  <a:lnSpc>
                    <a:spcPts val="1400"/>
                  </a:lnSpc>
                  <a:spcAft>
                    <a:spcPts val="600"/>
                  </a:spcAft>
                </a:pPr>
                <a:endParaRPr lang="en-GB" dirty="0">
                  <a:effectLst/>
                  <a:latin typeface="Arial" panose="020B0604020202020204" pitchFamily="34"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sSub>
                        <m:sSubPr>
                          <m:ctrlPr>
                            <a:rPr lang="en-GB" i="1">
                              <a:solidFill>
                                <a:srgbClr val="004976"/>
                              </a:solidFill>
                              <a:effectLst/>
                              <a:latin typeface="Cambria Math" panose="02040503050406030204" pitchFamily="18" charset="0"/>
                              <a:ea typeface="Calibri" panose="020F0502020204030204" pitchFamily="34" charset="0"/>
                            </a:rPr>
                          </m:ctrlPr>
                        </m:sSubPr>
                        <m:e>
                          <m:r>
                            <a:rPr lang="en-GB" i="1">
                              <a:solidFill>
                                <a:srgbClr val="004976"/>
                              </a:solidFill>
                              <a:effectLst/>
                              <a:latin typeface="Cambria Math" panose="02040503050406030204" pitchFamily="18" charset="0"/>
                              <a:ea typeface="Calibri" panose="020F0502020204030204" pitchFamily="34" charset="0"/>
                            </a:rPr>
                            <m:t>𝛥</m:t>
                          </m:r>
                          <m:r>
                            <a:rPr lang="en-GB" i="1">
                              <a:solidFill>
                                <a:srgbClr val="004976"/>
                              </a:solidFill>
                              <a:effectLst/>
                              <a:latin typeface="Cambria Math" panose="02040503050406030204" pitchFamily="18" charset="0"/>
                              <a:ea typeface="Calibri" panose="020F0502020204030204" pitchFamily="34" charset="0"/>
                            </a:rPr>
                            <m:t>𝑆</m:t>
                          </m:r>
                          <m:r>
                            <a:rPr lang="en-GB" i="1">
                              <a:solidFill>
                                <a:srgbClr val="004976"/>
                              </a:solidFill>
                              <a:effectLst/>
                              <a:latin typeface="Cambria Math" panose="02040503050406030204" pitchFamily="18" charset="0"/>
                              <a:ea typeface="Calibri" panose="020F0502020204030204" pitchFamily="34" charset="0"/>
                            </a:rPr>
                            <m:t>°</m:t>
                          </m:r>
                        </m:e>
                        <m:sub>
                          <m:r>
                            <a:rPr lang="en-GB" i="1">
                              <a:solidFill>
                                <a:srgbClr val="004976"/>
                              </a:solidFill>
                              <a:effectLst/>
                              <a:latin typeface="Cambria Math" panose="02040503050406030204" pitchFamily="18" charset="0"/>
                              <a:ea typeface="Calibri" panose="020F0502020204030204" pitchFamily="34" charset="0"/>
                            </a:rPr>
                            <m:t>𝑠𝑦𝑠𝑡𝑒𝑚</m:t>
                          </m:r>
                        </m:sub>
                      </m:sSub>
                      <m:r>
                        <a:rPr lang="en-GB" i="1">
                          <a:solidFill>
                            <a:srgbClr val="004976"/>
                          </a:solidFill>
                          <a:effectLst/>
                          <a:latin typeface="Cambria Math" panose="02040503050406030204" pitchFamily="18" charset="0"/>
                          <a:ea typeface="Calibri" panose="020F0502020204030204" pitchFamily="34" charset="0"/>
                        </a:rPr>
                        <m:t>=258 –83</m:t>
                      </m:r>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r>
                        <a:rPr lang="en-GB" b="0" i="1" smtClean="0">
                          <a:solidFill>
                            <a:srgbClr val="004976"/>
                          </a:solidFill>
                          <a:effectLst/>
                          <a:latin typeface="Cambria Math" panose="02040503050406030204" pitchFamily="18" charset="0"/>
                          <a:ea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rPr>
                          </m:ctrlPr>
                        </m:dPr>
                        <m:e>
                          <m:r>
                            <a:rPr lang="en-GB" i="1">
                              <a:solidFill>
                                <a:srgbClr val="004976"/>
                              </a:solidFill>
                              <a:effectLst/>
                              <a:latin typeface="Cambria Math" panose="02040503050406030204" pitchFamily="18" charset="0"/>
                              <a:ea typeface="Calibri" panose="020F0502020204030204" pitchFamily="34" charset="0"/>
                            </a:rPr>
                            <m:t>+</m:t>
                          </m:r>
                        </m:e>
                      </m:d>
                      <m:r>
                        <a:rPr lang="en-GB" i="1">
                          <a:solidFill>
                            <a:srgbClr val="004976"/>
                          </a:solidFill>
                          <a:effectLst/>
                          <a:latin typeface="Cambria Math" panose="02040503050406030204" pitchFamily="18" charset="0"/>
                          <a:ea typeface="Calibri" panose="020F0502020204030204" pitchFamily="34" charset="0"/>
                        </a:rPr>
                        <m:t>175 </m:t>
                      </m:r>
                      <m:r>
                        <m:rPr>
                          <m:sty m:val="p"/>
                        </m:rPr>
                        <a:rPr lang="en-GB">
                          <a:solidFill>
                            <a:srgbClr val="004976"/>
                          </a:solidFill>
                          <a:effectLst/>
                          <a:latin typeface="Cambria Math" panose="02040503050406030204" pitchFamily="18" charset="0"/>
                          <a:ea typeface="Calibri" panose="020F0502020204030204" pitchFamily="34" charset="0"/>
                        </a:rPr>
                        <m:t>J</m:t>
                      </m:r>
                      <m:r>
                        <a:rPr lang="en-GB">
                          <a:solidFill>
                            <a:srgbClr val="004976"/>
                          </a:solidFill>
                          <a:effectLst/>
                          <a:latin typeface="Cambria Math" panose="02040503050406030204" pitchFamily="18" charset="0"/>
                          <a:ea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rPr>
                          </m:ctrlPr>
                        </m:sSupPr>
                        <m:e>
                          <m:sSup>
                            <m:sSupPr>
                              <m:ctrlPr>
                                <a:rPr lang="en-GB" i="1">
                                  <a:solidFill>
                                    <a:srgbClr val="004976"/>
                                  </a:solidFill>
                                  <a:latin typeface="Cambria Math" panose="02040503050406030204" pitchFamily="18" charset="0"/>
                                  <a:ea typeface="Calibri" panose="020F0502020204030204" pitchFamily="34" charset="0"/>
                                </a:rPr>
                              </m:ctrlPr>
                            </m:sSupPr>
                            <m:e>
                              <m:r>
                                <m:rPr>
                                  <m:sty m:val="p"/>
                                </m:rPr>
                                <a:rPr lang="en-GB">
                                  <a:solidFill>
                                    <a:srgbClr val="004976"/>
                                  </a:solidFill>
                                  <a:latin typeface="Cambria Math" panose="02040503050406030204" pitchFamily="18" charset="0"/>
                                  <a:ea typeface="Calibri" panose="020F0502020204030204" pitchFamily="34" charset="0"/>
                                </a:rPr>
                                <m:t>K</m:t>
                              </m:r>
                            </m:e>
                            <m:sup>
                              <m:r>
                                <a:rPr lang="en-GB" i="1">
                                  <a:solidFill>
                                    <a:srgbClr val="004976"/>
                                  </a:solidFill>
                                  <a:latin typeface="Cambria Math" panose="02040503050406030204" pitchFamily="18" charset="0"/>
                                  <a:ea typeface="Calibri" panose="020F0502020204030204" pitchFamily="34" charset="0"/>
                                </a:rPr>
                                <m:t>−</m:t>
                              </m:r>
                              <m:r>
                                <a:rPr lang="en-GB">
                                  <a:solidFill>
                                    <a:srgbClr val="004976"/>
                                  </a:solidFill>
                                  <a:latin typeface="Cambria Math" panose="02040503050406030204" pitchFamily="18" charset="0"/>
                                  <a:ea typeface="Calibri" panose="020F0502020204030204" pitchFamily="34" charset="0"/>
                                </a:rPr>
                                <m:t>1</m:t>
                              </m:r>
                            </m:sup>
                          </m:sSup>
                          <m:r>
                            <a:rPr lang="en-GB" b="0" i="0" smtClean="0">
                              <a:solidFill>
                                <a:srgbClr val="004976"/>
                              </a:solidFill>
                              <a:latin typeface="Cambria Math" panose="02040503050406030204" pitchFamily="18" charset="0"/>
                              <a:ea typeface="Calibri" panose="020F050202020403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1</m:t>
                          </m:r>
                        </m:sup>
                      </m:sSup>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sz="1800" i="1" dirty="0">
                  <a:solidFill>
                    <a:srgbClr val="004976"/>
                  </a:solidFill>
                  <a:effectLst/>
                  <a:latin typeface="Cambria Math" panose="02040503050406030204" pitchFamily="18" charset="0"/>
                  <a:ea typeface="Calibri" panose="020F0502020204030204" pitchFamily="34" charset="0"/>
                </a:endParaRPr>
              </a:p>
              <a:p>
                <a:endParaRPr lang="en-GB" dirty="0">
                  <a:solidFill>
                    <a:srgbClr val="0070C0"/>
                  </a:solidFill>
                  <a:latin typeface="Bradley Hand ITC" panose="03070402050302030203" pitchFamily="66" charset="0"/>
                </a:endParaRPr>
              </a:p>
              <a:p>
                <a:endParaRPr lang="en-GB" dirty="0"/>
              </a:p>
              <a:p>
                <a:endParaRPr lang="en-US" dirty="0"/>
              </a:p>
            </p:txBody>
          </p:sp>
        </mc:Choice>
        <mc:Fallback xmlns="">
          <p:sp>
            <p:nvSpPr>
              <p:cNvPr id="4" name="Content Placeholder 3">
                <a:extLst>
                  <a:ext uri="{FF2B5EF4-FFF2-40B4-BE49-F238E27FC236}">
                    <a16:creationId xmlns:a16="http://schemas.microsoft.com/office/drawing/2014/main" id="{33EEA06B-718A-C14F-A466-3FA082004EBA}"/>
                  </a:ext>
                </a:extLst>
              </p:cNvPr>
              <p:cNvSpPr>
                <a:spLocks noGrp="1" noRot="1" noChangeAspect="1" noMove="1" noResize="1" noEditPoints="1" noAdjustHandles="1" noChangeArrowheads="1" noChangeShapeType="1" noTextEdit="1"/>
              </p:cNvSpPr>
              <p:nvPr>
                <p:ph idx="10"/>
              </p:nvPr>
            </p:nvSpPr>
            <p:spPr>
              <a:xfrm>
                <a:off x="674290" y="1387771"/>
                <a:ext cx="4770000" cy="5040000"/>
              </a:xfrm>
              <a:blipFill>
                <a:blip r:embed="rId2"/>
                <a:stretch>
                  <a:fillRect l="-2046" t="-2179"/>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DCAA2A57-FE58-2D44-8DE4-E58AF40FC68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 5a</a:t>
            </a:r>
            <a:endParaRPr lang="en-US" sz="2200" b="1" i="0" dirty="0">
              <a:solidFill>
                <a:schemeClr val="bg1"/>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6000113" y="1369066"/>
                <a:ext cx="4770000" cy="5040000"/>
              </a:xfrm>
            </p:spPr>
            <p:txBody>
              <a:bodyPr>
                <a:normAutofit/>
              </a:bodyPr>
              <a:lstStyle/>
              <a:p>
                <a:pPr algn="ctr">
                  <a:lnSpc>
                    <a:spcPts val="1400"/>
                  </a:lnSpc>
                  <a:spcAft>
                    <a:spcPts val="600"/>
                  </a:spcAft>
                </a:pPr>
                <a14:m>
                  <m:oMathPara xmlns:m="http://schemas.openxmlformats.org/officeDocument/2006/math">
                    <m:oMathParaPr>
                      <m:jc m:val="left"/>
                    </m:oMathParaPr>
                    <m:oMath xmlns:m="http://schemas.openxmlformats.org/officeDocument/2006/math">
                      <m:sSub>
                        <m:sSubPr>
                          <m:ctrlPr>
                            <a:rPr lang="en-GB" i="1" smtClean="0">
                              <a:solidFill>
                                <a:srgbClr val="004976"/>
                              </a:solidFill>
                              <a:effectLst/>
                              <a:latin typeface="Cambria Math" panose="02040503050406030204" pitchFamily="18" charset="0"/>
                              <a:ea typeface="Calibri" panose="020F0502020204030204" pitchFamily="34" charset="0"/>
                            </a:rPr>
                          </m:ctrlPr>
                        </m:sSubPr>
                        <m:e>
                          <m:r>
                            <a:rPr lang="en-GB" i="1">
                              <a:solidFill>
                                <a:srgbClr val="004976"/>
                              </a:solidFill>
                              <a:effectLst/>
                              <a:latin typeface="Cambria Math" panose="02040503050406030204" pitchFamily="18" charset="0"/>
                              <a:ea typeface="Calibri" panose="020F0502020204030204" pitchFamily="34" charset="0"/>
                            </a:rPr>
                            <m:t>𝛥</m:t>
                          </m:r>
                          <m:r>
                            <a:rPr lang="en-GB" i="1">
                              <a:solidFill>
                                <a:srgbClr val="004976"/>
                              </a:solidFill>
                              <a:effectLst/>
                              <a:latin typeface="Cambria Math" panose="02040503050406030204" pitchFamily="18" charset="0"/>
                              <a:ea typeface="Calibri" panose="020F0502020204030204" pitchFamily="34" charset="0"/>
                            </a:rPr>
                            <m:t>𝑆</m:t>
                          </m:r>
                          <m:r>
                            <a:rPr lang="en-GB" i="1">
                              <a:solidFill>
                                <a:srgbClr val="004976"/>
                              </a:solidFill>
                              <a:effectLst/>
                              <a:latin typeface="Cambria Math" panose="02040503050406030204" pitchFamily="18" charset="0"/>
                              <a:ea typeface="Calibri" panose="020F0502020204030204" pitchFamily="34" charset="0"/>
                            </a:rPr>
                            <m:t>°</m:t>
                          </m:r>
                        </m:e>
                        <m:sub>
                          <m:r>
                            <a:rPr lang="en-GB" i="1">
                              <a:solidFill>
                                <a:srgbClr val="004976"/>
                              </a:solidFill>
                              <a:effectLst/>
                              <a:latin typeface="Cambria Math" panose="02040503050406030204" pitchFamily="18" charset="0"/>
                              <a:ea typeface="Calibri" panose="020F0502020204030204" pitchFamily="34" charset="0"/>
                            </a:rPr>
                            <m:t>𝑠𝑢𝑟𝑟𝑜𝑢𝑛𝑑𝑖𝑛𝑔𝑠</m:t>
                          </m:r>
                        </m:sub>
                      </m:sSub>
                      <m:r>
                        <a:rPr lang="en-GB" i="1">
                          <a:solidFill>
                            <a:srgbClr val="004976"/>
                          </a:solidFill>
                          <a:effectLst/>
                          <a:latin typeface="Cambria Math" panose="02040503050406030204" pitchFamily="18" charset="0"/>
                          <a:ea typeface="Calibri" panose="020F0502020204030204" pitchFamily="34" charset="0"/>
                        </a:rPr>
                        <m:t>=−</m:t>
                      </m:r>
                      <m:f>
                        <m:fPr>
                          <m:ctrlPr>
                            <a:rPr lang="en-GB" i="1">
                              <a:solidFill>
                                <a:srgbClr val="004976"/>
                              </a:solidFill>
                              <a:effectLst/>
                              <a:latin typeface="Cambria Math" panose="02040503050406030204" pitchFamily="18" charset="0"/>
                              <a:ea typeface="Calibri" panose="020F0502020204030204" pitchFamily="34" charset="0"/>
                            </a:rPr>
                          </m:ctrlPr>
                        </m:fPr>
                        <m:num>
                          <m:r>
                            <a:rPr lang="en-GB" i="1">
                              <a:solidFill>
                                <a:srgbClr val="004976"/>
                              </a:solidFill>
                              <a:effectLst/>
                              <a:latin typeface="Cambria Math" panose="02040503050406030204" pitchFamily="18" charset="0"/>
                              <a:ea typeface="Calibri" panose="020F0502020204030204" pitchFamily="34" charset="0"/>
                            </a:rPr>
                            <m:t>𝛥</m:t>
                          </m:r>
                          <m:r>
                            <a:rPr lang="en-GB" i="1">
                              <a:solidFill>
                                <a:srgbClr val="004976"/>
                              </a:solidFill>
                              <a:effectLst/>
                              <a:latin typeface="Cambria Math" panose="02040503050406030204" pitchFamily="18" charset="0"/>
                              <a:ea typeface="Calibri" panose="020F0502020204030204" pitchFamily="34" charset="0"/>
                            </a:rPr>
                            <m:t>𝐻</m:t>
                          </m:r>
                        </m:num>
                        <m:den>
                          <m:r>
                            <a:rPr lang="en-GB" i="1">
                              <a:solidFill>
                                <a:srgbClr val="004976"/>
                              </a:solidFill>
                              <a:effectLst/>
                              <a:latin typeface="Cambria Math" panose="02040503050406030204" pitchFamily="18" charset="0"/>
                              <a:ea typeface="Calibri" panose="020F0502020204030204" pitchFamily="34" charset="0"/>
                            </a:rPr>
                            <m:t>𝑇</m:t>
                          </m:r>
                        </m:den>
                      </m:f>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r>
                        <a:rPr lang="en-GB" b="0" i="1" smtClean="0">
                          <a:solidFill>
                            <a:srgbClr val="004976"/>
                          </a:solidFill>
                          <a:effectLst/>
                          <a:latin typeface="Cambria Math" panose="02040503050406030204" pitchFamily="18" charset="0"/>
                          <a:ea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rPr>
                        <m:t>=−</m:t>
                      </m:r>
                      <m:f>
                        <m:fPr>
                          <m:ctrlPr>
                            <a:rPr lang="en-GB" i="1">
                              <a:solidFill>
                                <a:srgbClr val="004976"/>
                              </a:solidFill>
                              <a:effectLst/>
                              <a:latin typeface="Cambria Math" panose="02040503050406030204" pitchFamily="18" charset="0"/>
                              <a:ea typeface="Calibri" panose="020F0502020204030204" pitchFamily="34" charset="0"/>
                            </a:rPr>
                          </m:ctrlPr>
                        </m:fPr>
                        <m:num>
                          <m:r>
                            <a:rPr lang="en-GB" i="1">
                              <a:solidFill>
                                <a:srgbClr val="004976"/>
                              </a:solidFill>
                              <a:effectLst/>
                              <a:latin typeface="Cambria Math" panose="02040503050406030204" pitchFamily="18" charset="0"/>
                              <a:ea typeface="Calibri" panose="020F0502020204030204" pitchFamily="34" charset="0"/>
                            </a:rPr>
                            <m:t>70,000</m:t>
                          </m:r>
                        </m:num>
                        <m:den>
                          <m:r>
                            <a:rPr lang="en-GB" i="1">
                              <a:solidFill>
                                <a:srgbClr val="004976"/>
                              </a:solidFill>
                              <a:effectLst/>
                              <a:latin typeface="Cambria Math" panose="02040503050406030204" pitchFamily="18" charset="0"/>
                              <a:ea typeface="Calibri" panose="020F0502020204030204" pitchFamily="34" charset="0"/>
                            </a:rPr>
                            <m:t>298</m:t>
                          </m:r>
                        </m:den>
                      </m:f>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r>
                        <a:rPr lang="en-GB" b="0" i="1" smtClean="0">
                          <a:solidFill>
                            <a:srgbClr val="004976"/>
                          </a:solidFill>
                          <a:effectLst/>
                          <a:latin typeface="Cambria Math" panose="02040503050406030204" pitchFamily="18" charset="0"/>
                          <a:ea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rPr>
                        <m:t>=234.9 </m:t>
                      </m:r>
                      <m:r>
                        <m:rPr>
                          <m:sty m:val="p"/>
                        </m:rPr>
                        <a:rPr lang="en-GB">
                          <a:solidFill>
                            <a:srgbClr val="004976"/>
                          </a:solidFill>
                          <a:effectLst/>
                          <a:latin typeface="Cambria Math" panose="02040503050406030204" pitchFamily="18" charset="0"/>
                          <a:ea typeface="Calibri" panose="020F0502020204030204" pitchFamily="34" charset="0"/>
                        </a:rPr>
                        <m:t>J</m:t>
                      </m:r>
                      <m:r>
                        <a:rPr lang="en-GB">
                          <a:solidFill>
                            <a:srgbClr val="004976"/>
                          </a:solidFill>
                          <a:effectLst/>
                          <a:latin typeface="Cambria Math" panose="02040503050406030204" pitchFamily="18" charset="0"/>
                          <a:ea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rPr>
                          </m:ctrlPr>
                        </m:sSupPr>
                        <m:e>
                          <m:sSup>
                            <m:sSupPr>
                              <m:ctrlPr>
                                <a:rPr lang="en-GB" i="1">
                                  <a:solidFill>
                                    <a:srgbClr val="004976"/>
                                  </a:solidFill>
                                  <a:latin typeface="Cambria Math" panose="02040503050406030204" pitchFamily="18" charset="0"/>
                                </a:rPr>
                              </m:ctrlPr>
                            </m:sSupPr>
                            <m:e>
                              <m:r>
                                <m:rPr>
                                  <m:sty m:val="p"/>
                                </m:rPr>
                                <a:rPr lang="en-GB">
                                  <a:solidFill>
                                    <a:srgbClr val="004976"/>
                                  </a:solidFill>
                                  <a:latin typeface="Cambria Math" panose="02040503050406030204" pitchFamily="18" charset="0"/>
                                  <a:ea typeface="Calibri" panose="020F0502020204030204" pitchFamily="34" charset="0"/>
                                  <a:cs typeface="Arial" panose="020B0604020202020204" pitchFamily="34" charset="0"/>
                                </a:rPr>
                                <m:t>K</m:t>
                              </m:r>
                            </m:e>
                            <m:sup>
                              <m:r>
                                <a:rPr lang="en-GB" i="1">
                                  <a:solidFill>
                                    <a:srgbClr val="004976"/>
                                  </a:solidFill>
                                  <a:latin typeface="Cambria Math" panose="02040503050406030204" pitchFamily="18" charset="0"/>
                                  <a:ea typeface="Calibri" panose="020F0502020204030204" pitchFamily="34" charset="0"/>
                                  <a:cs typeface="Arial" panose="020B0604020202020204" pitchFamily="34" charset="0"/>
                                </a:rPr>
                                <m:t>−</m:t>
                              </m:r>
                              <m:r>
                                <a:rPr lang="en-GB">
                                  <a:solidFill>
                                    <a:srgbClr val="004976"/>
                                  </a:solidFill>
                                  <a:latin typeface="Cambria Math" panose="02040503050406030204" pitchFamily="18" charset="0"/>
                                  <a:ea typeface="Calibri" panose="020F0502020204030204" pitchFamily="34" charset="0"/>
                                  <a:cs typeface="Arial" panose="020B0604020202020204" pitchFamily="34" charset="0"/>
                                </a:rPr>
                                <m:t>1</m:t>
                              </m:r>
                            </m:sup>
                          </m:sSup>
                          <m:r>
                            <a:rPr lang="en-GB" b="0" i="0" smtClean="0">
                              <a:solidFill>
                                <a:srgbClr val="004976"/>
                              </a:solidFill>
                              <a:latin typeface="Cambria Math" panose="02040503050406030204" pitchFamily="18" charset="0"/>
                              <a:ea typeface="Calibri" panose="020F0502020204030204" pitchFamily="34" charset="0"/>
                              <a:cs typeface="Arial" panose="020B060402020202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1</m:t>
                          </m:r>
                        </m:sup>
                      </m:sSup>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gn="ctr">
                  <a:lnSpc>
                    <a:spcPts val="1400"/>
                  </a:lnSpc>
                  <a:spcAft>
                    <a:spcPts val="600"/>
                  </a:spcAft>
                </a:pPr>
                <a14:m>
                  <m:oMathPara xmlns:m="http://schemas.openxmlformats.org/officeDocument/2006/math">
                    <m:oMathParaPr>
                      <m:jc m:val="left"/>
                    </m:oMathParaPr>
                    <m:oMath xmlns:m="http://schemas.openxmlformats.org/officeDocument/2006/math">
                      <m:sSub>
                        <m:sSubPr>
                          <m:ctrlPr>
                            <a:rPr lang="en-GB" i="1">
                              <a:solidFill>
                                <a:srgbClr val="004976"/>
                              </a:solidFill>
                              <a:effectLst/>
                              <a:latin typeface="Cambria Math" panose="02040503050406030204" pitchFamily="18" charset="0"/>
                              <a:ea typeface="Calibri" panose="020F0502020204030204" pitchFamily="34" charset="0"/>
                            </a:rPr>
                          </m:ctrlPr>
                        </m:sSubPr>
                        <m:e>
                          <m:r>
                            <a:rPr lang="en-GB" i="1">
                              <a:solidFill>
                                <a:srgbClr val="004976"/>
                              </a:solidFill>
                              <a:effectLst/>
                              <a:latin typeface="Cambria Math" panose="02040503050406030204" pitchFamily="18" charset="0"/>
                              <a:ea typeface="Calibri" panose="020F0502020204030204" pitchFamily="34" charset="0"/>
                            </a:rPr>
                            <m:t>𝛥</m:t>
                          </m:r>
                          <m:r>
                            <a:rPr lang="en-GB" i="1">
                              <a:solidFill>
                                <a:srgbClr val="004976"/>
                              </a:solidFill>
                              <a:effectLst/>
                              <a:latin typeface="Cambria Math" panose="02040503050406030204" pitchFamily="18" charset="0"/>
                              <a:ea typeface="Calibri" panose="020F0502020204030204" pitchFamily="34" charset="0"/>
                            </a:rPr>
                            <m:t>𝑆</m:t>
                          </m:r>
                          <m:r>
                            <a:rPr lang="en-GB" i="1">
                              <a:solidFill>
                                <a:srgbClr val="004976"/>
                              </a:solidFill>
                              <a:effectLst/>
                              <a:latin typeface="Cambria Math" panose="02040503050406030204" pitchFamily="18" charset="0"/>
                              <a:ea typeface="Calibri" panose="020F0502020204030204" pitchFamily="34" charset="0"/>
                            </a:rPr>
                            <m:t>°</m:t>
                          </m:r>
                        </m:e>
                        <m:sub>
                          <m:r>
                            <a:rPr lang="en-GB" i="1">
                              <a:solidFill>
                                <a:srgbClr val="004976"/>
                              </a:solidFill>
                              <a:effectLst/>
                              <a:latin typeface="Cambria Math" panose="02040503050406030204" pitchFamily="18" charset="0"/>
                              <a:ea typeface="Calibri" panose="020F0502020204030204" pitchFamily="34" charset="0"/>
                            </a:rPr>
                            <m:t>𝑡𝑜𝑡𝑎𝑙</m:t>
                          </m:r>
                        </m:sub>
                      </m:sSub>
                      <m:r>
                        <a:rPr lang="en-GB" i="1">
                          <a:solidFill>
                            <a:srgbClr val="004976"/>
                          </a:solidFill>
                          <a:effectLst/>
                          <a:latin typeface="Cambria Math" panose="02040503050406030204" pitchFamily="18" charset="0"/>
                          <a:ea typeface="Calibri" panose="020F0502020204030204" pitchFamily="34" charset="0"/>
                        </a:rPr>
                        <m:t>=175+ 234.9</m:t>
                      </m:r>
                    </m:oMath>
                  </m:oMathPara>
                </a14:m>
                <a:endParaRPr lang="en-GB" dirty="0">
                  <a:solidFill>
                    <a:srgbClr val="004976"/>
                  </a:solidFill>
                  <a:effectLst/>
                  <a:latin typeface="Arial" panose="020B0604020202020204" pitchFamily="34" charset="0"/>
                  <a:ea typeface="Calibri" panose="020F0502020204030204" pitchFamily="34" charset="0"/>
                </a:endParaRPr>
              </a:p>
              <a:p>
                <a:pPr algn="ctr">
                  <a:lnSpc>
                    <a:spcPts val="1400"/>
                  </a:lnSpc>
                  <a:spcAft>
                    <a:spcPts val="600"/>
                  </a:spcAft>
                </a:pPr>
                <a:endParaRPr lang="en-GB" dirty="0">
                  <a:solidFill>
                    <a:srgbClr val="004976"/>
                  </a:solidFill>
                  <a:effectLst/>
                  <a:latin typeface="Arial" panose="020B0604020202020204" pitchFamily="34" charset="0"/>
                  <a:ea typeface="Calibri" panose="020F0502020204030204" pitchFamily="34" charset="0"/>
                </a:endParaRPr>
              </a:p>
              <a:p>
                <a:pPr>
                  <a:lnSpc>
                    <a:spcPts val="1400"/>
                  </a:lnSpc>
                  <a:spcAft>
                    <a:spcPts val="600"/>
                  </a:spcAft>
                </a:pPr>
                <a14:m>
                  <m:oMathPara xmlns:m="http://schemas.openxmlformats.org/officeDocument/2006/math">
                    <m:oMathParaPr>
                      <m:jc m:val="left"/>
                    </m:oMathParaPr>
                    <m:oMath xmlns:m="http://schemas.openxmlformats.org/officeDocument/2006/math">
                      <m:r>
                        <a:rPr lang="en-GB" b="0" i="1" smtClean="0">
                          <a:solidFill>
                            <a:srgbClr val="004976"/>
                          </a:solidFill>
                          <a:effectLst/>
                          <a:latin typeface="Cambria Math" panose="02040503050406030204" pitchFamily="18" charset="0"/>
                          <a:ea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rPr>
                        <m:t>=(+)409.9 </m:t>
                      </m:r>
                      <m:r>
                        <m:rPr>
                          <m:sty m:val="p"/>
                        </m:rPr>
                        <a:rPr lang="en-GB">
                          <a:solidFill>
                            <a:srgbClr val="004976"/>
                          </a:solidFill>
                          <a:effectLst/>
                          <a:latin typeface="Cambria Math" panose="02040503050406030204" pitchFamily="18" charset="0"/>
                          <a:ea typeface="Calibri" panose="020F0502020204030204" pitchFamily="34" charset="0"/>
                        </a:rPr>
                        <m:t>J</m:t>
                      </m:r>
                      <m:r>
                        <a:rPr lang="en-GB">
                          <a:solidFill>
                            <a:srgbClr val="004976"/>
                          </a:solidFill>
                          <a:effectLst/>
                          <a:latin typeface="Cambria Math" panose="02040503050406030204" pitchFamily="18" charset="0"/>
                          <a:ea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rPr>
                          </m:ctrlPr>
                        </m:sSupPr>
                        <m:e>
                          <m:sSup>
                            <m:sSupPr>
                              <m:ctrlPr>
                                <a:rPr lang="en-GB" i="1">
                                  <a:solidFill>
                                    <a:srgbClr val="004976"/>
                                  </a:solidFill>
                                  <a:latin typeface="Cambria Math" panose="02040503050406030204" pitchFamily="18" charset="0"/>
                                  <a:ea typeface="Calibri" panose="020F0502020204030204" pitchFamily="34" charset="0"/>
                                </a:rPr>
                              </m:ctrlPr>
                            </m:sSupPr>
                            <m:e>
                              <m:r>
                                <m:rPr>
                                  <m:sty m:val="p"/>
                                </m:rPr>
                                <a:rPr lang="en-GB">
                                  <a:solidFill>
                                    <a:srgbClr val="004976"/>
                                  </a:solidFill>
                                  <a:latin typeface="Cambria Math" panose="02040503050406030204" pitchFamily="18" charset="0"/>
                                  <a:ea typeface="Calibri" panose="020F0502020204030204" pitchFamily="34" charset="0"/>
                                </a:rPr>
                                <m:t>K</m:t>
                              </m:r>
                            </m:e>
                            <m:sup>
                              <m:r>
                                <a:rPr lang="en-GB" i="1">
                                  <a:solidFill>
                                    <a:srgbClr val="004976"/>
                                  </a:solidFill>
                                  <a:latin typeface="Cambria Math" panose="02040503050406030204" pitchFamily="18" charset="0"/>
                                  <a:ea typeface="Calibri" panose="020F0502020204030204" pitchFamily="34" charset="0"/>
                                </a:rPr>
                                <m:t>−</m:t>
                              </m:r>
                              <m:r>
                                <a:rPr lang="en-GB">
                                  <a:solidFill>
                                    <a:srgbClr val="004976"/>
                                  </a:solidFill>
                                  <a:latin typeface="Cambria Math" panose="02040503050406030204" pitchFamily="18" charset="0"/>
                                  <a:ea typeface="Calibri" panose="020F0502020204030204" pitchFamily="34" charset="0"/>
                                </a:rPr>
                                <m:t>1</m:t>
                              </m:r>
                            </m:sup>
                          </m:sSup>
                          <m:r>
                            <a:rPr lang="en-GB" b="0" i="0" smtClean="0">
                              <a:solidFill>
                                <a:srgbClr val="004976"/>
                              </a:solidFill>
                              <a:latin typeface="Cambria Math" panose="02040503050406030204" pitchFamily="18" charset="0"/>
                              <a:ea typeface="Calibri" panose="020F050202020403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1</m:t>
                          </m:r>
                        </m:sup>
                      </m:sSup>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nSpc>
                    <a:spcPts val="1400"/>
                  </a:lnSpc>
                  <a:spcAft>
                    <a:spcPts val="600"/>
                  </a:spcAft>
                </a:pPr>
                <a14:m>
                  <m:oMathPara xmlns:m="http://schemas.openxmlformats.org/officeDocument/2006/math">
                    <m:oMathParaPr>
                      <m:jc m:val="left"/>
                    </m:oMathParaPr>
                    <m:oMath xmlns:m="http://schemas.openxmlformats.org/officeDocument/2006/math">
                      <m:r>
                        <a:rPr lang="en-GB" i="1" smtClean="0">
                          <a:solidFill>
                            <a:srgbClr val="004976"/>
                          </a:solidFill>
                          <a:effectLst/>
                          <a:latin typeface="Cambria Math" panose="02040503050406030204" pitchFamily="18" charset="0"/>
                          <a:ea typeface="Calibri" panose="020F0502020204030204" pitchFamily="34" charset="0"/>
                        </a:rPr>
                        <m:t>𝛥</m:t>
                      </m:r>
                      <m:r>
                        <a:rPr lang="en-GB" i="1" smtClean="0">
                          <a:solidFill>
                            <a:srgbClr val="004976"/>
                          </a:solidFill>
                          <a:effectLst/>
                          <a:latin typeface="Cambria Math" panose="02040503050406030204" pitchFamily="18" charset="0"/>
                          <a:ea typeface="Calibri" panose="020F0502020204030204" pitchFamily="34" charset="0"/>
                        </a:rPr>
                        <m:t>𝐺</m:t>
                      </m:r>
                      <m:r>
                        <a:rPr lang="en-GB" i="1" smtClean="0">
                          <a:solidFill>
                            <a:srgbClr val="004976"/>
                          </a:solidFill>
                          <a:effectLst/>
                          <a:latin typeface="Cambria Math" panose="02040503050406030204" pitchFamily="18" charset="0"/>
                          <a:ea typeface="Calibri" panose="020F0502020204030204" pitchFamily="34" charset="0"/>
                        </a:rPr>
                        <m:t>° =</m:t>
                      </m:r>
                      <m:r>
                        <a:rPr lang="en-GB" i="1" smtClean="0">
                          <a:solidFill>
                            <a:srgbClr val="004976"/>
                          </a:solidFill>
                          <a:effectLst/>
                          <a:latin typeface="Cambria Math" panose="02040503050406030204" pitchFamily="18" charset="0"/>
                          <a:ea typeface="Calibri" panose="020F0502020204030204" pitchFamily="34" charset="0"/>
                        </a:rPr>
                        <m:t>𝛥</m:t>
                      </m:r>
                      <m:r>
                        <a:rPr lang="en-GB" i="1" smtClean="0">
                          <a:solidFill>
                            <a:srgbClr val="004976"/>
                          </a:solidFill>
                          <a:effectLst/>
                          <a:latin typeface="Cambria Math" panose="02040503050406030204" pitchFamily="18" charset="0"/>
                          <a:ea typeface="Calibri" panose="020F0502020204030204" pitchFamily="34" charset="0"/>
                        </a:rPr>
                        <m:t>𝐻</m:t>
                      </m:r>
                      <m:r>
                        <a:rPr lang="en-GB" i="1" smtClean="0">
                          <a:solidFill>
                            <a:srgbClr val="004976"/>
                          </a:solidFill>
                          <a:effectLst/>
                          <a:latin typeface="Cambria Math" panose="02040503050406030204" pitchFamily="18" charset="0"/>
                          <a:ea typeface="Calibri" panose="020F0502020204030204" pitchFamily="34" charset="0"/>
                        </a:rPr>
                        <m:t>°−</m:t>
                      </m:r>
                      <m:r>
                        <a:rPr lang="en-GB" i="1" smtClean="0">
                          <a:solidFill>
                            <a:srgbClr val="004976"/>
                          </a:solidFill>
                          <a:effectLst/>
                          <a:latin typeface="Cambria Math" panose="02040503050406030204" pitchFamily="18" charset="0"/>
                          <a:ea typeface="Calibri" panose="020F0502020204030204" pitchFamily="34" charset="0"/>
                        </a:rPr>
                        <m:t>𝑇</m:t>
                      </m:r>
                      <m:r>
                        <a:rPr lang="en-GB" i="1" smtClean="0">
                          <a:solidFill>
                            <a:srgbClr val="004976"/>
                          </a:solidFill>
                          <a:effectLst/>
                          <a:latin typeface="Cambria Math" panose="02040503050406030204" pitchFamily="18" charset="0"/>
                          <a:ea typeface="Calibri" panose="020F0502020204030204" pitchFamily="34" charset="0"/>
                        </a:rPr>
                        <m:t>𝛥</m:t>
                      </m:r>
                      <m:r>
                        <a:rPr lang="en-GB" i="1" smtClean="0">
                          <a:solidFill>
                            <a:srgbClr val="004976"/>
                          </a:solidFill>
                          <a:effectLst/>
                          <a:latin typeface="Cambria Math" panose="02040503050406030204" pitchFamily="18" charset="0"/>
                          <a:ea typeface="Calibri" panose="020F0502020204030204" pitchFamily="34" charset="0"/>
                        </a:rPr>
                        <m:t>𝑆</m:t>
                      </m:r>
                      <m:r>
                        <a:rPr lang="en-GB" i="1" smtClean="0">
                          <a:solidFill>
                            <a:srgbClr val="004976"/>
                          </a:solidFill>
                          <a:effectLst/>
                          <a:latin typeface="Cambria Math" panose="02040503050406030204" pitchFamily="18" charset="0"/>
                          <a:ea typeface="Calibri" panose="020F0502020204030204" pitchFamily="34" charset="0"/>
                        </a:rPr>
                        <m:t>°</m:t>
                      </m:r>
                    </m:oMath>
                  </m:oMathPara>
                </a14:m>
                <a:endParaRPr lang="en-GB" i="1" dirty="0">
                  <a:solidFill>
                    <a:srgbClr val="004976"/>
                  </a:solidFill>
                  <a:effectLst/>
                  <a:latin typeface="Cambria Math" panose="02040503050406030204" pitchFamily="18" charset="0"/>
                  <a:ea typeface="Calibri" panose="020F0502020204030204" pitchFamily="34" charset="0"/>
                </a:endParaRPr>
              </a:p>
              <a:p>
                <a:pPr>
                  <a:lnSpc>
                    <a:spcPts val="1400"/>
                  </a:lnSpc>
                  <a:spcAft>
                    <a:spcPts val="600"/>
                  </a:spcAft>
                </a:pPr>
                <a:endParaRPr lang="en-GB" i="1" dirty="0">
                  <a:solidFill>
                    <a:srgbClr val="004976"/>
                  </a:solidFill>
                  <a:effectLst/>
                  <a:latin typeface="Cambria Math" panose="02040503050406030204" pitchFamily="18" charset="0"/>
                  <a:ea typeface="Calibri" panose="020F0502020204030204" pitchFamily="34" charset="0"/>
                </a:endParaRPr>
              </a:p>
              <a:p>
                <a:pPr>
                  <a:lnSpc>
                    <a:spcPts val="1400"/>
                  </a:lnSpc>
                  <a:spcAft>
                    <a:spcPts val="600"/>
                  </a:spcAft>
                </a:pPr>
                <a:r>
                  <a:rPr lang="en-GB" b="0" dirty="0">
                    <a:solidFill>
                      <a:srgbClr val="004976"/>
                    </a:solidFill>
                    <a:effectLst/>
                    <a:ea typeface="Calibri" panose="020F0502020204030204" pitchFamily="34" charset="0"/>
                  </a:rPr>
                  <a:t> </a:t>
                </a:r>
                <a14:m>
                  <m:oMath xmlns:m="http://schemas.openxmlformats.org/officeDocument/2006/math">
                    <m:r>
                      <a:rPr lang="en-GB" b="0" i="0" smtClean="0">
                        <a:solidFill>
                          <a:srgbClr val="004976"/>
                        </a:solidFill>
                        <a:effectLst/>
                        <a:latin typeface="Cambria Math" panose="02040503050406030204" pitchFamily="18" charset="0"/>
                        <a:ea typeface="Calibri" panose="020F0502020204030204" pitchFamily="34" charset="0"/>
                      </a:rPr>
                      <m:t>        </m:t>
                    </m:r>
                    <m:r>
                      <a:rPr lang="en-GB">
                        <a:solidFill>
                          <a:srgbClr val="004976"/>
                        </a:solidFill>
                        <a:effectLst/>
                        <a:latin typeface="Cambria Math" panose="02040503050406030204" pitchFamily="18" charset="0"/>
                        <a:ea typeface="Calibri" panose="020F0502020204030204" pitchFamily="34" charset="0"/>
                      </a:rPr>
                      <m:t>=70,000</m:t>
                    </m:r>
                    <m:r>
                      <a:rPr lang="en-GB" i="1">
                        <a:solidFill>
                          <a:srgbClr val="004976"/>
                        </a:solidFill>
                        <a:effectLst/>
                        <a:latin typeface="Cambria Math" panose="02040503050406030204" pitchFamily="18" charset="0"/>
                        <a:ea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rPr>
                        </m:ctrlPr>
                      </m:dPr>
                      <m:e>
                        <m:r>
                          <a:rPr lang="en-GB">
                            <a:solidFill>
                              <a:srgbClr val="004976"/>
                            </a:solidFill>
                            <a:effectLst/>
                            <a:latin typeface="Cambria Math" panose="02040503050406030204" pitchFamily="18" charset="0"/>
                            <a:ea typeface="Calibri" panose="020F0502020204030204" pitchFamily="34" charset="0"/>
                          </a:rPr>
                          <m:t>298×409.9</m:t>
                        </m:r>
                      </m:e>
                    </m:d>
                  </m:oMath>
                </a14:m>
                <a:endParaRPr lang="en-GB" dirty="0">
                  <a:effectLst/>
                  <a:latin typeface="Arial" panose="020B0604020202020204" pitchFamily="34" charset="0"/>
                  <a:ea typeface="Calibri" panose="020F0502020204030204" pitchFamily="34" charset="0"/>
                </a:endParaRPr>
              </a:p>
              <a:p>
                <a:pPr>
                  <a:lnSpc>
                    <a:spcPts val="1400"/>
                  </a:lnSpc>
                  <a:spcAft>
                    <a:spcPts val="600"/>
                  </a:spcAft>
                </a:pPr>
                <a:endParaRPr lang="en-GB" dirty="0">
                  <a:effectLst/>
                  <a:latin typeface="Arial" panose="020B0604020202020204" pitchFamily="34" charset="0"/>
                  <a:ea typeface="Calibri" panose="020F0502020204030204" pitchFamily="34" charset="0"/>
                </a:endParaRPr>
              </a:p>
              <a:p>
                <a:pPr>
                  <a:lnSpc>
                    <a:spcPts val="1400"/>
                  </a:lnSpc>
                  <a:spcAft>
                    <a:spcPts val="600"/>
                  </a:spcAft>
                </a:pPr>
                <a14:m>
                  <m:oMathPara xmlns:m="http://schemas.openxmlformats.org/officeDocument/2006/math">
                    <m:oMathParaPr>
                      <m:jc m:val="left"/>
                    </m:oMathParaPr>
                    <m:oMath xmlns:m="http://schemas.openxmlformats.org/officeDocument/2006/math">
                      <m:r>
                        <a:rPr lang="en-GB" b="0" i="0" smtClean="0">
                          <a:solidFill>
                            <a:srgbClr val="004976"/>
                          </a:solidFill>
                          <a:effectLst/>
                          <a:latin typeface="Cambria Math" panose="02040503050406030204" pitchFamily="18" charset="0"/>
                          <a:ea typeface="Calibri" panose="020F0502020204030204" pitchFamily="34" charset="0"/>
                        </a:rPr>
                        <m:t>         </m:t>
                      </m:r>
                      <m:r>
                        <a:rPr lang="en-GB">
                          <a:solidFill>
                            <a:srgbClr val="004976"/>
                          </a:solidFill>
                          <a:effectLst/>
                          <a:latin typeface="Cambria Math" panose="02040503050406030204" pitchFamily="18" charset="0"/>
                          <a:ea typeface="Calibri" panose="020F0502020204030204" pitchFamily="34" charset="0"/>
                        </a:rPr>
                        <m:t>=</m:t>
                      </m:r>
                      <m:r>
                        <a:rPr lang="en-GB" b="0" i="0" smtClean="0">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52,150.2</m:t>
                      </m:r>
                    </m:oMath>
                  </m:oMathPara>
                </a14:m>
                <a:endParaRPr lang="en-GB" dirty="0">
                  <a:effectLst/>
                  <a:latin typeface="Arial" panose="020B0604020202020204" pitchFamily="34" charset="0"/>
                  <a:ea typeface="Calibri" panose="020F0502020204030204" pitchFamily="34" charset="0"/>
                </a:endParaRPr>
              </a:p>
              <a:p>
                <a:pPr>
                  <a:lnSpc>
                    <a:spcPts val="1400"/>
                  </a:lnSpc>
                  <a:spcAft>
                    <a:spcPts val="600"/>
                  </a:spcAft>
                </a:pPr>
                <a:endParaRPr lang="en-GB" dirty="0">
                  <a:effectLst/>
                  <a:latin typeface="Arial" panose="020B0604020202020204" pitchFamily="34" charset="0"/>
                  <a:ea typeface="Calibri" panose="020F0502020204030204" pitchFamily="34" charset="0"/>
                </a:endParaRPr>
              </a:p>
              <a:p>
                <a:pPr>
                  <a:lnSpc>
                    <a:spcPts val="1400"/>
                  </a:lnSpc>
                  <a:spcAft>
                    <a:spcPts val="600"/>
                  </a:spcAft>
                </a:pPr>
                <a14:m>
                  <m:oMathPara xmlns:m="http://schemas.openxmlformats.org/officeDocument/2006/math">
                    <m:oMathParaPr>
                      <m:jc m:val="left"/>
                    </m:oMathParaPr>
                    <m:oMath xmlns:m="http://schemas.openxmlformats.org/officeDocument/2006/math">
                      <m:r>
                        <a:rPr lang="en-GB" i="1">
                          <a:solidFill>
                            <a:srgbClr val="004976"/>
                          </a:solidFill>
                          <a:effectLst/>
                          <a:latin typeface="Cambria Math" panose="02040503050406030204" pitchFamily="18" charset="0"/>
                          <a:ea typeface="Calibri" panose="020F0502020204030204" pitchFamily="34" charset="0"/>
                        </a:rPr>
                        <m:t> </m:t>
                      </m:r>
                      <m:r>
                        <a:rPr lang="en-GB" b="0" i="1" smtClean="0">
                          <a:solidFill>
                            <a:srgbClr val="004976"/>
                          </a:solidFill>
                          <a:effectLst/>
                          <a:latin typeface="Cambria Math" panose="02040503050406030204" pitchFamily="18" charset="0"/>
                          <a:ea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rPr>
                        <m:t>=</m:t>
                      </m:r>
                      <m:r>
                        <a:rPr lang="en-GB" b="0" i="1" smtClean="0">
                          <a:solidFill>
                            <a:srgbClr val="004976"/>
                          </a:solidFill>
                          <a:effectLst/>
                          <a:latin typeface="Cambria Math" panose="02040503050406030204" pitchFamily="18" charset="0"/>
                          <a:ea typeface="Calibri" panose="020F0502020204030204" pitchFamily="34" charset="0"/>
                        </a:rPr>
                        <m:t>(+)</m:t>
                      </m:r>
                      <m:r>
                        <a:rPr lang="en-GB" i="1">
                          <a:solidFill>
                            <a:srgbClr val="004976"/>
                          </a:solidFill>
                          <a:effectLst/>
                          <a:latin typeface="Cambria Math" panose="02040503050406030204" pitchFamily="18" charset="0"/>
                          <a:ea typeface="Calibri" panose="020F0502020204030204" pitchFamily="34" charset="0"/>
                        </a:rPr>
                        <m:t>52.2 </m:t>
                      </m:r>
                      <m:r>
                        <m:rPr>
                          <m:sty m:val="p"/>
                        </m:rPr>
                        <a:rPr lang="en-GB">
                          <a:solidFill>
                            <a:srgbClr val="004976"/>
                          </a:solidFill>
                          <a:effectLst/>
                          <a:latin typeface="Cambria Math" panose="02040503050406030204" pitchFamily="18" charset="0"/>
                          <a:ea typeface="Calibri" panose="020F0502020204030204" pitchFamily="34" charset="0"/>
                        </a:rPr>
                        <m:t>kJ</m:t>
                      </m:r>
                      <m:r>
                        <a:rPr lang="en-GB">
                          <a:solidFill>
                            <a:srgbClr val="004976"/>
                          </a:solidFill>
                          <a:effectLst/>
                          <a:latin typeface="Cambria Math" panose="02040503050406030204" pitchFamily="18" charset="0"/>
                          <a:ea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rPr>
                            <m:t>1</m:t>
                          </m:r>
                        </m:sup>
                      </m:sSup>
                    </m:oMath>
                  </m:oMathPara>
                </a14:m>
                <a:endParaRPr lang="en-GB" dirty="0">
                  <a:effectLst/>
                  <a:latin typeface="Arial" panose="020B0604020202020204" pitchFamily="34" charset="0"/>
                  <a:ea typeface="Calibri" panose="020F0502020204030204" pitchFamily="34" charset="0"/>
                </a:endParaRPr>
              </a:p>
              <a:p>
                <a:endParaRPr lang="en-GB"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6000113" y="1369066"/>
                <a:ext cx="4770000" cy="5040000"/>
              </a:xfrm>
              <a:blipFill>
                <a:blip r:embed="rId4"/>
                <a:stretch>
                  <a:fillRect l="-2043" t="-7022"/>
                </a:stretch>
              </a:blipFill>
            </p:spPr>
            <p:txBody>
              <a:bodyPr/>
              <a:lstStyle/>
              <a:p>
                <a:r>
                  <a:rPr lang="en-GB">
                    <a:noFill/>
                  </a:rPr>
                  <a:t> </a:t>
                </a:r>
              </a:p>
            </p:txBody>
          </p:sp>
        </mc:Fallback>
      </mc:AlternateContent>
    </p:spTree>
    <p:extLst>
      <p:ext uri="{BB962C8B-B14F-4D97-AF65-F5344CB8AC3E}">
        <p14:creationId xmlns:p14="http://schemas.microsoft.com/office/powerpoint/2010/main" val="3230546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39A9-3FF5-3241-9261-27D17E51C0AD}"/>
              </a:ext>
            </a:extLst>
          </p:cNvPr>
          <p:cNvSpPr>
            <a:spLocks noGrp="1"/>
          </p:cNvSpPr>
          <p:nvPr>
            <p:ph type="title"/>
          </p:nvPr>
        </p:nvSpPr>
        <p:spPr/>
        <p:txBody>
          <a:bodyPr/>
          <a:lstStyle/>
          <a:p>
            <a:r>
              <a:rPr lang="en-US" dirty="0"/>
              <a:t>5. State and calculate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B0F67BA-372E-806E-DFDC-8E244A521185}"/>
                  </a:ext>
                </a:extLst>
              </p:cNvPr>
              <p:cNvSpPr>
                <a:spLocks noGrp="1"/>
              </p:cNvSpPr>
              <p:nvPr>
                <p:ph idx="1"/>
              </p:nvPr>
            </p:nvSpPr>
            <p:spPr>
              <a:xfrm>
                <a:off x="540000" y="1260000"/>
                <a:ext cx="4770000" cy="5040000"/>
              </a:xfrm>
            </p:spPr>
            <p:txBody>
              <a:bodyPr>
                <a:normAutofit/>
              </a:bodyPr>
              <a:lstStyle/>
              <a:p>
                <a:pPr lvl="0" eaLnBrk="0" hangingPunct="0"/>
                <a:r>
                  <a:rPr lang="en-GB" sz="2000" dirty="0"/>
                  <a:t>b) State whether the reaction is feasible or not at 298 </a:t>
                </a:r>
                <a14:m>
                  <m:oMath xmlns:m="http://schemas.openxmlformats.org/officeDocument/2006/math">
                    <m:r>
                      <m:rPr>
                        <m:sty m:val="p"/>
                      </m:rPr>
                      <a:rPr lang="en-GB" sz="2000" i="0" smtClean="0">
                        <a:latin typeface="Cambria Math" panose="02040503050406030204" pitchFamily="18" charset="0"/>
                      </a:rPr>
                      <m:t>K</m:t>
                    </m:r>
                  </m:oMath>
                </a14:m>
                <a:r>
                  <a:rPr lang="en-GB" sz="2000" dirty="0"/>
                  <a:t>. Suggest a reason for your answer</a:t>
                </a:r>
                <a:r>
                  <a:rPr lang="en-GB" sz="2400" dirty="0"/>
                  <a:t>.</a:t>
                </a:r>
              </a:p>
              <a:p>
                <a:pPr eaLnBrk="0" hangingPunct="0"/>
                <a:r>
                  <a:rPr lang="en-GB" b="1" dirty="0">
                    <a:solidFill>
                      <a:srgbClr val="004976"/>
                    </a:solidFill>
                    <a:latin typeface="Cambria Math" panose="02040503050406030204" pitchFamily="18" charset="0"/>
                    <a:ea typeface="Cambria Math" panose="02040503050406030204" pitchFamily="18" charset="0"/>
                  </a:rPr>
                  <a:t>Learner answer:</a:t>
                </a:r>
                <a:endParaRPr lang="en-GB" b="1" dirty="0"/>
              </a:p>
              <a:p>
                <a:pPr lvl="0" eaLnBrk="0" hangingPunct="0"/>
                <a:r>
                  <a:rPr lang="en-GB" dirty="0">
                    <a:solidFill>
                      <a:srgbClr val="004976"/>
                    </a:solidFill>
                    <a:effectLst/>
                    <a:latin typeface="Cambria Math" panose="02040503050406030204" pitchFamily="18" charset="0"/>
                    <a:ea typeface="Cambria Math" panose="02040503050406030204" pitchFamily="18" charset="0"/>
                  </a:rPr>
                  <a:t>Yes</a:t>
                </a:r>
                <a:r>
                  <a:rPr lang="en-GB" dirty="0">
                    <a:solidFill>
                      <a:srgbClr val="004976"/>
                    </a:solidFill>
                    <a:latin typeface="Cambria Math" panose="02040503050406030204" pitchFamily="18" charset="0"/>
                    <a:ea typeface="Cambria Math" panose="02040503050406030204" pitchFamily="18" charset="0"/>
                  </a:rPr>
                  <a:t>, because</a:t>
                </a:r>
                <a:r>
                  <a:rPr lang="en-GB" dirty="0">
                    <a:solidFill>
                      <a:srgbClr val="004976"/>
                    </a:solidFill>
                    <a:effectLst/>
                    <a:latin typeface="Cambria Math" panose="02040503050406030204" pitchFamily="18" charset="0"/>
                    <a:ea typeface="Cambria Math" panose="02040503050406030204" pitchFamily="18" charset="0"/>
                  </a:rPr>
                  <a:t> </a:t>
                </a:r>
                <a14:m>
                  <m:oMath xmlns:m="http://schemas.openxmlformats.org/officeDocument/2006/math">
                    <m:r>
                      <a:rPr lang="en-GB" i="1">
                        <a:solidFill>
                          <a:srgbClr val="004976"/>
                        </a:solidFill>
                        <a:effectLst/>
                        <a:latin typeface="Cambria Math" panose="02040503050406030204" pitchFamily="18" charset="0"/>
                        <a:ea typeface="Cambria Math" panose="02040503050406030204" pitchFamily="18" charset="0"/>
                      </a:rPr>
                      <m:t>𝛥</m:t>
                    </m:r>
                    <m:r>
                      <a:rPr lang="en-GB" i="1">
                        <a:solidFill>
                          <a:srgbClr val="004976"/>
                        </a:solidFill>
                        <a:effectLst/>
                        <a:latin typeface="Cambria Math" panose="02040503050406030204" pitchFamily="18" charset="0"/>
                        <a:ea typeface="Cambria Math" panose="02040503050406030204" pitchFamily="18" charset="0"/>
                      </a:rPr>
                      <m:t>𝐺</m:t>
                    </m:r>
                    <m:r>
                      <a:rPr lang="en-GB" i="1">
                        <a:solidFill>
                          <a:srgbClr val="004976"/>
                        </a:solidFill>
                        <a:effectLst/>
                        <a:latin typeface="Cambria Math" panose="02040503050406030204" pitchFamily="18" charset="0"/>
                        <a:ea typeface="Cambria Math" panose="02040503050406030204" pitchFamily="18" charset="0"/>
                      </a:rPr>
                      <m:t>° </m:t>
                    </m:r>
                    <m:r>
                      <m:rPr>
                        <m:sty m:val="p"/>
                      </m:rPr>
                      <a:rPr lang="en-GB">
                        <a:solidFill>
                          <a:srgbClr val="004976"/>
                        </a:solidFill>
                        <a:effectLst/>
                        <a:latin typeface="Cambria Math" panose="02040503050406030204" pitchFamily="18" charset="0"/>
                        <a:ea typeface="Cambria Math" panose="02040503050406030204" pitchFamily="18" charset="0"/>
                      </a:rPr>
                      <m:t>is</m:t>
                    </m:r>
                    <m:r>
                      <a:rPr lang="en-GB">
                        <a:solidFill>
                          <a:srgbClr val="004976"/>
                        </a:solidFill>
                        <a:effectLst/>
                        <a:latin typeface="Cambria Math" panose="02040503050406030204" pitchFamily="18" charset="0"/>
                        <a:ea typeface="Cambria Math" panose="02040503050406030204" pitchFamily="18" charset="0"/>
                      </a:rPr>
                      <m:t> </m:t>
                    </m:r>
                    <m:r>
                      <m:rPr>
                        <m:sty m:val="p"/>
                      </m:rPr>
                      <a:rPr lang="en-GB">
                        <a:solidFill>
                          <a:srgbClr val="004976"/>
                        </a:solidFill>
                        <a:effectLst/>
                        <a:latin typeface="Cambria Math" panose="02040503050406030204" pitchFamily="18" charset="0"/>
                        <a:ea typeface="Cambria Math" panose="02040503050406030204" pitchFamily="18" charset="0"/>
                      </a:rPr>
                      <m:t>positive</m:t>
                    </m:r>
                    <m:r>
                      <a:rPr lang="en-GB">
                        <a:solidFill>
                          <a:srgbClr val="004976"/>
                        </a:solidFill>
                        <a:effectLst/>
                        <a:latin typeface="Cambria Math" panose="02040503050406030204" pitchFamily="18" charset="0"/>
                        <a:ea typeface="Cambria Math" panose="02040503050406030204" pitchFamily="18" charset="0"/>
                      </a:rPr>
                      <m:t>.</m:t>
                    </m:r>
                  </m:oMath>
                </a14:m>
                <a:endParaRPr lang="en-GB" dirty="0">
                  <a:latin typeface="Cambria Math" panose="02040503050406030204" pitchFamily="18" charset="0"/>
                  <a:ea typeface="Cambria Math" panose="02040503050406030204" pitchFamily="18" charset="0"/>
                </a:endParaRPr>
              </a:p>
              <a:p>
                <a:endParaRPr lang="en-GB" dirty="0"/>
              </a:p>
            </p:txBody>
          </p:sp>
        </mc:Choice>
        <mc:Fallback xmlns="">
          <p:sp>
            <p:nvSpPr>
              <p:cNvPr id="3" name="Content Placeholder 2">
                <a:extLst>
                  <a:ext uri="{FF2B5EF4-FFF2-40B4-BE49-F238E27FC236}">
                    <a16:creationId xmlns:a16="http://schemas.microsoft.com/office/drawing/2014/main" id="{BB0F67BA-372E-806E-DFDC-8E244A521185}"/>
                  </a:ext>
                </a:extLst>
              </p:cNvPr>
              <p:cNvSpPr>
                <a:spLocks noGrp="1" noRot="1" noChangeAspect="1" noMove="1" noResize="1" noEditPoints="1" noAdjustHandles="1" noChangeArrowheads="1" noChangeShapeType="1" noTextEdit="1"/>
              </p:cNvSpPr>
              <p:nvPr>
                <p:ph idx="1"/>
              </p:nvPr>
            </p:nvSpPr>
            <p:spPr>
              <a:xfrm>
                <a:off x="540000" y="1260000"/>
                <a:ext cx="4770000" cy="5040000"/>
              </a:xfrm>
              <a:blipFill>
                <a:blip r:embed="rId2"/>
                <a:stretch>
                  <a:fillRect l="-3581" t="-15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3EEA06B-718A-C14F-A466-3FA082004EBA}"/>
                  </a:ext>
                </a:extLst>
              </p:cNvPr>
              <p:cNvSpPr>
                <a:spLocks noGrp="1"/>
              </p:cNvSpPr>
              <p:nvPr>
                <p:ph idx="10"/>
              </p:nvPr>
            </p:nvSpPr>
            <p:spPr/>
            <p:txBody>
              <a:bodyPr>
                <a:normAutofit fontScale="25000" lnSpcReduction="20000"/>
              </a:bodyPr>
              <a:lstStyle/>
              <a:p>
                <a:pPr lvl="0" eaLnBrk="0" hangingPunct="0">
                  <a:lnSpc>
                    <a:spcPct val="120000"/>
                  </a:lnSpc>
                </a:pPr>
                <a:r>
                  <a:rPr lang="en-GB" sz="8000" dirty="0"/>
                  <a:t>c) Calculate the minimum temperature at which the decomposition of </a:t>
                </a:r>
                <a14:m>
                  <m:oMath xmlns:m="http://schemas.openxmlformats.org/officeDocument/2006/math">
                    <m:r>
                      <m:rPr>
                        <m:sty m:val="p"/>
                      </m:rPr>
                      <a:rPr lang="en-GB" sz="8800" i="0" smtClean="0">
                        <a:latin typeface="Cambria Math" panose="02040503050406030204" pitchFamily="18" charset="0"/>
                      </a:rPr>
                      <m:t>ZnCO</m:t>
                    </m:r>
                    <m:r>
                      <a:rPr lang="en-GB" sz="8800" i="0" baseline="-25000">
                        <a:latin typeface="Cambria Math" panose="02040503050406030204" pitchFamily="18" charset="0"/>
                      </a:rPr>
                      <m:t>3</m:t>
                    </m:r>
                  </m:oMath>
                </a14:m>
                <a:r>
                  <a:rPr lang="en-GB" sz="8000" dirty="0"/>
                  <a:t> is feasible. Use your answers from part a.</a:t>
                </a:r>
              </a:p>
              <a:p>
                <a:pPr lvl="0" eaLnBrk="0" hangingPunct="0"/>
                <a:r>
                  <a:rPr lang="en-GB" sz="8800" b="1" dirty="0">
                    <a:solidFill>
                      <a:srgbClr val="004976"/>
                    </a:solidFill>
                    <a:latin typeface="Cambria Math" panose="02040503050406030204" pitchFamily="18" charset="0"/>
                    <a:ea typeface="Cambria Math" panose="02040503050406030204" pitchFamily="18" charset="0"/>
                  </a:rPr>
                  <a:t>Learner answer:		 </a:t>
                </a:r>
              </a:p>
              <a:p>
                <a:pPr lvl="0" algn="ctr" eaLnBrk="0" hangingPunct="0"/>
                <a14:m>
                  <m:oMathPara xmlns:m="http://schemas.openxmlformats.org/officeDocument/2006/math">
                    <m:oMathParaPr>
                      <m:jc m:val="center"/>
                    </m:oMathParaPr>
                    <m:oMath xmlns:m="http://schemas.openxmlformats.org/officeDocument/2006/math">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     </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𝐺</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𝐻</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𝑇</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𝑆</m:t>
                      </m:r>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oMath>
                  </m:oMathPara>
                </a14:m>
                <a:endParaRPr lang="en-GB" sz="8800" b="0" i="1" dirty="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endParaRPr>
              </a:p>
              <a:p>
                <a:pPr lvl="0" algn="ctr" eaLnBrk="0" hangingPunct="0"/>
                <a14:m>
                  <m:oMathPara xmlns:m="http://schemas.openxmlformats.org/officeDocument/2006/math">
                    <m:oMathParaPr>
                      <m:jc m:val="center"/>
                    </m:oMathParaPr>
                    <m:oMath xmlns:m="http://schemas.openxmlformats.org/officeDocument/2006/math">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𝑇</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𝑆</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𝐻</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𝐺</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oMath>
                  </m:oMathPara>
                </a14:m>
                <a:endParaRPr lang="en-GB" sz="8800" dirty="0">
                  <a:effectLst/>
                  <a:latin typeface="Cambria Math" panose="02040503050406030204" pitchFamily="18" charset="0"/>
                  <a:ea typeface="Cambria Math" panose="02040503050406030204" pitchFamily="18" charset="0"/>
                  <a:cs typeface="Times New Roman" panose="02020603050405020304" pitchFamily="18" charset="0"/>
                </a:endParaRPr>
              </a:p>
              <a:p>
                <a:pPr marL="358775" eaLnBrk="0" hangingPunct="0">
                  <a:lnSpc>
                    <a:spcPct val="107000"/>
                  </a:lnSpc>
                  <a:spcBef>
                    <a:spcPts val="395"/>
                  </a:spcBef>
                  <a:tabLst>
                    <a:tab pos="661670" algn="l"/>
                  </a:tabLst>
                </a:pPr>
                <a14:m>
                  <m:oMathPara xmlns:m="http://schemas.openxmlformats.org/officeDocument/2006/math">
                    <m:oMathParaPr>
                      <m:jc m:val="center"/>
                    </m:oMathParaPr>
                    <m:oMath xmlns:m="http://schemas.openxmlformats.org/officeDocument/2006/math">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𝑇</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f>
                        <m:fPr>
                          <m:ctrlP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𝐻</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num>
                        <m:den>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𝛥</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𝑆</m:t>
                          </m:r>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den>
                      </m:f>
                    </m:oMath>
                  </m:oMathPara>
                </a14:m>
                <a:endParaRPr lang="en-GB" sz="8800" dirty="0">
                  <a:effectLst/>
                  <a:latin typeface="Cambria Math" panose="02040503050406030204" pitchFamily="18" charset="0"/>
                  <a:ea typeface="Cambria Math" panose="02040503050406030204" pitchFamily="18" charset="0"/>
                  <a:cs typeface="Times New Roman" panose="02020603050405020304" pitchFamily="18" charset="0"/>
                </a:endParaRPr>
              </a:p>
              <a:p>
                <a:pPr marL="719138" eaLnBrk="0" hangingPunct="0">
                  <a:lnSpc>
                    <a:spcPct val="107000"/>
                  </a:lnSpc>
                  <a:spcBef>
                    <a:spcPts val="395"/>
                  </a:spcBef>
                  <a:tabLst>
                    <a:tab pos="719138" algn="l"/>
                  </a:tabLst>
                </a:pPr>
                <a14:m>
                  <m:oMathPara xmlns:m="http://schemas.openxmlformats.org/officeDocument/2006/math">
                    <m:oMathParaPr>
                      <m:jc m:val="centerGroup"/>
                    </m:oMathParaPr>
                    <m:oMath xmlns:m="http://schemas.openxmlformats.org/officeDocument/2006/math">
                      <m:r>
                        <a:rPr lang="en-GB" sz="8800" b="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              </m:t>
                      </m:r>
                      <m:r>
                        <a:rPr lang="en-GB" sz="880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m:t>
                      </m:r>
                      <m:f>
                        <m:fPr>
                          <m:ctrlPr>
                            <a:rPr lang="en-GB" sz="8800" i="1" smtClean="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70,000</m:t>
                          </m:r>
                        </m:num>
                        <m:den>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175</m:t>
                          </m:r>
                        </m:den>
                      </m:f>
                    </m:oMath>
                  </m:oMathPara>
                </a14:m>
                <a:endParaRPr lang="en-GB" sz="8800" i="1" dirty="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endParaRPr>
              </a:p>
              <a:p>
                <a:pPr algn="ctr" defTabSz="931863" eaLnBrk="0" hangingPunct="0">
                  <a:lnSpc>
                    <a:spcPct val="107000"/>
                  </a:lnSpc>
                  <a:spcBef>
                    <a:spcPts val="395"/>
                  </a:spcBef>
                  <a:tabLst>
                    <a:tab pos="358775" algn="l"/>
                    <a:tab pos="4213225" algn="l"/>
                  </a:tabLst>
                </a:pPr>
                <a14:m>
                  <m:oMathPara xmlns:m="http://schemas.openxmlformats.org/officeDocument/2006/math">
                    <m:oMathParaPr>
                      <m:jc m:val="centerGroup"/>
                    </m:oMathParaPr>
                    <m:oMath xmlns:m="http://schemas.openxmlformats.org/officeDocument/2006/math">
                      <m:r>
                        <a:rPr lang="en-GB" sz="8800" i="1">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rPr>
                        <m:t>=400℃</m:t>
                      </m:r>
                    </m:oMath>
                  </m:oMathPara>
                </a14:m>
                <a:endParaRPr lang="en-GB" sz="8800" dirty="0">
                  <a:effectLst/>
                  <a:latin typeface="Cambria Math" panose="02040503050406030204" pitchFamily="18" charset="0"/>
                  <a:ea typeface="Cambria Math" panose="02040503050406030204" pitchFamily="18" charset="0"/>
                  <a:cs typeface="Times New Roman" panose="02020603050405020304" pitchFamily="18" charset="0"/>
                </a:endParaRPr>
              </a:p>
              <a:p>
                <a:pPr eaLnBrk="0" hangingPunct="0"/>
                <a:endParaRPr lang="en-GB" sz="2400" dirty="0">
                  <a:solidFill>
                    <a:srgbClr val="0070C0"/>
                  </a:solidFill>
                  <a:latin typeface="Bookman Old Style" panose="02050604050505020204" pitchFamily="18" charset="0"/>
                </a:endParaRPr>
              </a:p>
              <a:p>
                <a:r>
                  <a:rPr lang="en-GB" baseline="30000" dirty="0">
                    <a:solidFill>
                      <a:srgbClr val="0070C0"/>
                    </a:solidFill>
                    <a:latin typeface="Bradley Hand ITC" panose="03070402050302030203" pitchFamily="66" charset="0"/>
                  </a:rPr>
                  <a:t> </a:t>
                </a:r>
                <a:endParaRPr lang="en-GB" dirty="0">
                  <a:solidFill>
                    <a:srgbClr val="0070C0"/>
                  </a:solidFill>
                  <a:latin typeface="Bradley Hand ITC" panose="03070402050302030203" pitchFamily="66" charset="0"/>
                </a:endParaRPr>
              </a:p>
              <a:p>
                <a:pPr eaLnBrk="0" hangingPunct="0"/>
                <a:r>
                  <a:rPr lang="en-GB" dirty="0">
                    <a:solidFill>
                      <a:srgbClr val="0070C0"/>
                    </a:solidFill>
                    <a:latin typeface="Bradley Hand ITC" panose="03070402050302030203" pitchFamily="66" charset="0"/>
                  </a:rPr>
                  <a:t> </a:t>
                </a:r>
              </a:p>
              <a:p>
                <a:endParaRPr lang="en-GB" dirty="0"/>
              </a:p>
              <a:p>
                <a:endParaRPr lang="en-US" dirty="0"/>
              </a:p>
            </p:txBody>
          </p:sp>
        </mc:Choice>
        <mc:Fallback xmlns="">
          <p:sp>
            <p:nvSpPr>
              <p:cNvPr id="4" name="Content Placeholder 3">
                <a:extLst>
                  <a:ext uri="{FF2B5EF4-FFF2-40B4-BE49-F238E27FC236}">
                    <a16:creationId xmlns:a16="http://schemas.microsoft.com/office/drawing/2014/main" id="{33EEA06B-718A-C14F-A466-3FA082004EBA}"/>
                  </a:ext>
                </a:extLst>
              </p:cNvPr>
              <p:cNvSpPr>
                <a:spLocks noGrp="1" noRot="1" noChangeAspect="1" noMove="1" noResize="1" noEditPoints="1" noAdjustHandles="1" noChangeArrowheads="1" noChangeShapeType="1" noTextEdit="1"/>
              </p:cNvSpPr>
              <p:nvPr>
                <p:ph idx="10"/>
              </p:nvPr>
            </p:nvSpPr>
            <p:spPr>
              <a:blipFill>
                <a:blip r:embed="rId3"/>
                <a:stretch>
                  <a:fillRect l="-3581" t="-1574"/>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DCAA2A57-FE58-2D44-8DE4-E58AF40FC68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Questions 5b and 5c</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938753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Setting the scene</a:t>
            </a:r>
          </a:p>
        </p:txBody>
      </p:sp>
      <p:sp>
        <p:nvSpPr>
          <p:cNvPr id="3" name="Content Placeholder 2">
            <a:extLst>
              <a:ext uri="{FF2B5EF4-FFF2-40B4-BE49-F238E27FC236}">
                <a16:creationId xmlns:a16="http://schemas.microsoft.com/office/drawing/2014/main" id="{42D261EF-CB17-734D-9279-25E68CB25C9B}"/>
              </a:ext>
            </a:extLst>
          </p:cNvPr>
          <p:cNvSpPr>
            <a:spLocks noGrp="1"/>
          </p:cNvSpPr>
          <p:nvPr>
            <p:ph idx="1"/>
          </p:nvPr>
        </p:nvSpPr>
        <p:spPr/>
        <p:txBody>
          <a:bodyPr>
            <a:noAutofit/>
          </a:bodyPr>
          <a:lstStyle/>
          <a:p>
            <a:r>
              <a:rPr lang="en-GB" sz="2000" dirty="0"/>
              <a:t>A group of learners have answered some entropy questions. Unfortunately, they are not entirely correct.</a:t>
            </a:r>
          </a:p>
          <a:p>
            <a:r>
              <a:rPr lang="en-GB" sz="2000" dirty="0"/>
              <a:t>Read through the questions and the </a:t>
            </a:r>
            <a:r>
              <a:rPr lang="en-GB" b="1" dirty="0">
                <a:solidFill>
                  <a:srgbClr val="004976"/>
                </a:solidFill>
                <a:latin typeface="Cambria Math" panose="02040503050406030204" pitchFamily="18" charset="0"/>
                <a:ea typeface="Cambria Math" panose="02040503050406030204" pitchFamily="18" charset="0"/>
              </a:rPr>
              <a:t>learner</a:t>
            </a:r>
            <a:r>
              <a:rPr lang="en-GB" b="1" dirty="0">
                <a:solidFill>
                  <a:srgbClr val="004976"/>
                </a:solidFill>
              </a:rPr>
              <a:t> </a:t>
            </a:r>
            <a:r>
              <a:rPr lang="en-GB" b="1" dirty="0">
                <a:solidFill>
                  <a:srgbClr val="004976"/>
                </a:solidFill>
                <a:latin typeface="Cambria Math" panose="02040503050406030204" pitchFamily="18" charset="0"/>
                <a:ea typeface="Cambria Math" panose="02040503050406030204" pitchFamily="18" charset="0"/>
              </a:rPr>
              <a:t>answers </a:t>
            </a:r>
            <a:r>
              <a:rPr lang="en-GB" sz="2000" dirty="0"/>
              <a:t>provided.</a:t>
            </a:r>
          </a:p>
          <a:p>
            <a:r>
              <a:rPr lang="en-GB" sz="2000" dirty="0"/>
              <a:t>Identify the mistake or mistakes. These may include:</a:t>
            </a:r>
          </a:p>
          <a:p>
            <a:pPr lvl="1"/>
            <a:r>
              <a:rPr lang="en-GB" sz="2000" dirty="0">
                <a:latin typeface="Century Gothic" panose="020B0502020202020204" pitchFamily="34" charset="0"/>
              </a:rPr>
              <a:t>incorrect terminology</a:t>
            </a:r>
          </a:p>
          <a:p>
            <a:pPr lvl="1"/>
            <a:r>
              <a:rPr lang="en-GB" sz="2000" dirty="0">
                <a:latin typeface="Century Gothic" panose="020B0502020202020204" pitchFamily="34" charset="0"/>
              </a:rPr>
              <a:t>inaccuracies in calculations</a:t>
            </a:r>
          </a:p>
          <a:p>
            <a:pPr lvl="1"/>
            <a:r>
              <a:rPr lang="en-GB" sz="2000" dirty="0">
                <a:latin typeface="Century Gothic" panose="020B0502020202020204" pitchFamily="34" charset="0"/>
              </a:rPr>
              <a:t>incorrect explanations</a:t>
            </a:r>
          </a:p>
          <a:p>
            <a:pPr lvl="1"/>
            <a:r>
              <a:rPr lang="en-GB" sz="2000" dirty="0">
                <a:latin typeface="Century Gothic" panose="020B0502020202020204" pitchFamily="34" charset="0"/>
              </a:rPr>
              <a:t>incomplete explanations.</a:t>
            </a:r>
          </a:p>
          <a:p>
            <a:pPr marL="457200" lvl="1" indent="0">
              <a:buNone/>
            </a:pPr>
            <a:endParaRPr lang="en-GB" sz="2000" dirty="0"/>
          </a:p>
          <a:p>
            <a:r>
              <a:rPr lang="en-GB" sz="2000" dirty="0"/>
              <a:t>Explain the identified mistake(s) and then write out the correct answer.</a:t>
            </a:r>
          </a:p>
        </p:txBody>
      </p:sp>
      <p:sp>
        <p:nvSpPr>
          <p:cNvPr id="5" name="Vertical Title 1">
            <a:extLst>
              <a:ext uri="{FF2B5EF4-FFF2-40B4-BE49-F238E27FC236}">
                <a16:creationId xmlns:a16="http://schemas.microsoft.com/office/drawing/2014/main" id="{76D69270-DF54-0F49-8E8A-A56623E50520}"/>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0430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4051A-2D2C-FA46-8C59-1205A9BB233F}"/>
              </a:ext>
            </a:extLst>
          </p:cNvPr>
          <p:cNvSpPr>
            <a:spLocks noGrp="1"/>
          </p:cNvSpPr>
          <p:nvPr>
            <p:ph type="title"/>
          </p:nvPr>
        </p:nvSpPr>
        <p:spPr>
          <a:xfrm>
            <a:off x="540000" y="540000"/>
            <a:ext cx="10080000" cy="440661"/>
          </a:xfrm>
        </p:spPr>
        <p:txBody>
          <a:bodyPr/>
          <a:lstStyle/>
          <a:p>
            <a:pPr lvl="0"/>
            <a:r>
              <a:rPr lang="en-GB" dirty="0"/>
              <a:t>Learning objectives</a:t>
            </a:r>
          </a:p>
        </p:txBody>
      </p:sp>
      <p:sp>
        <p:nvSpPr>
          <p:cNvPr id="3" name="Content Placeholder 2">
            <a:extLst>
              <a:ext uri="{FF2B5EF4-FFF2-40B4-BE49-F238E27FC236}">
                <a16:creationId xmlns:a16="http://schemas.microsoft.com/office/drawing/2014/main" id="{6053042A-60A3-6F4C-9EBA-BAA2F1B6F071}"/>
              </a:ext>
            </a:extLst>
          </p:cNvPr>
          <p:cNvSpPr>
            <a:spLocks noGrp="1"/>
          </p:cNvSpPr>
          <p:nvPr>
            <p:ph idx="1"/>
          </p:nvPr>
        </p:nvSpPr>
        <p:spPr>
          <a:xfrm>
            <a:off x="540000" y="1468230"/>
            <a:ext cx="10080000" cy="5040000"/>
          </a:xfrm>
        </p:spPr>
        <p:txBody>
          <a:bodyPr/>
          <a:lstStyle/>
          <a:p>
            <a:pPr marL="0" indent="0">
              <a:buNone/>
            </a:pPr>
            <a:r>
              <a:rPr lang="en-GB" sz="2000" dirty="0"/>
              <a:t>To be able to:</a:t>
            </a:r>
          </a:p>
          <a:p>
            <a:r>
              <a:rPr lang="en-GB" sz="2000" dirty="0"/>
              <a:t>Identify misconceptions </a:t>
            </a:r>
            <a:r>
              <a:rPr lang="en-GB" sz="2000" dirty="0">
                <a:effectLst/>
                <a:ea typeface="Calibri" panose="020F0502020204030204" pitchFamily="34" charset="0"/>
              </a:rPr>
              <a:t>in entropy </a:t>
            </a:r>
            <a:r>
              <a:rPr lang="en-GB" sz="2000">
                <a:effectLst/>
                <a:ea typeface="Calibri" panose="020F0502020204030204" pitchFamily="34" charset="0"/>
              </a:rPr>
              <a:t>question responses. </a:t>
            </a:r>
            <a:endParaRPr lang="en-GB" sz="2000" dirty="0">
              <a:effectLst/>
              <a:ea typeface="Calibri" panose="020F0502020204030204" pitchFamily="34" charset="0"/>
            </a:endParaRPr>
          </a:p>
          <a:p>
            <a:r>
              <a:rPr lang="en-GB" sz="2000" dirty="0"/>
              <a:t>Explain why changes in entropy occur.</a:t>
            </a:r>
          </a:p>
          <a:p>
            <a:r>
              <a:rPr lang="en-GB" sz="2000" dirty="0"/>
              <a:t>Understand why some reactions are not feasible under standard conditions.</a:t>
            </a:r>
          </a:p>
          <a:p>
            <a:endParaRPr lang="en-GB" dirty="0"/>
          </a:p>
        </p:txBody>
      </p:sp>
      <p:sp>
        <p:nvSpPr>
          <p:cNvPr id="4" name="Vertical Title 1">
            <a:extLst>
              <a:ext uri="{FF2B5EF4-FFF2-40B4-BE49-F238E27FC236}">
                <a16:creationId xmlns:a16="http://schemas.microsoft.com/office/drawing/2014/main" id="{7D94A1A7-3388-3842-8AF8-0C015DE6544F}"/>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582498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4051A-2D2C-FA46-8C59-1205A9BB233F}"/>
              </a:ext>
            </a:extLst>
          </p:cNvPr>
          <p:cNvSpPr>
            <a:spLocks noGrp="1"/>
          </p:cNvSpPr>
          <p:nvPr>
            <p:ph type="title"/>
          </p:nvPr>
        </p:nvSpPr>
        <p:spPr>
          <a:xfrm>
            <a:off x="540000" y="540000"/>
            <a:ext cx="10080000" cy="440661"/>
          </a:xfrm>
        </p:spPr>
        <p:txBody>
          <a:bodyPr/>
          <a:lstStyle/>
          <a:p>
            <a:pPr lvl="0"/>
            <a:r>
              <a:rPr lang="en-GB" dirty="0"/>
              <a:t>1. Predict the entropy change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053042A-60A3-6F4C-9EBA-BAA2F1B6F071}"/>
                  </a:ext>
                </a:extLst>
              </p:cNvPr>
              <p:cNvSpPr>
                <a:spLocks noGrp="1"/>
              </p:cNvSpPr>
              <p:nvPr>
                <p:ph idx="1"/>
              </p:nvPr>
            </p:nvSpPr>
            <p:spPr>
              <a:xfrm>
                <a:off x="540000" y="1468230"/>
                <a:ext cx="10080000" cy="5040000"/>
              </a:xfrm>
            </p:spPr>
            <p:txBody>
              <a:bodyPr>
                <a:noAutofit/>
              </a:bodyPr>
              <a:lstStyle/>
              <a:p>
                <a:pPr marL="0" indent="0">
                  <a:buNone/>
                </a:pPr>
                <a:r>
                  <a:rPr lang="en-GB" sz="2000" dirty="0"/>
                  <a:t>The reaction between the solids hydrated barium hydroxide and ammonium chloride is endothermic</a:t>
                </a:r>
              </a:p>
              <a:p>
                <a:pPr marL="0" indent="0">
                  <a:buNone/>
                </a:pPr>
                <a:r>
                  <a:rPr lang="en-GB" sz="2000" dirty="0"/>
                  <a:t>The symbol equation is: </a:t>
                </a:r>
              </a:p>
              <a:p>
                <a:pPr marL="0" indent="0">
                  <a:buNone/>
                </a:pPr>
                <a14:m>
                  <m:oMathPara xmlns:m="http://schemas.openxmlformats.org/officeDocument/2006/math">
                    <m:oMathParaPr>
                      <m:jc m:val="centerGroup"/>
                    </m:oMathParaPr>
                    <m:oMath xmlns:m="http://schemas.openxmlformats.org/officeDocument/2006/math">
                      <m:r>
                        <m:rPr>
                          <m:sty m:val="p"/>
                        </m:rPr>
                        <a:rPr lang="en-GB" smtClean="0">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Ba</m:t>
                      </m:r>
                      <m:sSub>
                        <m:sSubPr>
                          <m:ctrlPr>
                            <a:rPr lang="en-GB" i="1">
                              <a:effectLst/>
                              <a:latin typeface="Cambria Math" panose="02040503050406030204" pitchFamily="18" charset="0"/>
                              <a:ea typeface="Cambria Math" panose="02040503050406030204" pitchFamily="18" charset="0"/>
                            </a:rPr>
                          </m:ctrlPr>
                        </m:sSubPr>
                        <m:e>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m:t>
                          </m:r>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OH</m:t>
                          </m:r>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2</m:t>
                          </m:r>
                        </m:sub>
                      </m:s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.8</m:t>
                      </m:r>
                      <m:sSub>
                        <m:sSubPr>
                          <m:ctrlPr>
                            <a:rPr lang="en-GB" i="1">
                              <a:effectLst/>
                              <a:latin typeface="Cambria Math" panose="02040503050406030204" pitchFamily="18" charset="0"/>
                              <a:ea typeface="Cambria Math" panose="02040503050406030204" pitchFamily="18" charset="0"/>
                            </a:rPr>
                          </m:ctrlPr>
                        </m:sSub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H</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2</m:t>
                          </m:r>
                        </m:sub>
                      </m:sSub>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O</m:t>
                      </m:r>
                      <m:d>
                        <m:dPr>
                          <m:ctrlPr>
                            <a:rPr lang="en-GB" i="1">
                              <a:effectLst/>
                              <a:latin typeface="Cambria Math" panose="02040503050406030204" pitchFamily="18" charset="0"/>
                              <a:ea typeface="Cambria Math" panose="02040503050406030204" pitchFamily="18" charset="0"/>
                            </a:rPr>
                          </m:ctrlPr>
                        </m:d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s</m:t>
                          </m:r>
                        </m:e>
                      </m:d>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 +2</m:t>
                      </m:r>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N</m:t>
                      </m:r>
                      <m:sSub>
                        <m:sSubPr>
                          <m:ctrlPr>
                            <a:rPr lang="en-GB" i="1">
                              <a:effectLst/>
                              <a:latin typeface="Cambria Math" panose="02040503050406030204" pitchFamily="18" charset="0"/>
                              <a:ea typeface="Cambria Math" panose="02040503050406030204" pitchFamily="18" charset="0"/>
                            </a:rPr>
                          </m:ctrlPr>
                        </m:sSub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H</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4</m:t>
                          </m:r>
                        </m:sub>
                      </m:sSub>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Cl</m:t>
                      </m:r>
                      <m:d>
                        <m:dPr>
                          <m:ctrlPr>
                            <a:rPr lang="en-GB" i="1">
                              <a:effectLst/>
                              <a:latin typeface="Cambria Math" panose="02040503050406030204" pitchFamily="18" charset="0"/>
                              <a:ea typeface="Cambria Math" panose="02040503050406030204" pitchFamily="18" charset="0"/>
                            </a:rPr>
                          </m:ctrlPr>
                        </m:d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s</m:t>
                          </m:r>
                        </m:e>
                      </m:d>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 </m:t>
                      </m:r>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Ba</m:t>
                      </m:r>
                      <m:sSub>
                        <m:sSubPr>
                          <m:ctrlPr>
                            <a:rPr lang="en-GB" i="1">
                              <a:effectLst/>
                              <a:latin typeface="Cambria Math" panose="02040503050406030204" pitchFamily="18" charset="0"/>
                              <a:ea typeface="Cambria Math" panose="02040503050406030204" pitchFamily="18" charset="0"/>
                            </a:rPr>
                          </m:ctrlPr>
                        </m:sSub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Cl</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2</m:t>
                          </m:r>
                        </m:sub>
                      </m:sSub>
                      <m:d>
                        <m:dPr>
                          <m:ctrlPr>
                            <a:rPr lang="en-GB" i="1">
                              <a:effectLst/>
                              <a:latin typeface="Cambria Math" panose="02040503050406030204" pitchFamily="18" charset="0"/>
                              <a:ea typeface="Cambria Math" panose="02040503050406030204" pitchFamily="18" charset="0"/>
                            </a:rPr>
                          </m:ctrlPr>
                        </m:d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s</m:t>
                          </m:r>
                        </m:e>
                      </m:d>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+10</m:t>
                      </m:r>
                      <m:sSub>
                        <m:sSubPr>
                          <m:ctrlPr>
                            <a:rPr lang="en-GB" i="1">
                              <a:effectLst/>
                              <a:latin typeface="Cambria Math" panose="02040503050406030204" pitchFamily="18" charset="0"/>
                              <a:ea typeface="Cambria Math" panose="02040503050406030204" pitchFamily="18" charset="0"/>
                            </a:rPr>
                          </m:ctrlPr>
                        </m:sSub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H</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2</m:t>
                          </m:r>
                        </m:sub>
                      </m:sSub>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O</m:t>
                      </m:r>
                      <m:d>
                        <m:dPr>
                          <m:ctrlPr>
                            <a:rPr lang="en-GB" i="1">
                              <a:effectLst/>
                              <a:latin typeface="Cambria Math" panose="02040503050406030204" pitchFamily="18" charset="0"/>
                              <a:ea typeface="Cambria Math" panose="02040503050406030204" pitchFamily="18" charset="0"/>
                            </a:rPr>
                          </m:ctrlPr>
                        </m:d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l</m:t>
                          </m:r>
                        </m:e>
                      </m:d>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+2</m:t>
                      </m:r>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N</m:t>
                      </m:r>
                      <m:sSub>
                        <m:sSubPr>
                          <m:ctrlPr>
                            <a:rPr lang="en-GB" i="1">
                              <a:effectLst/>
                              <a:latin typeface="Cambria Math" panose="02040503050406030204" pitchFamily="18" charset="0"/>
                              <a:ea typeface="Cambria Math" panose="02040503050406030204" pitchFamily="18" charset="0"/>
                            </a:rPr>
                          </m:ctrlPr>
                        </m:sSubPr>
                        <m:e>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H</m:t>
                          </m:r>
                        </m:e>
                        <m: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3</m:t>
                          </m:r>
                        </m:sub>
                      </m:sSub>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m:t>
                      </m:r>
                      <m:r>
                        <m:rPr>
                          <m:sty m:val="p"/>
                        </m:rP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g</m:t>
                      </m:r>
                      <m:r>
                        <a:rPr lang="en-GB">
                          <a:solidFill>
                            <a:srgbClr val="000000"/>
                          </a:solidFill>
                          <a:effectLst/>
                          <a:latin typeface="Cambria Math" panose="02040503050406030204" pitchFamily="18" charset="0"/>
                          <a:ea typeface="Cambria Math" panose="02040503050406030204" pitchFamily="18" charset="0"/>
                          <a:cs typeface="Arial" panose="020B0604020202020204" pitchFamily="34" charset="0"/>
                        </a:rPr>
                        <m:t>)</m:t>
                      </m:r>
                    </m:oMath>
                  </m:oMathPara>
                </a14:m>
                <a:endParaRPr lang="en-GB" dirty="0">
                  <a:latin typeface="Cambria Math" panose="02040503050406030204" pitchFamily="18" charset="0"/>
                  <a:ea typeface="Cambria Math" panose="02040503050406030204" pitchFamily="18" charset="0"/>
                </a:endParaRPr>
              </a:p>
              <a:p>
                <a:pPr marL="0" indent="0">
                  <a:buNone/>
                </a:pPr>
                <a:r>
                  <a:rPr lang="en-GB" sz="2000" dirty="0"/>
                  <a:t>a) Predict the sign of the standard entropy change of the system (</a:t>
                </a:r>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𝛥</m:t>
                        </m:r>
                        <m:r>
                          <a:rPr lang="en-GB" b="0" i="1" smtClean="0">
                            <a:latin typeface="Cambria Math" panose="02040503050406030204" pitchFamily="18" charset="0"/>
                            <a:ea typeface="Cambria Math" panose="02040503050406030204" pitchFamily="18" charset="0"/>
                          </a:rPr>
                          <m:t>𝑆</m:t>
                        </m:r>
                      </m:e>
                      <m:sub>
                        <m:r>
                          <a:rPr lang="en-GB" b="0" i="1" smtClean="0">
                            <a:latin typeface="Cambria Math" panose="02040503050406030204" pitchFamily="18" charset="0"/>
                          </a:rPr>
                          <m:t>𝑠𝑦𝑠𝑡𝑒𝑚</m:t>
                        </m:r>
                      </m:sub>
                    </m:sSub>
                  </m:oMath>
                </a14:m>
                <a:r>
                  <a:rPr lang="en-GB" sz="2000" dirty="0"/>
                  <a:t>)</a:t>
                </a:r>
                <a:r>
                  <a:rPr lang="en-GB" dirty="0"/>
                  <a:t> </a:t>
                </a:r>
                <a:r>
                  <a:rPr lang="en-GB" sz="2000" dirty="0"/>
                  <a:t>for this reaction and give two reasons to justify your prediction.</a:t>
                </a:r>
              </a:p>
              <a:p>
                <a:pPr marL="0" indent="0">
                  <a:buNone/>
                </a:pPr>
                <a:endParaRPr lang="en-GB" dirty="0">
                  <a:solidFill>
                    <a:srgbClr val="004976"/>
                  </a:solidFill>
                  <a:latin typeface="Cambria Math" panose="02040503050406030204" pitchFamily="18" charset="0"/>
                  <a:ea typeface="Cambria Math" panose="02040503050406030204" pitchFamily="18" charset="0"/>
                </a:endParaRPr>
              </a:p>
              <a:p>
                <a:pPr marL="0" indent="0">
                  <a:buNone/>
                </a:pPr>
                <a:r>
                  <a:rPr lang="en-GB" b="1" dirty="0">
                    <a:solidFill>
                      <a:srgbClr val="004976"/>
                    </a:solidFill>
                    <a:latin typeface="Cambria Math" panose="02040503050406030204" pitchFamily="18" charset="0"/>
                    <a:ea typeface="Cambria Math" panose="02040503050406030204" pitchFamily="18" charset="0"/>
                  </a:rPr>
                  <a:t>Learner answer:</a:t>
                </a:r>
              </a:p>
              <a:p>
                <a:pPr marL="0" indent="0">
                  <a:buNone/>
                </a:pPr>
                <a14:m>
                  <m:oMath xmlns:m="http://schemas.openxmlformats.org/officeDocument/2006/math">
                    <m:sSub>
                      <m:sSubPr>
                        <m:ctrlPr>
                          <a:rPr lang="en-GB" i="1" smtClean="0">
                            <a:solidFill>
                              <a:srgbClr val="004976"/>
                            </a:solidFill>
                            <a:latin typeface="Cambria Math" panose="02040503050406030204" pitchFamily="18" charset="0"/>
                            <a:ea typeface="Cambria Math" panose="02040503050406030204" pitchFamily="18" charset="0"/>
                          </a:rPr>
                        </m:ctrlPr>
                      </m:sSubPr>
                      <m:e>
                        <m:r>
                          <a:rPr lang="en-GB" i="1" smtClean="0">
                            <a:solidFill>
                              <a:srgbClr val="004976"/>
                            </a:solidFill>
                            <a:latin typeface="Cambria Math" panose="02040503050406030204" pitchFamily="18" charset="0"/>
                            <a:ea typeface="Cambria Math" panose="02040503050406030204" pitchFamily="18" charset="0"/>
                          </a:rPr>
                          <m:t>∆</m:t>
                        </m:r>
                        <m:r>
                          <a:rPr lang="en-GB" b="0" i="1" smtClean="0">
                            <a:solidFill>
                              <a:srgbClr val="004976"/>
                            </a:solidFill>
                            <a:latin typeface="Cambria Math" panose="02040503050406030204" pitchFamily="18" charset="0"/>
                            <a:ea typeface="Cambria Math" panose="02040503050406030204" pitchFamily="18" charset="0"/>
                          </a:rPr>
                          <m:t>𝑆</m:t>
                        </m:r>
                      </m:e>
                      <m:sub>
                        <m:r>
                          <a:rPr lang="en-GB" b="0" i="1" smtClean="0">
                            <a:solidFill>
                              <a:srgbClr val="004976"/>
                            </a:solidFill>
                            <a:latin typeface="Cambria Math" panose="02040503050406030204" pitchFamily="18" charset="0"/>
                            <a:ea typeface="Cambria Math" panose="02040503050406030204" pitchFamily="18" charset="0"/>
                          </a:rPr>
                          <m:t>𝑠𝑦𝑠𝑡𝑒𝑚</m:t>
                        </m:r>
                      </m:sub>
                    </m:sSub>
                  </m:oMath>
                </a14:m>
                <a:r>
                  <a:rPr lang="en-GB" i="1" baseline="-25000" dirty="0">
                    <a:solidFill>
                      <a:srgbClr val="004976"/>
                    </a:solidFill>
                    <a:latin typeface="Cambria Math" panose="02040503050406030204" pitchFamily="18" charset="0"/>
                    <a:ea typeface="Cambria Math" panose="02040503050406030204" pitchFamily="18" charset="0"/>
                  </a:rPr>
                  <a:t> </a:t>
                </a:r>
                <a:r>
                  <a:rPr lang="en-GB" dirty="0">
                    <a:solidFill>
                      <a:srgbClr val="004976"/>
                    </a:solidFill>
                    <a:latin typeface="Cambria Math" panose="02040503050406030204" pitchFamily="18" charset="0"/>
                    <a:ea typeface="Cambria Math" panose="02040503050406030204" pitchFamily="18" charset="0"/>
                  </a:rPr>
                  <a:t>is positive because the number of molecules of products is greater than the number of molecules of reactants. Two moles of solids go to one mole of solid.</a:t>
                </a:r>
              </a:p>
            </p:txBody>
          </p:sp>
        </mc:Choice>
        <mc:Fallback>
          <p:sp>
            <p:nvSpPr>
              <p:cNvPr id="3" name="Content Placeholder 2">
                <a:extLst>
                  <a:ext uri="{FF2B5EF4-FFF2-40B4-BE49-F238E27FC236}">
                    <a16:creationId xmlns:a16="http://schemas.microsoft.com/office/drawing/2014/main" id="{6053042A-60A3-6F4C-9EBA-BAA2F1B6F071}"/>
                  </a:ext>
                </a:extLst>
              </p:cNvPr>
              <p:cNvSpPr>
                <a:spLocks noGrp="1" noRot="1" noChangeAspect="1" noMove="1" noResize="1" noEditPoints="1" noAdjustHandles="1" noChangeArrowheads="1" noChangeShapeType="1" noTextEdit="1"/>
              </p:cNvSpPr>
              <p:nvPr>
                <p:ph idx="1"/>
              </p:nvPr>
            </p:nvSpPr>
            <p:spPr>
              <a:xfrm>
                <a:off x="540000" y="1468230"/>
                <a:ext cx="10080000" cy="5040000"/>
              </a:xfrm>
              <a:blipFill>
                <a:blip r:embed="rId2"/>
                <a:stretch>
                  <a:fillRect l="-1694" t="-1572" r="-1331"/>
                </a:stretch>
              </a:blipFill>
            </p:spPr>
            <p:txBody>
              <a:bodyPr/>
              <a:lstStyle/>
              <a:p>
                <a:r>
                  <a:rPr lang="en-GB">
                    <a:noFill/>
                  </a:rPr>
                  <a:t> </a:t>
                </a:r>
              </a:p>
            </p:txBody>
          </p:sp>
        </mc:Fallback>
      </mc:AlternateContent>
      <p:sp>
        <p:nvSpPr>
          <p:cNvPr id="4" name="Vertical Title 1">
            <a:extLst>
              <a:ext uri="{FF2B5EF4-FFF2-40B4-BE49-F238E27FC236}">
                <a16:creationId xmlns:a16="http://schemas.microsoft.com/office/drawing/2014/main" id="{7D94A1A7-3388-3842-8AF8-0C015DE6544F}"/>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 1a</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312574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39A9-3FF5-3241-9261-27D17E51C0AD}"/>
              </a:ext>
            </a:extLst>
          </p:cNvPr>
          <p:cNvSpPr>
            <a:spLocks noGrp="1"/>
          </p:cNvSpPr>
          <p:nvPr>
            <p:ph type="title"/>
          </p:nvPr>
        </p:nvSpPr>
        <p:spPr/>
        <p:txBody>
          <a:bodyPr/>
          <a:lstStyle/>
          <a:p>
            <a:r>
              <a:rPr lang="en-US" dirty="0"/>
              <a:t>1. Calculate</a:t>
            </a:r>
          </a:p>
        </p:txBody>
      </p:sp>
      <mc:AlternateContent xmlns:mc="http://schemas.openxmlformats.org/markup-compatibility/2006" xmlns:a14="http://schemas.microsoft.com/office/drawing/2010/main">
        <mc:Choice Requires="a14">
          <p:graphicFrame>
            <p:nvGraphicFramePr>
              <p:cNvPr id="9" name="Table 9">
                <a:extLst>
                  <a:ext uri="{FF2B5EF4-FFF2-40B4-BE49-F238E27FC236}">
                    <a16:creationId xmlns:a16="http://schemas.microsoft.com/office/drawing/2014/main" id="{A729D5EA-1F89-CDE6-99A0-6B83D009439F}"/>
                  </a:ext>
                </a:extLst>
              </p:cNvPr>
              <p:cNvGraphicFramePr>
                <a:graphicFrameLocks noGrp="1"/>
              </p:cNvGraphicFramePr>
              <p:nvPr>
                <p:extLst>
                  <p:ext uri="{D42A27DB-BD31-4B8C-83A1-F6EECF244321}">
                    <p14:modId xmlns:p14="http://schemas.microsoft.com/office/powerpoint/2010/main" val="2469156251"/>
                  </p:ext>
                </p:extLst>
              </p:nvPr>
            </p:nvGraphicFramePr>
            <p:xfrm>
              <a:off x="540000" y="1302665"/>
              <a:ext cx="4494337" cy="4923471"/>
            </p:xfrm>
            <a:graphic>
              <a:graphicData uri="http://schemas.openxmlformats.org/drawingml/2006/table">
                <a:tbl>
                  <a:tblPr firstRow="1" bandRow="1">
                    <a:tableStyleId>{5C22544A-7EE6-4342-B048-85BDC9FD1C3A}</a:tableStyleId>
                  </a:tblPr>
                  <a:tblGrid>
                    <a:gridCol w="1617573">
                      <a:extLst>
                        <a:ext uri="{9D8B030D-6E8A-4147-A177-3AD203B41FA5}">
                          <a16:colId xmlns:a16="http://schemas.microsoft.com/office/drawing/2014/main" val="2431922892"/>
                        </a:ext>
                      </a:extLst>
                    </a:gridCol>
                    <a:gridCol w="1387011">
                      <a:extLst>
                        <a:ext uri="{9D8B030D-6E8A-4147-A177-3AD203B41FA5}">
                          <a16:colId xmlns:a16="http://schemas.microsoft.com/office/drawing/2014/main" val="2916591874"/>
                        </a:ext>
                      </a:extLst>
                    </a:gridCol>
                    <a:gridCol w="1489753">
                      <a:extLst>
                        <a:ext uri="{9D8B030D-6E8A-4147-A177-3AD203B41FA5}">
                          <a16:colId xmlns:a16="http://schemas.microsoft.com/office/drawing/2014/main" val="1146938165"/>
                        </a:ext>
                      </a:extLst>
                    </a:gridCol>
                  </a:tblGrid>
                  <a:tr h="7033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a:solidFill>
                                <a:srgbClr val="004976"/>
                              </a:solidFill>
                              <a:effectLst/>
                              <a:latin typeface="Century Gothic" panose="020B0502020202020204" pitchFamily="34" charset="0"/>
                              <a:ea typeface="+mn-ea"/>
                              <a:cs typeface="+mn-cs"/>
                            </a:rPr>
                            <a:t>Compound</a:t>
                          </a: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algn="ctr"/>
                          <a14:m>
                            <m:oMathPara xmlns:m="http://schemas.openxmlformats.org/officeDocument/2006/math">
                              <m:oMathParaPr>
                                <m:jc m:val="center"/>
                              </m:oMathParaPr>
                              <m:oMath xmlns:m="http://schemas.openxmlformats.org/officeDocument/2006/math">
                                <m:sSup>
                                  <m:sSupPr>
                                    <m:ctrlPr>
                                      <a:rPr lang="en-GB" sz="1800" b="1" i="1" kern="1200" smtClean="0">
                                        <a:solidFill>
                                          <a:srgbClr val="004976"/>
                                        </a:solidFill>
                                        <a:effectLst/>
                                        <a:latin typeface="Cambria Math" panose="02040503050406030204" pitchFamily="18" charset="0"/>
                                        <a:ea typeface="+mn-ea"/>
                                        <a:cs typeface="+mn-cs"/>
                                      </a:rPr>
                                    </m:ctrlPr>
                                  </m:sSupPr>
                                  <m:e>
                                    <m:sSub>
                                      <m:sSubPr>
                                        <m:ctrlPr>
                                          <a:rPr lang="en-GB" sz="1800" b="1" i="1" kern="1200">
                                            <a:solidFill>
                                              <a:srgbClr val="004976"/>
                                            </a:solidFill>
                                            <a:effectLst/>
                                            <a:latin typeface="Cambria Math" panose="02040503050406030204" pitchFamily="18" charset="0"/>
                                            <a:ea typeface="+mn-ea"/>
                                            <a:cs typeface="+mn-cs"/>
                                          </a:rPr>
                                        </m:ctrlPr>
                                      </m:sSubPr>
                                      <m:e>
                                        <m:r>
                                          <a:rPr lang="en-GB" sz="1800" b="1" i="1" kern="1200">
                                            <a:solidFill>
                                              <a:srgbClr val="004976"/>
                                            </a:solidFill>
                                            <a:effectLst/>
                                            <a:latin typeface="Cambria Math" panose="02040503050406030204" pitchFamily="18" charset="0"/>
                                            <a:ea typeface="+mn-ea"/>
                                            <a:cs typeface="+mn-cs"/>
                                          </a:rPr>
                                          <m:t>𝜟</m:t>
                                        </m:r>
                                        <m:r>
                                          <a:rPr lang="en-GB" sz="1800" b="1" i="1" kern="1200">
                                            <a:solidFill>
                                              <a:srgbClr val="004976"/>
                                            </a:solidFill>
                                            <a:effectLst/>
                                            <a:latin typeface="Cambria Math" panose="02040503050406030204" pitchFamily="18" charset="0"/>
                                            <a:ea typeface="+mn-ea"/>
                                            <a:cs typeface="+mn-cs"/>
                                          </a:rPr>
                                          <m:t>𝑯</m:t>
                                        </m:r>
                                      </m:e>
                                      <m:sub>
                                        <m:r>
                                          <a:rPr lang="en-GB" sz="1800" b="1" i="1" kern="1200">
                                            <a:solidFill>
                                              <a:srgbClr val="004976"/>
                                            </a:solidFill>
                                            <a:effectLst/>
                                            <a:latin typeface="Cambria Math" panose="02040503050406030204" pitchFamily="18" charset="0"/>
                                            <a:ea typeface="+mn-ea"/>
                                            <a:cs typeface="+mn-cs"/>
                                          </a:rPr>
                                          <m:t>𝒇</m:t>
                                        </m:r>
                                      </m:sub>
                                    </m:sSub>
                                  </m:e>
                                  <m:sup>
                                    <m:r>
                                      <a:rPr lang="en-GB" sz="1800" b="0" i="1" kern="1200">
                                        <a:solidFill>
                                          <a:srgbClr val="004976"/>
                                        </a:solidFill>
                                        <a:effectLst/>
                                        <a:latin typeface="Cambria Math" panose="02040503050406030204" pitchFamily="18" charset="0"/>
                                        <a:ea typeface="+mn-ea"/>
                                        <a:cs typeface="+mn-cs"/>
                                      </a:rPr>
                                      <m:t>° </m:t>
                                    </m:r>
                                  </m:sup>
                                </m:sSup>
                              </m:oMath>
                            </m:oMathPara>
                          </a14:m>
                          <a:endParaRPr lang="en-GB" sz="1800" b="0" i="1" kern="1200" dirty="0">
                            <a:solidFill>
                              <a:srgbClr val="004976"/>
                            </a:solidFill>
                            <a:effectLst/>
                            <a:latin typeface="+mn-lt"/>
                            <a:ea typeface="+mn-ea"/>
                            <a:cs typeface="+mn-cs"/>
                          </a:endParaRPr>
                        </a:p>
                        <a:p>
                          <a:pPr algn="ctr"/>
                          <a14:m>
                            <m:oMathPara xmlns:m="http://schemas.openxmlformats.org/officeDocument/2006/math">
                              <m:oMathParaPr>
                                <m:jc m:val="center"/>
                              </m:oMathParaPr>
                              <m:oMath xmlns:m="http://schemas.openxmlformats.org/officeDocument/2006/math">
                                <m:r>
                                  <a:rPr lang="en-GB" sz="1800" b="0" i="1" kern="1200" smtClean="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𝐤𝐉</m:t>
                                </m:r>
                                <m:r>
                                  <a:rPr lang="en-GB" sz="1800" b="0" kern="1200">
                                    <a:solidFill>
                                      <a:srgbClr val="004976"/>
                                    </a:solidFill>
                                    <a:effectLst/>
                                    <a:latin typeface="Cambria Math" panose="02040503050406030204" pitchFamily="18" charset="0"/>
                                    <a:ea typeface="+mn-ea"/>
                                    <a:cs typeface="+mn-cs"/>
                                  </a:rPr>
                                  <m:t>  </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𝐦𝐨𝐥</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r>
                                  <a:rPr lang="en-GB" sz="1800" b="1" i="1" kern="1200" smtClean="0">
                                    <a:solidFill>
                                      <a:srgbClr val="004976"/>
                                    </a:solidFill>
                                    <a:effectLst/>
                                    <a:latin typeface="Cambria Math" panose="02040503050406030204" pitchFamily="18" charset="0"/>
                                    <a:ea typeface="+mn-ea"/>
                                    <a:cs typeface="+mn-cs"/>
                                  </a:rPr>
                                  <m:t>)</m:t>
                                </m:r>
                              </m:oMath>
                            </m:oMathPara>
                          </a14:m>
                          <a:endParaRPr lang="en-GB"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algn="ctr"/>
                          <a14:m>
                            <m:oMathPara xmlns:m="http://schemas.openxmlformats.org/officeDocument/2006/math">
                              <m:oMathParaPr>
                                <m:jc m:val="center"/>
                              </m:oMathParaPr>
                              <m:oMath xmlns:m="http://schemas.openxmlformats.org/officeDocument/2006/math">
                                <m:r>
                                  <a:rPr lang="en-GB" sz="1800" b="1" i="1" kern="1200" smtClean="0">
                                    <a:solidFill>
                                      <a:srgbClr val="004976"/>
                                    </a:solidFill>
                                    <a:effectLst/>
                                    <a:latin typeface="Cambria Math" panose="02040503050406030204" pitchFamily="18" charset="0"/>
                                    <a:ea typeface="+mn-ea"/>
                                    <a:cs typeface="+mn-cs"/>
                                  </a:rPr>
                                  <m:t>𝜟</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𝑺</m:t>
                                    </m:r>
                                  </m:e>
                                  <m:sup>
                                    <m:r>
                                      <a:rPr lang="en-GB" sz="1800" b="0" i="1" kern="1200">
                                        <a:solidFill>
                                          <a:srgbClr val="004976"/>
                                        </a:solidFill>
                                        <a:effectLst/>
                                        <a:latin typeface="Cambria Math" panose="02040503050406030204" pitchFamily="18" charset="0"/>
                                        <a:ea typeface="+mn-ea"/>
                                        <a:cs typeface="+mn-cs"/>
                                      </a:rPr>
                                      <m:t>° </m:t>
                                    </m:r>
                                  </m:sup>
                                </m:sSup>
                              </m:oMath>
                            </m:oMathPara>
                          </a14:m>
                          <a:endParaRPr lang="en-GB" sz="1800" b="0" i="1" kern="1200" dirty="0">
                            <a:solidFill>
                              <a:srgbClr val="004976"/>
                            </a:solidFill>
                            <a:effectLst/>
                            <a:latin typeface="+mn-lt"/>
                            <a:ea typeface="+mn-ea"/>
                            <a:cs typeface="+mn-cs"/>
                          </a:endParaRPr>
                        </a:p>
                        <a:p>
                          <a:pPr algn="ctr"/>
                          <a14:m>
                            <m:oMathPara xmlns:m="http://schemas.openxmlformats.org/officeDocument/2006/math">
                              <m:oMathParaPr>
                                <m:jc m:val="center"/>
                              </m:oMathParaPr>
                              <m:oMath xmlns:m="http://schemas.openxmlformats.org/officeDocument/2006/math">
                                <m:r>
                                  <a:rPr lang="en-GB" sz="1800" b="0" i="1" kern="1200" smtClean="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𝐉</m:t>
                                </m:r>
                                <m:r>
                                  <a:rPr lang="en-GB" sz="1800" b="0" kern="1200">
                                    <a:solidFill>
                                      <a:srgbClr val="004976"/>
                                    </a:solidFill>
                                    <a:effectLst/>
                                    <a:latin typeface="Cambria Math" panose="02040503050406030204" pitchFamily="18" charset="0"/>
                                    <a:ea typeface="+mn-ea"/>
                                    <a:cs typeface="+mn-cs"/>
                                  </a:rPr>
                                  <m:t> </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𝐊</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sSup>
                                  <m:sSupPr>
                                    <m:ctrlPr>
                                      <a:rPr lang="en-GB" sz="1800" b="1" i="1" kern="1200" smtClean="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𝐦𝐨𝐥</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r>
                                  <a:rPr lang="en-GB" sz="1800" b="1" i="1" kern="1200" smtClean="0">
                                    <a:solidFill>
                                      <a:srgbClr val="004976"/>
                                    </a:solidFill>
                                    <a:effectLst/>
                                    <a:latin typeface="Cambria Math" panose="02040503050406030204" pitchFamily="18" charset="0"/>
                                    <a:ea typeface="+mn-ea"/>
                                    <a:cs typeface="+mn-cs"/>
                                  </a:rPr>
                                  <m:t>)</m:t>
                                </m:r>
                              </m:oMath>
                            </m:oMathPara>
                          </a14:m>
                          <a:endParaRPr lang="en-GB"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extLst>
                      <a:ext uri="{0D108BD9-81ED-4DB2-BD59-A6C34878D82A}">
                        <a16:rowId xmlns:a16="http://schemas.microsoft.com/office/drawing/2014/main" val="3018375895"/>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Ba(OH)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.8H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–3345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427</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4</a:t>
                          </a:r>
                          <a:r>
                            <a:rPr lang="en-GB" sz="1500" dirty="0">
                              <a:effectLst/>
                              <a:latin typeface="Cambria Math" panose="02040503050406030204" pitchFamily="18" charset="0"/>
                              <a:ea typeface="Cambria Math" panose="02040503050406030204" pitchFamily="18" charset="0"/>
                            </a:rPr>
                            <a:t>Cl(s)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–314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95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3</a:t>
                          </a:r>
                          <a:r>
                            <a:rPr lang="en-GB" sz="1500" dirty="0">
                              <a:effectLst/>
                              <a:latin typeface="Cambria Math" panose="02040503050406030204" pitchFamily="18" charset="0"/>
                              <a:ea typeface="Cambria Math" panose="02040503050406030204" pitchFamily="18" charset="0"/>
                            </a:rPr>
                            <a:t>(g)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192</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4775077"/>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–286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70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5867719"/>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–859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124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8695125"/>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.2H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–1460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203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231958"/>
                      </a:ext>
                    </a:extLst>
                  </a:tr>
                </a:tbl>
              </a:graphicData>
            </a:graphic>
          </p:graphicFrame>
        </mc:Choice>
        <mc:Fallback xmlns="">
          <p:graphicFrame>
            <p:nvGraphicFramePr>
              <p:cNvPr id="9" name="Table 9">
                <a:extLst>
                  <a:ext uri="{FF2B5EF4-FFF2-40B4-BE49-F238E27FC236}">
                    <a16:creationId xmlns:a16="http://schemas.microsoft.com/office/drawing/2014/main" id="{A729D5EA-1F89-CDE6-99A0-6B83D009439F}"/>
                  </a:ext>
                </a:extLst>
              </p:cNvPr>
              <p:cNvGraphicFramePr>
                <a:graphicFrameLocks noGrp="1"/>
              </p:cNvGraphicFramePr>
              <p:nvPr>
                <p:extLst>
                  <p:ext uri="{D42A27DB-BD31-4B8C-83A1-F6EECF244321}">
                    <p14:modId xmlns:p14="http://schemas.microsoft.com/office/powerpoint/2010/main" val="2469156251"/>
                  </p:ext>
                </p:extLst>
              </p:nvPr>
            </p:nvGraphicFramePr>
            <p:xfrm>
              <a:off x="540000" y="1302665"/>
              <a:ext cx="4494337" cy="4923471"/>
            </p:xfrm>
            <a:graphic>
              <a:graphicData uri="http://schemas.openxmlformats.org/drawingml/2006/table">
                <a:tbl>
                  <a:tblPr firstRow="1" bandRow="1">
                    <a:tableStyleId>{5C22544A-7EE6-4342-B048-85BDC9FD1C3A}</a:tableStyleId>
                  </a:tblPr>
                  <a:tblGrid>
                    <a:gridCol w="1617573">
                      <a:extLst>
                        <a:ext uri="{9D8B030D-6E8A-4147-A177-3AD203B41FA5}">
                          <a16:colId xmlns:a16="http://schemas.microsoft.com/office/drawing/2014/main" val="2431922892"/>
                        </a:ext>
                      </a:extLst>
                    </a:gridCol>
                    <a:gridCol w="1387011">
                      <a:extLst>
                        <a:ext uri="{9D8B030D-6E8A-4147-A177-3AD203B41FA5}">
                          <a16:colId xmlns:a16="http://schemas.microsoft.com/office/drawing/2014/main" val="2916591874"/>
                        </a:ext>
                      </a:extLst>
                    </a:gridCol>
                    <a:gridCol w="1489753">
                      <a:extLst>
                        <a:ext uri="{9D8B030D-6E8A-4147-A177-3AD203B41FA5}">
                          <a16:colId xmlns:a16="http://schemas.microsoft.com/office/drawing/2014/main" val="1146938165"/>
                        </a:ext>
                      </a:extLst>
                    </a:gridCol>
                  </a:tblGrid>
                  <a:tr h="7033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a:solidFill>
                                <a:srgbClr val="004976"/>
                              </a:solidFill>
                              <a:effectLst/>
                              <a:latin typeface="Century Gothic" panose="020B0502020202020204" pitchFamily="34" charset="0"/>
                              <a:ea typeface="+mn-ea"/>
                              <a:cs typeface="+mn-cs"/>
                            </a:rPr>
                            <a:t>Compound</a:t>
                          </a: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17621" t="-862" r="-108811" b="-59913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201633" t="-862" r="-816" b="-599138"/>
                          </a:stretch>
                        </a:blipFill>
                      </a:tcPr>
                    </a:tc>
                    <a:extLst>
                      <a:ext uri="{0D108BD9-81ED-4DB2-BD59-A6C34878D82A}">
                        <a16:rowId xmlns:a16="http://schemas.microsoft.com/office/drawing/2014/main" val="3018375895"/>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Ba(OH)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.8H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–3345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427</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4</a:t>
                          </a:r>
                          <a:r>
                            <a:rPr lang="en-GB" sz="1500" dirty="0">
                              <a:effectLst/>
                              <a:latin typeface="Cambria Math" panose="02040503050406030204" pitchFamily="18" charset="0"/>
                              <a:ea typeface="Cambria Math" panose="02040503050406030204" pitchFamily="18" charset="0"/>
                            </a:rPr>
                            <a:t>Cl(s)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–314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95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3</a:t>
                          </a:r>
                          <a:r>
                            <a:rPr lang="en-GB" sz="1500" dirty="0">
                              <a:effectLst/>
                              <a:latin typeface="Cambria Math" panose="02040503050406030204" pitchFamily="18" charset="0"/>
                              <a:ea typeface="Cambria Math" panose="02040503050406030204" pitchFamily="18" charset="0"/>
                            </a:rPr>
                            <a:t>(g)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192</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4775077"/>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–286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70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5867719"/>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–859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124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8695125"/>
                      </a:ext>
                    </a:extLst>
                  </a:tr>
                  <a:tr h="703353">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.2H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–1460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203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231958"/>
                      </a:ext>
                    </a:extLst>
                  </a:tr>
                </a:tbl>
              </a:graphicData>
            </a:graphic>
          </p:graphicFrame>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3EEA06B-718A-C14F-A466-3FA082004EBA}"/>
                  </a:ext>
                </a:extLst>
              </p:cNvPr>
              <p:cNvSpPr>
                <a:spLocks noGrp="1"/>
              </p:cNvSpPr>
              <p:nvPr>
                <p:ph idx="10"/>
              </p:nvPr>
            </p:nvSpPr>
            <p:spPr>
              <a:xfrm>
                <a:off x="5116531" y="1260000"/>
                <a:ext cx="5763802" cy="5040000"/>
              </a:xfrm>
            </p:spPr>
            <p:txBody>
              <a:bodyPr>
                <a:normAutofit/>
              </a:bodyPr>
              <a:lstStyle/>
              <a:p>
                <a:r>
                  <a:rPr lang="en-GB" sz="2000" dirty="0"/>
                  <a:t>b) Use the data in the table to calculate the standard entropy change of the system. Give a sign and units with your answer.</a:t>
                </a:r>
              </a:p>
              <a:p>
                <a:endParaRPr lang="en-GB" dirty="0"/>
              </a:p>
              <a:p>
                <a:pPr>
                  <a:lnSpc>
                    <a:spcPct val="150000"/>
                  </a:lnSpc>
                </a:pPr>
                <a:r>
                  <a:rPr lang="en-GB" b="1" dirty="0">
                    <a:solidFill>
                      <a:srgbClr val="004976"/>
                    </a:solidFill>
                    <a:latin typeface="Cambria Math" panose="02040503050406030204" pitchFamily="18" charset="0"/>
                    <a:ea typeface="Cambria Math" panose="02040503050406030204" pitchFamily="18" charset="0"/>
                  </a:rPr>
                  <a:t>Learner answer:</a:t>
                </a:r>
              </a:p>
              <a:p>
                <a:pPr lvl="0">
                  <a:lnSpc>
                    <a:spcPct val="150000"/>
                  </a:lnSpc>
                  <a:buClr>
                    <a:srgbClr val="004976"/>
                  </a:buClr>
                  <a:buSzPts val="1100"/>
                  <a:tabLst>
                    <a:tab pos="270510" algn="ctr"/>
                    <a:tab pos="540385" algn="ctr"/>
                  </a:tabLst>
                </a:pPr>
                <a:r>
                  <a:rPr lang="en-GB" dirty="0">
                    <a:solidFill>
                      <a:srgbClr val="004976"/>
                    </a:solidFill>
                    <a:ea typeface="Calibri" panose="020F0502020204030204" pitchFamily="34" charset="0"/>
                    <a:cs typeface="Arial" panose="020B0604020202020204" pitchFamily="34" charset="0"/>
                  </a:rPr>
                  <a:t> </a:t>
                </a:r>
                <a:r>
                  <a:rPr lang="el-GR" dirty="0">
                    <a:solidFill>
                      <a:srgbClr val="004976"/>
                    </a:solidFill>
                    <a:ea typeface="Calibri" panose="020F0502020204030204" pitchFamily="34" charset="0"/>
                    <a:cs typeface="Arial" panose="020B0604020202020204" pitchFamily="34" charset="0"/>
                  </a:rPr>
                  <a:t>Σ</a:t>
                </a:r>
                <a14:m>
                  <m:oMath xmlns:m="http://schemas.openxmlformats.org/officeDocument/2006/math">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d>
                      <m:dPr>
                        <m:ctrlP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ctrlPr>
                      </m:dPr>
                      <m:e>
                        <m:r>
                          <m:rPr>
                            <m:sty m:val="p"/>
                          </m:rPr>
                          <a:rPr lang="en-GB">
                            <a:solidFill>
                              <a:srgbClr val="004976"/>
                            </a:solidFill>
                            <a:effectLst/>
                            <a:latin typeface="Cambria Math" panose="02040503050406030204" pitchFamily="18" charset="0"/>
                            <a:ea typeface="Calibri" panose="020F0502020204030204" pitchFamily="34" charset="0"/>
                            <a:cs typeface="Arial" panose="020B0604020202020204" pitchFamily="34" charset="0"/>
                          </a:rPr>
                          <m:t>products</m:t>
                        </m:r>
                      </m:e>
                    </m:d>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d>
                      <m:dPr>
                        <m:ctrlP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ctrlPr>
                      </m:dPr>
                      <m:e>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2×192</m:t>
                        </m:r>
                      </m:e>
                    </m:d>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ctrlPr>
                      </m:dPr>
                      <m:e>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10×70</m:t>
                        </m:r>
                      </m:e>
                    </m:d>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+124</m:t>
                    </m:r>
                  </m:oMath>
                </a14:m>
                <a:endParaRPr lang="en-GB" dirty="0">
                  <a:solidFill>
                    <a:srgbClr val="000000"/>
                  </a:solidFill>
                  <a:effectLst/>
                  <a:ea typeface="Calibri" panose="020F0502020204030204" pitchFamily="34" charset="0"/>
                  <a:cs typeface="Arial" panose="020B0604020202020204" pitchFamily="34" charset="0"/>
                </a:endParaRPr>
              </a:p>
              <a:p>
                <a:pPr marR="60325" lvl="0" algn="ctr">
                  <a:lnSpc>
                    <a:spcPts val="1400"/>
                  </a:lnSpc>
                  <a:spcAft>
                    <a:spcPts val="600"/>
                  </a:spcAft>
                  <a:buClr>
                    <a:srgbClr val="004976"/>
                  </a:buClr>
                  <a:buSzPts val="1100"/>
                  <a:tabLst>
                    <a:tab pos="270510" algn="ctr"/>
                    <a:tab pos="540385" algn="ctr"/>
                  </a:tabLst>
                </a:pPr>
                <a:r>
                  <a:rPr lang="en-GB" dirty="0">
                    <a:solidFill>
                      <a:srgbClr val="004976"/>
                    </a:solidFill>
                    <a:effectLst/>
                    <a:ea typeface="Calibri" panose="020F0502020204030204" pitchFamily="34" charset="0"/>
                    <a:cs typeface="Calibri" panose="020F0502020204030204" pitchFamily="34" charset="0"/>
                  </a:rPr>
                  <a:t>      </a:t>
                </a:r>
                <a14:m>
                  <m:oMath xmlns:m="http://schemas.openxmlformats.org/officeDocument/2006/math">
                    <m:r>
                      <a:rPr lang="en-GB" b="0" i="0" smtClean="0">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dPr>
                      <m:e>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e>
                    </m:d>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1208 </m:t>
                    </m:r>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kJ</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oMath>
                </a14:m>
                <a:endParaRPr lang="en-GB" dirty="0">
                  <a:solidFill>
                    <a:srgbClr val="000000"/>
                  </a:solidFill>
                  <a:effectLst/>
                  <a:ea typeface="Calibri" panose="020F0502020204030204" pitchFamily="34" charset="0"/>
                  <a:cs typeface="Arial" panose="020B0604020202020204" pitchFamily="34" charset="0"/>
                </a:endParaRPr>
              </a:p>
              <a:p>
                <a:pPr marR="60325" lvl="0" algn="ctr">
                  <a:lnSpc>
                    <a:spcPts val="1400"/>
                  </a:lnSpc>
                  <a:spcAft>
                    <a:spcPts val="600"/>
                  </a:spcAft>
                  <a:buClr>
                    <a:srgbClr val="004976"/>
                  </a:buClr>
                  <a:buSzPts val="1100"/>
                  <a:tabLst>
                    <a:tab pos="270510" algn="ctr"/>
                    <a:tab pos="540385" algn="ctr"/>
                  </a:tabLst>
                </a:pPr>
                <a:endParaRPr lang="en-GB" dirty="0">
                  <a:solidFill>
                    <a:srgbClr val="000000"/>
                  </a:solidFill>
                  <a:ea typeface="Calibri" panose="020F0502020204030204" pitchFamily="34" charset="0"/>
                  <a:cs typeface="Arial" panose="020B0604020202020204" pitchFamily="34" charset="0"/>
                </a:endParaRPr>
              </a:p>
              <a:p>
                <a:pPr lvl="0">
                  <a:lnSpc>
                    <a:spcPts val="1400"/>
                  </a:lnSpc>
                  <a:buClr>
                    <a:srgbClr val="004976"/>
                  </a:buClr>
                  <a:buSzPts val="1100"/>
                  <a:tabLst>
                    <a:tab pos="270510" algn="ctr"/>
                    <a:tab pos="540385" algn="ctr"/>
                  </a:tabLst>
                </a:pPr>
                <a:r>
                  <a:rPr lang="en-GB" dirty="0">
                    <a:solidFill>
                      <a:srgbClr val="004976"/>
                    </a:solidFill>
                    <a:ea typeface="Calibri" panose="020F0502020204030204" pitchFamily="34" charset="0"/>
                    <a:cs typeface="Arial" panose="020B0604020202020204" pitchFamily="34" charset="0"/>
                  </a:rPr>
                  <a:t> </a:t>
                </a:r>
                <a:r>
                  <a:rPr lang="el-GR" dirty="0">
                    <a:solidFill>
                      <a:srgbClr val="004976"/>
                    </a:solidFill>
                    <a:ea typeface="Calibri" panose="020F0502020204030204" pitchFamily="34" charset="0"/>
                    <a:cs typeface="Arial" panose="020B0604020202020204" pitchFamily="34" charset="0"/>
                  </a:rPr>
                  <a:t>Σ</a:t>
                </a:r>
                <a14:m>
                  <m:oMath xmlns:m="http://schemas.openxmlformats.org/officeDocument/2006/math">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d>
                      <m:dPr>
                        <m:ctrlP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ctrlPr>
                      </m:dPr>
                      <m:e>
                        <m:r>
                          <m:rPr>
                            <m:sty m:val="p"/>
                          </m:rPr>
                          <a:rPr lang="en-GB">
                            <a:solidFill>
                              <a:srgbClr val="004976"/>
                            </a:solidFill>
                            <a:latin typeface="Cambria Math" panose="02040503050406030204" pitchFamily="18" charset="0"/>
                            <a:ea typeface="Calibri" panose="020F0502020204030204" pitchFamily="34" charset="0"/>
                            <a:cs typeface="Arial" panose="020B0604020202020204" pitchFamily="34" charset="0"/>
                          </a:rPr>
                          <m:t>reactants</m:t>
                        </m:r>
                      </m:e>
                    </m:d>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b="0"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427</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ctrlPr>
                      </m:dPr>
                      <m:e>
                        <m:r>
                          <a:rPr lang="en-GB" b="0"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2</m:t>
                        </m:r>
                        <m:r>
                          <a:rPr lang="en-GB"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b="0"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95</m:t>
                        </m:r>
                      </m:e>
                    </m:d>
                  </m:oMath>
                </a14:m>
                <a:endParaRPr lang="en-GB" dirty="0">
                  <a:solidFill>
                    <a:srgbClr val="004976"/>
                  </a:solidFill>
                  <a:effectLst/>
                  <a:ea typeface="Calibri" panose="020F0502020204030204" pitchFamily="34" charset="0"/>
                  <a:cs typeface="Arial" panose="020B0604020202020204" pitchFamily="34" charset="0"/>
                </a:endParaRPr>
              </a:p>
              <a:p>
                <a:pPr lvl="0">
                  <a:lnSpc>
                    <a:spcPts val="1400"/>
                  </a:lnSpc>
                  <a:buClr>
                    <a:srgbClr val="004976"/>
                  </a:buClr>
                  <a:buSzPts val="1100"/>
                  <a:tabLst>
                    <a:tab pos="270510" algn="ctr"/>
                    <a:tab pos="540385" algn="ctr"/>
                  </a:tabLst>
                </a:pPr>
                <a:r>
                  <a:rPr lang="en-GB" dirty="0">
                    <a:solidFill>
                      <a:srgbClr val="004976"/>
                    </a:solidFill>
                    <a:effectLst/>
                    <a:ea typeface="Calibri" panose="020F0502020204030204" pitchFamily="34" charset="0"/>
                    <a:cs typeface="Calibri" panose="020F0502020204030204" pitchFamily="34" charset="0"/>
                  </a:rPr>
                  <a:t>                  </a:t>
                </a:r>
                <a14:m>
                  <m:oMath xmlns:m="http://schemas.openxmlformats.org/officeDocument/2006/math">
                    <m:r>
                      <a:rPr lang="en-GB" b="0" i="0" smtClean="0">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d>
                      <m:d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dPr>
                      <m:e>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e>
                    </m:d>
                    <m:r>
                      <a:rPr lang="en-GB" b="0" i="0" smtClean="0">
                        <a:solidFill>
                          <a:srgbClr val="004976"/>
                        </a:solidFill>
                        <a:effectLst/>
                        <a:latin typeface="Cambria Math" panose="02040503050406030204" pitchFamily="18" charset="0"/>
                        <a:ea typeface="Calibri" panose="020F0502020204030204" pitchFamily="34" charset="0"/>
                        <a:cs typeface="Calibri" panose="020F0502020204030204" pitchFamily="34" charset="0"/>
                      </a:rPr>
                      <m:t>617</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kJ</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oMath>
                </a14:m>
                <a:endParaRPr lang="en-GB" dirty="0">
                  <a:solidFill>
                    <a:srgbClr val="004976"/>
                  </a:solidFill>
                  <a:latin typeface="Cambria Math" panose="02040503050406030204" pitchFamily="18" charset="0"/>
                  <a:ea typeface="Calibri" panose="020F0502020204030204" pitchFamily="34" charset="0"/>
                  <a:cs typeface="Calibri" panose="020F0502020204030204" pitchFamily="34" charset="0"/>
                </a:endParaRPr>
              </a:p>
              <a:p>
                <a:pPr marL="1524000" marR="1230630" lvl="0" algn="ctr">
                  <a:lnSpc>
                    <a:spcPts val="1400"/>
                  </a:lnSpc>
                  <a:spcAft>
                    <a:spcPts val="600"/>
                  </a:spcAft>
                  <a:buClr>
                    <a:srgbClr val="004976"/>
                  </a:buClr>
                  <a:buSzPts val="1100"/>
                  <a:tabLst>
                    <a:tab pos="990600" algn="ctr"/>
                  </a:tabLst>
                </a:pPr>
                <a:endParaRPr lang="en-GB" i="1" dirty="0">
                  <a:solidFill>
                    <a:srgbClr val="004976"/>
                  </a:solidFill>
                  <a:latin typeface="Cambria Math" panose="02040503050406030204" pitchFamily="18" charset="0"/>
                  <a:ea typeface="Calibri" panose="020F0502020204030204" pitchFamily="34" charset="0"/>
                  <a:cs typeface="Calibri" panose="020F0502020204030204" pitchFamily="34" charset="0"/>
                </a:endParaRPr>
              </a:p>
              <a:p>
                <a:pPr lvl="0">
                  <a:lnSpc>
                    <a:spcPts val="1400"/>
                  </a:lnSpc>
                  <a:spcAft>
                    <a:spcPts val="600"/>
                  </a:spcAft>
                  <a:buClr>
                    <a:srgbClr val="004976"/>
                  </a:buClr>
                  <a:buSzPts val="1100"/>
                  <a:tabLst>
                    <a:tab pos="270510" algn="ctr"/>
                    <a:tab pos="540385" algn="ctr"/>
                  </a:tabLst>
                </a:pPr>
                <a:r>
                  <a:rPr lang="en-GB" b="0" dirty="0">
                    <a:solidFill>
                      <a:srgbClr val="004976"/>
                    </a:solidFill>
                    <a:effectLst/>
                    <a:ea typeface="Cambria Math" panose="02040503050406030204" pitchFamily="18" charset="0"/>
                    <a:cs typeface="Arial" panose="020B0604020202020204" pitchFamily="34" charset="0"/>
                  </a:rPr>
                  <a:t>         </a:t>
                </a:r>
                <a14:m>
                  <m:oMath xmlns:m="http://schemas.openxmlformats.org/officeDocument/2006/math">
                    <m:sSub>
                      <m:sSubPr>
                        <m:ctrlP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ctrlPr>
                      </m:sSubPr>
                      <m:e>
                        <m:r>
                          <a:rPr lang="en-GB" i="1">
                            <a:solidFill>
                              <a:srgbClr val="004976"/>
                            </a:solidFill>
                            <a:latin typeface="Cambria Math" panose="02040503050406030204" pitchFamily="18" charset="0"/>
                            <a:ea typeface="Cambria Math" panose="02040503050406030204" pitchFamily="18" charset="0"/>
                            <a:cs typeface="Arial" panose="020B0604020202020204" pitchFamily="34" charset="0"/>
                          </a:rPr>
                          <m:t>∆</m:t>
                        </m:r>
                        <m:r>
                          <a:rPr lang="en-GB" i="1">
                            <a:solidFill>
                              <a:srgbClr val="004976"/>
                            </a:solidFill>
                            <a:latin typeface="Cambria Math" panose="02040503050406030204" pitchFamily="18" charset="0"/>
                            <a:ea typeface="Cambria Math" panose="02040503050406030204" pitchFamily="18" charset="0"/>
                            <a:cs typeface="Arial" panose="020B0604020202020204" pitchFamily="34" charset="0"/>
                          </a:rPr>
                          <m:t>𝑆</m:t>
                        </m:r>
                        <m:r>
                          <a:rPr lang="en-GB" i="1">
                            <a:solidFill>
                              <a:srgbClr val="004976"/>
                            </a:solidFill>
                            <a:latin typeface="Cambria Math" panose="02040503050406030204" pitchFamily="18" charset="0"/>
                            <a:ea typeface="Cambria Math" panose="02040503050406030204" pitchFamily="18" charset="0"/>
                            <a:cs typeface="Arial" panose="020B0604020202020204" pitchFamily="34" charset="0"/>
                          </a:rPr>
                          <m:t>°</m:t>
                        </m:r>
                      </m:e>
                      <m:sub>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𝑠𝑦𝑠𝑡𝑒𝑚</m:t>
                        </m:r>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sub>
                    </m:sSub>
                    <m:r>
                      <a:rPr lang="en-GB"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=617−1208</m:t>
                    </m:r>
                  </m:oMath>
                </a14:m>
                <a:endParaRPr lang="en-GB" dirty="0">
                  <a:solidFill>
                    <a:srgbClr val="004976"/>
                  </a:solidFill>
                  <a:effectLst/>
                  <a:ea typeface="Calibri" panose="020F0502020204030204" pitchFamily="34" charset="0"/>
                  <a:cs typeface="Arial" panose="020B0604020202020204" pitchFamily="34" charset="0"/>
                </a:endParaRPr>
              </a:p>
              <a:p>
                <a:pPr marL="540385" marR="60325" indent="-228600" algn="ctr">
                  <a:lnSpc>
                    <a:spcPts val="1400"/>
                  </a:lnSpc>
                  <a:spcAft>
                    <a:spcPts val="600"/>
                  </a:spcAft>
                  <a:tabLst>
                    <a:tab pos="270510" algn="ctr"/>
                    <a:tab pos="540385" algn="ctr"/>
                    <a:tab pos="457200" algn="l"/>
                  </a:tabLst>
                </a:pPr>
                <a:r>
                  <a:rPr lang="en-GB" dirty="0">
                    <a:solidFill>
                      <a:srgbClr val="004976"/>
                    </a:solidFill>
                    <a:effectLst/>
                    <a:ea typeface="Calibri" panose="020F0502020204030204" pitchFamily="34" charset="0"/>
                    <a:cs typeface="Calibri" panose="020F0502020204030204" pitchFamily="34" charset="0"/>
                  </a:rPr>
                  <a:t>   </a:t>
                </a:r>
                <a14:m>
                  <m:oMath xmlns:m="http://schemas.openxmlformats.org/officeDocument/2006/math">
                    <m:r>
                      <a:rPr lang="en-GB" b="0" i="0" smtClean="0">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591 </m:t>
                    </m:r>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kJ</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 </m:t>
                    </m:r>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K</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sSup>
                      <m:sSupPr>
                        <m:ctrlP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ctrlPr>
                      </m:sSupPr>
                      <m:e>
                        <m:r>
                          <m:rPr>
                            <m:sty m:val="p"/>
                          </m:rP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mol</m:t>
                        </m:r>
                      </m:e>
                      <m:sup>
                        <m:r>
                          <a:rPr lang="en-GB" i="1">
                            <a:solidFill>
                              <a:srgbClr val="004976"/>
                            </a:solidFill>
                            <a:effectLst/>
                            <a:latin typeface="Cambria Math" panose="02040503050406030204" pitchFamily="18" charset="0"/>
                            <a:ea typeface="Calibri" panose="020F0502020204030204" pitchFamily="34" charset="0"/>
                            <a:cs typeface="Calibri" panose="020F0502020204030204" pitchFamily="34" charset="0"/>
                          </a:rPr>
                          <m:t>−</m:t>
                        </m:r>
                        <m:r>
                          <a:rPr lang="en-GB">
                            <a:solidFill>
                              <a:srgbClr val="004976"/>
                            </a:solidFill>
                            <a:effectLst/>
                            <a:latin typeface="Cambria Math" panose="02040503050406030204" pitchFamily="18" charset="0"/>
                            <a:ea typeface="Calibri" panose="020F0502020204030204" pitchFamily="34" charset="0"/>
                            <a:cs typeface="Calibri" panose="020F0502020204030204" pitchFamily="34" charset="0"/>
                          </a:rPr>
                          <m:t>1</m:t>
                        </m:r>
                      </m:sup>
                    </m:sSup>
                  </m:oMath>
                </a14:m>
                <a:endParaRPr lang="en-GB" dirty="0">
                  <a:solidFill>
                    <a:srgbClr val="000000"/>
                  </a:solidFill>
                  <a:effectLst/>
                  <a:ea typeface="Calibri" panose="020F0502020204030204" pitchFamily="34" charset="0"/>
                  <a:cs typeface="Arial" panose="020B0604020202020204" pitchFamily="34" charset="0"/>
                </a:endParaRPr>
              </a:p>
              <a:p>
                <a:endParaRPr lang="en-GB" dirty="0"/>
              </a:p>
            </p:txBody>
          </p:sp>
        </mc:Choice>
        <mc:Fallback xmlns="">
          <p:sp>
            <p:nvSpPr>
              <p:cNvPr id="4" name="Content Placeholder 3">
                <a:extLst>
                  <a:ext uri="{FF2B5EF4-FFF2-40B4-BE49-F238E27FC236}">
                    <a16:creationId xmlns:a16="http://schemas.microsoft.com/office/drawing/2014/main" id="{33EEA06B-718A-C14F-A466-3FA082004EBA}"/>
                  </a:ext>
                </a:extLst>
              </p:cNvPr>
              <p:cNvSpPr>
                <a:spLocks noGrp="1" noRot="1" noChangeAspect="1" noMove="1" noResize="1" noEditPoints="1" noAdjustHandles="1" noChangeArrowheads="1" noChangeShapeType="1" noTextEdit="1"/>
              </p:cNvSpPr>
              <p:nvPr>
                <p:ph idx="10"/>
              </p:nvPr>
            </p:nvSpPr>
            <p:spPr>
              <a:xfrm>
                <a:off x="5116531" y="1260000"/>
                <a:ext cx="5763802" cy="5040000"/>
              </a:xfrm>
              <a:blipFill>
                <a:blip r:embed="rId5"/>
                <a:stretch>
                  <a:fillRect l="-2960" t="-1574" r="-1057"/>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DCAA2A57-FE58-2D44-8DE4-E58AF40FC68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 1b</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858627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239A9-3FF5-3241-9261-27D17E51C0AD}"/>
              </a:ext>
            </a:extLst>
          </p:cNvPr>
          <p:cNvSpPr>
            <a:spLocks noGrp="1"/>
          </p:cNvSpPr>
          <p:nvPr>
            <p:ph type="title"/>
          </p:nvPr>
        </p:nvSpPr>
        <p:spPr/>
        <p:txBody>
          <a:bodyPr/>
          <a:lstStyle/>
          <a:p>
            <a:r>
              <a:rPr lang="en-US" dirty="0"/>
              <a:t>1. Calculate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FB123A6-42DE-9A6C-56A2-2A68CEF5744C}"/>
                  </a:ext>
                </a:extLst>
              </p:cNvPr>
              <p:cNvSpPr txBox="1"/>
              <p:nvPr/>
            </p:nvSpPr>
            <p:spPr>
              <a:xfrm>
                <a:off x="540000" y="1260000"/>
                <a:ext cx="4663371" cy="1931170"/>
              </a:xfrm>
              <a:prstGeom prst="rect">
                <a:avLst/>
              </a:prstGeom>
              <a:noFill/>
            </p:spPr>
            <p:txBody>
              <a:bodyPr wrap="square" rtlCol="0">
                <a:spAutoFit/>
              </a:bodyPr>
              <a:lstStyle/>
              <a:p>
                <a:r>
                  <a:rPr lang="en-GB" sz="2000" dirty="0">
                    <a:latin typeface="Century Gothic" panose="020B0502020202020204" pitchFamily="34" charset="0"/>
                  </a:rPr>
                  <a:t>c) Use the data in the table to calculate the standard entropy change of the surroundings at 298 </a:t>
                </a:r>
                <a14:m>
                  <m:oMath xmlns:m="http://schemas.openxmlformats.org/officeDocument/2006/math">
                    <m:r>
                      <m:rPr>
                        <m:sty m:val="p"/>
                      </m:rPr>
                      <a:rPr lang="en-GB" sz="2200" i="0" smtClean="0">
                        <a:latin typeface="Cambria Math" panose="02040503050406030204" pitchFamily="18" charset="0"/>
                      </a:rPr>
                      <m:t>K</m:t>
                    </m:r>
                  </m:oMath>
                </a14:m>
                <a:r>
                  <a:rPr lang="en-GB" sz="2000" dirty="0">
                    <a:latin typeface="Century Gothic" panose="020B0502020202020204" pitchFamily="34" charset="0"/>
                  </a:rPr>
                  <a:t>. Give a sign and units with your answer.</a:t>
                </a:r>
              </a:p>
              <a:p>
                <a:endParaRPr lang="en-GB" dirty="0"/>
              </a:p>
            </p:txBody>
          </p:sp>
        </mc:Choice>
        <mc:Fallback xmlns="">
          <p:sp>
            <p:nvSpPr>
              <p:cNvPr id="6" name="TextBox 5">
                <a:extLst>
                  <a:ext uri="{FF2B5EF4-FFF2-40B4-BE49-F238E27FC236}">
                    <a16:creationId xmlns:a16="http://schemas.microsoft.com/office/drawing/2014/main" id="{FFB123A6-42DE-9A6C-56A2-2A68CEF5744C}"/>
                  </a:ext>
                </a:extLst>
              </p:cNvPr>
              <p:cNvSpPr txBox="1">
                <a:spLocks noRot="1" noChangeAspect="1" noMove="1" noResize="1" noEditPoints="1" noAdjustHandles="1" noChangeArrowheads="1" noChangeShapeType="1" noTextEdit="1"/>
              </p:cNvSpPr>
              <p:nvPr/>
            </p:nvSpPr>
            <p:spPr>
              <a:xfrm>
                <a:off x="540000" y="1260000"/>
                <a:ext cx="4663371" cy="1931170"/>
              </a:xfrm>
              <a:prstGeom prst="rect">
                <a:avLst/>
              </a:prstGeom>
              <a:blipFill>
                <a:blip r:embed="rId2"/>
                <a:stretch>
                  <a:fillRect l="-1438" t="-18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3" name="Table 9">
                <a:extLst>
                  <a:ext uri="{FF2B5EF4-FFF2-40B4-BE49-F238E27FC236}">
                    <a16:creationId xmlns:a16="http://schemas.microsoft.com/office/drawing/2014/main" id="{E216CEB6-2C04-50EE-0E87-650373961D29}"/>
                  </a:ext>
                </a:extLst>
              </p:cNvPr>
              <p:cNvGraphicFramePr>
                <a:graphicFrameLocks noGrp="1"/>
              </p:cNvGraphicFramePr>
              <p:nvPr>
                <p:extLst>
                  <p:ext uri="{D42A27DB-BD31-4B8C-83A1-F6EECF244321}">
                    <p14:modId xmlns:p14="http://schemas.microsoft.com/office/powerpoint/2010/main" val="66843849"/>
                  </p:ext>
                </p:extLst>
              </p:nvPr>
            </p:nvGraphicFramePr>
            <p:xfrm>
              <a:off x="540000" y="2987699"/>
              <a:ext cx="4494337" cy="3726945"/>
            </p:xfrm>
            <a:graphic>
              <a:graphicData uri="http://schemas.openxmlformats.org/drawingml/2006/table">
                <a:tbl>
                  <a:tblPr firstRow="1" bandRow="1">
                    <a:tableStyleId>{5C22544A-7EE6-4342-B048-85BDC9FD1C3A}</a:tableStyleId>
                  </a:tblPr>
                  <a:tblGrid>
                    <a:gridCol w="1617573">
                      <a:extLst>
                        <a:ext uri="{9D8B030D-6E8A-4147-A177-3AD203B41FA5}">
                          <a16:colId xmlns:a16="http://schemas.microsoft.com/office/drawing/2014/main" val="2431922892"/>
                        </a:ext>
                      </a:extLst>
                    </a:gridCol>
                    <a:gridCol w="1387011">
                      <a:extLst>
                        <a:ext uri="{9D8B030D-6E8A-4147-A177-3AD203B41FA5}">
                          <a16:colId xmlns:a16="http://schemas.microsoft.com/office/drawing/2014/main" val="2916591874"/>
                        </a:ext>
                      </a:extLst>
                    </a:gridCol>
                    <a:gridCol w="1489753">
                      <a:extLst>
                        <a:ext uri="{9D8B030D-6E8A-4147-A177-3AD203B41FA5}">
                          <a16:colId xmlns:a16="http://schemas.microsoft.com/office/drawing/2014/main" val="1146938165"/>
                        </a:ext>
                      </a:extLst>
                    </a:gridCol>
                  </a:tblGrid>
                  <a:tr h="648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1200" dirty="0">
                              <a:solidFill>
                                <a:srgbClr val="004976"/>
                              </a:solidFill>
                              <a:effectLst/>
                              <a:latin typeface="Century Gothic" panose="020B0502020202020204" pitchFamily="34" charset="0"/>
                              <a:ea typeface="+mn-ea"/>
                              <a:cs typeface="+mn-cs"/>
                            </a:rPr>
                            <a:t>Compound</a:t>
                          </a: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algn="ctr"/>
                          <a14:m>
                            <m:oMathPara xmlns:m="http://schemas.openxmlformats.org/officeDocument/2006/math">
                              <m:oMathParaPr>
                                <m:jc m:val="center"/>
                              </m:oMathParaPr>
                              <m:oMath xmlns:m="http://schemas.openxmlformats.org/officeDocument/2006/math">
                                <m:sSup>
                                  <m:sSupPr>
                                    <m:ctrlPr>
                                      <a:rPr lang="en-GB" sz="1800" b="1" i="1" kern="1200" smtClean="0">
                                        <a:solidFill>
                                          <a:srgbClr val="004976"/>
                                        </a:solidFill>
                                        <a:effectLst/>
                                        <a:latin typeface="Cambria Math" panose="02040503050406030204" pitchFamily="18" charset="0"/>
                                        <a:ea typeface="+mn-ea"/>
                                        <a:cs typeface="+mn-cs"/>
                                      </a:rPr>
                                    </m:ctrlPr>
                                  </m:sSupPr>
                                  <m:e>
                                    <m:sSub>
                                      <m:sSubPr>
                                        <m:ctrlPr>
                                          <a:rPr lang="en-GB" sz="1800" b="1" i="1" kern="1200">
                                            <a:solidFill>
                                              <a:srgbClr val="004976"/>
                                            </a:solidFill>
                                            <a:effectLst/>
                                            <a:latin typeface="Cambria Math" panose="02040503050406030204" pitchFamily="18" charset="0"/>
                                            <a:ea typeface="+mn-ea"/>
                                            <a:cs typeface="+mn-cs"/>
                                          </a:rPr>
                                        </m:ctrlPr>
                                      </m:sSubPr>
                                      <m:e>
                                        <m:r>
                                          <a:rPr lang="en-GB" sz="1800" b="1" i="1" kern="1200">
                                            <a:solidFill>
                                              <a:srgbClr val="004976"/>
                                            </a:solidFill>
                                            <a:effectLst/>
                                            <a:latin typeface="Cambria Math" panose="02040503050406030204" pitchFamily="18" charset="0"/>
                                            <a:ea typeface="+mn-ea"/>
                                            <a:cs typeface="+mn-cs"/>
                                          </a:rPr>
                                          <m:t>𝜟</m:t>
                                        </m:r>
                                        <m:r>
                                          <a:rPr lang="en-GB" sz="1800" b="1" i="1" kern="1200">
                                            <a:solidFill>
                                              <a:srgbClr val="004976"/>
                                            </a:solidFill>
                                            <a:effectLst/>
                                            <a:latin typeface="Cambria Math" panose="02040503050406030204" pitchFamily="18" charset="0"/>
                                            <a:ea typeface="+mn-ea"/>
                                            <a:cs typeface="+mn-cs"/>
                                          </a:rPr>
                                          <m:t>𝑯</m:t>
                                        </m:r>
                                      </m:e>
                                      <m:sub>
                                        <m:r>
                                          <a:rPr lang="en-GB" sz="1800" b="1" i="1" kern="1200">
                                            <a:solidFill>
                                              <a:srgbClr val="004976"/>
                                            </a:solidFill>
                                            <a:effectLst/>
                                            <a:latin typeface="Cambria Math" panose="02040503050406030204" pitchFamily="18" charset="0"/>
                                            <a:ea typeface="+mn-ea"/>
                                            <a:cs typeface="+mn-cs"/>
                                          </a:rPr>
                                          <m:t>𝒇</m:t>
                                        </m:r>
                                      </m:sub>
                                    </m:sSub>
                                  </m:e>
                                  <m:sup>
                                    <m:r>
                                      <a:rPr lang="en-GB" sz="1800" b="0" i="1" kern="1200">
                                        <a:solidFill>
                                          <a:srgbClr val="004976"/>
                                        </a:solidFill>
                                        <a:effectLst/>
                                        <a:latin typeface="Cambria Math" panose="02040503050406030204" pitchFamily="18" charset="0"/>
                                        <a:ea typeface="+mn-ea"/>
                                        <a:cs typeface="+mn-cs"/>
                                      </a:rPr>
                                      <m:t>° </m:t>
                                    </m:r>
                                  </m:sup>
                                </m:sSup>
                              </m:oMath>
                            </m:oMathPara>
                          </a14:m>
                          <a:endParaRPr lang="en-GB" sz="1800" b="0" i="1" kern="1200" dirty="0">
                            <a:solidFill>
                              <a:srgbClr val="004976"/>
                            </a:solidFill>
                            <a:effectLst/>
                            <a:latin typeface="+mn-lt"/>
                            <a:ea typeface="+mn-ea"/>
                            <a:cs typeface="+mn-cs"/>
                          </a:endParaRPr>
                        </a:p>
                        <a:p>
                          <a:pPr algn="ctr"/>
                          <a14:m>
                            <m:oMathPara xmlns:m="http://schemas.openxmlformats.org/officeDocument/2006/math">
                              <m:oMathParaPr>
                                <m:jc m:val="center"/>
                              </m:oMathParaPr>
                              <m:oMath xmlns:m="http://schemas.openxmlformats.org/officeDocument/2006/math">
                                <m:r>
                                  <a:rPr lang="en-GB" sz="1800" b="0" i="1" kern="1200" smtClean="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𝐤𝐉</m:t>
                                </m:r>
                                <m:r>
                                  <a:rPr lang="en-GB" sz="1800" b="0" kern="1200">
                                    <a:solidFill>
                                      <a:srgbClr val="004976"/>
                                    </a:solidFill>
                                    <a:effectLst/>
                                    <a:latin typeface="Cambria Math" panose="02040503050406030204" pitchFamily="18" charset="0"/>
                                    <a:ea typeface="+mn-ea"/>
                                    <a:cs typeface="+mn-cs"/>
                                  </a:rPr>
                                  <m:t>  </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𝐦𝐨𝐥</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r>
                                  <a:rPr lang="en-GB" sz="1800" b="1" i="1" kern="1200" smtClean="0">
                                    <a:solidFill>
                                      <a:srgbClr val="004976"/>
                                    </a:solidFill>
                                    <a:effectLst/>
                                    <a:latin typeface="Cambria Math" panose="02040503050406030204" pitchFamily="18" charset="0"/>
                                    <a:ea typeface="+mn-ea"/>
                                    <a:cs typeface="+mn-cs"/>
                                  </a:rPr>
                                  <m:t>)</m:t>
                                </m:r>
                              </m:oMath>
                            </m:oMathPara>
                          </a14:m>
                          <a:endParaRPr lang="en-GB"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pPr algn="ctr"/>
                          <a14:m>
                            <m:oMathPara xmlns:m="http://schemas.openxmlformats.org/officeDocument/2006/math">
                              <m:oMathParaPr>
                                <m:jc m:val="center"/>
                              </m:oMathParaPr>
                              <m:oMath xmlns:m="http://schemas.openxmlformats.org/officeDocument/2006/math">
                                <m:r>
                                  <a:rPr lang="en-GB" sz="1800" b="1" i="1" kern="1200" smtClean="0">
                                    <a:solidFill>
                                      <a:srgbClr val="004976"/>
                                    </a:solidFill>
                                    <a:effectLst/>
                                    <a:latin typeface="Cambria Math" panose="02040503050406030204" pitchFamily="18" charset="0"/>
                                    <a:ea typeface="+mn-ea"/>
                                    <a:cs typeface="+mn-cs"/>
                                  </a:rPr>
                                  <m:t>𝜟</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𝑺</m:t>
                                    </m:r>
                                  </m:e>
                                  <m:sup>
                                    <m:r>
                                      <a:rPr lang="en-GB" sz="1800" b="0" i="1" kern="1200">
                                        <a:solidFill>
                                          <a:srgbClr val="004976"/>
                                        </a:solidFill>
                                        <a:effectLst/>
                                        <a:latin typeface="Cambria Math" panose="02040503050406030204" pitchFamily="18" charset="0"/>
                                        <a:ea typeface="+mn-ea"/>
                                        <a:cs typeface="+mn-cs"/>
                                      </a:rPr>
                                      <m:t>° </m:t>
                                    </m:r>
                                  </m:sup>
                                </m:sSup>
                              </m:oMath>
                            </m:oMathPara>
                          </a14:m>
                          <a:endParaRPr lang="en-GB" sz="1800" b="0" i="1" kern="1200" dirty="0">
                            <a:solidFill>
                              <a:srgbClr val="004976"/>
                            </a:solidFill>
                            <a:effectLst/>
                            <a:latin typeface="+mn-lt"/>
                            <a:ea typeface="+mn-ea"/>
                            <a:cs typeface="+mn-cs"/>
                          </a:endParaRPr>
                        </a:p>
                        <a:p>
                          <a:pPr algn="ctr"/>
                          <a14:m>
                            <m:oMathPara xmlns:m="http://schemas.openxmlformats.org/officeDocument/2006/math">
                              <m:oMathParaPr>
                                <m:jc m:val="center"/>
                              </m:oMathParaPr>
                              <m:oMath xmlns:m="http://schemas.openxmlformats.org/officeDocument/2006/math">
                                <m:r>
                                  <a:rPr lang="en-GB" sz="1800" b="0" i="1" kern="1200" smtClean="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𝐉</m:t>
                                </m:r>
                                <m:r>
                                  <a:rPr lang="en-GB" sz="1800" b="0" kern="1200">
                                    <a:solidFill>
                                      <a:srgbClr val="004976"/>
                                    </a:solidFill>
                                    <a:effectLst/>
                                    <a:latin typeface="Cambria Math" panose="02040503050406030204" pitchFamily="18" charset="0"/>
                                    <a:ea typeface="+mn-ea"/>
                                    <a:cs typeface="+mn-cs"/>
                                  </a:rPr>
                                  <m:t> </m:t>
                                </m:r>
                                <m:sSup>
                                  <m:sSupPr>
                                    <m:ctrlPr>
                                      <a:rPr lang="en-GB" sz="1800" b="1" i="1" kern="120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𝐊</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r>
                                  <a:rPr lang="en-GB" sz="1800" b="1" i="1" kern="1200" smtClean="0">
                                    <a:solidFill>
                                      <a:srgbClr val="004976"/>
                                    </a:solidFill>
                                    <a:effectLst/>
                                    <a:latin typeface="Cambria Math" panose="02040503050406030204" pitchFamily="18" charset="0"/>
                                    <a:ea typeface="+mn-ea"/>
                                    <a:cs typeface="+mn-cs"/>
                                  </a:rPr>
                                  <m:t> </m:t>
                                </m:r>
                                <m:sSup>
                                  <m:sSupPr>
                                    <m:ctrlPr>
                                      <a:rPr lang="en-GB" sz="1800" b="1" i="1" kern="1200" smtClean="0">
                                        <a:solidFill>
                                          <a:srgbClr val="004976"/>
                                        </a:solidFill>
                                        <a:effectLst/>
                                        <a:latin typeface="Cambria Math" panose="02040503050406030204" pitchFamily="18" charset="0"/>
                                        <a:ea typeface="+mn-ea"/>
                                        <a:cs typeface="+mn-cs"/>
                                      </a:rPr>
                                    </m:ctrlPr>
                                  </m:sSupPr>
                                  <m:e>
                                    <m:r>
                                      <a:rPr lang="en-GB" sz="1800" b="1" i="1" kern="1200">
                                        <a:solidFill>
                                          <a:srgbClr val="004976"/>
                                        </a:solidFill>
                                        <a:effectLst/>
                                        <a:latin typeface="Cambria Math" panose="02040503050406030204" pitchFamily="18" charset="0"/>
                                        <a:ea typeface="+mn-ea"/>
                                        <a:cs typeface="+mn-cs"/>
                                      </a:rPr>
                                      <m:t>𝐦𝐨𝐥</m:t>
                                    </m:r>
                                  </m:e>
                                  <m:sup>
                                    <m:r>
                                      <a:rPr lang="en-GB" sz="1800" b="0" i="1" kern="1200">
                                        <a:solidFill>
                                          <a:srgbClr val="004976"/>
                                        </a:solidFill>
                                        <a:effectLst/>
                                        <a:latin typeface="Cambria Math" panose="02040503050406030204" pitchFamily="18" charset="0"/>
                                        <a:ea typeface="+mn-ea"/>
                                        <a:cs typeface="+mn-cs"/>
                                      </a:rPr>
                                      <m:t>−</m:t>
                                    </m:r>
                                    <m:r>
                                      <a:rPr lang="en-GB" sz="1800" b="1" i="1" kern="1200">
                                        <a:solidFill>
                                          <a:srgbClr val="004976"/>
                                        </a:solidFill>
                                        <a:effectLst/>
                                        <a:latin typeface="Cambria Math" panose="02040503050406030204" pitchFamily="18" charset="0"/>
                                        <a:ea typeface="+mn-ea"/>
                                        <a:cs typeface="+mn-cs"/>
                                      </a:rPr>
                                      <m:t>𝟏</m:t>
                                    </m:r>
                                  </m:sup>
                                </m:sSup>
                                <m:r>
                                  <a:rPr lang="en-GB" sz="1800" b="1" i="1" kern="1200" smtClean="0">
                                    <a:solidFill>
                                      <a:srgbClr val="004976"/>
                                    </a:solidFill>
                                    <a:effectLst/>
                                    <a:latin typeface="Cambria Math" panose="02040503050406030204" pitchFamily="18" charset="0"/>
                                    <a:ea typeface="+mn-ea"/>
                                    <a:cs typeface="+mn-cs"/>
                                  </a:rPr>
                                  <m:t>)</m:t>
                                </m:r>
                              </m:oMath>
                            </m:oMathPara>
                          </a14:m>
                          <a:endParaRPr lang="en-GB" dirty="0">
                            <a:solidFill>
                              <a:srgbClr val="004976"/>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extLst>
                      <a:ext uri="{0D108BD9-81ED-4DB2-BD59-A6C34878D82A}">
                        <a16:rowId xmlns:a16="http://schemas.microsoft.com/office/drawing/2014/main" val="3018375895"/>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Ba(OH)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.8H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–3345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427</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4</a:t>
                          </a:r>
                          <a:r>
                            <a:rPr lang="en-GB" sz="1500" dirty="0">
                              <a:effectLst/>
                              <a:latin typeface="Cambria Math" panose="02040503050406030204" pitchFamily="18" charset="0"/>
                              <a:ea typeface="Cambria Math" panose="02040503050406030204" pitchFamily="18" charset="0"/>
                            </a:rPr>
                            <a:t>Cl(s)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–314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95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3</a:t>
                          </a:r>
                          <a:r>
                            <a:rPr lang="en-GB" sz="1500" dirty="0">
                              <a:effectLst/>
                              <a:latin typeface="Cambria Math" panose="02040503050406030204" pitchFamily="18" charset="0"/>
                              <a:ea typeface="Cambria Math" panose="02040503050406030204" pitchFamily="18" charset="0"/>
                            </a:rPr>
                            <a:t>(g)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192</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4775077"/>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–286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70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5867719"/>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–859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124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8695125"/>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.2H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–1460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203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231958"/>
                      </a:ext>
                    </a:extLst>
                  </a:tr>
                </a:tbl>
              </a:graphicData>
            </a:graphic>
          </p:graphicFrame>
        </mc:Choice>
        <mc:Fallback xmlns="">
          <p:graphicFrame>
            <p:nvGraphicFramePr>
              <p:cNvPr id="3" name="Table 9">
                <a:extLst>
                  <a:ext uri="{FF2B5EF4-FFF2-40B4-BE49-F238E27FC236}">
                    <a16:creationId xmlns:a16="http://schemas.microsoft.com/office/drawing/2014/main" id="{E216CEB6-2C04-50EE-0E87-650373961D29}"/>
                  </a:ext>
                </a:extLst>
              </p:cNvPr>
              <p:cNvGraphicFramePr>
                <a:graphicFrameLocks noGrp="1"/>
              </p:cNvGraphicFramePr>
              <p:nvPr>
                <p:extLst>
                  <p:ext uri="{D42A27DB-BD31-4B8C-83A1-F6EECF244321}">
                    <p14:modId xmlns:p14="http://schemas.microsoft.com/office/powerpoint/2010/main" val="66843849"/>
                  </p:ext>
                </p:extLst>
              </p:nvPr>
            </p:nvGraphicFramePr>
            <p:xfrm>
              <a:off x="540000" y="2987699"/>
              <a:ext cx="4494337" cy="3726945"/>
            </p:xfrm>
            <a:graphic>
              <a:graphicData uri="http://schemas.openxmlformats.org/drawingml/2006/table">
                <a:tbl>
                  <a:tblPr firstRow="1" bandRow="1">
                    <a:tableStyleId>{5C22544A-7EE6-4342-B048-85BDC9FD1C3A}</a:tableStyleId>
                  </a:tblPr>
                  <a:tblGrid>
                    <a:gridCol w="1617573">
                      <a:extLst>
                        <a:ext uri="{9D8B030D-6E8A-4147-A177-3AD203B41FA5}">
                          <a16:colId xmlns:a16="http://schemas.microsoft.com/office/drawing/2014/main" val="2431922892"/>
                        </a:ext>
                      </a:extLst>
                    </a:gridCol>
                    <a:gridCol w="1387011">
                      <a:extLst>
                        <a:ext uri="{9D8B030D-6E8A-4147-A177-3AD203B41FA5}">
                          <a16:colId xmlns:a16="http://schemas.microsoft.com/office/drawing/2014/main" val="2916591874"/>
                        </a:ext>
                      </a:extLst>
                    </a:gridCol>
                    <a:gridCol w="1489753">
                      <a:extLst>
                        <a:ext uri="{9D8B030D-6E8A-4147-A177-3AD203B41FA5}">
                          <a16:colId xmlns:a16="http://schemas.microsoft.com/office/drawing/2014/main" val="1146938165"/>
                        </a:ext>
                      </a:extLst>
                    </a:gridCol>
                  </a:tblGrid>
                  <a:tr h="70294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1200" dirty="0">
                              <a:solidFill>
                                <a:srgbClr val="004976"/>
                              </a:solidFill>
                              <a:effectLst/>
                              <a:latin typeface="Century Gothic" panose="020B0502020202020204" pitchFamily="34" charset="0"/>
                              <a:ea typeface="+mn-ea"/>
                              <a:cs typeface="+mn-cs"/>
                            </a:rPr>
                            <a:t>Compound</a:t>
                          </a:r>
                          <a:endParaRPr lang="en-GB" sz="2200" dirty="0">
                            <a:solidFill>
                              <a:srgbClr val="004976"/>
                            </a:solidFill>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DDE8"/>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117621" t="-870" r="-108811" b="-433913"/>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01633" t="-870" r="-816" b="-433913"/>
                          </a:stretch>
                        </a:blipFill>
                      </a:tcPr>
                    </a:tc>
                    <a:extLst>
                      <a:ext uri="{0D108BD9-81ED-4DB2-BD59-A6C34878D82A}">
                        <a16:rowId xmlns:a16="http://schemas.microsoft.com/office/drawing/2014/main" val="3018375895"/>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Ba(OH)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.8H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–3345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427</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6341110"/>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4</a:t>
                          </a:r>
                          <a:r>
                            <a:rPr lang="en-GB" sz="1500" dirty="0">
                              <a:effectLst/>
                              <a:latin typeface="Cambria Math" panose="02040503050406030204" pitchFamily="18" charset="0"/>
                              <a:ea typeface="Cambria Math" panose="02040503050406030204" pitchFamily="18" charset="0"/>
                            </a:rPr>
                            <a:t>Cl(s)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–314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95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75821092"/>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NH</a:t>
                          </a:r>
                          <a:r>
                            <a:rPr lang="en-GB" sz="1500" baseline="-25000" dirty="0">
                              <a:effectLst/>
                              <a:latin typeface="Cambria Math" panose="02040503050406030204" pitchFamily="18" charset="0"/>
                              <a:ea typeface="Cambria Math" panose="02040503050406030204" pitchFamily="18" charset="0"/>
                            </a:rPr>
                            <a:t>3</a:t>
                          </a:r>
                          <a:r>
                            <a:rPr lang="en-GB" sz="1500" dirty="0">
                              <a:effectLst/>
                              <a:latin typeface="Cambria Math" panose="02040503050406030204" pitchFamily="18" charset="0"/>
                              <a:ea typeface="Cambria Math" panose="02040503050406030204" pitchFamily="18" charset="0"/>
                            </a:rPr>
                            <a:t>(g)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192</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4775077"/>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–286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70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5867719"/>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–859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124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8695125"/>
                      </a:ext>
                    </a:extLst>
                  </a:tr>
                  <a:tr h="504000">
                    <a:tc>
                      <a:txBody>
                        <a:bodyPr/>
                        <a:lstStyle/>
                        <a:p>
                          <a:pPr marR="21590" indent="-226695" algn="ctr">
                            <a:lnSpc>
                              <a:spcPct val="107000"/>
                            </a:lnSpc>
                            <a:spcAft>
                              <a:spcPts val="600"/>
                            </a:spcAft>
                          </a:pPr>
                          <a:r>
                            <a:rPr lang="en-GB" sz="1500" dirty="0">
                              <a:effectLst/>
                              <a:latin typeface="Cambria Math" panose="02040503050406030204" pitchFamily="18" charset="0"/>
                              <a:ea typeface="Cambria Math" panose="02040503050406030204" pitchFamily="18" charset="0"/>
                            </a:rPr>
                            <a:t>BaCl</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.2H</a:t>
                          </a:r>
                          <a:r>
                            <a:rPr lang="en-GB" sz="1500" baseline="-25000" dirty="0">
                              <a:effectLst/>
                              <a:latin typeface="Cambria Math" panose="02040503050406030204" pitchFamily="18" charset="0"/>
                              <a:ea typeface="Cambria Math" panose="02040503050406030204" pitchFamily="18" charset="0"/>
                            </a:rPr>
                            <a:t>2</a:t>
                          </a:r>
                          <a:r>
                            <a:rPr lang="en-GB" sz="1500" dirty="0">
                              <a:effectLst/>
                              <a:latin typeface="Cambria Math" panose="02040503050406030204" pitchFamily="18" charset="0"/>
                              <a:ea typeface="Cambria Math" panose="02040503050406030204" pitchFamily="18" charset="0"/>
                            </a:rPr>
                            <a:t>O(s)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R="209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–1460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226695" algn="ctr">
                            <a:lnSpc>
                              <a:spcPct val="107000"/>
                            </a:lnSpc>
                            <a:spcAft>
                              <a:spcPts val="600"/>
                            </a:spcAft>
                            <a:tabLst>
                              <a:tab pos="3891280" algn="l"/>
                            </a:tabLst>
                          </a:pPr>
                          <a:r>
                            <a:rPr lang="en-GB" sz="1400" dirty="0">
                              <a:effectLst/>
                              <a:latin typeface="Century Gothic" panose="020B0502020202020204" pitchFamily="34" charset="0"/>
                              <a:ea typeface="Calibri" panose="020F0502020204030204" pitchFamily="34" charset="0"/>
                            </a:rPr>
                            <a:t>203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231958"/>
                      </a:ext>
                    </a:extLst>
                  </a:tr>
                </a:tbl>
              </a:graphicData>
            </a:graphic>
          </p:graphicFrame>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33EEA06B-718A-C14F-A466-3FA082004EBA}"/>
                  </a:ext>
                </a:extLst>
              </p:cNvPr>
              <p:cNvSpPr>
                <a:spLocks noGrp="1"/>
              </p:cNvSpPr>
              <p:nvPr>
                <p:ph idx="10"/>
              </p:nvPr>
            </p:nvSpPr>
            <p:spPr>
              <a:xfrm>
                <a:off x="5355771" y="1260000"/>
                <a:ext cx="5264229" cy="5597999"/>
              </a:xfrm>
            </p:spPr>
            <p:txBody>
              <a:bodyPr>
                <a:normAutofit fontScale="92500" lnSpcReduction="20000"/>
              </a:bodyPr>
              <a:lstStyle/>
              <a:p>
                <a:r>
                  <a:rPr lang="en-GB" sz="2400" b="1" dirty="0">
                    <a:solidFill>
                      <a:srgbClr val="004976"/>
                    </a:solidFill>
                    <a:latin typeface="Cambria Math" panose="02040503050406030204" pitchFamily="18" charset="0"/>
                    <a:ea typeface="Cambria Math" panose="02040503050406030204" pitchFamily="18" charset="0"/>
                  </a:rPr>
                  <a:t>Learner answer:</a:t>
                </a:r>
              </a:p>
              <a:p>
                <a:pPr/>
                <a14:m>
                  <m:oMathPara xmlns:m="http://schemas.openxmlformats.org/officeDocument/2006/math">
                    <m:oMathParaPr>
                      <m:jc m:val="left"/>
                    </m:oMathParaPr>
                    <m:oMath xmlns:m="http://schemas.openxmlformats.org/officeDocument/2006/math">
                      <m:sSub>
                        <m:sSubPr>
                          <m:ctrlPr>
                            <a:rPr lang="en-GB" sz="2400" i="1" baseline="-25000" smtClean="0">
                              <a:solidFill>
                                <a:srgbClr val="004976"/>
                              </a:solidFill>
                              <a:effectLst/>
                              <a:latin typeface="Cambria Math" panose="02040503050406030204" pitchFamily="18" charset="0"/>
                              <a:ea typeface="Cambria Math" panose="02040503050406030204" pitchFamily="18" charset="0"/>
                            </a:rPr>
                          </m:ctrlPr>
                        </m:sSubPr>
                        <m:e>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𝑆</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e>
                        <m:sub>
                          <m:r>
                            <a:rPr lang="en-GB" sz="2400" i="1" baseline="-250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𝑠𝑢𝑟𝑟𝑜𝑢𝑛𝑑𝑖𝑛𝑔𝑠</m:t>
                          </m:r>
                        </m:sub>
                      </m:sSub>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f>
                        <m:fPr>
                          <m:ctrlPr>
                            <a:rPr lang="en-GB" sz="2400" i="1" baseline="-25000">
                              <a:solidFill>
                                <a:srgbClr val="004976"/>
                              </a:solidFill>
                              <a:effectLst/>
                              <a:latin typeface="Cambria Math" panose="02040503050406030204" pitchFamily="18" charset="0"/>
                              <a:ea typeface="Cambria Math" panose="02040503050406030204" pitchFamily="18" charset="0"/>
                            </a:rPr>
                          </m:ctrlPr>
                        </m:fPr>
                        <m:num>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num>
                        <m:den>
                          <m:r>
                            <a:rPr lang="en-GB" sz="2400" b="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𝑇</m:t>
                          </m:r>
                        </m:den>
                      </m:f>
                    </m:oMath>
                  </m:oMathPara>
                </a14:m>
                <a:endParaRPr lang="en-GB" sz="2400" dirty="0">
                  <a:solidFill>
                    <a:srgbClr val="004976"/>
                  </a:solidFill>
                  <a:latin typeface="Cambria Math" panose="02040503050406030204" pitchFamily="18" charset="0"/>
                  <a:ea typeface="Cambria Math" panose="02040503050406030204" pitchFamily="18" charset="0"/>
                </a:endParaRPr>
              </a:p>
              <a:p>
                <a:r>
                  <a:rPr lang="el-GR" sz="2400" dirty="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a:t>Σ</a:t>
                </a:r>
                <a14:m>
                  <m:oMath xmlns:m="http://schemas.openxmlformats.org/officeDocument/2006/math">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 </m:t>
                    </m:r>
                    <m:d>
                      <m:dPr>
                        <m:ctrlPr>
                          <a:rPr lang="en-GB" sz="2400" i="1">
                            <a:solidFill>
                              <a:srgbClr val="004976"/>
                            </a:solidFill>
                            <a:effectLst/>
                            <a:latin typeface="Cambria Math" panose="02040503050406030204" pitchFamily="18" charset="0"/>
                            <a:ea typeface="Cambria Math" panose="02040503050406030204" pitchFamily="18" charset="0"/>
                          </a:rPr>
                        </m:ctrlPr>
                      </m:dPr>
                      <m:e>
                        <m:r>
                          <m:rPr>
                            <m:sty m:val="p"/>
                          </m:rPr>
                          <a:rPr lang="en-GB" sz="24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products</m:t>
                        </m:r>
                      </m:e>
                    </m:d>
                    <m:r>
                      <a:rPr lang="en-GB" sz="2400" i="1" smtClean="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sz="2400" i="1">
                        <a:solidFill>
                          <a:srgbClr val="004976"/>
                        </a:solidFill>
                        <a:latin typeface="Cambria Math" panose="02040503050406030204" pitchFamily="18" charset="0"/>
                        <a:ea typeface="Cambria Math" panose="02040503050406030204" pitchFamily="18" charset="0"/>
                      </a:rPr>
                      <m:t>−859+</m:t>
                    </m:r>
                    <m:d>
                      <m:dPr>
                        <m:ctrlPr>
                          <a:rPr lang="en-GB" sz="2400" i="1">
                            <a:solidFill>
                              <a:srgbClr val="004976"/>
                            </a:solidFill>
                            <a:latin typeface="Cambria Math" panose="02040503050406030204" pitchFamily="18" charset="0"/>
                            <a:ea typeface="Cambria Math" panose="02040503050406030204" pitchFamily="18" charset="0"/>
                          </a:rPr>
                        </m:ctrlPr>
                      </m:dPr>
                      <m:e>
                        <m:r>
                          <a:rPr lang="en-GB" sz="2400" i="1">
                            <a:solidFill>
                              <a:srgbClr val="004976"/>
                            </a:solidFill>
                            <a:latin typeface="Cambria Math" panose="02040503050406030204" pitchFamily="18" charset="0"/>
                            <a:ea typeface="Cambria Math" panose="02040503050406030204" pitchFamily="18" charset="0"/>
                          </a:rPr>
                          <m:t>10×−286</m:t>
                        </m:r>
                      </m:e>
                    </m:d>
                    <m:r>
                      <a:rPr lang="en-GB" sz="2400">
                        <a:solidFill>
                          <a:srgbClr val="004976"/>
                        </a:solidFill>
                        <a:latin typeface="Cambria Math" panose="02040503050406030204" pitchFamily="18" charset="0"/>
                        <a:ea typeface="Cambria Math" panose="02040503050406030204" pitchFamily="18" charset="0"/>
                      </a:rPr>
                      <m:t>+</m:t>
                    </m:r>
                    <m:r>
                      <a:rPr lang="en-GB" sz="2400" b="0" i="0" smtClean="0">
                        <a:solidFill>
                          <a:srgbClr val="004976"/>
                        </a:solidFill>
                        <a:latin typeface="Cambria Math" panose="02040503050406030204" pitchFamily="18" charset="0"/>
                        <a:ea typeface="Cambria Math" panose="02040503050406030204" pitchFamily="18" charset="0"/>
                      </a:rPr>
                      <m:t>                                      </m:t>
                    </m:r>
                    <m:d>
                      <m:dPr>
                        <m:ctrlPr>
                          <a:rPr lang="en-GB" sz="2400" i="1">
                            <a:solidFill>
                              <a:srgbClr val="004976"/>
                            </a:solidFill>
                            <a:latin typeface="Cambria Math" panose="02040503050406030204" pitchFamily="18" charset="0"/>
                            <a:ea typeface="Cambria Math" panose="02040503050406030204" pitchFamily="18" charset="0"/>
                          </a:rPr>
                        </m:ctrlPr>
                      </m:dPr>
                      <m:e>
                        <m:r>
                          <a:rPr lang="en-GB" sz="2400" i="1">
                            <a:solidFill>
                              <a:srgbClr val="004976"/>
                            </a:solidFill>
                            <a:latin typeface="Cambria Math" panose="02040503050406030204" pitchFamily="18" charset="0"/>
                            <a:ea typeface="Cambria Math" panose="02040503050406030204" pitchFamily="18" charset="0"/>
                          </a:rPr>
                          <m:t>2×−46</m:t>
                        </m:r>
                      </m:e>
                    </m:d>
                  </m:oMath>
                </a14:m>
                <a:endParaRPr lang="en-GB" sz="2400" dirty="0">
                  <a:solidFill>
                    <a:srgbClr val="004976"/>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2400" b="0" i="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r>
                        <a:rPr lang="en-GB" sz="240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sz="2400" i="1"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3811 </m:t>
                      </m:r>
                      <m:r>
                        <m:rPr>
                          <m:sty m:val="p"/>
                        </m:rP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kJ</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 </m:t>
                      </m:r>
                      <m:sSup>
                        <m:sSupPr>
                          <m:ctrlPr>
                            <a:rPr lang="en-GB" sz="2400" i="1">
                              <a:solidFill>
                                <a:srgbClr val="004976"/>
                              </a:solidFill>
                              <a:effectLst/>
                              <a:latin typeface="Cambria Math" panose="02040503050406030204" pitchFamily="18" charset="0"/>
                              <a:ea typeface="Times New Roman" panose="02020603050405020304" pitchFamily="18" charset="0"/>
                            </a:rPr>
                          </m:ctrlPr>
                        </m:sSupPr>
                        <m:e>
                          <m:r>
                            <m:rPr>
                              <m:sty m:val="p"/>
                            </m:rP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mol</m:t>
                          </m:r>
                        </m:e>
                        <m:sup>
                          <m:r>
                            <a:rPr lang="en-GB" sz="2400" i="1">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1</m:t>
                          </m:r>
                        </m:sup>
                      </m:sSup>
                    </m:oMath>
                  </m:oMathPara>
                </a14:m>
                <a:endParaRPr lang="en-GB" sz="2400" dirty="0">
                  <a:solidFill>
                    <a:srgbClr val="004976"/>
                  </a:solidFill>
                  <a:latin typeface="Cambria Math" panose="02040503050406030204" pitchFamily="18" charset="0"/>
                  <a:ea typeface="Cambria Math" panose="02040503050406030204" pitchFamily="18" charset="0"/>
                </a:endParaRPr>
              </a:p>
              <a:p>
                <a:r>
                  <a:rPr lang="en-GB" sz="2400" dirty="0">
                    <a:solidFill>
                      <a:srgbClr val="004976"/>
                    </a:solidFill>
                    <a:ea typeface="Cambria Math" panose="02040503050406030204" pitchFamily="18" charset="0"/>
                    <a:cs typeface="Arial" panose="020B0604020202020204" pitchFamily="34" charset="0"/>
                  </a:rPr>
                  <a:t> </a:t>
                </a:r>
                <a14:m>
                  <m:oMath xmlns:m="http://schemas.openxmlformats.org/officeDocument/2006/math">
                    <m:r>
                      <m:rPr>
                        <m:sty m:val="p"/>
                      </m:rPr>
                      <a:rPr lang="el-GR" sz="2400" i="1">
                        <a:solidFill>
                          <a:srgbClr val="004976"/>
                        </a:solidFill>
                        <a:latin typeface="Cambria Math" panose="02040503050406030204" pitchFamily="18" charset="0"/>
                        <a:ea typeface="Cambria Math" panose="02040503050406030204" pitchFamily="18" charset="0"/>
                        <a:cs typeface="Arial" panose="020B0604020202020204" pitchFamily="34" charset="0"/>
                      </a:rPr>
                      <m:t>Σ</m:t>
                    </m:r>
                    <m:r>
                      <a:rPr lang="en-GB" sz="2400" i="1">
                        <a:solidFill>
                          <a:srgbClr val="004976"/>
                        </a:solidFill>
                        <a:latin typeface="Cambria Math" panose="02040503050406030204" pitchFamily="18" charset="0"/>
                        <a:ea typeface="Cambria Math" panose="02040503050406030204" pitchFamily="18" charset="0"/>
                        <a:cs typeface="Arial" panose="020B0604020202020204" pitchFamily="34" charset="0"/>
                      </a:rPr>
                      <m:t>𝛥</m:t>
                    </m:r>
                    <m:r>
                      <a:rPr lang="en-GB" sz="2400" i="1">
                        <a:solidFill>
                          <a:srgbClr val="004976"/>
                        </a:solidFill>
                        <a:latin typeface="Cambria Math" panose="02040503050406030204" pitchFamily="18" charset="0"/>
                        <a:ea typeface="Cambria Math" panose="02040503050406030204" pitchFamily="18" charset="0"/>
                        <a:cs typeface="Arial" panose="020B0604020202020204" pitchFamily="34" charset="0"/>
                      </a:rPr>
                      <m:t>𝐻</m:t>
                    </m:r>
                    <m:r>
                      <a:rPr lang="en-GB" sz="2400" i="1">
                        <a:solidFill>
                          <a:srgbClr val="004976"/>
                        </a:solidFill>
                        <a:latin typeface="Cambria Math" panose="02040503050406030204" pitchFamily="18" charset="0"/>
                        <a:ea typeface="Cambria Math" panose="02040503050406030204" pitchFamily="18" charset="0"/>
                        <a:cs typeface="Arial" panose="020B0604020202020204" pitchFamily="34" charset="0"/>
                      </a:rPr>
                      <m:t>° </m:t>
                    </m:r>
                    <m:d>
                      <m:dPr>
                        <m:ctrlPr>
                          <a:rPr lang="en-GB" sz="2400" i="1">
                            <a:solidFill>
                              <a:srgbClr val="004976"/>
                            </a:solidFill>
                            <a:effectLst/>
                            <a:latin typeface="Cambria Math" panose="02040503050406030204" pitchFamily="18" charset="0"/>
                            <a:ea typeface="Cambria Math" panose="02040503050406030204" pitchFamily="18" charset="0"/>
                          </a:rPr>
                        </m:ctrlPr>
                      </m:dPr>
                      <m:e>
                        <m:r>
                          <m:rPr>
                            <m:sty m:val="p"/>
                          </m:rPr>
                          <a:rPr lang="en-GB" sz="24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reactants</m:t>
                        </m:r>
                      </m:e>
                    </m:d>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sz="2400" i="1">
                        <a:solidFill>
                          <a:srgbClr val="004976"/>
                        </a:solidFill>
                        <a:latin typeface="Cambria Math" panose="02040503050406030204" pitchFamily="18" charset="0"/>
                        <a:ea typeface="Cambria Math" panose="02040503050406030204" pitchFamily="18" charset="0"/>
                      </a:rPr>
                      <m:t>−3345+</m:t>
                    </m:r>
                    <m:d>
                      <m:dPr>
                        <m:ctrlPr>
                          <a:rPr lang="en-GB" sz="2400" i="1">
                            <a:solidFill>
                              <a:srgbClr val="004976"/>
                            </a:solidFill>
                            <a:latin typeface="Cambria Math" panose="02040503050406030204" pitchFamily="18" charset="0"/>
                            <a:ea typeface="Cambria Math" panose="02040503050406030204" pitchFamily="18" charset="0"/>
                          </a:rPr>
                        </m:ctrlPr>
                      </m:dPr>
                      <m:e>
                        <m:r>
                          <a:rPr lang="en-GB" sz="2400" i="1">
                            <a:solidFill>
                              <a:srgbClr val="004976"/>
                            </a:solidFill>
                            <a:latin typeface="Cambria Math" panose="02040503050406030204" pitchFamily="18" charset="0"/>
                            <a:ea typeface="Cambria Math" panose="02040503050406030204" pitchFamily="18" charset="0"/>
                          </a:rPr>
                          <m:t>2×−314</m:t>
                        </m:r>
                      </m:e>
                    </m:d>
                  </m:oMath>
                </a14:m>
                <a:endParaRPr lang="en-GB" sz="2400" i="1" dirty="0">
                  <a:solidFill>
                    <a:srgbClr val="004976"/>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2400" b="0" i="0" smtClean="0">
                          <a:solidFill>
                            <a:srgbClr val="004976"/>
                          </a:solidFill>
                          <a:latin typeface="Cambria Math" panose="02040503050406030204" pitchFamily="18" charset="0"/>
                          <a:ea typeface="Cambria Math" panose="02040503050406030204" pitchFamily="18" charset="0"/>
                        </a:rPr>
                        <m:t>                                   =−3973 </m:t>
                      </m:r>
                      <m:r>
                        <m:rPr>
                          <m:sty m:val="p"/>
                        </m:rPr>
                        <a:rPr lang="en-GB" sz="2400" b="0" i="0" smtClean="0">
                          <a:solidFill>
                            <a:srgbClr val="004976"/>
                          </a:solidFill>
                          <a:latin typeface="Cambria Math" panose="02040503050406030204" pitchFamily="18" charset="0"/>
                          <a:ea typeface="Cambria Math" panose="02040503050406030204" pitchFamily="18" charset="0"/>
                        </a:rPr>
                        <m:t>kJ</m:t>
                      </m:r>
                      <m:r>
                        <a:rPr lang="en-GB" sz="2400" b="0" i="0" smtClean="0">
                          <a:solidFill>
                            <a:srgbClr val="004976"/>
                          </a:solidFill>
                          <a:latin typeface="Cambria Math" panose="02040503050406030204" pitchFamily="18" charset="0"/>
                          <a:ea typeface="Cambria Math" panose="02040503050406030204" pitchFamily="18" charset="0"/>
                        </a:rPr>
                        <m:t> </m:t>
                      </m:r>
                      <m:sSup>
                        <m:sSupPr>
                          <m:ctrlPr>
                            <a:rPr lang="en-GB" sz="2400" b="0" i="1" smtClean="0">
                              <a:solidFill>
                                <a:srgbClr val="004976"/>
                              </a:solidFill>
                              <a:latin typeface="Cambria Math" panose="02040503050406030204" pitchFamily="18" charset="0"/>
                              <a:ea typeface="Cambria Math" panose="02040503050406030204" pitchFamily="18" charset="0"/>
                            </a:rPr>
                          </m:ctrlPr>
                        </m:sSupPr>
                        <m:e>
                          <m:r>
                            <m:rPr>
                              <m:sty m:val="p"/>
                            </m:rPr>
                            <a:rPr lang="en-GB" sz="2400" b="0" i="0" smtClean="0">
                              <a:solidFill>
                                <a:srgbClr val="004976"/>
                              </a:solidFill>
                              <a:latin typeface="Cambria Math" panose="02040503050406030204" pitchFamily="18" charset="0"/>
                              <a:ea typeface="Cambria Math" panose="02040503050406030204" pitchFamily="18" charset="0"/>
                            </a:rPr>
                            <m:t>mol</m:t>
                          </m:r>
                        </m:e>
                        <m:sup>
                          <m:r>
                            <a:rPr lang="en-GB" sz="2400" b="0" i="0" smtClean="0">
                              <a:solidFill>
                                <a:srgbClr val="004976"/>
                              </a:solidFill>
                              <a:latin typeface="Cambria Math" panose="02040503050406030204" pitchFamily="18" charset="0"/>
                              <a:ea typeface="Cambria Math" panose="02040503050406030204" pitchFamily="18" charset="0"/>
                            </a:rPr>
                            <m:t>−1</m:t>
                          </m:r>
                        </m:sup>
                      </m:sSup>
                    </m:oMath>
                  </m:oMathPara>
                </a14:m>
                <a:endParaRPr lang="en-GB" sz="2400" dirty="0">
                  <a:solidFill>
                    <a:srgbClr val="004976"/>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GB" sz="2400" i="1" baseline="-25000" smtClean="0">
                              <a:solidFill>
                                <a:srgbClr val="004976"/>
                              </a:solidFill>
                              <a:effectLst/>
                              <a:latin typeface="Cambria Math" panose="02040503050406030204" pitchFamily="18" charset="0"/>
                              <a:ea typeface="Cambria Math" panose="02040503050406030204" pitchFamily="18" charset="0"/>
                            </a:rPr>
                          </m:ctrlPr>
                        </m:sSubPr>
                        <m:e>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𝛥</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𝐻</m:t>
                          </m:r>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e>
                        <m:sub>
                          <m:r>
                            <a:rPr lang="en-GB" sz="2400" i="1" baseline="-2500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𝑟𝑒𝑎𝑐𝑡𝑖𝑜𝑛</m:t>
                          </m:r>
                        </m:sub>
                      </m:sSub>
                      <m:r>
                        <a:rPr lang="en-GB" sz="2400" i="1">
                          <a:solidFill>
                            <a:srgbClr val="004976"/>
                          </a:solidFill>
                          <a:effectLst/>
                          <a:latin typeface="Cambria Math" panose="02040503050406030204" pitchFamily="18" charset="0"/>
                          <a:ea typeface="Cambria Math" panose="02040503050406030204" pitchFamily="18" charset="0"/>
                          <a:cs typeface="Arial" panose="020B0604020202020204" pitchFamily="34" charset="0"/>
                        </a:rPr>
                        <m:t>=</m:t>
                      </m:r>
                      <m:r>
                        <a:rPr lang="en-GB" sz="2400" i="1">
                          <a:solidFill>
                            <a:srgbClr val="004976"/>
                          </a:solidFill>
                          <a:latin typeface="Cambria Math" panose="02040503050406030204" pitchFamily="18" charset="0"/>
                          <a:ea typeface="Cambria Math" panose="02040503050406030204" pitchFamily="18" charset="0"/>
                        </a:rPr>
                        <m:t>− 3811−(−3973)</m:t>
                      </m:r>
                    </m:oMath>
                  </m:oMathPara>
                </a14:m>
                <a:endParaRPr lang="en-GB" sz="2400" dirty="0">
                  <a:solidFill>
                    <a:srgbClr val="004976"/>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2400" b="0" i="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r>
                        <a:rPr lang="en-GB" sz="240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d>
                        <m:dPr>
                          <m:ctrlPr>
                            <a:rPr lang="en-GB" sz="2400" i="1">
                              <a:solidFill>
                                <a:srgbClr val="004976"/>
                              </a:solidFill>
                              <a:effectLst/>
                              <a:latin typeface="Cambria Math" panose="02040503050406030204" pitchFamily="18" charset="0"/>
                            </a:rPr>
                          </m:ctrlPr>
                        </m:dPr>
                        <m:e>
                          <m: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d>
                      <m: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162 </m:t>
                      </m:r>
                      <m:r>
                        <m:rPr>
                          <m:sty m:val="p"/>
                        </m:rP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kJ</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 </m:t>
                      </m:r>
                      <m:sSup>
                        <m:sSupPr>
                          <m:ctrlPr>
                            <a:rPr lang="en-GB" sz="2400" i="1">
                              <a:solidFill>
                                <a:srgbClr val="004976"/>
                              </a:solidFill>
                              <a:effectLst/>
                              <a:latin typeface="Cambria Math" panose="02040503050406030204" pitchFamily="18" charset="0"/>
                              <a:ea typeface="Times New Roman" panose="02020603050405020304" pitchFamily="18" charset="0"/>
                            </a:rPr>
                          </m:ctrlPr>
                        </m:sSupPr>
                        <m:e>
                          <m:r>
                            <m:rPr>
                              <m:sty m:val="p"/>
                            </m:rP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mol</m:t>
                          </m:r>
                        </m:e>
                        <m:sup>
                          <m:r>
                            <a:rPr lang="en-GB" sz="2400" i="1">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1</m:t>
                          </m:r>
                        </m:sup>
                      </m:sSup>
                    </m:oMath>
                  </m:oMathPara>
                </a14:m>
                <a:endParaRPr lang="en-GB" sz="2400" dirty="0">
                  <a:solidFill>
                    <a:srgbClr val="004976"/>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GB" sz="2400" i="1" baseline="-25000" smtClean="0">
                              <a:solidFill>
                                <a:srgbClr val="004976"/>
                              </a:solidFill>
                              <a:effectLst/>
                              <a:latin typeface="Cambria Math" panose="02040503050406030204" pitchFamily="18" charset="0"/>
                            </a:rPr>
                          </m:ctrlPr>
                        </m:sSubPr>
                        <m:e>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𝛥</m:t>
                          </m:r>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𝑆</m:t>
                          </m:r>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sub>
                          <m:r>
                            <a:rPr lang="en-GB" sz="2400" i="1" baseline="-25000">
                              <a:solidFill>
                                <a:srgbClr val="004976"/>
                              </a:solidFill>
                              <a:effectLst/>
                              <a:latin typeface="Cambria Math" panose="02040503050406030204" pitchFamily="18" charset="0"/>
                              <a:ea typeface="Calibri" panose="020F0502020204030204" pitchFamily="34" charset="0"/>
                              <a:cs typeface="Arial" panose="020B0604020202020204" pitchFamily="34" charset="0"/>
                            </a:rPr>
                            <m:t>𝑠𝑢𝑟𝑟𝑜𝑢𝑛𝑑𝑖𝑛𝑔𝑠</m:t>
                          </m:r>
                        </m:sub>
                      </m:sSub>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f>
                        <m:fPr>
                          <m:ctrlPr>
                            <a:rPr lang="en-GB" sz="2400" i="1" baseline="-25000">
                              <a:solidFill>
                                <a:srgbClr val="004976"/>
                              </a:solidFill>
                              <a:effectLst/>
                              <a:latin typeface="Cambria Math" panose="02040503050406030204" pitchFamily="18" charset="0"/>
                            </a:rPr>
                          </m:ctrlPr>
                        </m:fPr>
                        <m:num>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162</m:t>
                          </m:r>
                        </m:num>
                        <m:den>
                          <m:r>
                            <a:rPr lang="en-GB" sz="2400" i="1">
                              <a:solidFill>
                                <a:srgbClr val="004976"/>
                              </a:solidFill>
                              <a:effectLst/>
                              <a:latin typeface="Cambria Math" panose="02040503050406030204" pitchFamily="18" charset="0"/>
                              <a:ea typeface="Calibri" panose="020F0502020204030204" pitchFamily="34" charset="0"/>
                              <a:cs typeface="Arial" panose="020B0604020202020204" pitchFamily="34" charset="0"/>
                            </a:rPr>
                            <m:t>298</m:t>
                          </m:r>
                        </m:den>
                      </m:f>
                    </m:oMath>
                  </m:oMathPara>
                </a14:m>
                <a:endParaRPr lang="en-GB" sz="2400" i="1" baseline="-25000" dirty="0">
                  <a:solidFill>
                    <a:srgbClr val="004976"/>
                  </a:solidFill>
                  <a:effectLst/>
                  <a:latin typeface="Cambria Math" panose="02040503050406030204" pitchFamily="18" charset="0"/>
                  <a:ea typeface="Calibri" panose="020F050202020403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n-GB" sz="2400" b="0" i="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                       </m:t>
                      </m:r>
                      <m:r>
                        <a:rPr lang="en-GB" sz="2400" smtClean="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d>
                        <m:dPr>
                          <m:ctrlPr>
                            <a:rPr lang="en-GB" sz="2400" i="1">
                              <a:solidFill>
                                <a:srgbClr val="004976"/>
                              </a:solidFill>
                              <a:effectLst/>
                              <a:latin typeface="Cambria Math" panose="02040503050406030204" pitchFamily="18" charset="0"/>
                            </a:rPr>
                          </m:ctrlPr>
                        </m:dPr>
                        <m:e>
                          <m: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m:t>
                          </m:r>
                        </m:e>
                      </m:d>
                      <m: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0.543 </m:t>
                      </m:r>
                      <m:r>
                        <m:rPr>
                          <m:sty m:val="p"/>
                        </m:rPr>
                        <a:rPr lang="en-GB" sz="2400">
                          <a:solidFill>
                            <a:srgbClr val="004976"/>
                          </a:solidFill>
                          <a:effectLst/>
                          <a:latin typeface="Cambria Math" panose="02040503050406030204" pitchFamily="18" charset="0"/>
                          <a:ea typeface="Calibri" panose="020F0502020204030204" pitchFamily="34" charset="0"/>
                          <a:cs typeface="Arial" panose="020B0604020202020204" pitchFamily="34" charset="0"/>
                        </a:rPr>
                        <m:t>kJ</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 </m:t>
                      </m:r>
                      <m:sSup>
                        <m:sSupPr>
                          <m:ctrlPr>
                            <a:rPr lang="en-GB" sz="2400" i="1">
                              <a:solidFill>
                                <a:srgbClr val="004976"/>
                              </a:solidFill>
                              <a:effectLst/>
                              <a:latin typeface="Cambria Math" panose="02040503050406030204" pitchFamily="18" charset="0"/>
                              <a:ea typeface="Times New Roman" panose="02020603050405020304" pitchFamily="18" charset="0"/>
                            </a:rPr>
                          </m:ctrlPr>
                        </m:sSupPr>
                        <m:e>
                          <m:r>
                            <m:rPr>
                              <m:sty m:val="p"/>
                            </m:rP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mol</m:t>
                          </m:r>
                        </m:e>
                        <m:sup>
                          <m:r>
                            <a:rPr lang="en-GB" sz="2400" i="1">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m:t>
                          </m:r>
                          <m:r>
                            <a:rPr lang="en-GB" sz="2400">
                              <a:solidFill>
                                <a:srgbClr val="004976"/>
                              </a:solidFill>
                              <a:effectLst/>
                              <a:latin typeface="Cambria Math" panose="02040503050406030204" pitchFamily="18" charset="0"/>
                              <a:ea typeface="Times New Roman" panose="02020603050405020304" pitchFamily="18" charset="0"/>
                              <a:cs typeface="Arial" panose="020B0604020202020204" pitchFamily="34" charset="0"/>
                            </a:rPr>
                            <m:t>1</m:t>
                          </m:r>
                        </m:sup>
                      </m:sSup>
                    </m:oMath>
                  </m:oMathPara>
                </a14:m>
                <a:endParaRPr lang="en-GB" sz="2400" dirty="0">
                  <a:latin typeface="Cambria Math" panose="02040503050406030204" pitchFamily="18" charset="0"/>
                  <a:ea typeface="Cambria Math" panose="02040503050406030204" pitchFamily="18" charset="0"/>
                </a:endParaRPr>
              </a:p>
              <a:p>
                <a:endParaRPr lang="en-GB" sz="1800" dirty="0">
                  <a:latin typeface="Cambria Math" panose="02040503050406030204" pitchFamily="18" charset="0"/>
                  <a:ea typeface="Cambria Math" panose="02040503050406030204" pitchFamily="18" charset="0"/>
                </a:endParaRPr>
              </a:p>
              <a:p>
                <a:endParaRPr lang="en-US" dirty="0"/>
              </a:p>
            </p:txBody>
          </p:sp>
        </mc:Choice>
        <mc:Fallback xmlns="">
          <p:sp>
            <p:nvSpPr>
              <p:cNvPr id="4" name="Content Placeholder 3">
                <a:extLst>
                  <a:ext uri="{FF2B5EF4-FFF2-40B4-BE49-F238E27FC236}">
                    <a16:creationId xmlns:a16="http://schemas.microsoft.com/office/drawing/2014/main" id="{33EEA06B-718A-C14F-A466-3FA082004EBA}"/>
                  </a:ext>
                </a:extLst>
              </p:cNvPr>
              <p:cNvSpPr>
                <a:spLocks noGrp="1" noRot="1" noChangeAspect="1" noMove="1" noResize="1" noEditPoints="1" noAdjustHandles="1" noChangeArrowheads="1" noChangeShapeType="1" noTextEdit="1"/>
              </p:cNvSpPr>
              <p:nvPr>
                <p:ph idx="10"/>
              </p:nvPr>
            </p:nvSpPr>
            <p:spPr>
              <a:xfrm>
                <a:off x="5355771" y="1260000"/>
                <a:ext cx="5264229" cy="5597999"/>
              </a:xfrm>
              <a:blipFill>
                <a:blip r:embed="rId5"/>
                <a:stretch>
                  <a:fillRect l="-3244" t="-2832"/>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DCAA2A57-FE58-2D44-8DE4-E58AF40FC68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 1c</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691371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2. Describe and explain</a:t>
            </a:r>
          </a:p>
        </p:txBody>
      </p:sp>
      <p:sp>
        <p:nvSpPr>
          <p:cNvPr id="3" name="Content Placeholder 2">
            <a:extLst>
              <a:ext uri="{FF2B5EF4-FFF2-40B4-BE49-F238E27FC236}">
                <a16:creationId xmlns:a16="http://schemas.microsoft.com/office/drawing/2014/main" id="{42D261EF-CB17-734D-9279-25E68CB25C9B}"/>
              </a:ext>
            </a:extLst>
          </p:cNvPr>
          <p:cNvSpPr>
            <a:spLocks noGrp="1"/>
          </p:cNvSpPr>
          <p:nvPr>
            <p:ph idx="1"/>
          </p:nvPr>
        </p:nvSpPr>
        <p:spPr>
          <a:xfrm>
            <a:off x="540000" y="1260000"/>
            <a:ext cx="5940000" cy="5040000"/>
          </a:xfrm>
        </p:spPr>
        <p:txBody>
          <a:bodyPr/>
          <a:lstStyle/>
          <a:p>
            <a:pPr lvl="0"/>
            <a:r>
              <a:rPr lang="en-GB" sz="2000" dirty="0"/>
              <a:t>Describe what happens to the bromine gas when the cover between the gas jars is removed.</a:t>
            </a:r>
          </a:p>
          <a:p>
            <a:r>
              <a:rPr lang="en-GB" sz="2000" dirty="0"/>
              <a:t>Explain the change in terms of entropy.</a:t>
            </a:r>
          </a:p>
          <a:p>
            <a:endParaRPr lang="en-GB" sz="2000" dirty="0"/>
          </a:p>
          <a:p>
            <a:r>
              <a:rPr lang="en-GB" b="1" dirty="0">
                <a:solidFill>
                  <a:srgbClr val="004976"/>
                </a:solidFill>
                <a:latin typeface="Cambria Math" panose="02040503050406030204" pitchFamily="18" charset="0"/>
                <a:ea typeface="Cambria Math" panose="02040503050406030204" pitchFamily="18" charset="0"/>
              </a:rPr>
              <a:t>Learner answer:</a:t>
            </a:r>
            <a:endParaRPr lang="en-GB" b="1" dirty="0"/>
          </a:p>
          <a:p>
            <a:r>
              <a:rPr lang="en-GB" dirty="0">
                <a:solidFill>
                  <a:srgbClr val="004976"/>
                </a:solidFill>
                <a:latin typeface="Cambria Math" panose="02040503050406030204" pitchFamily="18" charset="0"/>
                <a:ea typeface="Cambria Math" panose="02040503050406030204" pitchFamily="18" charset="0"/>
              </a:rPr>
              <a:t>It spreads out and diffuses filling the gas jar. This is because the surrounding volume has increased and the particles start colliding together. The entropy has stayed the same because it is still a gas.</a:t>
            </a:r>
          </a:p>
          <a:p>
            <a:endParaRPr lang="en-GB" dirty="0"/>
          </a:p>
        </p:txBody>
      </p:sp>
      <p:sp>
        <p:nvSpPr>
          <p:cNvPr id="5" name="Vertical Title 1">
            <a:extLst>
              <a:ext uri="{FF2B5EF4-FFF2-40B4-BE49-F238E27FC236}">
                <a16:creationId xmlns:a16="http://schemas.microsoft.com/office/drawing/2014/main" id="{76D69270-DF54-0F49-8E8A-A56623E50520}"/>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Question 2</a:t>
            </a:r>
            <a:endParaRPr lang="en-US" sz="2200" b="1" dirty="0">
              <a:solidFill>
                <a:schemeClr val="bg1"/>
              </a:solidFill>
              <a:latin typeface="Century Gothic" panose="020B0502020202020204" pitchFamily="34" charset="0"/>
            </a:endParaRPr>
          </a:p>
        </p:txBody>
      </p:sp>
      <p:pic>
        <p:nvPicPr>
          <p:cNvPr id="7" name="Picture 6" descr="Two gas jars with a cover between them. Bromine gas is in the bottom jar and air is in the top">
            <a:extLst>
              <a:ext uri="{FF2B5EF4-FFF2-40B4-BE49-F238E27FC236}">
                <a16:creationId xmlns:a16="http://schemas.microsoft.com/office/drawing/2014/main" id="{AB81AFC3-C97D-7C65-0E96-891B329766FE}"/>
              </a:ext>
              <a:ext uri="{C183D7F6-B498-43B3-948B-1728B52AA6E4}">
                <adec:decorative xmlns:adec="http://schemas.microsoft.com/office/drawing/2017/decorative" val="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935357" y="1260000"/>
            <a:ext cx="3991285" cy="3875315"/>
          </a:xfrm>
          <a:prstGeom prst="rect">
            <a:avLst/>
          </a:prstGeom>
        </p:spPr>
      </p:pic>
    </p:spTree>
    <p:extLst>
      <p:ext uri="{BB962C8B-B14F-4D97-AF65-F5344CB8AC3E}">
        <p14:creationId xmlns:p14="http://schemas.microsoft.com/office/powerpoint/2010/main" val="2786194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3. Describe and explain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2D261EF-CB17-734D-9279-25E68CB25C9B}"/>
                  </a:ext>
                </a:extLst>
              </p:cNvPr>
              <p:cNvSpPr>
                <a:spLocks noGrp="1"/>
              </p:cNvSpPr>
              <p:nvPr>
                <p:ph idx="1"/>
              </p:nvPr>
            </p:nvSpPr>
            <p:spPr/>
            <p:txBody>
              <a:bodyPr>
                <a:normAutofit/>
              </a:bodyPr>
              <a:lstStyle/>
              <a:p>
                <a:pPr lvl="0"/>
                <a:r>
                  <a:rPr lang="en-GB" sz="2000" dirty="0"/>
                  <a:t>Describe how the entropy changes when one mole of solid sodium chloride dissolves in water. Explain your answer, including an equation.</a:t>
                </a:r>
              </a:p>
              <a:p>
                <a:pPr lvl="0"/>
                <a:endParaRPr lang="en-GB" dirty="0"/>
              </a:p>
              <a:p>
                <a:pPr lvl="0"/>
                <a:r>
                  <a:rPr lang="en-GB" b="1" dirty="0">
                    <a:solidFill>
                      <a:srgbClr val="004976"/>
                    </a:solidFill>
                    <a:latin typeface="Cambria Math" panose="02040503050406030204" pitchFamily="18" charset="0"/>
                    <a:ea typeface="Cambria Math" panose="02040503050406030204" pitchFamily="18" charset="0"/>
                  </a:rPr>
                  <a:t>Learner answer:</a:t>
                </a:r>
              </a:p>
              <a:p>
                <a:pPr lvl="0"/>
                <a:r>
                  <a:rPr lang="en-GB" dirty="0">
                    <a:solidFill>
                      <a:srgbClr val="004976"/>
                    </a:solidFill>
                    <a:effectLst/>
                    <a:latin typeface="Cambria Math" panose="02040503050406030204" pitchFamily="18" charset="0"/>
                    <a:ea typeface="Cambria Math" panose="02040503050406030204" pitchFamily="18" charset="0"/>
                    <a:cs typeface="Arial" panose="020B0604020202020204" pitchFamily="34" charset="0"/>
                  </a:rPr>
                  <a:t>The entropy increases because the lattice is broken down and so the sodium chloride becomes more random.</a:t>
                </a:r>
              </a:p>
              <a:p>
                <a:pPr/>
                <a14:m>
                  <m:oMathPara xmlns:m="http://schemas.openxmlformats.org/officeDocument/2006/math">
                    <m:oMathParaPr>
                      <m:jc m:val="centerGroup"/>
                    </m:oMathParaPr>
                    <m:oMath xmlns:m="http://schemas.openxmlformats.org/officeDocument/2006/math">
                      <m:r>
                        <m:rPr>
                          <m:sty m:val="p"/>
                        </m:rP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rPr>
                        <m:t>NaCl</m:t>
                      </m:r>
                      <m: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rPr>
                        <m:t>  +  </m:t>
                      </m:r>
                      <m:r>
                        <m:rPr>
                          <m:sty m:val="p"/>
                        </m:rPr>
                        <a:rPr lang="en-GB" i="0" err="1" smtClean="0">
                          <a:solidFill>
                            <a:srgbClr val="004976"/>
                          </a:solidFill>
                          <a:latin typeface="Cambria Math" panose="02040503050406030204" pitchFamily="18" charset="0"/>
                          <a:ea typeface="Cambria Math" panose="02040503050406030204" pitchFamily="18" charset="0"/>
                          <a:cs typeface="Arial" panose="020B0604020202020204" pitchFamily="34" charset="0"/>
                        </a:rPr>
                        <m:t>aq</m:t>
                      </m:r>
                      <m:r>
                        <a:rPr lang="en-GB" b="0" i="0" smtClean="0">
                          <a:solidFill>
                            <a:srgbClr val="004976"/>
                          </a:solidFill>
                          <a:latin typeface="Cambria Math" panose="02040503050406030204" pitchFamily="18" charset="0"/>
                          <a:ea typeface="Cambria Math" panose="02040503050406030204" pitchFamily="18" charset="0"/>
                          <a:cs typeface="Arial" panose="020B0604020202020204" pitchFamily="34" charset="0"/>
                        </a:rPr>
                        <m:t> </m:t>
                      </m:r>
                      <m:r>
                        <a:rPr lang="en-GB" i="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m:t>
                      </m:r>
                      <m: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 </m:t>
                      </m:r>
                      <m:r>
                        <m:rPr>
                          <m:sty m:val="p"/>
                        </m:rP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Na</m:t>
                      </m:r>
                      <m:r>
                        <a:rPr lang="en-GB" i="0" baseline="3000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m:t>
                      </m:r>
                      <m: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  +   </m:t>
                      </m:r>
                      <m:r>
                        <m:rPr>
                          <m:sty m:val="p"/>
                        </m:rPr>
                        <a:rPr lang="en-GB" i="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Cl</m:t>
                      </m:r>
                      <m:r>
                        <a:rPr lang="en-GB" i="0" baseline="30000" smtClean="0">
                          <a:solidFill>
                            <a:srgbClr val="004976"/>
                          </a:solidFill>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m:t>−</m:t>
                      </m:r>
                    </m:oMath>
                  </m:oMathPara>
                </a14:m>
                <a:endParaRPr lang="en-GB" baseline="30000" dirty="0">
                  <a:solidFill>
                    <a:srgbClr val="004976"/>
                  </a:solidFill>
                  <a:effectLst/>
                  <a:latin typeface="Cambria Math" panose="02040503050406030204" pitchFamily="18" charset="0"/>
                  <a:ea typeface="Cambria Math" panose="02040503050406030204" pitchFamily="18" charset="0"/>
                  <a:cs typeface="Times New Roman" panose="02020603050405020304" pitchFamily="18" charset="0"/>
                </a:endParaRPr>
              </a:p>
              <a:p>
                <a:pPr lvl="0"/>
                <a:endParaRPr lang="en-GB" dirty="0"/>
              </a:p>
            </p:txBody>
          </p:sp>
        </mc:Choice>
        <mc:Fallback xmlns="">
          <p:sp>
            <p:nvSpPr>
              <p:cNvPr id="3" name="Content Placeholder 2">
                <a:extLst>
                  <a:ext uri="{FF2B5EF4-FFF2-40B4-BE49-F238E27FC236}">
                    <a16:creationId xmlns:a16="http://schemas.microsoft.com/office/drawing/2014/main" id="{42D261EF-CB17-734D-9279-25E68CB25C9B}"/>
                  </a:ext>
                </a:extLst>
              </p:cNvPr>
              <p:cNvSpPr>
                <a:spLocks noGrp="1" noRot="1" noChangeAspect="1" noMove="1" noResize="1" noEditPoints="1" noAdjustHandles="1" noChangeArrowheads="1" noChangeShapeType="1" noTextEdit="1"/>
              </p:cNvSpPr>
              <p:nvPr>
                <p:ph idx="1"/>
              </p:nvPr>
            </p:nvSpPr>
            <p:spPr>
              <a:blipFill>
                <a:blip r:embed="rId2"/>
                <a:stretch>
                  <a:fillRect l="-1694" t="-1574"/>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76D69270-DF54-0F49-8E8A-A56623E50520}"/>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Question 3</a:t>
            </a:r>
            <a:endParaRPr lang="en-US" sz="2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04719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4. Complete the sketch graph</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2D261EF-CB17-734D-9279-25E68CB25C9B}"/>
                  </a:ext>
                </a:extLst>
              </p:cNvPr>
              <p:cNvSpPr>
                <a:spLocks noGrp="1"/>
              </p:cNvSpPr>
              <p:nvPr>
                <p:ph idx="1"/>
              </p:nvPr>
            </p:nvSpPr>
            <p:spPr>
              <a:xfrm>
                <a:off x="540000" y="1260000"/>
                <a:ext cx="10608646" cy="5040000"/>
              </a:xfrm>
            </p:spPr>
            <p:txBody>
              <a:bodyPr>
                <a:normAutofit/>
              </a:bodyPr>
              <a:lstStyle/>
              <a:p>
                <a:pPr lvl="0"/>
                <a:r>
                  <a:rPr lang="en-GB" sz="2000" dirty="0"/>
                  <a:t>Complete the sketch graph of entropy against temperature for potassium chloride to illustrate the entropy changes as temperature increases and the potassium chloride changes state. Label any significant changes on the graph. The vertical axis does not have to be to scale. The melting point of potassium chloride is 770</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and the boiling point is 1420</a:t>
                </a:r>
                <a14:m>
                  <m:oMath xmlns:m="http://schemas.openxmlformats.org/officeDocument/2006/math">
                    <m:r>
                      <a:rPr lang="en-GB" sz="2000" i="1">
                        <a:latin typeface="Cambria Math" panose="02040503050406030204" pitchFamily="18" charset="0"/>
                        <a:ea typeface="Cambria Math" panose="02040503050406030204" pitchFamily="18" charset="0"/>
                      </a:rPr>
                      <m:t>℃</m:t>
                    </m:r>
                  </m:oMath>
                </a14:m>
                <a:r>
                  <a:rPr lang="en-GB" sz="2000" dirty="0"/>
                  <a:t>.</a:t>
                </a:r>
                <a:endParaRPr lang="en-GB" dirty="0"/>
              </a:p>
              <a:p>
                <a:r>
                  <a:rPr lang="en-GB" b="1" dirty="0">
                    <a:solidFill>
                      <a:srgbClr val="004976"/>
                    </a:solidFill>
                    <a:latin typeface="Cambria Math" panose="02040503050406030204" pitchFamily="18" charset="0"/>
                    <a:ea typeface="Cambria Math" panose="02040503050406030204" pitchFamily="18" charset="0"/>
                  </a:rPr>
                  <a:t>Learner answer:</a:t>
                </a:r>
              </a:p>
            </p:txBody>
          </p:sp>
        </mc:Choice>
        <mc:Fallback xmlns="">
          <p:sp>
            <p:nvSpPr>
              <p:cNvPr id="3" name="Content Placeholder 2">
                <a:extLst>
                  <a:ext uri="{FF2B5EF4-FFF2-40B4-BE49-F238E27FC236}">
                    <a16:creationId xmlns:a16="http://schemas.microsoft.com/office/drawing/2014/main" id="{42D261EF-CB17-734D-9279-25E68CB25C9B}"/>
                  </a:ext>
                </a:extLst>
              </p:cNvPr>
              <p:cNvSpPr>
                <a:spLocks noGrp="1" noRot="1" noChangeAspect="1" noMove="1" noResize="1" noEditPoints="1" noAdjustHandles="1" noChangeArrowheads="1" noChangeShapeType="1" noTextEdit="1"/>
              </p:cNvSpPr>
              <p:nvPr>
                <p:ph idx="1"/>
              </p:nvPr>
            </p:nvSpPr>
            <p:spPr>
              <a:xfrm>
                <a:off x="540000" y="1260000"/>
                <a:ext cx="10608646" cy="5040000"/>
              </a:xfrm>
              <a:blipFill>
                <a:blip r:embed="rId2"/>
                <a:stretch>
                  <a:fillRect l="-1609" t="-1574" r="-862"/>
                </a:stretch>
              </a:blipFill>
            </p:spPr>
            <p:txBody>
              <a:bodyPr/>
              <a:lstStyle/>
              <a:p>
                <a:r>
                  <a:rPr lang="en-GB">
                    <a:noFill/>
                  </a:rPr>
                  <a:t> </a:t>
                </a:r>
              </a:p>
            </p:txBody>
          </p:sp>
        </mc:Fallback>
      </mc:AlternateContent>
      <p:sp>
        <p:nvSpPr>
          <p:cNvPr id="5" name="Vertical Title 1">
            <a:extLst>
              <a:ext uri="{FF2B5EF4-FFF2-40B4-BE49-F238E27FC236}">
                <a16:creationId xmlns:a16="http://schemas.microsoft.com/office/drawing/2014/main" id="{76D69270-DF54-0F49-8E8A-A56623E50520}"/>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Question 4</a:t>
            </a:r>
            <a:endParaRPr lang="en-US" sz="2200" b="1" dirty="0">
              <a:solidFill>
                <a:schemeClr val="bg1"/>
              </a:solidFill>
              <a:latin typeface="Century Gothic" panose="020B0502020202020204" pitchFamily="34" charset="0"/>
            </a:endParaRPr>
          </a:p>
        </p:txBody>
      </p:sp>
      <p:pic>
        <p:nvPicPr>
          <p:cNvPr id="6" name="Picture 5" descr="Sketch graph of entropy against temperature in Kelvin for potassium chloride">
            <a:extLst>
              <a:ext uri="{FF2B5EF4-FFF2-40B4-BE49-F238E27FC236}">
                <a16:creationId xmlns:a16="http://schemas.microsoft.com/office/drawing/2014/main" id="{5E4D5350-5301-0AC2-A533-322DD90096F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5428"/>
          <a:stretch/>
        </p:blipFill>
        <p:spPr>
          <a:xfrm>
            <a:off x="2876695" y="3048000"/>
            <a:ext cx="6438611" cy="3810001"/>
          </a:xfrm>
          <a:prstGeom prst="rect">
            <a:avLst/>
          </a:prstGeom>
        </p:spPr>
      </p:pic>
    </p:spTree>
    <p:extLst>
      <p:ext uri="{BB962C8B-B14F-4D97-AF65-F5344CB8AC3E}">
        <p14:creationId xmlns:p14="http://schemas.microsoft.com/office/powerpoint/2010/main" val="1862567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6082</TotalTime>
  <Words>1040</Words>
  <Application>Microsoft Office PowerPoint</Application>
  <PresentationFormat>Widescreen</PresentationFormat>
  <Paragraphs>202</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Bookman Old Style</vt:lpstr>
      <vt:lpstr>Bradley Hand ITC</vt:lpstr>
      <vt:lpstr>Calibri</vt:lpstr>
      <vt:lpstr>Calibri Light</vt:lpstr>
      <vt:lpstr>Cambria Math</vt:lpstr>
      <vt:lpstr>Century Gothic</vt:lpstr>
      <vt:lpstr>Office Theme</vt:lpstr>
      <vt:lpstr>16–18 years</vt:lpstr>
      <vt:lpstr>Setting the scene</vt:lpstr>
      <vt:lpstr>Learning objectives</vt:lpstr>
      <vt:lpstr>1. Predict the entropy change </vt:lpstr>
      <vt:lpstr>1. Calculate</vt:lpstr>
      <vt:lpstr>1. Calculate</vt:lpstr>
      <vt:lpstr>2. Describe and explain</vt:lpstr>
      <vt:lpstr>3. Describe and explain</vt:lpstr>
      <vt:lpstr>4. Complete the sketch graph</vt:lpstr>
      <vt:lpstr>5. Calculate</vt:lpstr>
      <vt:lpstr>5. Calculate</vt:lpstr>
      <vt:lpstr>5. State and calculate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Spot the entropy errors slides</dc:title>
  <dc:creator>Royal Society of Chemistry</dc:creator>
  <cp:keywords>entropy, enthalpy, Gibbs free energy, thermodynamics, standard conditions, endothermic reaction</cp:keywords>
  <dc:description>From How to teach entropy at post-16, Education in Chemistry, https://rsc.li/3EWpQhZ</dc:description>
  <cp:lastModifiedBy>Georgia Murphy</cp:lastModifiedBy>
  <cp:revision>620</cp:revision>
  <dcterms:created xsi:type="dcterms:W3CDTF">2021-04-13T16:26:00Z</dcterms:created>
  <dcterms:modified xsi:type="dcterms:W3CDTF">2022-12-05T08:14:21Z</dcterms:modified>
  <cp:category/>
</cp:coreProperties>
</file>