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7"/>
  </p:notesMasterIdLst>
  <p:sldIdLst>
    <p:sldId id="261" r:id="rId5"/>
    <p:sldId id="271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Luke Blackburn" initials="LB" lastIdx="1" clrIdx="0">
    <p:extLst>
      <p:ext uri="{19B8F6BF-5375-455C-9EA6-DF929625EA0E}">
        <p15:presenceInfo xmlns:p15="http://schemas.microsoft.com/office/powerpoint/2012/main" userId="S-1-5-21-1805851971-1264261665-475923621-2632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05759"/>
    <a:srgbClr val="4F758B"/>
    <a:srgbClr val="008C95"/>
    <a:srgbClr val="006BA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78488" autoAdjust="0"/>
  </p:normalViewPr>
  <p:slideViewPr>
    <p:cSldViewPr>
      <p:cViewPr varScale="1">
        <p:scale>
          <a:sx n="90" d="100"/>
          <a:sy n="90" d="100"/>
        </p:scale>
        <p:origin x="2214" y="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ommentAuthors" Target="commentAuthors.xml"/><Relationship Id="rId3" Type="http://schemas.openxmlformats.org/officeDocument/2006/relationships/customXml" Target="../customXml/item3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heme" Target="theme/theme1.xml"/><Relationship Id="rId5" Type="http://schemas.openxmlformats.org/officeDocument/2006/relationships/slide" Target="slides/slide1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514779C-79A7-49E8-BEAB-D399194BACEE}" type="datetimeFigureOut">
              <a:rPr lang="en-GB" smtClean="0"/>
              <a:t>13/02/2018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DCDCBA4-4DCE-453B-AE0F-9AB001E2500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029485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 smtClean="0"/>
              <a:t>This</a:t>
            </a:r>
            <a:r>
              <a:rPr lang="en-GB" baseline="0" dirty="0" smtClean="0"/>
              <a:t> slide summarises a recent article published by Chemistry World. Use this slide as a lesson starter.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baseline="0" dirty="0" smtClean="0"/>
              <a:t>Image credit: Alf Ribeiro /  Shutterstock.com</a:t>
            </a:r>
            <a:endParaRPr lang="en-GB" dirty="0" smtClean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CDCBA4-4DCE-453B-AE0F-9AB001E25006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2747723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 smtClean="0"/>
              <a:t>This</a:t>
            </a:r>
            <a:r>
              <a:rPr lang="en-GB" baseline="0" dirty="0" smtClean="0"/>
              <a:t> slide summarises a recent article published by Chemistry World. Use this slide as a lesson starter. It also contains questions which can be used to engage pupils.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baseline="0" smtClean="0"/>
              <a:t>Image credit: Alf Ribeiro /  Shutterstock.com</a:t>
            </a:r>
            <a:endParaRPr lang="en-GB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 smtClean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CDCBA4-4DCE-453B-AE0F-9AB001E25006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8131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 version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2" name="Picture 8" descr="H:\Design\Powerpoint DO NOT MOVE\New templates 2014\4 3\Graphics\power point_4 3_PURPLE_96dpi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>
          <a:xfrm>
            <a:off x="539552" y="1565102"/>
            <a:ext cx="6408712" cy="1470025"/>
          </a:xfrm>
        </p:spPr>
        <p:txBody>
          <a:bodyPr>
            <a:normAutofit/>
          </a:bodyPr>
          <a:lstStyle>
            <a:lvl1pPr algn="l">
              <a:defRPr sz="4200" baseline="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Heading goes here</a:t>
            </a:r>
            <a:endParaRPr lang="en-GB" dirty="0"/>
          </a:p>
        </p:txBody>
      </p:sp>
      <p:sp>
        <p:nvSpPr>
          <p:cNvPr id="6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39552" y="2996952"/>
            <a:ext cx="6400800" cy="994345"/>
          </a:xfrm>
        </p:spPr>
        <p:txBody>
          <a:bodyPr>
            <a:normAutofit/>
          </a:bodyPr>
          <a:lstStyle>
            <a:lvl1pPr marL="0" indent="0" algn="l">
              <a:buNone/>
              <a:defRPr sz="3000">
                <a:solidFill>
                  <a:srgbClr val="505759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Additional text here. Use as a title slide only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197331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 version 2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5" name="Picture 7" descr="H:\Design\Powerpoint DO NOT MOVE\New templates 2014\4 3\Graphics\power point_4 3_PURPLE_96dpi2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19683"/>
            <a:ext cx="914400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>
          <a:xfrm>
            <a:off x="539552" y="1565102"/>
            <a:ext cx="6408712" cy="1470025"/>
          </a:xfrm>
        </p:spPr>
        <p:txBody>
          <a:bodyPr>
            <a:normAutofit/>
          </a:bodyPr>
          <a:lstStyle>
            <a:lvl1pPr algn="l">
              <a:defRPr sz="4200" baseline="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Heading goes here</a:t>
            </a:r>
            <a:endParaRPr lang="en-GB" dirty="0"/>
          </a:p>
        </p:txBody>
      </p:sp>
      <p:sp>
        <p:nvSpPr>
          <p:cNvPr id="7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39552" y="2996952"/>
            <a:ext cx="6400800" cy="994345"/>
          </a:xfrm>
        </p:spPr>
        <p:txBody>
          <a:bodyPr>
            <a:normAutofit/>
          </a:bodyPr>
          <a:lstStyle>
            <a:lvl1pPr marL="0" indent="0" algn="l">
              <a:buNone/>
              <a:defRPr sz="3000">
                <a:solidFill>
                  <a:srgbClr val="505759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Additional text here. Use as a title slide only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2258334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Body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9" name="Picture 7" descr="H:\Design\Powerpoint DO NOT MOVE\New templates 2014\4 3\Graphics\power point_4 3_PURPLE_96dpi3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826964" y="729010"/>
            <a:ext cx="6985396" cy="1079500"/>
          </a:xfrm>
        </p:spPr>
        <p:txBody>
          <a:bodyPr/>
          <a:lstStyle>
            <a:lvl1pPr marL="0" indent="0" algn="l">
              <a:buNone/>
              <a:defRPr sz="4200"/>
            </a:lvl1pPr>
          </a:lstStyle>
          <a:p>
            <a:pPr lvl="0"/>
            <a:r>
              <a:rPr lang="en-US" dirty="0" smtClean="0"/>
              <a:t>Heading goes here</a:t>
            </a:r>
            <a:endParaRPr lang="en-GB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1" hasCustomPrompt="1"/>
          </p:nvPr>
        </p:nvSpPr>
        <p:spPr>
          <a:xfrm>
            <a:off x="842963" y="1773238"/>
            <a:ext cx="6969125" cy="3527425"/>
          </a:xfrm>
        </p:spPr>
        <p:txBody>
          <a:bodyPr/>
          <a:lstStyle>
            <a:lvl1pPr marL="0" indent="0" algn="l">
              <a:buNone/>
              <a:defRPr baseline="0"/>
            </a:lvl1pPr>
          </a:lstStyle>
          <a:p>
            <a:pPr lvl="0"/>
            <a:r>
              <a:rPr lang="en-US" dirty="0" smtClean="0"/>
              <a:t>Body text goes here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8675688" y="6381750"/>
            <a:ext cx="468312" cy="476250"/>
          </a:xfrm>
        </p:spPr>
        <p:txBody>
          <a:bodyPr/>
          <a:lstStyle>
            <a:lvl1pPr marL="0" indent="0" algn="ctr">
              <a:buNone/>
              <a:defRPr sz="1400">
                <a:solidFill>
                  <a:srgbClr val="505759"/>
                </a:solidFill>
              </a:defRPr>
            </a:lvl1pPr>
          </a:lstStyle>
          <a:p>
            <a:pPr lvl="0"/>
            <a:r>
              <a:rPr lang="en-US" dirty="0" smtClean="0"/>
              <a:t>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6767838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Body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3" name="Picture 7" descr="H:\Design\Powerpoint DO NOT MOVE\New templates 2014\4 3\Graphics\power point_4 3_PURPLE_96dpi4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826964" y="729010"/>
            <a:ext cx="6985396" cy="1079500"/>
          </a:xfrm>
        </p:spPr>
        <p:txBody>
          <a:bodyPr/>
          <a:lstStyle>
            <a:lvl1pPr marL="0" indent="0" algn="l">
              <a:buNone/>
              <a:defRPr sz="4200"/>
            </a:lvl1pPr>
          </a:lstStyle>
          <a:p>
            <a:pPr lvl="0"/>
            <a:r>
              <a:rPr lang="en-US" dirty="0" smtClean="0"/>
              <a:t>Heading goes here</a:t>
            </a:r>
            <a:endParaRPr lang="en-GB" dirty="0"/>
          </a:p>
        </p:txBody>
      </p:sp>
      <p:sp>
        <p:nvSpPr>
          <p:cNvPr id="12" name="Text Placeholder 7"/>
          <p:cNvSpPr>
            <a:spLocks noGrp="1"/>
          </p:cNvSpPr>
          <p:nvPr>
            <p:ph type="body" sz="quarter" idx="11" hasCustomPrompt="1"/>
          </p:nvPr>
        </p:nvSpPr>
        <p:spPr>
          <a:xfrm>
            <a:off x="842963" y="1773238"/>
            <a:ext cx="6969125" cy="3527425"/>
          </a:xfrm>
        </p:spPr>
        <p:txBody>
          <a:bodyPr/>
          <a:lstStyle>
            <a:lvl1pPr marL="0" indent="0" algn="l">
              <a:buNone/>
              <a:defRPr baseline="0"/>
            </a:lvl1pPr>
          </a:lstStyle>
          <a:p>
            <a:pPr lvl="0"/>
            <a:r>
              <a:rPr lang="en-US" dirty="0" smtClean="0"/>
              <a:t>Body text goes here</a:t>
            </a:r>
          </a:p>
        </p:txBody>
      </p:sp>
      <p:sp>
        <p:nvSpPr>
          <p:cNvPr id="7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8675688" y="6381750"/>
            <a:ext cx="468312" cy="476250"/>
          </a:xfrm>
        </p:spPr>
        <p:txBody>
          <a:bodyPr/>
          <a:lstStyle>
            <a:lvl1pPr marL="0" indent="0" algn="ctr">
              <a:buNone/>
              <a:defRPr sz="1400">
                <a:solidFill>
                  <a:srgbClr val="505759"/>
                </a:solidFill>
              </a:defRPr>
            </a:lvl1pPr>
          </a:lstStyle>
          <a:p>
            <a:pPr lvl="0"/>
            <a:r>
              <a:rPr lang="en-US" dirty="0" smtClean="0"/>
              <a:t>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286192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Body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7" descr="H:\Design\Powerpoint DO NOT MOVE\New templates 2014\4 3\Graphics\power point_4 3_PURPLE_96dpi3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842963" y="1844824"/>
            <a:ext cx="6969397" cy="4175125"/>
          </a:xfrm>
        </p:spPr>
        <p:txBody>
          <a:bodyPr/>
          <a:lstStyle>
            <a:lvl1pPr>
              <a:defRPr baseline="0"/>
            </a:lvl1pPr>
          </a:lstStyle>
          <a:p>
            <a:pPr lvl="0"/>
            <a:r>
              <a:rPr lang="en-US" dirty="0" smtClean="0"/>
              <a:t>Insert bullet point here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10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826964" y="729010"/>
            <a:ext cx="6985396" cy="1079500"/>
          </a:xfrm>
        </p:spPr>
        <p:txBody>
          <a:bodyPr/>
          <a:lstStyle>
            <a:lvl1pPr marL="0" indent="0" algn="l">
              <a:buNone/>
              <a:defRPr sz="4200"/>
            </a:lvl1pPr>
          </a:lstStyle>
          <a:p>
            <a:pPr lvl="0"/>
            <a:r>
              <a:rPr lang="en-US" dirty="0" smtClean="0"/>
              <a:t>Heading goes here</a:t>
            </a:r>
            <a:endParaRPr lang="en-GB" dirty="0"/>
          </a:p>
        </p:txBody>
      </p:sp>
      <p:sp>
        <p:nvSpPr>
          <p:cNvPr id="7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8675688" y="6381750"/>
            <a:ext cx="468312" cy="476250"/>
          </a:xfrm>
        </p:spPr>
        <p:txBody>
          <a:bodyPr/>
          <a:lstStyle>
            <a:lvl1pPr marL="0" indent="0" algn="ctr">
              <a:buNone/>
              <a:defRPr sz="1400">
                <a:solidFill>
                  <a:srgbClr val="505759"/>
                </a:solidFill>
              </a:defRPr>
            </a:lvl1pPr>
          </a:lstStyle>
          <a:p>
            <a:pPr lvl="0"/>
            <a:r>
              <a:rPr lang="en-US" dirty="0" smtClean="0"/>
              <a:t>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8310792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46856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562102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63" r:id="rId2"/>
    <p:sldLayoutId id="2147483649" r:id="rId3"/>
    <p:sldLayoutId id="2147483664" r:id="rId4"/>
    <p:sldLayoutId id="2147483682" r:id="rId5"/>
  </p:sldLayoutIdLst>
  <p:timing>
    <p:tnLst>
      <p:par>
        <p:cTn id="1" dur="indefinite" restart="never" nodeType="tmRoot"/>
      </p:par>
    </p:tnLst>
  </p:timing>
  <p:hf sldNum="0" hdr="0" ftr="0"/>
  <p:txStyles>
    <p:titleStyle>
      <a:lvl1pPr algn="ctr" defTabSz="914400" rtl="0" eaLnBrk="1" latinLnBrk="0" hangingPunct="1">
        <a:spcBef>
          <a:spcPct val="0"/>
        </a:spcBef>
        <a:buNone/>
        <a:defRPr sz="4200" kern="1200">
          <a:solidFill>
            <a:srgbClr val="505759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rgbClr val="505759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rgbClr val="505759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rgbClr val="505759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rgbClr val="505759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rgbClr val="505759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rsc.li/2zxwCYU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rsc.li/2zxwCYU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1331640" y="332656"/>
            <a:ext cx="65527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 smtClean="0">
                <a:solidFill>
                  <a:schemeClr val="bg1"/>
                </a:solidFill>
              </a:rPr>
              <a:t>Turning minerals into fertiliser</a:t>
            </a:r>
            <a:endParaRPr lang="en-GB" sz="2400" b="1" dirty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491880" y="6213098"/>
            <a:ext cx="52565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>
                <a:solidFill>
                  <a:schemeClr val="bg1"/>
                </a:solidFill>
              </a:rPr>
              <a:t>Read the full article at</a:t>
            </a:r>
            <a:r>
              <a:rPr lang="en-GB" sz="1200" i="1" dirty="0" smtClean="0">
                <a:solidFill>
                  <a:schemeClr val="bg1"/>
                </a:solidFill>
              </a:rPr>
              <a:t> </a:t>
            </a:r>
            <a:r>
              <a:rPr lang="en-GB" sz="1200" i="1" dirty="0" smtClean="0">
                <a:solidFill>
                  <a:schemeClr val="bg1"/>
                </a:solidFill>
                <a:hlinkClick r:id="rId3"/>
              </a:rPr>
              <a:t>rsc.li/2zxwCYU</a:t>
            </a:r>
            <a:r>
              <a:rPr lang="en-GB" sz="1200" i="1" dirty="0">
                <a:solidFill>
                  <a:schemeClr val="bg1"/>
                </a:solidFill>
              </a:rPr>
              <a:t>, published 10 October 2017</a:t>
            </a:r>
          </a:p>
          <a:p>
            <a:endParaRPr lang="en-GB" sz="1200" i="1" dirty="0">
              <a:solidFill>
                <a:schemeClr val="bg1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179512" y="1024860"/>
            <a:ext cx="8748464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dirty="0">
                <a:solidFill>
                  <a:schemeClr val="bg1"/>
                </a:solidFill>
              </a:rPr>
              <a:t>Many farmers in Brazil buy potassium fertilisers, which are shipped in from far </a:t>
            </a:r>
            <a:r>
              <a:rPr lang="en-GB" sz="2400" dirty="0" smtClean="0">
                <a:solidFill>
                  <a:schemeClr val="bg1"/>
                </a:solidFill>
              </a:rPr>
              <a:t>away. </a:t>
            </a:r>
          </a:p>
          <a:p>
            <a:endParaRPr lang="en-GB" sz="2400" dirty="0" smtClean="0">
              <a:solidFill>
                <a:schemeClr val="bg1"/>
              </a:solidFill>
            </a:endParaRPr>
          </a:p>
          <a:p>
            <a:r>
              <a:rPr lang="en-GB" sz="2400" dirty="0" smtClean="0">
                <a:solidFill>
                  <a:schemeClr val="bg1"/>
                </a:solidFill>
              </a:rPr>
              <a:t>A </a:t>
            </a:r>
            <a:r>
              <a:rPr lang="en-GB" sz="2400" dirty="0">
                <a:solidFill>
                  <a:schemeClr val="bg1"/>
                </a:solidFill>
              </a:rPr>
              <a:t>research group found </a:t>
            </a:r>
            <a:r>
              <a:rPr lang="en-GB" sz="2400" dirty="0" smtClean="0">
                <a:solidFill>
                  <a:schemeClr val="bg1"/>
                </a:solidFill>
              </a:rPr>
              <a:t>a way to release potassium from potassium feldspar, a common rock found in Brazil.</a:t>
            </a:r>
          </a:p>
          <a:p>
            <a:endParaRPr lang="en-GB" sz="2400" dirty="0" smtClean="0">
              <a:solidFill>
                <a:schemeClr val="bg1"/>
              </a:solidFill>
            </a:endParaRPr>
          </a:p>
          <a:p>
            <a:r>
              <a:rPr lang="en-GB" sz="2400" dirty="0" smtClean="0">
                <a:solidFill>
                  <a:schemeClr val="bg1"/>
                </a:solidFill>
              </a:rPr>
              <a:t>Potassium feldspar </a:t>
            </a:r>
            <a:r>
              <a:rPr lang="en-GB" sz="2400" dirty="0">
                <a:solidFill>
                  <a:schemeClr val="bg1"/>
                </a:solidFill>
              </a:rPr>
              <a:t>is a cheaper source of potassium </a:t>
            </a:r>
            <a:r>
              <a:rPr lang="en-GB" sz="2400" dirty="0" smtClean="0">
                <a:solidFill>
                  <a:schemeClr val="bg1"/>
                </a:solidFill>
              </a:rPr>
              <a:t>fertiliser because </a:t>
            </a:r>
            <a:r>
              <a:rPr lang="en-GB" sz="2400" dirty="0">
                <a:solidFill>
                  <a:schemeClr val="bg1"/>
                </a:solidFill>
              </a:rPr>
              <a:t>it </a:t>
            </a:r>
            <a:r>
              <a:rPr lang="en-GB" sz="2400" dirty="0" smtClean="0">
                <a:solidFill>
                  <a:schemeClr val="bg1"/>
                </a:solidFill>
              </a:rPr>
              <a:t>is not transported so far. It is also a ‘greener</a:t>
            </a:r>
            <a:r>
              <a:rPr lang="en-GB" sz="2400" dirty="0">
                <a:solidFill>
                  <a:schemeClr val="bg1"/>
                </a:solidFill>
              </a:rPr>
              <a:t>’ source of potassium because less </a:t>
            </a:r>
            <a:r>
              <a:rPr lang="en-GB" sz="2400" dirty="0" smtClean="0">
                <a:solidFill>
                  <a:schemeClr val="bg1"/>
                </a:solidFill>
              </a:rPr>
              <a:t>CO</a:t>
            </a:r>
            <a:r>
              <a:rPr lang="en-GB" sz="2400" baseline="-25000" dirty="0" smtClean="0">
                <a:solidFill>
                  <a:schemeClr val="bg1"/>
                </a:solidFill>
              </a:rPr>
              <a:t>2</a:t>
            </a:r>
            <a:r>
              <a:rPr lang="en-GB" sz="2400" dirty="0" smtClean="0">
                <a:solidFill>
                  <a:schemeClr val="bg1"/>
                </a:solidFill>
              </a:rPr>
              <a:t> </a:t>
            </a:r>
            <a:r>
              <a:rPr lang="en-GB" sz="2400" dirty="0">
                <a:solidFill>
                  <a:schemeClr val="bg1"/>
                </a:solidFill>
              </a:rPr>
              <a:t>is </a:t>
            </a:r>
            <a:r>
              <a:rPr lang="en-GB" sz="2400" dirty="0" smtClean="0">
                <a:solidFill>
                  <a:schemeClr val="bg1"/>
                </a:solidFill>
              </a:rPr>
              <a:t>produced.</a:t>
            </a:r>
            <a:endParaRPr lang="en-GB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2371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1331640" y="332656"/>
            <a:ext cx="65527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 smtClean="0">
                <a:solidFill>
                  <a:schemeClr val="bg1"/>
                </a:solidFill>
              </a:rPr>
              <a:t>Turning minerals into fertiliser</a:t>
            </a:r>
            <a:endParaRPr lang="en-GB" sz="2400" b="1" dirty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85818" y="4117721"/>
            <a:ext cx="532859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>
                <a:solidFill>
                  <a:schemeClr val="bg1"/>
                </a:solidFill>
              </a:rPr>
              <a:t>Read the full article at</a:t>
            </a:r>
            <a:r>
              <a:rPr lang="en-GB" sz="1200" i="1" dirty="0" smtClean="0">
                <a:solidFill>
                  <a:schemeClr val="bg1"/>
                </a:solidFill>
              </a:rPr>
              <a:t> </a:t>
            </a:r>
            <a:r>
              <a:rPr lang="en-GB" sz="1200" i="1" dirty="0" smtClean="0">
                <a:solidFill>
                  <a:schemeClr val="bg1"/>
                </a:solidFill>
                <a:hlinkClick r:id="rId3"/>
              </a:rPr>
              <a:t>rsc.li/2zxwCYU</a:t>
            </a:r>
            <a:r>
              <a:rPr lang="en-GB" sz="1200" i="1" dirty="0">
                <a:solidFill>
                  <a:schemeClr val="bg1"/>
                </a:solidFill>
              </a:rPr>
              <a:t>, published 10 October </a:t>
            </a:r>
            <a:r>
              <a:rPr lang="en-GB" sz="1200" i="1" dirty="0" smtClean="0">
                <a:solidFill>
                  <a:schemeClr val="bg1"/>
                </a:solidFill>
              </a:rPr>
              <a:t>2017</a:t>
            </a:r>
            <a:endParaRPr lang="en-GB" sz="1200" i="1" dirty="0">
              <a:solidFill>
                <a:schemeClr val="bg1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179512" y="1024860"/>
            <a:ext cx="8712968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200" dirty="0">
                <a:solidFill>
                  <a:schemeClr val="bg1"/>
                </a:solidFill>
              </a:rPr>
              <a:t>Many farmers in Brazil buy potassium fertilisers, which are shipped in from far away. </a:t>
            </a:r>
          </a:p>
          <a:p>
            <a:endParaRPr lang="en-GB" sz="2200" dirty="0">
              <a:solidFill>
                <a:schemeClr val="bg1"/>
              </a:solidFill>
            </a:endParaRPr>
          </a:p>
          <a:p>
            <a:r>
              <a:rPr lang="en-GB" sz="2200" dirty="0">
                <a:solidFill>
                  <a:schemeClr val="bg1"/>
                </a:solidFill>
              </a:rPr>
              <a:t>A research group found a way to release potassium from potassium feldspar, a common rock found in Brazil.</a:t>
            </a:r>
          </a:p>
          <a:p>
            <a:endParaRPr lang="en-GB" sz="2200" dirty="0">
              <a:solidFill>
                <a:schemeClr val="bg1"/>
              </a:solidFill>
            </a:endParaRPr>
          </a:p>
          <a:p>
            <a:r>
              <a:rPr lang="en-GB" sz="2200" dirty="0">
                <a:solidFill>
                  <a:schemeClr val="bg1"/>
                </a:solidFill>
              </a:rPr>
              <a:t>Potassium feldspar is a cheaper source of potassium fertiliser because it is not transported so far. It is also a ‘greener’ source of potassium because less CO</a:t>
            </a:r>
            <a:r>
              <a:rPr lang="en-GB" sz="2200" baseline="-25000" dirty="0">
                <a:solidFill>
                  <a:schemeClr val="bg1"/>
                </a:solidFill>
              </a:rPr>
              <a:t>2</a:t>
            </a:r>
            <a:r>
              <a:rPr lang="en-GB" sz="2200" dirty="0">
                <a:solidFill>
                  <a:schemeClr val="bg1"/>
                </a:solidFill>
              </a:rPr>
              <a:t> is produced.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923925" y="4784102"/>
            <a:ext cx="496855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Have a think about:</a:t>
            </a:r>
          </a:p>
          <a:p>
            <a:pPr marL="342900" indent="-342900">
              <a:buFont typeface="+mj-lt"/>
              <a:buAutoNum type="arabicPeriod"/>
            </a:pPr>
            <a:r>
              <a:rPr lang="en-GB" dirty="0" smtClean="0">
                <a:solidFill>
                  <a:schemeClr val="bg1"/>
                </a:solidFill>
              </a:rPr>
              <a:t>Why do farmers need fertilisers in the first place?</a:t>
            </a:r>
          </a:p>
          <a:p>
            <a:pPr marL="342900" indent="-342900">
              <a:buFont typeface="+mj-lt"/>
              <a:buAutoNum type="arabicPeriod"/>
            </a:pPr>
            <a:r>
              <a:rPr lang="en-GB" dirty="0" smtClean="0">
                <a:solidFill>
                  <a:schemeClr val="bg1"/>
                </a:solidFill>
              </a:rPr>
              <a:t>Why is it cheaper if it is transported shorter distances?</a:t>
            </a:r>
          </a:p>
          <a:p>
            <a:pPr marL="342900" indent="-342900">
              <a:buFont typeface="+mj-lt"/>
              <a:buAutoNum type="arabicPeriod"/>
            </a:pPr>
            <a:r>
              <a:rPr lang="en-GB" dirty="0" smtClean="0">
                <a:solidFill>
                  <a:schemeClr val="bg1"/>
                </a:solidFill>
              </a:rPr>
              <a:t>Why is CO</a:t>
            </a:r>
            <a:r>
              <a:rPr lang="en-GB" baseline="-25000" dirty="0">
                <a:solidFill>
                  <a:schemeClr val="bg1"/>
                </a:solidFill>
              </a:rPr>
              <a:t>2</a:t>
            </a:r>
            <a:r>
              <a:rPr lang="en-GB" dirty="0" smtClean="0">
                <a:solidFill>
                  <a:schemeClr val="bg1"/>
                </a:solidFill>
              </a:rPr>
              <a:t> ‘bad’?</a:t>
            </a:r>
            <a:endParaRPr lang="en-GB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7610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>
  <documentManagement>
    <Template xmlns="27d643f5-4560-4eff-9f48-d0fe6b2bec2d">Powerpoint presentations</Template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1788752EB44974D994EBA0BE182464D" ma:contentTypeVersion="1" ma:contentTypeDescription="Create a new document." ma:contentTypeScope="" ma:versionID="99bbc2474cb3204ca9fbdd512615df56">
  <xsd:schema xmlns:xsd="http://www.w3.org/2001/XMLSchema" xmlns:p="http://schemas.microsoft.com/office/2006/metadata/properties" xmlns:ns2="27d643f5-4560-4eff-9f48-d0fe6b2bec2d" targetNamespace="http://schemas.microsoft.com/office/2006/metadata/properties" ma:root="true" ma:fieldsID="3e4c637131ef89c7ae71a83de9afa52f" ns2:_="">
    <xsd:import namespace="27d643f5-4560-4eff-9f48-d0fe6b2bec2d"/>
    <xsd:element name="properties">
      <xsd:complexType>
        <xsd:sequence>
          <xsd:element name="documentManagement">
            <xsd:complexType>
              <xsd:all>
                <xsd:element ref="ns2:Template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27d643f5-4560-4eff-9f48-d0fe6b2bec2d" elementFormDefault="qualified">
    <xsd:import namespace="http://schemas.microsoft.com/office/2006/documentManagement/types"/>
    <xsd:element name="Template" ma:index="8" nillable="true" ma:displayName="Template" ma:format="Dropdown" ma:internalName="Template">
      <xsd:simpleType>
        <xsd:restriction base="dms:Choice">
          <xsd:enumeration value="Stationery"/>
          <xsd:enumeration value="Purchase order forms"/>
          <xsd:enumeration value="Powerpoint presentations"/>
          <xsd:enumeration value="Meetings"/>
          <xsd:enumeration value="Legal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C8765011-A555-4DFA-AE85-6BF42B9B2042}">
  <ds:schemaRefs>
    <ds:schemaRef ds:uri="http://schemas.microsoft.com/office/2006/documentManagement/types"/>
    <ds:schemaRef ds:uri="http://purl.org/dc/elements/1.1/"/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purl.org/dc/dcmitype/"/>
    <ds:schemaRef ds:uri="27d643f5-4560-4eff-9f48-d0fe6b2bec2d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901C59EF-3F1E-4B98-B66A-52D1186E08D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27d643f5-4560-4eff-9f48-d0fe6b2bec2d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3.xml><?xml version="1.0" encoding="utf-8"?>
<ds:datastoreItem xmlns:ds="http://schemas.openxmlformats.org/officeDocument/2006/customXml" ds:itemID="{3C7694F2-FF23-435B-8625-E3AA1329EFD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842</TotalTime>
  <Words>266</Words>
  <Application>Microsoft Office PowerPoint</Application>
  <PresentationFormat>On-screen Show (4:3)</PresentationFormat>
  <Paragraphs>24</Paragraphs>
  <Slides>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Theme</vt:lpstr>
      <vt:lpstr>PowerPoint Presentation</vt:lpstr>
      <vt:lpstr>PowerPoint Presentation</vt:lpstr>
    </vt:vector>
  </TitlesOfParts>
  <Company>Royal Society of Chemistry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Turning minerals into fertiliser- starter slides</dc:title>
  <dc:creator>Matt Baldwin</dc:creator>
  <cp:lastModifiedBy>Luke Blackburn</cp:lastModifiedBy>
  <cp:revision>75</cp:revision>
  <dcterms:created xsi:type="dcterms:W3CDTF">2013-06-04T12:27:23Z</dcterms:created>
  <dcterms:modified xsi:type="dcterms:W3CDTF">2018-02-13T14:17:45Z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0x010100C1788752EB44974D994EBA0BE182464D</vt:lpwstr>
  </property>
</Properties>
</file>