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9" r:id="rId3"/>
    <p:sldId id="287" r:id="rId4"/>
    <p:sldId id="315" r:id="rId5"/>
    <p:sldId id="314" r:id="rId6"/>
    <p:sldId id="288" r:id="rId7"/>
    <p:sldId id="316" r:id="rId8"/>
    <p:sldId id="317" r:id="rId9"/>
    <p:sldId id="313" r:id="rId10"/>
    <p:sldId id="318" r:id="rId11"/>
    <p:sldId id="32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4" autoAdjust="0"/>
    <p:restoredTop sz="95226" autoAdjust="0"/>
  </p:normalViewPr>
  <p:slideViewPr>
    <p:cSldViewPr snapToGrid="0" snapToObjects="1">
      <p:cViewPr varScale="1">
        <p:scale>
          <a:sx n="105" d="100"/>
          <a:sy n="105" d="100"/>
        </p:scale>
        <p:origin x="1032" y="102"/>
      </p:cViewPr>
      <p:guideLst/>
    </p:cSldViewPr>
  </p:slideViewPr>
  <p:outlineViewPr>
    <p:cViewPr>
      <p:scale>
        <a:sx n="33" d="100"/>
        <a:sy n="33" d="100"/>
      </p:scale>
      <p:origin x="0" y="-25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F17FE5-8B45-FD4E-B2AA-D3A399E25B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3DEB5F-6D25-DB49-A7A3-A2747080F3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6385C-066B-7047-89F4-E951DC4047D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ACF26-A48F-204C-A799-6508E3A7CD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82AE-496C-2044-9F60-068845D6F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2F2C8A-D7CD-264F-B813-D73766D186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92785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11C634-342E-F545-A3E0-966E94C8989E}"/>
              </a:ext>
            </a:extLst>
          </p:cNvPr>
          <p:cNvGrpSpPr/>
          <p:nvPr userDrawn="1"/>
        </p:nvGrpSpPr>
        <p:grpSpPr>
          <a:xfrm>
            <a:off x="0" y="-830"/>
            <a:ext cx="12196800" cy="6858000"/>
            <a:chOff x="0" y="0"/>
            <a:chExt cx="12196800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9614DA-6B90-DA48-8139-C28306C4EEAE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3805CC-C213-4B4C-85F7-4F680A3803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7BD55-048E-5B42-AB50-9C11D4877717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5C8396-5F45-5649-8B5F-3139EE072D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213ADDD-C006-594E-8C60-820DE6163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6E7407-F898-5142-88BB-7D8A2BEEA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197BF56-5D37-7C46-9B8F-1EC2391501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A51607E-49B0-7845-BF9B-B791314253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52200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D73AB0-DEF7-4046-847B-A28ADD104F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2D02F5-2384-7B49-A386-3ED4975FF97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854A24E-0016-C74A-86CC-C558B7FBB5DF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strike="noStrike" baseline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https://rsc.li/3Hj3lWP</a:t>
            </a:r>
            <a:endParaRPr lang="en-US" sz="1600" b="1" i="0" u="none" baseline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2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75231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2" r:id="rId3"/>
    <p:sldLayoutId id="2147483650" r:id="rId4"/>
    <p:sldLayoutId id="2147483671" r:id="rId5"/>
    <p:sldLayoutId id="2147483667" r:id="rId6"/>
    <p:sldLayoutId id="2147483687" r:id="rId7"/>
    <p:sldLayoutId id="2147483690" r:id="rId8"/>
    <p:sldLayoutId id="2147483694" r:id="rId9"/>
    <p:sldLayoutId id="214748368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3659C8E-78EE-3343-ACDB-1DFC7EBECC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Candles </a:t>
            </a:r>
            <a:r>
              <a:rPr lang="en-US"/>
              <a:t>in beakers </a:t>
            </a:r>
            <a:r>
              <a:rPr lang="en-US" dirty="0"/>
              <a:t>investigation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A594D-0639-4A4D-B8F5-D39740E2B0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54DBC87-28D8-0F3B-3D51-4BBC282ED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52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61304-31C4-544E-EABE-D93C4510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32FED-FE64-AEC1-EB8D-1CA6F7773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r>
              <a:rPr lang="en-GB" dirty="0"/>
              <a:t>What does the data show? </a:t>
            </a:r>
            <a:r>
              <a:rPr lang="en-GB" altLang="en-US" dirty="0"/>
              <a:t>Describe the relationship between the length of the candle and the time that it burns in the beaker.</a:t>
            </a:r>
            <a:r>
              <a:rPr lang="en-US" altLang="en-US" dirty="0"/>
              <a:t> </a:t>
            </a:r>
          </a:p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endParaRPr lang="en-US" altLang="en-US" dirty="0"/>
          </a:p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r>
              <a:rPr lang="en-GB" altLang="en-US" dirty="0"/>
              <a:t>Scientists publish their findings in scientific journals – is this data good enough to publish? Explain your answer.</a:t>
            </a:r>
          </a:p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endParaRPr lang="en-GB" altLang="en-US" dirty="0"/>
          </a:p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r>
              <a:rPr lang="en-GB" altLang="en-US" dirty="0"/>
              <a:t>Scientists in the field of medicine do experiments which show </a:t>
            </a:r>
            <a:r>
              <a:rPr lang="en-GB" altLang="en-US" i="1" dirty="0"/>
              <a:t>slight</a:t>
            </a:r>
            <a:r>
              <a:rPr lang="en-GB" altLang="en-US" dirty="0"/>
              <a:t> changes in rates of certain diseases connected to diet. </a:t>
            </a:r>
          </a:p>
          <a:p>
            <a:pPr marL="457200" indent="-457200" eaLnBrk="1" hangingPunct="1">
              <a:lnSpc>
                <a:spcPct val="90000"/>
              </a:lnSpc>
              <a:spcAft>
                <a:spcPct val="10000"/>
              </a:spcAft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marL="457200" indent="-14288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GB" altLang="en-US" dirty="0"/>
              <a:t>For example, an investigation they might do would address the hypothesis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–</a:t>
            </a:r>
            <a:r>
              <a:rPr lang="en-GB" altLang="en-US" dirty="0"/>
              <a:t> </a:t>
            </a:r>
            <a:r>
              <a:rPr lang="en-GB" altLang="en-US" i="1" dirty="0"/>
              <a:t>people who eat a lot of oily fish have less chance of heart disease</a:t>
            </a:r>
            <a:r>
              <a:rPr lang="en-GB" altLang="en-US" dirty="0"/>
              <a:t>. </a:t>
            </a:r>
          </a:p>
          <a:p>
            <a:pPr marL="457200" indent="-14288" eaLnBrk="1" hangingPunct="1">
              <a:lnSpc>
                <a:spcPct val="90000"/>
              </a:lnSpc>
              <a:spcAft>
                <a:spcPct val="10000"/>
              </a:spcAft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marL="457200" indent="-14288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GB" altLang="en-US" dirty="0"/>
              <a:t>How would they design their investigation to show meaningful results even though they are expecting only a small effect?</a:t>
            </a:r>
            <a:endParaRPr lang="en-US" altLang="en-US" dirty="0"/>
          </a:p>
          <a:p>
            <a:pPr marL="457200" indent="-457200">
              <a:buClr>
                <a:srgbClr val="006F62"/>
              </a:buClr>
              <a:buFont typeface="+mj-lt"/>
              <a:buAutoNum type="arabicPeriod"/>
            </a:pPr>
            <a:endParaRPr lang="en-GB" altLang="en-US" dirty="0"/>
          </a:p>
          <a:p>
            <a:pPr marL="457200" indent="-457200" eaLnBrk="1" hangingPunct="1"/>
            <a:endParaRPr lang="en-GB" alt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EA09BEB-47DA-4DC9-16DB-12BB12D47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Evaluation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7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1B672-7D6C-D44E-2B5D-C7C3A5BEB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Follow-up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B8EE2-3678-FF6F-CD54-FD18F4405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11926"/>
            <a:ext cx="10080000" cy="5040000"/>
          </a:xfrm>
        </p:spPr>
        <p:txBody>
          <a:bodyPr>
            <a:normAutofit/>
          </a:bodyPr>
          <a:lstStyle/>
          <a:p>
            <a:pPr marL="457200" indent="-457200" eaLnBrk="1" hangingPunct="1">
              <a:lnSpc>
                <a:spcPct val="90000"/>
              </a:lnSpc>
              <a:spcAft>
                <a:spcPct val="10000"/>
              </a:spcAft>
              <a:buClr>
                <a:srgbClr val="006F62"/>
              </a:buClr>
              <a:buFont typeface="+mj-lt"/>
              <a:buAutoNum type="arabicPeriod"/>
            </a:pPr>
            <a:r>
              <a:rPr lang="en-GB" altLang="en-US" sz="2000" dirty="0"/>
              <a:t>Can you devise your own concept cartoon about candles burning?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endParaRPr lang="en-GB" altLang="en-US" sz="2000" dirty="0"/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GB" altLang="en-US" sz="2000" dirty="0"/>
              <a:t>Your cartoon could: 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Clr>
                <a:srgbClr val="006F62"/>
              </a:buClr>
              <a:buFontTx/>
              <a:buChar char="•"/>
            </a:pPr>
            <a:r>
              <a:rPr lang="en-GB" altLang="en-US" sz="2000" dirty="0">
                <a:latin typeface="Century Gothic" panose="020B0502020202020204" pitchFamily="34" charset="0"/>
              </a:rPr>
              <a:t>have alternative questions someone might ask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Clr>
                <a:srgbClr val="006F62"/>
              </a:buClr>
              <a:buFontTx/>
              <a:buChar char="•"/>
            </a:pPr>
            <a:r>
              <a:rPr lang="en-GB" altLang="en-US" sz="2000" dirty="0">
                <a:latin typeface="Century Gothic" panose="020B0502020202020204" pitchFamily="34" charset="0"/>
              </a:rPr>
              <a:t>have different shaped containers rather than all beakers 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Clr>
                <a:srgbClr val="006F62"/>
              </a:buClr>
              <a:buFontTx/>
              <a:buChar char="•"/>
            </a:pPr>
            <a:r>
              <a:rPr lang="en-GB" altLang="en-US" sz="2000" dirty="0">
                <a:latin typeface="Century Gothic" panose="020B0502020202020204" pitchFamily="34" charset="0"/>
              </a:rPr>
              <a:t>alter the experiment so water is drawn up into the beaker as the candle burns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Clr>
                <a:srgbClr val="006F62"/>
              </a:buClr>
              <a:buFontTx/>
              <a:buChar char="•"/>
            </a:pPr>
            <a:r>
              <a:rPr lang="en-GB" altLang="en-US" sz="2000" dirty="0">
                <a:latin typeface="Century Gothic" panose="020B0502020202020204" pitchFamily="34" charset="0"/>
              </a:rPr>
              <a:t>have more than one candle in each beaker.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FontTx/>
              <a:buChar char="•"/>
            </a:pPr>
            <a:endParaRPr lang="en-GB" altLang="en-US" sz="2000" dirty="0">
              <a:latin typeface="Century Gothic" panose="020B050202020202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  <a:buFontTx/>
              <a:buChar char="•"/>
            </a:pPr>
            <a:endParaRPr lang="en-GB" altLang="en-US" sz="2000" dirty="0">
              <a:latin typeface="Century Gothic" panose="020B0502020202020204" pitchFamily="34" charset="0"/>
            </a:endParaRPr>
          </a:p>
          <a:p>
            <a:pPr marL="457200" lvl="1" indent="-457200" eaLnBrk="1" hangingPunct="1">
              <a:lnSpc>
                <a:spcPct val="90000"/>
              </a:lnSpc>
              <a:spcBef>
                <a:spcPct val="15000"/>
              </a:spcBef>
              <a:buClr>
                <a:srgbClr val="006F62"/>
              </a:buClr>
              <a:buFont typeface="+mj-lt"/>
              <a:buAutoNum type="arabicPeriod" startAt="2"/>
            </a:pPr>
            <a:r>
              <a:rPr lang="en-GB" altLang="en-US" sz="2000" dirty="0">
                <a:latin typeface="Century Gothic" panose="020B0502020202020204" pitchFamily="34" charset="0"/>
              </a:rPr>
              <a:t>Write a hypothesis for a new investigation based on your cartoon.</a:t>
            </a:r>
            <a:endParaRPr lang="en-US" altLang="en-US" sz="2000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A76946E-B0BF-68AD-9F57-9CFA80244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Follow-up 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25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8E38945-E5DC-98EA-B7AA-4B20970DB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</p:spPr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8368B-B514-8E4D-A908-1909D2469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Make predictions using your scientific knowledge and use them to form a hypothesis.</a:t>
            </a:r>
          </a:p>
          <a:p>
            <a:r>
              <a:rPr lang="en-GB" dirty="0"/>
              <a:t>Plan an appropriate investigation to test your predictions.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8C092D6-8A06-1CCB-BB66-883F52EFD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Learning objectives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2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2CD0D-586A-C746-A628-7A9409208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2679825"/>
            <a:ext cx="5939109" cy="3457449"/>
          </a:xfrm>
        </p:spPr>
        <p:txBody>
          <a:bodyPr/>
          <a:lstStyle/>
          <a:p>
            <a:r>
              <a:rPr lang="en-GB" dirty="0"/>
              <a:t>What happens when we burn a candle inside a beaker?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864BD236-113E-444D-9271-431AB16BE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 descr="Photo of a candle burning inside a glass beaker">
            <a:extLst>
              <a:ext uri="{FF2B5EF4-FFF2-40B4-BE49-F238E27FC236}">
                <a16:creationId xmlns:a16="http://schemas.microsoft.com/office/drawing/2014/main" id="{AEE73562-C5C8-D13E-1128-E3C1B50F5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780" y="1146582"/>
            <a:ext cx="3568759" cy="447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56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74A65-30A3-9DD1-0D68-B1D8EC5E2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Will changing the length of the candle affect how long it will burn for inside the beaker?</a:t>
            </a:r>
          </a:p>
          <a:p>
            <a:endParaRPr lang="en-GB" dirty="0"/>
          </a:p>
        </p:txBody>
      </p:sp>
      <p:pic>
        <p:nvPicPr>
          <p:cNvPr id="10" name="Picture 9" descr="A diagram showing three candles of different lengths in three separate beakers and a stop watch.">
            <a:extLst>
              <a:ext uri="{FF2B5EF4-FFF2-40B4-BE49-F238E27FC236}">
                <a16:creationId xmlns:a16="http://schemas.microsoft.com/office/drawing/2014/main" id="{9D6E5685-A6A6-A7C2-C09E-8985F97077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92" y="2122557"/>
            <a:ext cx="9017251" cy="286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9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001D0C-3911-54EE-61DF-96C912EDA5CE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Concept cartoon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28647-BA52-DA1E-403D-56A48F058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think?</a:t>
            </a:r>
          </a:p>
        </p:txBody>
      </p:sp>
      <p:pic>
        <p:nvPicPr>
          <p:cNvPr id="17" name="Picture 16" descr="A diagram showing three candles of different lengths in three separate beakers and a stop watch.">
            <a:extLst>
              <a:ext uri="{FF2B5EF4-FFF2-40B4-BE49-F238E27FC236}">
                <a16:creationId xmlns:a16="http://schemas.microsoft.com/office/drawing/2014/main" id="{03A9FF33-9923-FF74-58AF-24CF1E118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95" y="2409780"/>
            <a:ext cx="6244409" cy="1983641"/>
          </a:xfrm>
          <a:prstGeom prst="rect">
            <a:avLst/>
          </a:prstGeom>
        </p:spPr>
      </p:pic>
      <p:sp>
        <p:nvSpPr>
          <p:cNvPr id="5" name="AutoShape 7">
            <a:extLst>
              <a:ext uri="{FF2B5EF4-FFF2-40B4-BE49-F238E27FC236}">
                <a16:creationId xmlns:a16="http://schemas.microsoft.com/office/drawing/2014/main" id="{C23DE3D2-9353-4AEE-298B-743233821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74" y="1403600"/>
            <a:ext cx="3816350" cy="1152525"/>
          </a:xfrm>
          <a:prstGeom prst="wedgeRoundRectCallout">
            <a:avLst>
              <a:gd name="adj1" fmla="val -46588"/>
              <a:gd name="adj2" fmla="val 114463"/>
              <a:gd name="adj3" fmla="val 16667"/>
            </a:avLst>
          </a:prstGeom>
          <a:gradFill flip="none" rotWithShape="1">
            <a:gsLst>
              <a:gs pos="0">
                <a:srgbClr val="006F62">
                  <a:tint val="66000"/>
                  <a:satMod val="160000"/>
                </a:srgbClr>
              </a:gs>
              <a:gs pos="50000">
                <a:srgbClr val="006F62">
                  <a:tint val="44500"/>
                  <a:satMod val="160000"/>
                </a:srgbClr>
              </a:gs>
              <a:gs pos="100000">
                <a:srgbClr val="006F62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Century Gothic" panose="020B0502020202020204" pitchFamily="34" charset="0"/>
              </a:rPr>
              <a:t>The candles will burn for the same time because the beakers are the same size.</a:t>
            </a:r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CBDDD7BE-7379-B9B5-E785-34940BD11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987" y="1050202"/>
            <a:ext cx="2879725" cy="1008501"/>
          </a:xfrm>
          <a:prstGeom prst="wedgeRoundRectCallout">
            <a:avLst>
              <a:gd name="adj1" fmla="val 61356"/>
              <a:gd name="adj2" fmla="val 109250"/>
              <a:gd name="adj3" fmla="val 16667"/>
            </a:avLst>
          </a:prstGeom>
          <a:gradFill flip="none" rotWithShape="1">
            <a:gsLst>
              <a:gs pos="0">
                <a:srgbClr val="006F62">
                  <a:tint val="66000"/>
                  <a:satMod val="160000"/>
                </a:srgbClr>
              </a:gs>
              <a:gs pos="50000">
                <a:srgbClr val="006F62">
                  <a:tint val="44500"/>
                  <a:satMod val="160000"/>
                </a:srgbClr>
              </a:gs>
              <a:gs pos="100000">
                <a:srgbClr val="006F62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Century Gothic" panose="020B0502020202020204" pitchFamily="34" charset="0"/>
              </a:rPr>
              <a:t>The shortest candle will run out of wax quickest.</a:t>
            </a:r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AutoShape 10">
            <a:extLst>
              <a:ext uri="{FF2B5EF4-FFF2-40B4-BE49-F238E27FC236}">
                <a16:creationId xmlns:a16="http://schemas.microsoft.com/office/drawing/2014/main" id="{A82FA37A-E101-A49F-DA2E-F2B48DB29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8916" y="4446337"/>
            <a:ext cx="3141084" cy="1871663"/>
          </a:xfrm>
          <a:prstGeom prst="wedgeRoundRectCallout">
            <a:avLst>
              <a:gd name="adj1" fmla="val 54736"/>
              <a:gd name="adj2" fmla="val 68745"/>
              <a:gd name="adj3" fmla="val 16667"/>
            </a:avLst>
          </a:prstGeom>
          <a:gradFill flip="none" rotWithShape="1">
            <a:gsLst>
              <a:gs pos="0">
                <a:srgbClr val="006F62">
                  <a:tint val="66000"/>
                  <a:satMod val="160000"/>
                </a:srgbClr>
              </a:gs>
              <a:gs pos="50000">
                <a:srgbClr val="006F62">
                  <a:tint val="44500"/>
                  <a:satMod val="160000"/>
                </a:srgbClr>
              </a:gs>
              <a:gs pos="100000">
                <a:srgbClr val="006F62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Century Gothic" panose="020B0502020202020204" pitchFamily="34" charset="0"/>
              </a:rPr>
              <a:t>The shortest candle will go out first. Because carbon dioxide is more dense than air, it will settle to the bottom and put out the flame.</a:t>
            </a:r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9" name="AutoShape 9">
            <a:extLst>
              <a:ext uri="{FF2B5EF4-FFF2-40B4-BE49-F238E27FC236}">
                <a16:creationId xmlns:a16="http://schemas.microsoft.com/office/drawing/2014/main" id="{4B9A9E83-9565-20F6-0844-8C8AEB354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000" y="4301875"/>
            <a:ext cx="3384550" cy="2016125"/>
          </a:xfrm>
          <a:prstGeom prst="wedgeRoundRectCallout">
            <a:avLst>
              <a:gd name="adj1" fmla="val -45218"/>
              <a:gd name="adj2" fmla="val 71417"/>
              <a:gd name="adj3" fmla="val 16667"/>
            </a:avLst>
          </a:prstGeom>
          <a:gradFill flip="none" rotWithShape="1">
            <a:gsLst>
              <a:gs pos="0">
                <a:srgbClr val="006F62">
                  <a:tint val="66000"/>
                  <a:satMod val="160000"/>
                </a:srgbClr>
              </a:gs>
              <a:gs pos="50000">
                <a:srgbClr val="006F62">
                  <a:tint val="44500"/>
                  <a:satMod val="160000"/>
                </a:srgbClr>
              </a:gs>
              <a:gs pos="100000">
                <a:srgbClr val="006F62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Century Gothic" panose="020B0502020202020204" pitchFamily="34" charset="0"/>
              </a:rPr>
              <a:t>The shortest candle will generate the most convection because the flame is at the bottom of the beaker. So, it will burn the longest.</a:t>
            </a:r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8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Develop a hypothesis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your hypothesis?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212121"/>
                </a:solidFill>
                <a:effectLst/>
                <a:ea typeface="Calibri" panose="020F0502020204030204" pitchFamily="34" charset="0"/>
              </a:rPr>
              <a:t>We have decided to look at how changing the length of the candle affects how long it will burn for inside a beaker. </a:t>
            </a:r>
          </a:p>
          <a:p>
            <a:pPr marL="0" indent="0">
              <a:buNone/>
            </a:pPr>
            <a:r>
              <a:rPr lang="en-GB" dirty="0">
                <a:solidFill>
                  <a:srgbClr val="212121"/>
                </a:solidFill>
                <a:ea typeface="Calibri" panose="020F0502020204030204" pitchFamily="34" charset="0"/>
              </a:rPr>
              <a:t>W</a:t>
            </a:r>
            <a:r>
              <a:rPr lang="en-GB" dirty="0">
                <a:solidFill>
                  <a:srgbClr val="212121"/>
                </a:solidFill>
                <a:effectLst/>
                <a:ea typeface="Calibri" panose="020F0502020204030204" pitchFamily="34" charset="0"/>
              </a:rPr>
              <a:t>e think …</a:t>
            </a:r>
          </a:p>
          <a:p>
            <a:pPr marL="0" indent="0">
              <a:buNone/>
            </a:pPr>
            <a:endParaRPr lang="en-GB" dirty="0">
              <a:solidFill>
                <a:srgbClr val="212121"/>
              </a:solidFill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212121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212121"/>
              </a:solidFill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12121"/>
                </a:solidFill>
                <a:ea typeface="Calibri" panose="020F0502020204030204" pitchFamily="34" charset="0"/>
              </a:rPr>
              <a:t>b</a:t>
            </a:r>
            <a:r>
              <a:rPr lang="en-GB" dirty="0">
                <a:solidFill>
                  <a:srgbClr val="212121"/>
                </a:solidFill>
                <a:effectLst/>
                <a:ea typeface="Calibri" panose="020F0502020204030204" pitchFamily="34" charset="0"/>
              </a:rPr>
              <a:t>ecause …</a:t>
            </a:r>
            <a:endParaRPr lang="en-GB" dirty="0">
              <a:effectLst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48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FEF2F-E5FC-8A24-DE07-7F61727C8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your own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EC2B7-B57B-D9C0-3498-63A34077C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GB" altLang="en-US" dirty="0"/>
              <a:t>What experiment would you carry out to test your hypothesis?</a:t>
            </a:r>
          </a:p>
          <a:p>
            <a:pPr marL="0" indent="0" eaLnBrk="1" hangingPunct="1">
              <a:buNone/>
            </a:pPr>
            <a:endParaRPr lang="en-GB" altLang="en-US" dirty="0"/>
          </a:p>
          <a:p>
            <a:pPr eaLnBrk="1" hangingPunct="1"/>
            <a:r>
              <a:rPr lang="en-GB" altLang="en-US" dirty="0"/>
              <a:t>How can you ensure that you carry out a fair test?</a:t>
            </a:r>
          </a:p>
          <a:p>
            <a:pPr eaLnBrk="1" hangingPunct="1"/>
            <a:r>
              <a:rPr lang="en-GB" altLang="en-US" dirty="0"/>
              <a:t>How can you demonstrate to others that the data you will obtain is reliable?</a:t>
            </a:r>
            <a:endParaRPr lang="en-US" altLang="en-US" dirty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278D9F-E2A5-F0DE-132C-54F1892C83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Planning an investigation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66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D72FF-C19A-C73C-22E6-74A1DE2A9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1CE6236-49DB-E8E4-5A3E-581AF8EE8EAC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Example investigation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CC84E-1ABD-8B37-E3B6-3A854F30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A new long candle was burnt for a short while so the wick was not new.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It was secured to the bench and a one litre beaker was put over it upside down.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The time taken for the candle to go out was measured and the experiment was repeated.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The candle was cut down in length and the experiment repeated (the cut off pieces were included in the beaker so that the volume of air remained a constant).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036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E747243-26CC-AB48-86F7-D5536334B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</p:spPr>
        <p:txBody>
          <a:bodyPr/>
          <a:lstStyle/>
          <a:p>
            <a:r>
              <a:rPr lang="en-US" dirty="0"/>
              <a:t>Data from the example experiment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E093A2D-15A5-E94E-A20D-54B5573AD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83461"/>
              </p:ext>
            </p:extLst>
          </p:nvPr>
        </p:nvGraphicFramePr>
        <p:xfrm>
          <a:off x="539999" y="1289936"/>
          <a:ext cx="10080000" cy="3282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1723039764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3687660352"/>
                    </a:ext>
                  </a:extLst>
                </a:gridCol>
              </a:tblGrid>
              <a:tr h="656413">
                <a:tc rowSpan="2">
                  <a:txBody>
                    <a:bodyPr/>
                    <a:lstStyle/>
                    <a:p>
                      <a:pPr algn="l"/>
                      <a:r>
                        <a:rPr lang="en-US" sz="1800" b="1" i="0" dirty="0">
                          <a:latin typeface="Century Gothic" panose="020B0502020202020204" pitchFamily="34" charset="0"/>
                        </a:rPr>
                        <a:t>Candle length/cm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latin typeface="Century Gothic" panose="020B0502020202020204" pitchFamily="34" charset="0"/>
                        </a:rPr>
                        <a:t>Time candle burnt/s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208365"/>
                  </a:ext>
                </a:extLst>
              </a:tr>
              <a:tr h="656413">
                <a:tc vMerge="1"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Flush left heading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Exp 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Exp 2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Exp 3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Average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6564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11.5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21.7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  <a:tr h="6564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21.3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088422"/>
                  </a:ext>
                </a:extLst>
              </a:tr>
              <a:tr h="6564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2.5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Century Gothic" panose="020B0502020202020204" pitchFamily="34" charset="0"/>
                        </a:rPr>
                        <a:t>20.7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212424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40335829-57ED-B34D-851D-AF966B65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Experiment data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05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</TotalTime>
  <Words>544</Words>
  <Application>Microsoft Office PowerPoint</Application>
  <PresentationFormat>Widescreen</PresentationFormat>
  <Paragraphs>87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Office Theme</vt:lpstr>
      <vt:lpstr>11–14 years</vt:lpstr>
      <vt:lpstr>Learning objectives</vt:lpstr>
      <vt:lpstr>Introduction</vt:lpstr>
      <vt:lpstr>PowerPoint Presentation</vt:lpstr>
      <vt:lpstr>What do you think?</vt:lpstr>
      <vt:lpstr>What is your hypothesis?</vt:lpstr>
      <vt:lpstr>Plan your own investigation</vt:lpstr>
      <vt:lpstr>Experiment</vt:lpstr>
      <vt:lpstr>Data from the example experiment</vt:lpstr>
      <vt:lpstr>Evaluation questions</vt:lpstr>
      <vt:lpstr>Follow-up task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Candles in beakers investigation slides</dc:title>
  <dc:creator>Royal Society of Chemistry</dc:creator>
  <cp:keywords>experiment, planning, hypothesis, skills, evaluation, burning candles</cp:keywords>
  <cp:lastModifiedBy>Juliet Kennard</cp:lastModifiedBy>
  <cp:revision>595</cp:revision>
  <dcterms:created xsi:type="dcterms:W3CDTF">2021-04-13T16:26:00Z</dcterms:created>
  <dcterms:modified xsi:type="dcterms:W3CDTF">2023-01-24T16:05:33Z</dcterms:modified>
  <cp:category>This resource accompanies the article 'Understanding the hypothesis' from Education in Chemistry: rsc.li/3iTfXug</cp:category>
</cp:coreProperties>
</file>