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76"/>
    <a:srgbClr val="E7E6E6"/>
    <a:srgbClr val="54585A"/>
    <a:srgbClr val="DA1883"/>
    <a:srgbClr val="FF9E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/>
    <p:restoredTop sz="84651" autoAdjust="0"/>
  </p:normalViewPr>
  <p:slideViewPr>
    <p:cSldViewPr snapToGrid="0" snapToObjects="1">
      <p:cViewPr varScale="1">
        <p:scale>
          <a:sx n="94" d="100"/>
          <a:sy n="94" d="100"/>
        </p:scale>
        <p:origin x="2196" y="78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22/11/2019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World, </a:t>
            </a:r>
            <a:r>
              <a:rPr lang="en-GB" baseline="0" dirty="0" smtClean="0"/>
              <a:t>Use this slide as a lesson starter for a lesson on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natural polymers</a:t>
            </a:r>
            <a:r>
              <a:rPr lang="en-GB" baseline="0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Image credit: Lilly M real name </a:t>
            </a:r>
            <a:r>
              <a:rPr lang="en-GB" baseline="0" dirty="0" err="1" smtClean="0"/>
              <a:t>Małgorzata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Miłaszewska</a:t>
            </a:r>
            <a:r>
              <a:rPr lang="en-GB" baseline="0" dirty="0" smtClean="0"/>
              <a:t> [CC BY-SA 3.0 (https://creativecommons.org/licenses/by-sa/3.0)]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World, </a:t>
            </a:r>
            <a:r>
              <a:rPr lang="en-GB" baseline="0" dirty="0" smtClean="0"/>
              <a:t>Use this slide as a lesson starter for a lesson on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natural polymers</a:t>
            </a:r>
            <a:r>
              <a:rPr lang="en-GB" baseline="0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ability to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 deformed (drawn into wire)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without losing toughness.</a:t>
            </a:r>
            <a:endParaRPr lang="en-GB" sz="1200" baseline="0" dirty="0" smtClean="0">
              <a:solidFill>
                <a:srgbClr val="222222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Space has very cold temperatures. Many devices may stop working at low temperatures. The toughness and ductility of silk fibres at low temperatures may mean they could be useful.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are strong covalent bonds between atoms within the polymer chains. Between the polymer chains there are weak intermolecular forces.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Image credit: Lilly M real name </a:t>
            </a:r>
            <a:r>
              <a:rPr lang="en-GB" baseline="0" dirty="0" err="1" smtClean="0"/>
              <a:t>Małgorzata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Miłaszewska</a:t>
            </a:r>
            <a:r>
              <a:rPr lang="en-GB" baseline="0" dirty="0" smtClean="0"/>
              <a:t> [CC BY-SA 3.0 (https://creativecommons.org/licenses/by-sa/3.0)]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637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402" y="5747856"/>
            <a:ext cx="1082359" cy="108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QHppQ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f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170" y="124387"/>
            <a:ext cx="779526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Using s</a:t>
            </a:r>
            <a:r>
              <a:rPr lang="en-US" sz="3200" dirty="0" smtClean="0"/>
              <a:t>ilkworm </a:t>
            </a:r>
            <a:r>
              <a:rPr lang="en-US" sz="3200" dirty="0" err="1"/>
              <a:t>fibres</a:t>
            </a:r>
            <a:r>
              <a:rPr lang="en-US" sz="3200" dirty="0"/>
              <a:t> in </a:t>
            </a:r>
            <a:r>
              <a:rPr lang="en-US" sz="3200" dirty="0" smtClean="0"/>
              <a:t>space </a:t>
            </a:r>
            <a:endParaRPr lang="en-GB"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598170" y="1368217"/>
            <a:ext cx="8139430" cy="3003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Researchers have discovered that silk fibres </a:t>
            </a:r>
            <a:r>
              <a:rPr lang="en-GB" sz="1800" dirty="0" smtClean="0"/>
              <a:t>retain their </a:t>
            </a:r>
            <a:br>
              <a:rPr lang="en-GB" sz="1800" dirty="0" smtClean="0"/>
            </a:br>
            <a:r>
              <a:rPr lang="en-GB" sz="1800" dirty="0" smtClean="0"/>
              <a:t>toughness </a:t>
            </a:r>
            <a:r>
              <a:rPr lang="en-GB" sz="1800" dirty="0"/>
              <a:t>and ductility at extremely low temperatures. </a:t>
            </a:r>
            <a:r>
              <a:rPr lang="en-GB" sz="1800" dirty="0" smtClean="0"/>
              <a:t>This </a:t>
            </a:r>
            <a:r>
              <a:rPr lang="en-GB" sz="1800" dirty="0"/>
              <a:t>could see the material find uses in devices destined for the </a:t>
            </a:r>
            <a:r>
              <a:rPr lang="en-GB" sz="1800" dirty="0" smtClean="0"/>
              <a:t>Arctic </a:t>
            </a:r>
            <a:r>
              <a:rPr lang="en-GB" sz="1800" dirty="0"/>
              <a:t>and outer space. </a:t>
            </a:r>
          </a:p>
          <a:p>
            <a:r>
              <a:rPr lang="en-GB" sz="1800" dirty="0"/>
              <a:t>Weak intermolecular forces hold highly aligned </a:t>
            </a:r>
            <a:r>
              <a:rPr lang="en-GB" sz="1800" dirty="0" err="1"/>
              <a:t>nanofibrils</a:t>
            </a:r>
            <a:r>
              <a:rPr lang="en-GB" sz="1800" dirty="0"/>
              <a:t> in the silk together. These forces allow the fibrils to separate </a:t>
            </a:r>
            <a:r>
              <a:rPr lang="en-GB" sz="1800" dirty="0" smtClean="0"/>
              <a:t>when </a:t>
            </a:r>
            <a:r>
              <a:rPr lang="en-GB" sz="1800" dirty="0"/>
              <a:t>a breakage occurs, deflecting </a:t>
            </a:r>
            <a:r>
              <a:rPr lang="en-GB" sz="1800" dirty="0" smtClean="0"/>
              <a:t>cracks into </a:t>
            </a:r>
            <a:r>
              <a:rPr lang="en-GB" sz="1800" dirty="0"/>
              <a:t>the spaces between fibres. Parallel cracks form in a 3D manner meaning less energy is carried by the major crack. This mechanism prevents catastrophic breakages at </a:t>
            </a:r>
            <a:r>
              <a:rPr lang="en-GB" sz="1800" dirty="0" smtClean="0"/>
              <a:t>very low </a:t>
            </a:r>
            <a:r>
              <a:rPr lang="en-GB" sz="1800" dirty="0"/>
              <a:t>temperatures</a:t>
            </a:r>
            <a:r>
              <a:rPr lang="en-GB" sz="1800" dirty="0" smtClean="0"/>
              <a:t>. In </a:t>
            </a:r>
            <a:r>
              <a:rPr lang="en-GB" sz="1800" dirty="0"/>
              <a:t>addition, the more disordered molecular chains the silks contain, the more ductile they are at </a:t>
            </a:r>
            <a:r>
              <a:rPr lang="en-GB" sz="1800" dirty="0" smtClean="0"/>
              <a:t>low </a:t>
            </a:r>
            <a:r>
              <a:rPr lang="en-GB" sz="1800" dirty="0"/>
              <a:t>temperatures. This is the opposite behaviour from </a:t>
            </a:r>
            <a:r>
              <a:rPr lang="en-GB" sz="1800" dirty="0" smtClean="0"/>
              <a:t>synthetic polymer </a:t>
            </a:r>
            <a:r>
              <a:rPr lang="en-GB" sz="1800" dirty="0"/>
              <a:t>fibres.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650" y="1014347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3"/>
              </a:rPr>
              <a:t>rsc.li/2QHppQV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941" y="234609"/>
            <a:ext cx="2123744" cy="142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598170" y="1368217"/>
            <a:ext cx="8139430" cy="3003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Researchers have discovered that silk fibres </a:t>
            </a:r>
            <a:r>
              <a:rPr lang="en-GB" sz="1800" dirty="0" smtClean="0"/>
              <a:t>retain their </a:t>
            </a:r>
            <a:br>
              <a:rPr lang="en-GB" sz="1800" dirty="0" smtClean="0"/>
            </a:br>
            <a:r>
              <a:rPr lang="en-GB" sz="1800" dirty="0" smtClean="0"/>
              <a:t>toughness </a:t>
            </a:r>
            <a:r>
              <a:rPr lang="en-GB" sz="1800" dirty="0"/>
              <a:t>and ductility at extremely low temperatures. </a:t>
            </a:r>
            <a:r>
              <a:rPr lang="en-GB" sz="1800" dirty="0" smtClean="0"/>
              <a:t>This </a:t>
            </a:r>
            <a:r>
              <a:rPr lang="en-GB" sz="1800" dirty="0"/>
              <a:t>could see the material find uses in devices destined for the </a:t>
            </a:r>
            <a:r>
              <a:rPr lang="en-GB" sz="1800" dirty="0" smtClean="0"/>
              <a:t>Arctic </a:t>
            </a:r>
            <a:r>
              <a:rPr lang="en-GB" sz="1800" dirty="0"/>
              <a:t>and outer space. </a:t>
            </a:r>
          </a:p>
          <a:p>
            <a:r>
              <a:rPr lang="en-GB" sz="1800" dirty="0"/>
              <a:t>Weak intermolecular forces hold highly aligned </a:t>
            </a:r>
            <a:r>
              <a:rPr lang="en-GB" sz="1800" dirty="0" err="1"/>
              <a:t>nanofibrils</a:t>
            </a:r>
            <a:r>
              <a:rPr lang="en-GB" sz="1800" dirty="0"/>
              <a:t> in the silk together. These forces allow the fibrils to separate </a:t>
            </a:r>
            <a:r>
              <a:rPr lang="en-GB" sz="1800" dirty="0" smtClean="0"/>
              <a:t>when </a:t>
            </a:r>
            <a:r>
              <a:rPr lang="en-GB" sz="1800" dirty="0"/>
              <a:t>a breakage occurs, deflecting </a:t>
            </a:r>
            <a:r>
              <a:rPr lang="en-GB" sz="1800" dirty="0" smtClean="0"/>
              <a:t>cracks into </a:t>
            </a:r>
            <a:r>
              <a:rPr lang="en-GB" sz="1800" dirty="0"/>
              <a:t>the spaces between fibres. Parallel cracks form in a 3D manner meaning less energy is carried by the major crack. This mechanism prevents catastrophic breakages at </a:t>
            </a:r>
            <a:r>
              <a:rPr lang="en-GB" sz="1800" dirty="0" smtClean="0"/>
              <a:t>very low </a:t>
            </a:r>
            <a:r>
              <a:rPr lang="en-GB" sz="1800" dirty="0"/>
              <a:t>temperatures</a:t>
            </a:r>
            <a:r>
              <a:rPr lang="en-GB" sz="1800" dirty="0" smtClean="0"/>
              <a:t>. In </a:t>
            </a:r>
            <a:r>
              <a:rPr lang="en-GB" sz="1800" dirty="0"/>
              <a:t>addition, the more disordered molecular chains the silks contain, the more ductile they are at </a:t>
            </a:r>
            <a:r>
              <a:rPr lang="en-GB" sz="1800" dirty="0" smtClean="0"/>
              <a:t>low </a:t>
            </a:r>
            <a:r>
              <a:rPr lang="en-GB" sz="1800" dirty="0"/>
              <a:t>temperatures. This is the opposite behaviour from </a:t>
            </a:r>
            <a:r>
              <a:rPr lang="en-GB" sz="1800" dirty="0" smtClean="0"/>
              <a:t>synthetic polymer </a:t>
            </a:r>
            <a:r>
              <a:rPr lang="en-GB" sz="1800" dirty="0"/>
              <a:t>fibres.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650" y="1014347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rsc.li/URL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170" y="124387"/>
            <a:ext cx="779526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Using s</a:t>
            </a:r>
            <a:r>
              <a:rPr lang="en-US" sz="3200" dirty="0" smtClean="0"/>
              <a:t>ilkworm </a:t>
            </a:r>
            <a:r>
              <a:rPr lang="en-US" sz="3200" dirty="0" err="1"/>
              <a:t>fibres</a:t>
            </a:r>
            <a:r>
              <a:rPr lang="en-US" sz="3200" dirty="0"/>
              <a:t> in </a:t>
            </a:r>
            <a:r>
              <a:rPr lang="en-US" sz="3200" dirty="0" smtClean="0"/>
              <a:t>space </a:t>
            </a:r>
            <a:endParaRPr lang="en-GB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28650" y="4480760"/>
            <a:ext cx="81394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dirty="0" smtClean="0">
                <a:solidFill>
                  <a:srgbClr val="54585A"/>
                </a:solidFill>
              </a:rPr>
              <a:t>What does ductile mean?</a:t>
            </a:r>
          </a:p>
          <a:p>
            <a:pPr marL="457200" indent="-457200">
              <a:buAutoNum type="arabicPeriod"/>
            </a:pPr>
            <a:r>
              <a:rPr lang="en-GB" dirty="0" smtClean="0">
                <a:solidFill>
                  <a:srgbClr val="54585A"/>
                </a:solidFill>
              </a:rPr>
              <a:t>Explain why scientists think the silkworm fibres could be useful in space.</a:t>
            </a:r>
          </a:p>
          <a:p>
            <a:pPr marL="457200" indent="-457200">
              <a:buAutoNum type="arabicPeriod"/>
            </a:pPr>
            <a:r>
              <a:rPr lang="en-GB" dirty="0" smtClean="0">
                <a:solidFill>
                  <a:srgbClr val="54585A"/>
                </a:solidFill>
              </a:rPr>
              <a:t>Silk fibres contain polymer chains. Describe the bonding within a polymer chain and between them.</a:t>
            </a:r>
          </a:p>
          <a:p>
            <a:pPr marL="457200" indent="-457200">
              <a:buAutoNum type="arabicPeriod"/>
            </a:pPr>
            <a:endParaRPr lang="en-GB" dirty="0">
              <a:solidFill>
                <a:srgbClr val="54585A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941" y="234609"/>
            <a:ext cx="2123744" cy="142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81218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27d643f5-4560-4eff-9f48-d0fe6b2bec2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616</TotalTime>
  <Words>232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1_RSC_Plain_no footer</vt:lpstr>
      <vt:lpstr>Using silkworm fibres in space </vt:lpstr>
      <vt:lpstr>Using silkworm fibres in space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silkworm fibres in space</dc:title>
  <dc:creator>Andy McLaughlin</dc:creator>
  <dc:description>From Education in Chemistry, Silkworm fibres could go to space, rsc.li/2QHppQV</dc:description>
  <cp:lastModifiedBy>Lisa Clatworthy</cp:lastModifiedBy>
  <cp:revision>57</cp:revision>
  <dcterms:created xsi:type="dcterms:W3CDTF">2019-06-17T10:12:16Z</dcterms:created>
  <dcterms:modified xsi:type="dcterms:W3CDTF">2019-11-22T10:11:42Z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