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48" autoAdjust="0"/>
    <p:restoredTop sz="86388" autoAdjust="0"/>
  </p:normalViewPr>
  <p:slideViewPr>
    <p:cSldViewPr snapToGrid="0">
      <p:cViewPr varScale="1">
        <p:scale>
          <a:sx n="95" d="100"/>
          <a:sy n="95" d="100"/>
        </p:scale>
        <p:origin x="90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wheelbarrow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AF6F6A92-0A1B-6442-B281-E7AAAFC416C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6800" cy="6858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3D2B261-1A14-7849-A9CF-128492A1E3F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212" y="0"/>
            <a:ext cx="6858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31613C-D6DA-F740-8AE4-01446FFCB90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35F140F-18B5-8A4D-B03E-779CD9AE6B8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293" y="0"/>
            <a:ext cx="3785480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8FEB49A-05F2-484B-8407-A211080A936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757" y="-2"/>
            <a:ext cx="3164400" cy="282230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9705857-C538-2046-9D1A-CCD5C904ACB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16–18 years</a:t>
            </a:r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022D449D-FE94-284E-81D9-DEBC47C3A0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E8DDE0-7D99-9641-AEF9-04DA212E11D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A0CECE6-7BC3-D946-A35D-EE28B1BE252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33F9FAB-8F67-554C-8976-182FAB92D935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378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–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A0576C-3E91-CA4F-98C4-E9339F2FFE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BC6A373-2BFA-1540-99F5-95BEE73517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88EFAA-B9C7-D145-B279-80EAB7FAC104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B5FDD1-3215-D24F-AEB7-0939D6FBE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A4A0CD-D4CD-9F4F-B57A-0250743F901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5D0D54C-5C01-794D-90CE-50AA9D423D0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2603913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6-18 years Content –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A0576C-3E91-CA4F-98C4-E9339F2FFE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BC6A373-2BFA-1540-99F5-95BEE73517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B5FDD1-3215-D24F-AEB7-0939D6FBE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A4A0CD-D4CD-9F4F-B57A-0250743F901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5D0D54C-5C01-794D-90CE-50AA9D423D0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No side bar</a:t>
            </a:r>
          </a:p>
        </p:txBody>
      </p:sp>
    </p:spTree>
    <p:extLst>
      <p:ext uri="{BB962C8B-B14F-4D97-AF65-F5344CB8AC3E}">
        <p14:creationId xmlns:p14="http://schemas.microsoft.com/office/powerpoint/2010/main" val="3075648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7EB0FE3-AB82-D741-BF8E-593C0DDAC86A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68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8D5065-4312-E04D-95ED-F94F032D11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212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F6326F3-0E88-3840-9E38-194E7D2EB7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33495EF-5145-164C-9D77-A1103BF157A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293" y="0"/>
            <a:ext cx="3785480" cy="6858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954F5F3-8E4F-7A4A-BBC8-4E32DF32B9F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757" y="-2"/>
            <a:ext cx="3164400" cy="282230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76DE75C8-4478-6042-B5CA-2D3B97A00F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16–18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4822845-1AD5-F74B-92EE-A1C89FEECA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61069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9A325A4-82CA-D04B-B04D-EE3746B3E28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3491CC4-8009-EC43-BEC5-EDC8D0A297D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1B70CD04-4691-CA40-851B-7941B0FE95A6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746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AA9F6C4-4FAB-C344-9470-F125D9CB66E1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68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3FE646-2325-7747-96E1-8BD9D8047F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212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118C1F-D725-064B-8D37-827AEDC372C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B06DE3A-912F-DE4E-A8E5-1D4A70CD95A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293" y="0"/>
            <a:ext cx="3785480" cy="6858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281B70D-898A-CC42-832C-8046948DE4A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757" y="-2"/>
            <a:ext cx="3164400" cy="282230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E4A704E8-ADDB-0448-BBA7-F7A1ED3F04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  <a:ln>
            <a:noFill/>
          </a:ln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16–18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57B4D5F7-4033-5F4A-9B26-75759EB71C9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33552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B7B3058-F0CC-F34F-A932-9547924D29A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9BCCAF6-7DA5-9F40-BA55-A5C3972C6EB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67A6266F-D127-F843-B71D-C769EE00408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rsc.li/3NXxluX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594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EB488D4-3149-244A-8DBD-0EAED19D37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BC518D6-218F-BB4A-B80A-49A6C38EC0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BDD7E71-A8DD-8C4A-B29D-28B35751454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E06BDD3-008F-7D4A-ABAB-7C051E525CCC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592FDCE-C1C4-204C-81AA-055C3B2B5A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71652B6-A6AF-1444-A402-E4D4EDC4F7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785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636721A-F3AF-B848-8440-DCB07D633C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42DC986E-0352-E64E-851E-BD5A775547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71AC354-D282-6045-8C36-8B78E1A17570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4017A38-DF60-CC4A-BAF4-F8277A3AD6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AACF90D-9AB8-2546-B57E-5473D5CC4B1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EF46002-6741-4942-BE78-AC0CD9F4EB8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8A9C5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687565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2CC2F7C-CD59-A34D-8F97-2017C4E920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436D6DC-9728-CB44-989C-851D1AC8C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DA2EED-AF96-6440-AB5A-5D4EA44F84BE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C8FA10A-1827-A748-BA42-D96FDBE2E6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69E0EC2-D69C-C245-8534-1634AF0932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276AE61-AA03-734B-A9C0-8E4CB13654D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8A9C5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660995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2120EC3-15E8-7941-95E8-A64D2E42F1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EB1397B-325E-1D49-A3F5-3F20D09D7CD4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71F5508-80E2-7D46-B6C2-7535ECEBA7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17FBBF5-4572-EB41-829B-16A4C2F971E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3577379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9631071-1860-AE49-9DE6-CCDBA71855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52A0378-6E9E-7C44-8688-00410B95B021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06385E0-A5C1-BC42-B513-BDD5137341F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FB62181-4BB3-044A-955F-88BC98233B2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332997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EB488D4-3149-244A-8DBD-0EAED19D37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E06BDD3-008F-7D4A-ABAB-7C051E525CCC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592FDCE-C1C4-204C-81AA-055C3B2B5A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71652B6-A6AF-1444-A402-E4D4EDC4F7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A8339F7-49D8-AC44-8CD3-955ED9344AE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455DB5C-93F1-E348-AFE8-37027926E5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665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853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4490CED-964F-94D1-47AF-4BA4D6B905C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39750" y="1979613"/>
            <a:ext cx="4996892" cy="233521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5000" b="1" i="0" u="none" strike="noStrike" kern="1200" cap="none" spc="0" normalizeH="0" baseline="0" noProof="0" dirty="0">
                <a:ln>
                  <a:noFill/>
                </a:ln>
                <a:solidFill>
                  <a:srgbClr val="48A9C5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Acid–base back titration calculation</a:t>
            </a:r>
          </a:p>
        </p:txBody>
      </p:sp>
    </p:spTree>
    <p:extLst>
      <p:ext uri="{BB962C8B-B14F-4D97-AF65-F5344CB8AC3E}">
        <p14:creationId xmlns:p14="http://schemas.microsoft.com/office/powerpoint/2010/main" val="3874159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28D39-93FF-5E39-5387-1B393A4EB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Q: 13 g of hydrogen reacts with 84 g of nitrogen. What is the limiting reagent and what mass of ammonia will be produced?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D39D3B-6F0A-B63B-5CDD-EC5212F9BBBB}"/>
              </a:ext>
            </a:extLst>
          </p:cNvPr>
          <p:cNvSpPr txBox="1"/>
          <p:nvPr/>
        </p:nvSpPr>
        <p:spPr>
          <a:xfrm>
            <a:off x="540000" y="2345397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Step 1: read the question, put information into the table, including writing a balanced equation.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5E79193-E790-9FB8-2169-CC7CD2D2BE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2856820"/>
              </p:ext>
            </p:extLst>
          </p:nvPr>
        </p:nvGraphicFramePr>
        <p:xfrm>
          <a:off x="540000" y="3207147"/>
          <a:ext cx="10080624" cy="2219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20156">
                  <a:extLst>
                    <a:ext uri="{9D8B030D-6E8A-4147-A177-3AD203B41FA5}">
                      <a16:colId xmlns:a16="http://schemas.microsoft.com/office/drawing/2014/main" val="2486309242"/>
                    </a:ext>
                  </a:extLst>
                </a:gridCol>
                <a:gridCol w="2520156">
                  <a:extLst>
                    <a:ext uri="{9D8B030D-6E8A-4147-A177-3AD203B41FA5}">
                      <a16:colId xmlns:a16="http://schemas.microsoft.com/office/drawing/2014/main" val="272285169"/>
                    </a:ext>
                  </a:extLst>
                </a:gridCol>
                <a:gridCol w="2520156">
                  <a:extLst>
                    <a:ext uri="{9D8B030D-6E8A-4147-A177-3AD203B41FA5}">
                      <a16:colId xmlns:a16="http://schemas.microsoft.com/office/drawing/2014/main" val="3469110385"/>
                    </a:ext>
                  </a:extLst>
                </a:gridCol>
                <a:gridCol w="2520156">
                  <a:extLst>
                    <a:ext uri="{9D8B030D-6E8A-4147-A177-3AD203B41FA5}">
                      <a16:colId xmlns:a16="http://schemas.microsoft.com/office/drawing/2014/main" val="1128648104"/>
                    </a:ext>
                  </a:extLst>
                </a:gridCol>
              </a:tblGrid>
              <a:tr h="207244">
                <a:tc>
                  <a:txBody>
                    <a:bodyPr/>
                    <a:lstStyle/>
                    <a:p>
                      <a:r>
                        <a:rPr lang="en-GB" dirty="0"/>
                        <a:t>Balanced Equation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84250" indent="-87313" algn="ctr">
                        <a:tabLst>
                          <a:tab pos="984250" algn="l"/>
                          <a:tab pos="2333625" algn="l"/>
                        </a:tabLst>
                      </a:pPr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N</a:t>
                      </a:r>
                      <a:r>
                        <a:rPr lang="en-GB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 </a:t>
                      </a:r>
                      <a:r>
                        <a:rPr lang="en-GB" baseline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                 +</a:t>
                      </a:r>
                      <a:endParaRPr lang="en-GB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896938" indent="0" algn="ctr" defTabSz="896938"/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3H</a:t>
                      </a:r>
                      <a:r>
                        <a:rPr lang="en-GB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r>
                        <a:rPr lang="en-GB" baseline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               </a:t>
                      </a:r>
                      <a:r>
                        <a:rPr lang="en-GB" baseline="0" dirty="0">
                          <a:latin typeface="Calibri" panose="020F0502020204030204" pitchFamily="34" charset="0"/>
                          <a:ea typeface="Cambria Math" panose="02040503050406030204" pitchFamily="18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→</a:t>
                      </a:r>
                      <a:endParaRPr lang="en-GB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2NH</a:t>
                      </a:r>
                      <a:r>
                        <a:rPr lang="en-GB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323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Ratio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8100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Mass (</a:t>
                      </a:r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g</a:t>
                      </a:r>
                      <a:r>
                        <a:rPr lang="en-GB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3925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Formula mass (</a:t>
                      </a:r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g mol</a:t>
                      </a:r>
                      <a:r>
                        <a:rPr lang="en-GB" baseline="30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-1</a:t>
                      </a:r>
                      <a:r>
                        <a:rPr lang="en-GB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3101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Moles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0642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Finding limiting reagent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04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9735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28D39-93FF-5E39-5387-1B393A4EB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Q: 13 g of hydrogen reacts with 84 g of nitrogen. What is the limiting reagent and what mass of ammonia will be produced?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D39D3B-6F0A-B63B-5CDD-EC5212F9BBBB}"/>
              </a:ext>
            </a:extLst>
          </p:cNvPr>
          <p:cNvSpPr txBox="1"/>
          <p:nvPr/>
        </p:nvSpPr>
        <p:spPr>
          <a:xfrm>
            <a:off x="540000" y="2345397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Step 2: calculate formula for the reactants and product.</a:t>
            </a:r>
          </a:p>
        </p:txBody>
      </p:sp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98AC4E2C-779F-A3F6-108F-CE6373548C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5265024"/>
              </p:ext>
            </p:extLst>
          </p:nvPr>
        </p:nvGraphicFramePr>
        <p:xfrm>
          <a:off x="539376" y="3207147"/>
          <a:ext cx="10080624" cy="2219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20156">
                  <a:extLst>
                    <a:ext uri="{9D8B030D-6E8A-4147-A177-3AD203B41FA5}">
                      <a16:colId xmlns:a16="http://schemas.microsoft.com/office/drawing/2014/main" val="2486309242"/>
                    </a:ext>
                  </a:extLst>
                </a:gridCol>
                <a:gridCol w="2520156">
                  <a:extLst>
                    <a:ext uri="{9D8B030D-6E8A-4147-A177-3AD203B41FA5}">
                      <a16:colId xmlns:a16="http://schemas.microsoft.com/office/drawing/2014/main" val="272285169"/>
                    </a:ext>
                  </a:extLst>
                </a:gridCol>
                <a:gridCol w="2520156">
                  <a:extLst>
                    <a:ext uri="{9D8B030D-6E8A-4147-A177-3AD203B41FA5}">
                      <a16:colId xmlns:a16="http://schemas.microsoft.com/office/drawing/2014/main" val="3469110385"/>
                    </a:ext>
                  </a:extLst>
                </a:gridCol>
                <a:gridCol w="2520156">
                  <a:extLst>
                    <a:ext uri="{9D8B030D-6E8A-4147-A177-3AD203B41FA5}">
                      <a16:colId xmlns:a16="http://schemas.microsoft.com/office/drawing/2014/main" val="1128648104"/>
                    </a:ext>
                  </a:extLst>
                </a:gridCol>
              </a:tblGrid>
              <a:tr h="207244">
                <a:tc>
                  <a:txBody>
                    <a:bodyPr/>
                    <a:lstStyle/>
                    <a:p>
                      <a:r>
                        <a:rPr lang="en-GB" dirty="0"/>
                        <a:t>Balanced Equation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84250" indent="-87313" algn="ctr">
                        <a:tabLst>
                          <a:tab pos="984250" algn="l"/>
                          <a:tab pos="2333625" algn="l"/>
                        </a:tabLst>
                      </a:pPr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N</a:t>
                      </a:r>
                      <a:r>
                        <a:rPr lang="en-GB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 </a:t>
                      </a:r>
                      <a:r>
                        <a:rPr lang="en-GB" baseline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                 +</a:t>
                      </a:r>
                      <a:endParaRPr lang="en-GB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896938" indent="0" algn="ctr" defTabSz="896938"/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3H</a:t>
                      </a:r>
                      <a:r>
                        <a:rPr lang="en-GB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r>
                        <a:rPr lang="en-GB" baseline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               </a:t>
                      </a:r>
                      <a:r>
                        <a:rPr lang="en-GB" baseline="0" dirty="0">
                          <a:latin typeface="Calibri" panose="020F0502020204030204" pitchFamily="34" charset="0"/>
                          <a:ea typeface="Cambria Math" panose="02040503050406030204" pitchFamily="18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→</a:t>
                      </a:r>
                      <a:endParaRPr lang="en-GB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2NH</a:t>
                      </a:r>
                      <a:r>
                        <a:rPr lang="en-GB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323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Ratio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8100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Mass (</a:t>
                      </a:r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g</a:t>
                      </a:r>
                      <a:r>
                        <a:rPr lang="en-GB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3925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Formula mass (</a:t>
                      </a:r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g mol</a:t>
                      </a:r>
                      <a:r>
                        <a:rPr lang="en-GB" baseline="30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-1</a:t>
                      </a:r>
                      <a:r>
                        <a:rPr lang="en-GB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(14 x 2) = 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(1 x 2) =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(14 + (3 x 1)) = 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3101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Moles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0642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Finding limiting reagent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04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6623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28D39-93FF-5E39-5387-1B393A4EB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Q: 13 g of hydrogen reacts with 84 g of nitrogen. What is the limiting reagent and what mass of ammonia will be produced?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4D39D3B-6F0A-B63B-5CDD-EC5212F9BBBB}"/>
                  </a:ext>
                </a:extLst>
              </p:cNvPr>
              <p:cNvSpPr txBox="1"/>
              <p:nvPr/>
            </p:nvSpPr>
            <p:spPr>
              <a:xfrm>
                <a:off x="540000" y="2345397"/>
                <a:ext cx="10515600" cy="4629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FF0000"/>
                    </a:solidFill>
                  </a:rPr>
                  <a:t>Step 3: calculate moles of the reactants using moles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mass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formula</m:t>
                        </m:r>
                        <m:r>
                          <a:rPr lang="en-GB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mass</m:t>
                        </m:r>
                      </m:den>
                    </m:f>
                  </m:oMath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4D39D3B-6F0A-B63B-5CDD-EC5212F9B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2345397"/>
                <a:ext cx="10515600" cy="462947"/>
              </a:xfrm>
              <a:prstGeom prst="rect">
                <a:avLst/>
              </a:prstGeom>
              <a:blipFill>
                <a:blip r:embed="rId2"/>
                <a:stretch>
                  <a:fillRect l="-522" b="-78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52596E6E-82D8-B8CC-5D7C-138D037406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8490335"/>
              </p:ext>
            </p:extLst>
          </p:nvPr>
        </p:nvGraphicFramePr>
        <p:xfrm>
          <a:off x="539376" y="3207147"/>
          <a:ext cx="10080624" cy="2219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20156">
                  <a:extLst>
                    <a:ext uri="{9D8B030D-6E8A-4147-A177-3AD203B41FA5}">
                      <a16:colId xmlns:a16="http://schemas.microsoft.com/office/drawing/2014/main" val="2486309242"/>
                    </a:ext>
                  </a:extLst>
                </a:gridCol>
                <a:gridCol w="2520156">
                  <a:extLst>
                    <a:ext uri="{9D8B030D-6E8A-4147-A177-3AD203B41FA5}">
                      <a16:colId xmlns:a16="http://schemas.microsoft.com/office/drawing/2014/main" val="272285169"/>
                    </a:ext>
                  </a:extLst>
                </a:gridCol>
                <a:gridCol w="2520156">
                  <a:extLst>
                    <a:ext uri="{9D8B030D-6E8A-4147-A177-3AD203B41FA5}">
                      <a16:colId xmlns:a16="http://schemas.microsoft.com/office/drawing/2014/main" val="3469110385"/>
                    </a:ext>
                  </a:extLst>
                </a:gridCol>
                <a:gridCol w="2520156">
                  <a:extLst>
                    <a:ext uri="{9D8B030D-6E8A-4147-A177-3AD203B41FA5}">
                      <a16:colId xmlns:a16="http://schemas.microsoft.com/office/drawing/2014/main" val="1128648104"/>
                    </a:ext>
                  </a:extLst>
                </a:gridCol>
              </a:tblGrid>
              <a:tr h="207244">
                <a:tc>
                  <a:txBody>
                    <a:bodyPr/>
                    <a:lstStyle/>
                    <a:p>
                      <a:r>
                        <a:rPr lang="en-GB" dirty="0"/>
                        <a:t>Balanced Equation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84250" indent="-87313" algn="ctr">
                        <a:tabLst>
                          <a:tab pos="984250" algn="l"/>
                          <a:tab pos="2333625" algn="l"/>
                        </a:tabLst>
                      </a:pPr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N</a:t>
                      </a:r>
                      <a:r>
                        <a:rPr lang="en-GB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 </a:t>
                      </a:r>
                      <a:r>
                        <a:rPr lang="en-GB" baseline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                 +</a:t>
                      </a:r>
                      <a:endParaRPr lang="en-GB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896938" indent="0" algn="ctr" defTabSz="896938"/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3H</a:t>
                      </a:r>
                      <a:r>
                        <a:rPr lang="en-GB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r>
                        <a:rPr lang="en-GB" baseline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               </a:t>
                      </a:r>
                      <a:r>
                        <a:rPr lang="en-GB" baseline="0" dirty="0">
                          <a:latin typeface="Calibri" panose="020F0502020204030204" pitchFamily="34" charset="0"/>
                          <a:ea typeface="Cambria Math" panose="02040503050406030204" pitchFamily="18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→</a:t>
                      </a:r>
                      <a:endParaRPr lang="en-GB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2NH</a:t>
                      </a:r>
                      <a:r>
                        <a:rPr lang="en-GB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323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Ratio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8100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Mass (</a:t>
                      </a:r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g</a:t>
                      </a:r>
                      <a:r>
                        <a:rPr lang="en-GB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3925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Formula mass (</a:t>
                      </a:r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g mol</a:t>
                      </a:r>
                      <a:r>
                        <a:rPr lang="en-GB" baseline="30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-1</a:t>
                      </a:r>
                      <a:r>
                        <a:rPr lang="en-GB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(14 x 2) = 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(1 x 2) =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(14 + (3 x 1)) = 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3101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Moles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(84/28) =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(13/2) = 6.5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0642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Finding limiting reagent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04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1015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28D39-93FF-5E39-5387-1B393A4EB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Q: 13 g of hydrogen reacts with 84 g of nitrogen. What is the limiting reagent and what mass of ammonia will be produced?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D39D3B-6F0A-B63B-5CDD-EC5212F9BBBB}"/>
              </a:ext>
            </a:extLst>
          </p:cNvPr>
          <p:cNvSpPr txBox="1"/>
          <p:nvPr/>
        </p:nvSpPr>
        <p:spPr>
          <a:xfrm>
            <a:off x="540000" y="2345397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C000"/>
                </a:solidFill>
              </a:rPr>
              <a:t>Step 4: work out the limiting reagent while considering ratios. If I have three moles of </a:t>
            </a:r>
            <a:r>
              <a:rPr lang="en-GB" dirty="0">
                <a:solidFill>
                  <a:srgbClr val="FFC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</a:t>
            </a:r>
            <a:r>
              <a:rPr lang="en-GB" baseline="-25000" dirty="0">
                <a:solidFill>
                  <a:srgbClr val="FFC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>
                <a:solidFill>
                  <a:srgbClr val="FFC000"/>
                </a:solidFill>
              </a:rPr>
              <a:t> how many moles of </a:t>
            </a:r>
            <a:r>
              <a:rPr lang="en-GB" dirty="0">
                <a:solidFill>
                  <a:srgbClr val="FFC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H</a:t>
            </a:r>
            <a:r>
              <a:rPr lang="en-GB" baseline="-25000" dirty="0">
                <a:solidFill>
                  <a:srgbClr val="FFC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>
                <a:solidFill>
                  <a:srgbClr val="FFC000"/>
                </a:solidFill>
              </a:rPr>
              <a:t> would I need? (3 x 3 = 9 moles of hydrogen needed) Do I have enough? (9 &gt; 6.5 </a:t>
            </a:r>
            <a:r>
              <a:rPr lang="en-GB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dirty="0">
                <a:solidFill>
                  <a:srgbClr val="FFC000"/>
                </a:solidFill>
                <a:sym typeface="Wingdings" panose="05000000000000000000" pitchFamily="2" charset="2"/>
              </a:rPr>
              <a:t>no)</a:t>
            </a:r>
            <a:endParaRPr lang="en-GB" dirty="0">
              <a:solidFill>
                <a:srgbClr val="FFC000"/>
              </a:solidFill>
            </a:endParaRPr>
          </a:p>
        </p:txBody>
      </p:sp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080F3FD-D4B8-7AD0-AD4C-BF6E759D6F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396031"/>
              </p:ext>
            </p:extLst>
          </p:nvPr>
        </p:nvGraphicFramePr>
        <p:xfrm>
          <a:off x="539376" y="3207147"/>
          <a:ext cx="10080624" cy="2219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20156">
                  <a:extLst>
                    <a:ext uri="{9D8B030D-6E8A-4147-A177-3AD203B41FA5}">
                      <a16:colId xmlns:a16="http://schemas.microsoft.com/office/drawing/2014/main" val="2486309242"/>
                    </a:ext>
                  </a:extLst>
                </a:gridCol>
                <a:gridCol w="2520156">
                  <a:extLst>
                    <a:ext uri="{9D8B030D-6E8A-4147-A177-3AD203B41FA5}">
                      <a16:colId xmlns:a16="http://schemas.microsoft.com/office/drawing/2014/main" val="272285169"/>
                    </a:ext>
                  </a:extLst>
                </a:gridCol>
                <a:gridCol w="2520156">
                  <a:extLst>
                    <a:ext uri="{9D8B030D-6E8A-4147-A177-3AD203B41FA5}">
                      <a16:colId xmlns:a16="http://schemas.microsoft.com/office/drawing/2014/main" val="3469110385"/>
                    </a:ext>
                  </a:extLst>
                </a:gridCol>
                <a:gridCol w="2520156">
                  <a:extLst>
                    <a:ext uri="{9D8B030D-6E8A-4147-A177-3AD203B41FA5}">
                      <a16:colId xmlns:a16="http://schemas.microsoft.com/office/drawing/2014/main" val="1128648104"/>
                    </a:ext>
                  </a:extLst>
                </a:gridCol>
              </a:tblGrid>
              <a:tr h="207244">
                <a:tc>
                  <a:txBody>
                    <a:bodyPr/>
                    <a:lstStyle/>
                    <a:p>
                      <a:r>
                        <a:rPr lang="en-GB" dirty="0"/>
                        <a:t>Balanced Equation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84250" indent="-87313" algn="ctr">
                        <a:tabLst>
                          <a:tab pos="984250" algn="l"/>
                          <a:tab pos="2333625" algn="l"/>
                        </a:tabLst>
                      </a:pPr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N</a:t>
                      </a:r>
                      <a:r>
                        <a:rPr lang="en-GB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 </a:t>
                      </a:r>
                      <a:r>
                        <a:rPr lang="en-GB" baseline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                 +</a:t>
                      </a:r>
                      <a:endParaRPr lang="en-GB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896938" indent="0" algn="ctr" defTabSz="896938"/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3H</a:t>
                      </a:r>
                      <a:r>
                        <a:rPr lang="en-GB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r>
                        <a:rPr lang="en-GB" baseline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               </a:t>
                      </a:r>
                      <a:r>
                        <a:rPr lang="en-GB" baseline="0" dirty="0">
                          <a:latin typeface="Calibri" panose="020F0502020204030204" pitchFamily="34" charset="0"/>
                          <a:ea typeface="Cambria Math" panose="02040503050406030204" pitchFamily="18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→</a:t>
                      </a:r>
                      <a:endParaRPr lang="en-GB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2NH</a:t>
                      </a:r>
                      <a:r>
                        <a:rPr lang="en-GB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323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Ratio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8100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Mass (</a:t>
                      </a:r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g</a:t>
                      </a:r>
                      <a:r>
                        <a:rPr lang="en-GB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3925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Formula mass (</a:t>
                      </a:r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g mol</a:t>
                      </a:r>
                      <a:r>
                        <a:rPr lang="en-GB" baseline="30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-1</a:t>
                      </a:r>
                      <a:r>
                        <a:rPr lang="en-GB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(14 x 2) = 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(1 x 2) =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(14 + (3 x 1)) = 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3101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Moles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(84/28) =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(13/2) = 6.5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0642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Finding limiting reagent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C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C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04260"/>
                  </a:ext>
                </a:extLst>
              </a:tr>
            </a:tbl>
          </a:graphicData>
        </a:graphic>
      </p:graphicFrame>
      <p:sp>
        <p:nvSpPr>
          <p:cNvPr id="9" name="Arrow: Curved Up 8">
            <a:extLst>
              <a:ext uri="{FF2B5EF4-FFF2-40B4-BE49-F238E27FC236}">
                <a16:creationId xmlns:a16="http://schemas.microsoft.com/office/drawing/2014/main" id="{1EDD40B8-EEE5-5521-B87D-055CCBC74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76980" y="5526918"/>
            <a:ext cx="2667000" cy="646331"/>
          </a:xfrm>
          <a:prstGeom prst="curvedUp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660968-1AB1-C24B-F7C2-9263D0D5117F}"/>
              </a:ext>
            </a:extLst>
          </p:cNvPr>
          <p:cNvSpPr txBox="1"/>
          <p:nvPr/>
        </p:nvSpPr>
        <p:spPr>
          <a:xfrm>
            <a:off x="5307330" y="6177098"/>
            <a:ext cx="819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C000"/>
                </a:solidFill>
              </a:rPr>
              <a:t>× 3</a:t>
            </a:r>
          </a:p>
        </p:txBody>
      </p:sp>
      <p:sp>
        <p:nvSpPr>
          <p:cNvPr id="11" name="Arrow: Curved Up 10">
            <a:extLst>
              <a:ext uri="{FF2B5EF4-FFF2-40B4-BE49-F238E27FC236}">
                <a16:creationId xmlns:a16="http://schemas.microsoft.com/office/drawing/2014/main" id="{726BC9BE-65B8-3C62-23FA-E46315C8E3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8801074">
            <a:off x="7081135" y="5146835"/>
            <a:ext cx="657225" cy="190500"/>
          </a:xfrm>
          <a:prstGeom prst="curvedUp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425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28D39-93FF-5E39-5387-1B393A4EB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Q: 13 g of hydrogen reacts with 84 g of nitrogen. What is the limiting reagent and what mass of ammonia will be produced?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D39D3B-6F0A-B63B-5CDD-EC5212F9BBBB}"/>
              </a:ext>
            </a:extLst>
          </p:cNvPr>
          <p:cNvSpPr txBox="1"/>
          <p:nvPr/>
        </p:nvSpPr>
        <p:spPr>
          <a:xfrm>
            <a:off x="540000" y="2345397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F0"/>
                </a:solidFill>
              </a:rPr>
              <a:t>Step 5: use the ratio of the limiting </a:t>
            </a:r>
            <a:r>
              <a:rPr lang="en-GB" dirty="0" err="1">
                <a:solidFill>
                  <a:srgbClr val="00B0F0"/>
                </a:solidFill>
              </a:rPr>
              <a:t>reagent:product</a:t>
            </a:r>
            <a:r>
              <a:rPr lang="en-GB" dirty="0">
                <a:solidFill>
                  <a:srgbClr val="00B0F0"/>
                </a:solidFill>
              </a:rPr>
              <a:t> to calculate the moles of product</a:t>
            </a:r>
          </a:p>
        </p:txBody>
      </p:sp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E3018527-497E-046B-7DAE-E0ACD3CA57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2154184"/>
              </p:ext>
            </p:extLst>
          </p:nvPr>
        </p:nvGraphicFramePr>
        <p:xfrm>
          <a:off x="539376" y="3207147"/>
          <a:ext cx="10080624" cy="2219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20156">
                  <a:extLst>
                    <a:ext uri="{9D8B030D-6E8A-4147-A177-3AD203B41FA5}">
                      <a16:colId xmlns:a16="http://schemas.microsoft.com/office/drawing/2014/main" val="2486309242"/>
                    </a:ext>
                  </a:extLst>
                </a:gridCol>
                <a:gridCol w="2520156">
                  <a:extLst>
                    <a:ext uri="{9D8B030D-6E8A-4147-A177-3AD203B41FA5}">
                      <a16:colId xmlns:a16="http://schemas.microsoft.com/office/drawing/2014/main" val="272285169"/>
                    </a:ext>
                  </a:extLst>
                </a:gridCol>
                <a:gridCol w="2520156">
                  <a:extLst>
                    <a:ext uri="{9D8B030D-6E8A-4147-A177-3AD203B41FA5}">
                      <a16:colId xmlns:a16="http://schemas.microsoft.com/office/drawing/2014/main" val="3469110385"/>
                    </a:ext>
                  </a:extLst>
                </a:gridCol>
                <a:gridCol w="2520156">
                  <a:extLst>
                    <a:ext uri="{9D8B030D-6E8A-4147-A177-3AD203B41FA5}">
                      <a16:colId xmlns:a16="http://schemas.microsoft.com/office/drawing/2014/main" val="1128648104"/>
                    </a:ext>
                  </a:extLst>
                </a:gridCol>
              </a:tblGrid>
              <a:tr h="207244">
                <a:tc>
                  <a:txBody>
                    <a:bodyPr/>
                    <a:lstStyle/>
                    <a:p>
                      <a:r>
                        <a:rPr lang="en-GB" dirty="0"/>
                        <a:t>Balanced Equation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84250" indent="-87313" algn="ctr">
                        <a:tabLst>
                          <a:tab pos="984250" algn="l"/>
                          <a:tab pos="2333625" algn="l"/>
                        </a:tabLst>
                      </a:pPr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N</a:t>
                      </a:r>
                      <a:r>
                        <a:rPr lang="en-GB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 </a:t>
                      </a:r>
                      <a:r>
                        <a:rPr lang="en-GB" baseline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                 +</a:t>
                      </a:r>
                      <a:endParaRPr lang="en-GB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896938" indent="0" algn="ctr" defTabSz="896938"/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3H</a:t>
                      </a:r>
                      <a:r>
                        <a:rPr lang="en-GB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r>
                        <a:rPr lang="en-GB" baseline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               </a:t>
                      </a:r>
                      <a:r>
                        <a:rPr lang="en-GB" baseline="0" dirty="0">
                          <a:latin typeface="Calibri" panose="020F0502020204030204" pitchFamily="34" charset="0"/>
                          <a:ea typeface="Cambria Math" panose="02040503050406030204" pitchFamily="18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→</a:t>
                      </a:r>
                      <a:endParaRPr lang="en-GB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2NH</a:t>
                      </a:r>
                      <a:r>
                        <a:rPr lang="en-GB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323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Ratio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8100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Mass (</a:t>
                      </a:r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g</a:t>
                      </a:r>
                      <a:r>
                        <a:rPr lang="en-GB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3925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Formula mass (</a:t>
                      </a:r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g mol</a:t>
                      </a:r>
                      <a:r>
                        <a:rPr lang="en-GB" baseline="30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-1</a:t>
                      </a:r>
                      <a:r>
                        <a:rPr lang="en-GB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(14 x 2) = 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(1 x 2) =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(14 + (3 x 1)) = 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3101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Moles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(84/28) =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(13/2) = 6.5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F0"/>
                          </a:solidFill>
                        </a:rPr>
                        <a:t>4.33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0642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Finding limiting reagent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C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C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04260"/>
                  </a:ext>
                </a:extLst>
              </a:tr>
            </a:tbl>
          </a:graphicData>
        </a:graphic>
      </p:graphicFrame>
      <p:sp>
        <p:nvSpPr>
          <p:cNvPr id="12" name="Arrow: Curved Up 11">
            <a:extLst>
              <a:ext uri="{FF2B5EF4-FFF2-40B4-BE49-F238E27FC236}">
                <a16:creationId xmlns:a16="http://schemas.microsoft.com/office/drawing/2014/main" id="{5885314D-77D4-AFD1-E3D2-C3BA48DFA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261225" y="5145107"/>
            <a:ext cx="2143125" cy="845538"/>
          </a:xfrm>
          <a:prstGeom prst="curvedUp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1AA6E4-8342-8A93-8641-3EF26A450D47}"/>
              </a:ext>
            </a:extLst>
          </p:cNvPr>
          <p:cNvSpPr txBox="1"/>
          <p:nvPr/>
        </p:nvSpPr>
        <p:spPr>
          <a:xfrm>
            <a:off x="7713662" y="6044082"/>
            <a:ext cx="1238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F0"/>
                </a:solidFill>
              </a:rPr>
              <a:t>÷ 3, × 2</a:t>
            </a:r>
          </a:p>
        </p:txBody>
      </p:sp>
    </p:spTree>
    <p:extLst>
      <p:ext uri="{BB962C8B-B14F-4D97-AF65-F5344CB8AC3E}">
        <p14:creationId xmlns:p14="http://schemas.microsoft.com/office/powerpoint/2010/main" val="4143878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28D39-93FF-5E39-5387-1B393A4EB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Q: 13 g of hydrogen reacts with 84 g of nitrogen. What is the limiting reagent and what mass of ammonia will be produced?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D39D3B-6F0A-B63B-5CDD-EC5212F9BBBB}"/>
              </a:ext>
            </a:extLst>
          </p:cNvPr>
          <p:cNvSpPr txBox="1"/>
          <p:nvPr/>
        </p:nvSpPr>
        <p:spPr>
          <a:xfrm>
            <a:off x="540000" y="2345397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Step 6: use mass = moles x formula mass to calculate mass of product</a:t>
            </a:r>
          </a:p>
        </p:txBody>
      </p:sp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0C994239-F61E-EE9F-0EED-85AE865F7F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1406743"/>
              </p:ext>
            </p:extLst>
          </p:nvPr>
        </p:nvGraphicFramePr>
        <p:xfrm>
          <a:off x="539376" y="3207147"/>
          <a:ext cx="10080624" cy="2219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20156">
                  <a:extLst>
                    <a:ext uri="{9D8B030D-6E8A-4147-A177-3AD203B41FA5}">
                      <a16:colId xmlns:a16="http://schemas.microsoft.com/office/drawing/2014/main" val="2486309242"/>
                    </a:ext>
                  </a:extLst>
                </a:gridCol>
                <a:gridCol w="2520156">
                  <a:extLst>
                    <a:ext uri="{9D8B030D-6E8A-4147-A177-3AD203B41FA5}">
                      <a16:colId xmlns:a16="http://schemas.microsoft.com/office/drawing/2014/main" val="272285169"/>
                    </a:ext>
                  </a:extLst>
                </a:gridCol>
                <a:gridCol w="2520156">
                  <a:extLst>
                    <a:ext uri="{9D8B030D-6E8A-4147-A177-3AD203B41FA5}">
                      <a16:colId xmlns:a16="http://schemas.microsoft.com/office/drawing/2014/main" val="3469110385"/>
                    </a:ext>
                  </a:extLst>
                </a:gridCol>
                <a:gridCol w="2520156">
                  <a:extLst>
                    <a:ext uri="{9D8B030D-6E8A-4147-A177-3AD203B41FA5}">
                      <a16:colId xmlns:a16="http://schemas.microsoft.com/office/drawing/2014/main" val="1128648104"/>
                    </a:ext>
                  </a:extLst>
                </a:gridCol>
              </a:tblGrid>
              <a:tr h="205740">
                <a:tc>
                  <a:txBody>
                    <a:bodyPr/>
                    <a:lstStyle/>
                    <a:p>
                      <a:r>
                        <a:rPr lang="en-GB" dirty="0"/>
                        <a:t>Balanced Equation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84250" indent="-87313" algn="ctr">
                        <a:tabLst>
                          <a:tab pos="984250" algn="l"/>
                          <a:tab pos="2333625" algn="l"/>
                        </a:tabLst>
                      </a:pPr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N</a:t>
                      </a:r>
                      <a:r>
                        <a:rPr lang="en-GB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 </a:t>
                      </a:r>
                      <a:r>
                        <a:rPr lang="en-GB" baseline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                 +</a:t>
                      </a:r>
                      <a:endParaRPr lang="en-GB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896938" indent="0" algn="ctr" defTabSz="896938"/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3H</a:t>
                      </a:r>
                      <a:r>
                        <a:rPr lang="en-GB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r>
                        <a:rPr lang="en-GB" baseline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               </a:t>
                      </a:r>
                      <a:r>
                        <a:rPr lang="en-GB" baseline="0" dirty="0">
                          <a:latin typeface="Calibri" panose="020F0502020204030204" pitchFamily="34" charset="0"/>
                          <a:ea typeface="Cambria Math" panose="02040503050406030204" pitchFamily="18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→</a:t>
                      </a:r>
                      <a:endParaRPr lang="en-GB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2NH</a:t>
                      </a:r>
                      <a:r>
                        <a:rPr lang="en-GB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323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Ratio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8100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Mass (</a:t>
                      </a:r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g</a:t>
                      </a:r>
                      <a:r>
                        <a:rPr lang="en-GB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7030A0"/>
                          </a:solidFill>
                        </a:rPr>
                        <a:t>73.7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3925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Formula mass (</a:t>
                      </a:r>
                      <a: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g mol</a:t>
                      </a:r>
                      <a:r>
                        <a:rPr lang="en-GB" baseline="30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-1</a:t>
                      </a:r>
                      <a:r>
                        <a:rPr lang="en-GB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(14 x 2) = 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(1 x 2) =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(14 + (3 x 1)) = 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3101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Moles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(84/28) =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(13/2) = 6.5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F0"/>
                          </a:solidFill>
                        </a:rPr>
                        <a:t>4.33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0642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Finding limiting reagent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C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C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04260"/>
                  </a:ext>
                </a:extLst>
              </a:tr>
            </a:tbl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E5CB4AC3-4B1C-352A-D039-4D9B5E1312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9897313">
            <a:off x="9048574" y="3916230"/>
            <a:ext cx="600420" cy="454083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Curved Up 9">
            <a:extLst>
              <a:ext uri="{FF2B5EF4-FFF2-40B4-BE49-F238E27FC236}">
                <a16:creationId xmlns:a16="http://schemas.microsoft.com/office/drawing/2014/main" id="{D1A78DCA-FABB-33F2-9D13-062EDA5AE6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7484710">
            <a:off x="9732151" y="4305006"/>
            <a:ext cx="1134689" cy="536898"/>
          </a:xfrm>
          <a:prstGeom prst="curvedUpArrow">
            <a:avLst>
              <a:gd name="adj1" fmla="val 25000"/>
              <a:gd name="adj2" fmla="val 45174"/>
              <a:gd name="adj3" fmla="val 25000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BA6EB0-4EAF-B7C0-FF0D-C4D3983D34E7}"/>
              </a:ext>
            </a:extLst>
          </p:cNvPr>
          <p:cNvSpPr txBox="1"/>
          <p:nvPr/>
        </p:nvSpPr>
        <p:spPr>
          <a:xfrm>
            <a:off x="10267808" y="4418753"/>
            <a:ext cx="282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× </a:t>
            </a:r>
          </a:p>
        </p:txBody>
      </p:sp>
    </p:spTree>
    <p:extLst>
      <p:ext uri="{BB962C8B-B14F-4D97-AF65-F5344CB8AC3E}">
        <p14:creationId xmlns:p14="http://schemas.microsoft.com/office/powerpoint/2010/main" val="248941197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639</Words>
  <Application>Microsoft Office PowerPoint</Application>
  <PresentationFormat>Widescreen</PresentationFormat>
  <Paragraphs>132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Century Gothic</vt:lpstr>
      <vt:lpstr>1_Office Theme</vt:lpstr>
      <vt:lpstr>Acid–base back titration calculation</vt:lpstr>
      <vt:lpstr>Q: 13 g of hydrogen reacts with 84 g of nitrogen. What is the limiting reagent and what mass of ammonia will be produced? </vt:lpstr>
      <vt:lpstr>Q: 13 g of hydrogen reacts with 84 g of nitrogen. What is the limiting reagent and what mass of ammonia will be produced? </vt:lpstr>
      <vt:lpstr>Q: 13 g of hydrogen reacts with 84 g of nitrogen. What is the limiting reagent and what mass of ammonia will be produced? </vt:lpstr>
      <vt:lpstr>Q: 13 g of hydrogen reacts with 84 g of nitrogen. What is the limiting reagent and what mass of ammonia will be produced? </vt:lpstr>
      <vt:lpstr>Q: 13 g of hydrogen reacts with 84 g of nitrogen. What is the limiting reagent and what mass of ammonia will be produced? </vt:lpstr>
      <vt:lpstr>Q: 13 g of hydrogen reacts with 84 g of nitrogen. What is the limiting reagent and what mass of ammonia will be produced? 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Acid–base back titration calculation PowerPoint slides</dc:title>
  <dc:creator>Royal Society of Chemistry</dc:creator>
  <cp:keywords>Practical experiment, data, balanced equation, mole, mass, limiting reagent</cp:keywords>
  <dc:description>From An essential guide to teaching reacting masses and limiting reagents, Education in Chemistry, https://rsc.li/44KTlPQ</dc:description>
  <cp:lastModifiedBy>Georgia Murphy</cp:lastModifiedBy>
  <cp:revision>12</cp:revision>
  <dcterms:created xsi:type="dcterms:W3CDTF">2023-04-01T11:35:05Z</dcterms:created>
  <dcterms:modified xsi:type="dcterms:W3CDTF">2023-05-10T14:30:08Z</dcterms:modified>
</cp:coreProperties>
</file>