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92" r:id="rId5"/>
    <p:sldId id="293" r:id="rId6"/>
    <p:sldId id="294" r:id="rId7"/>
    <p:sldId id="309" r:id="rId8"/>
    <p:sldId id="295" r:id="rId9"/>
    <p:sldId id="311" r:id="rId10"/>
    <p:sldId id="315" r:id="rId11"/>
    <p:sldId id="312" r:id="rId12"/>
    <p:sldId id="316" r:id="rId13"/>
    <p:sldId id="317" r:id="rId14"/>
    <p:sldId id="318" r:id="rId15"/>
    <p:sldId id="31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d6e4dffb00ad9f69" providerId="Windows Live"/>
      </p:ext>
    </p:extLst>
  </p:cmAuthor>
  <p:cmAuthor id="2" name="Julie Bond" initials="JB" lastIdx="3" clrIdx="1">
    <p:extLst>
      <p:ext uri="{19B8F6BF-5375-455C-9EA6-DF929625EA0E}">
        <p15:presenceInfo xmlns:p15="http://schemas.microsoft.com/office/powerpoint/2012/main" userId="Julie Bo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F1EF"/>
    <a:srgbClr val="006F62"/>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DD90AA-8986-4059-A8B8-CF8B6FF1D554}" v="54" dt="2026-06-16T12:25:04.029"/>
    <p1510:client id="{BD5A5495-CC0C-4D06-BC4C-CB4CE052F180}" v="175" dt="2026-06-16T12:07:51.8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 Gibson" userId="c93fa138-2be1-459c-a49c-5bca0d5fe6fd" providerId="ADAL" clId="{3AF089BB-9D37-49C8-BDDF-E6C80C933598}"/>
    <pc:docChg chg="custSel modSld">
      <pc:chgData name="Jess Gibson" userId="c93fa138-2be1-459c-a49c-5bca0d5fe6fd" providerId="ADAL" clId="{3AF089BB-9D37-49C8-BDDF-E6C80C933598}" dt="2026-06-16T12:25:04.029" v="51" actId="20577"/>
      <pc:docMkLst>
        <pc:docMk/>
      </pc:docMkLst>
      <pc:sldChg chg="modSp mod">
        <pc:chgData name="Jess Gibson" userId="c93fa138-2be1-459c-a49c-5bca0d5fe6fd" providerId="ADAL" clId="{3AF089BB-9D37-49C8-BDDF-E6C80C933598}" dt="2026-06-16T12:20:37.303" v="30" actId="20577"/>
        <pc:sldMkLst>
          <pc:docMk/>
          <pc:sldMk cId="3188391569" sldId="309"/>
        </pc:sldMkLst>
        <pc:spChg chg="mod">
          <ac:chgData name="Jess Gibson" userId="c93fa138-2be1-459c-a49c-5bca0d5fe6fd" providerId="ADAL" clId="{3AF089BB-9D37-49C8-BDDF-E6C80C933598}" dt="2026-06-16T12:20:37.303" v="30" actId="20577"/>
          <ac:spMkLst>
            <pc:docMk/>
            <pc:sldMk cId="3188391569" sldId="309"/>
            <ac:spMk id="3" creationId="{9F19ED3F-1B17-3346-8390-710E541F5538}"/>
          </ac:spMkLst>
        </pc:spChg>
      </pc:sldChg>
      <pc:sldChg chg="modSp mod">
        <pc:chgData name="Jess Gibson" userId="c93fa138-2be1-459c-a49c-5bca0d5fe6fd" providerId="ADAL" clId="{3AF089BB-9D37-49C8-BDDF-E6C80C933598}" dt="2026-06-16T12:21:08.627" v="31" actId="20577"/>
        <pc:sldMkLst>
          <pc:docMk/>
          <pc:sldMk cId="3361654857" sldId="315"/>
        </pc:sldMkLst>
        <pc:spChg chg="mod">
          <ac:chgData name="Jess Gibson" userId="c93fa138-2be1-459c-a49c-5bca0d5fe6fd" providerId="ADAL" clId="{3AF089BB-9D37-49C8-BDDF-E6C80C933598}" dt="2026-06-16T12:21:08.627" v="31" actId="20577"/>
          <ac:spMkLst>
            <pc:docMk/>
            <pc:sldMk cId="3361654857" sldId="315"/>
            <ac:spMk id="4" creationId="{F7D30168-AF11-EC48-A4B1-E40039751BBA}"/>
          </ac:spMkLst>
        </pc:spChg>
      </pc:sldChg>
      <pc:sldChg chg="modSp mod">
        <pc:chgData name="Jess Gibson" userId="c93fa138-2be1-459c-a49c-5bca0d5fe6fd" providerId="ADAL" clId="{3AF089BB-9D37-49C8-BDDF-E6C80C933598}" dt="2026-06-16T12:24:22.430" v="45" actId="20577"/>
        <pc:sldMkLst>
          <pc:docMk/>
          <pc:sldMk cId="1317103576" sldId="317"/>
        </pc:sldMkLst>
        <pc:spChg chg="mod">
          <ac:chgData name="Jess Gibson" userId="c93fa138-2be1-459c-a49c-5bca0d5fe6fd" providerId="ADAL" clId="{3AF089BB-9D37-49C8-BDDF-E6C80C933598}" dt="2026-06-16T12:24:22.430" v="45" actId="20577"/>
          <ac:spMkLst>
            <pc:docMk/>
            <pc:sldMk cId="1317103576" sldId="317"/>
            <ac:spMk id="3" creationId="{2E89F98B-6448-C515-DDAA-9E0230C4C428}"/>
          </ac:spMkLst>
        </pc:spChg>
      </pc:sldChg>
      <pc:sldChg chg="modSp">
        <pc:chgData name="Jess Gibson" userId="c93fa138-2be1-459c-a49c-5bca0d5fe6fd" providerId="ADAL" clId="{3AF089BB-9D37-49C8-BDDF-E6C80C933598}" dt="2026-06-16T12:25:04.029" v="51" actId="20577"/>
        <pc:sldMkLst>
          <pc:docMk/>
          <pc:sldMk cId="309394254" sldId="319"/>
        </pc:sldMkLst>
        <pc:spChg chg="mod">
          <ac:chgData name="Jess Gibson" userId="c93fa138-2be1-459c-a49c-5bca0d5fe6fd" providerId="ADAL" clId="{3AF089BB-9D37-49C8-BDDF-E6C80C933598}" dt="2026-06-16T12:25:04.029" v="51" actId="20577"/>
          <ac:spMkLst>
            <pc:docMk/>
            <pc:sldMk cId="309394254" sldId="319"/>
            <ac:spMk id="3" creationId="{D15F40D1-FA27-8578-66F2-DF42A27C970D}"/>
          </ac:spMkLst>
        </pc:spChg>
      </pc:sldChg>
    </pc:docChg>
  </pc:docChgLst>
  <pc:docChgLst>
    <pc:chgData name="Kirsty Patterson" userId="06c453ef-d90e-4cbc-ba6b-1bf363c3e0a9" providerId="ADAL" clId="{2B52998C-451C-485A-9808-79CB34D495AD}"/>
    <pc:docChg chg="undo custSel addSld delSld modSld sldOrd modMainMaster">
      <pc:chgData name="Kirsty Patterson" userId="06c453ef-d90e-4cbc-ba6b-1bf363c3e0a9" providerId="ADAL" clId="{2B52998C-451C-485A-9808-79CB34D495AD}" dt="2026-06-16T12:07:51.823" v="3876" actId="962"/>
      <pc:docMkLst>
        <pc:docMk/>
      </pc:docMkLst>
      <pc:sldChg chg="addSp modSp mod">
        <pc:chgData name="Kirsty Patterson" userId="06c453ef-d90e-4cbc-ba6b-1bf363c3e0a9" providerId="ADAL" clId="{2B52998C-451C-485A-9808-79CB34D495AD}" dt="2026-06-16T12:07:51.823" v="3876" actId="962"/>
        <pc:sldMkLst>
          <pc:docMk/>
          <pc:sldMk cId="472853854" sldId="292"/>
        </pc:sldMkLst>
        <pc:spChg chg="add mod">
          <ac:chgData name="Kirsty Patterson" userId="06c453ef-d90e-4cbc-ba6b-1bf363c3e0a9" providerId="ADAL" clId="{2B52998C-451C-485A-9808-79CB34D495AD}" dt="2026-06-16T12:07:51.823" v="3876" actId="962"/>
          <ac:spMkLst>
            <pc:docMk/>
            <pc:sldMk cId="472853854" sldId="292"/>
            <ac:spMk id="4" creationId="{A900A8EF-E78D-BAFA-487C-1AB109960FA1}"/>
          </ac:spMkLst>
        </pc:spChg>
        <pc:spChg chg="add mod">
          <ac:chgData name="Kirsty Patterson" userId="06c453ef-d90e-4cbc-ba6b-1bf363c3e0a9" providerId="ADAL" clId="{2B52998C-451C-485A-9808-79CB34D495AD}" dt="2026-06-16T11:44:57.057" v="3600" actId="20577"/>
          <ac:spMkLst>
            <pc:docMk/>
            <pc:sldMk cId="472853854" sldId="292"/>
            <ac:spMk id="5" creationId="{2D492829-2FFF-DC14-07AA-52989188EE88}"/>
          </ac:spMkLst>
        </pc:spChg>
      </pc:sldChg>
      <pc:sldChg chg="addSp delSp modSp mod modNotesTx">
        <pc:chgData name="Kirsty Patterson" userId="06c453ef-d90e-4cbc-ba6b-1bf363c3e0a9" providerId="ADAL" clId="{2B52998C-451C-485A-9808-79CB34D495AD}" dt="2026-06-16T11:44:05.054" v="3591"/>
        <pc:sldMkLst>
          <pc:docMk/>
          <pc:sldMk cId="3708121807" sldId="293"/>
        </pc:sldMkLst>
        <pc:spChg chg="add mod">
          <ac:chgData name="Kirsty Patterson" userId="06c453ef-d90e-4cbc-ba6b-1bf363c3e0a9" providerId="ADAL" clId="{2B52998C-451C-485A-9808-79CB34D495AD}" dt="2026-06-16T11:44:05.054" v="3591"/>
          <ac:spMkLst>
            <pc:docMk/>
            <pc:sldMk cId="3708121807" sldId="293"/>
            <ac:spMk id="10" creationId="{4406F1E3-8A1C-20E6-64B9-6DE6BFF497D3}"/>
          </ac:spMkLst>
        </pc:spChg>
        <pc:picChg chg="add mod">
          <ac:chgData name="Kirsty Patterson" userId="06c453ef-d90e-4cbc-ba6b-1bf363c3e0a9" providerId="ADAL" clId="{2B52998C-451C-485A-9808-79CB34D495AD}" dt="2026-06-16T11:37:17.089" v="3369" actId="962"/>
          <ac:picMkLst>
            <pc:docMk/>
            <pc:sldMk cId="3708121807" sldId="293"/>
            <ac:picMk id="6" creationId="{2B1EA84B-445A-575C-03EE-F846A9897418}"/>
          </ac:picMkLst>
        </pc:picChg>
        <pc:picChg chg="add mod">
          <ac:chgData name="Kirsty Patterson" userId="06c453ef-d90e-4cbc-ba6b-1bf363c3e0a9" providerId="ADAL" clId="{2B52998C-451C-485A-9808-79CB34D495AD}" dt="2026-06-16T11:37:04.023" v="3367" actId="962"/>
          <ac:picMkLst>
            <pc:docMk/>
            <pc:sldMk cId="3708121807" sldId="293"/>
            <ac:picMk id="7" creationId="{083E42C1-0A82-8467-D0D7-81A85C681F19}"/>
          </ac:picMkLst>
        </pc:picChg>
      </pc:sldChg>
      <pc:sldChg chg="modSp mod">
        <pc:chgData name="Kirsty Patterson" userId="06c453ef-d90e-4cbc-ba6b-1bf363c3e0a9" providerId="ADAL" clId="{2B52998C-451C-485A-9808-79CB34D495AD}" dt="2026-06-14T19:56:17.692" v="255" actId="6549"/>
        <pc:sldMkLst>
          <pc:docMk/>
          <pc:sldMk cId="3659483100" sldId="294"/>
        </pc:sldMkLst>
        <pc:spChg chg="mod">
          <ac:chgData name="Kirsty Patterson" userId="06c453ef-d90e-4cbc-ba6b-1bf363c3e0a9" providerId="ADAL" clId="{2B52998C-451C-485A-9808-79CB34D495AD}" dt="2026-06-14T19:56:17.692" v="255" actId="6549"/>
          <ac:spMkLst>
            <pc:docMk/>
            <pc:sldMk cId="3659483100" sldId="294"/>
            <ac:spMk id="3" creationId="{BCFFB25B-F7CD-BA43-B498-C6CDF64364F7}"/>
          </ac:spMkLst>
        </pc:spChg>
      </pc:sldChg>
      <pc:sldChg chg="addSp delSp modSp mod modNotesTx">
        <pc:chgData name="Kirsty Patterson" userId="06c453ef-d90e-4cbc-ba6b-1bf363c3e0a9" providerId="ADAL" clId="{2B52998C-451C-485A-9808-79CB34D495AD}" dt="2026-06-16T11:42:02.165" v="3585" actId="20577"/>
        <pc:sldMkLst>
          <pc:docMk/>
          <pc:sldMk cId="1148474611" sldId="295"/>
        </pc:sldMkLst>
        <pc:spChg chg="mod">
          <ac:chgData name="Kirsty Patterson" userId="06c453ef-d90e-4cbc-ba6b-1bf363c3e0a9" providerId="ADAL" clId="{2B52998C-451C-485A-9808-79CB34D495AD}" dt="2026-06-14T19:51:54.535" v="224" actId="20577"/>
          <ac:spMkLst>
            <pc:docMk/>
            <pc:sldMk cId="1148474611" sldId="295"/>
            <ac:spMk id="3" creationId="{044BF228-D223-1941-AD30-403DC2926113}"/>
          </ac:spMkLst>
        </pc:spChg>
        <pc:picChg chg="add del mod modCrop">
          <ac:chgData name="Kirsty Patterson" userId="06c453ef-d90e-4cbc-ba6b-1bf363c3e0a9" providerId="ADAL" clId="{2B52998C-451C-485A-9808-79CB34D495AD}" dt="2026-06-16T11:22:12.805" v="264" actId="478"/>
          <ac:picMkLst>
            <pc:docMk/>
            <pc:sldMk cId="1148474611" sldId="295"/>
            <ac:picMk id="24" creationId="{79F0D41E-10FA-4E46-6DD8-1897D37B4725}"/>
          </ac:picMkLst>
        </pc:picChg>
        <pc:picChg chg="add mod">
          <ac:chgData name="Kirsty Patterson" userId="06c453ef-d90e-4cbc-ba6b-1bf363c3e0a9" providerId="ADAL" clId="{2B52998C-451C-485A-9808-79CB34D495AD}" dt="2026-06-16T11:31:05.429" v="1917" actId="962"/>
          <ac:picMkLst>
            <pc:docMk/>
            <pc:sldMk cId="1148474611" sldId="295"/>
            <ac:picMk id="26" creationId="{46C26CCD-6E1D-531E-B2A8-8C261B409E21}"/>
          </ac:picMkLst>
        </pc:picChg>
      </pc:sldChg>
      <pc:sldChg chg="addSp delSp modSp mod modNotesTx">
        <pc:chgData name="Kirsty Patterson" userId="06c453ef-d90e-4cbc-ba6b-1bf363c3e0a9" providerId="ADAL" clId="{2B52998C-451C-485A-9808-79CB34D495AD}" dt="2026-06-16T11:41:51.493" v="3581" actId="20577"/>
        <pc:sldMkLst>
          <pc:docMk/>
          <pc:sldMk cId="3188391569" sldId="309"/>
        </pc:sldMkLst>
        <pc:spChg chg="mod">
          <ac:chgData name="Kirsty Patterson" userId="06c453ef-d90e-4cbc-ba6b-1bf363c3e0a9" providerId="ADAL" clId="{2B52998C-451C-485A-9808-79CB34D495AD}" dt="2026-06-14T19:54:17.207" v="240" actId="113"/>
          <ac:spMkLst>
            <pc:docMk/>
            <pc:sldMk cId="3188391569" sldId="309"/>
            <ac:spMk id="3" creationId="{9F19ED3F-1B17-3346-8390-710E541F5538}"/>
          </ac:spMkLst>
        </pc:spChg>
        <pc:spChg chg="mod">
          <ac:chgData name="Kirsty Patterson" userId="06c453ef-d90e-4cbc-ba6b-1bf363c3e0a9" providerId="ADAL" clId="{2B52998C-451C-485A-9808-79CB34D495AD}" dt="2026-06-14T19:48:50.514" v="120" actId="1076"/>
          <ac:spMkLst>
            <pc:docMk/>
            <pc:sldMk cId="3188391569" sldId="309"/>
            <ac:spMk id="10" creationId="{00000000-0000-0000-0000-000000000000}"/>
          </ac:spMkLst>
        </pc:spChg>
        <pc:picChg chg="mod modCrop">
          <ac:chgData name="Kirsty Patterson" userId="06c453ef-d90e-4cbc-ba6b-1bf363c3e0a9" providerId="ADAL" clId="{2B52998C-451C-485A-9808-79CB34D495AD}" dt="2026-06-16T11:36:33.081" v="3265" actId="962"/>
          <ac:picMkLst>
            <pc:docMk/>
            <pc:sldMk cId="3188391569" sldId="309"/>
            <ac:picMk id="5" creationId="{00000000-0000-0000-0000-000000000000}"/>
          </ac:picMkLst>
        </pc:picChg>
        <pc:picChg chg="mod">
          <ac:chgData name="Kirsty Patterson" userId="06c453ef-d90e-4cbc-ba6b-1bf363c3e0a9" providerId="ADAL" clId="{2B52998C-451C-485A-9808-79CB34D495AD}" dt="2026-06-16T11:35:55.321" v="3101" actId="962"/>
          <ac:picMkLst>
            <pc:docMk/>
            <pc:sldMk cId="3188391569" sldId="309"/>
            <ac:picMk id="7" creationId="{00000000-0000-0000-0000-000000000000}"/>
          </ac:picMkLst>
        </pc:picChg>
        <pc:picChg chg="mod">
          <ac:chgData name="Kirsty Patterson" userId="06c453ef-d90e-4cbc-ba6b-1bf363c3e0a9" providerId="ADAL" clId="{2B52998C-451C-485A-9808-79CB34D495AD}" dt="2026-06-16T11:32:29.466" v="2211" actId="962"/>
          <ac:picMkLst>
            <pc:docMk/>
            <pc:sldMk cId="3188391569" sldId="309"/>
            <ac:picMk id="8" creationId="{00000000-0000-0000-0000-000000000000}"/>
          </ac:picMkLst>
        </pc:picChg>
        <pc:picChg chg="mod modCrop">
          <ac:chgData name="Kirsty Patterson" userId="06c453ef-d90e-4cbc-ba6b-1bf363c3e0a9" providerId="ADAL" clId="{2B52998C-451C-485A-9808-79CB34D495AD}" dt="2026-06-16T11:33:03.299" v="2395" actId="962"/>
          <ac:picMkLst>
            <pc:docMk/>
            <pc:sldMk cId="3188391569" sldId="309"/>
            <ac:picMk id="9" creationId="{00000000-0000-0000-0000-000000000000}"/>
          </ac:picMkLst>
        </pc:picChg>
        <pc:picChg chg="add mod modCrop">
          <ac:chgData name="Kirsty Patterson" userId="06c453ef-d90e-4cbc-ba6b-1bf363c3e0a9" providerId="ADAL" clId="{2B52998C-451C-485A-9808-79CB34D495AD}" dt="2026-06-16T11:36:23.740" v="3243" actId="962"/>
          <ac:picMkLst>
            <pc:docMk/>
            <pc:sldMk cId="3188391569" sldId="309"/>
            <ac:picMk id="11" creationId="{7A080EEE-B742-DBEC-82D0-5899F9B0A25A}"/>
          </ac:picMkLst>
        </pc:picChg>
      </pc:sldChg>
      <pc:sldChg chg="modSp mod">
        <pc:chgData name="Kirsty Patterson" userId="06c453ef-d90e-4cbc-ba6b-1bf363c3e0a9" providerId="ADAL" clId="{2B52998C-451C-485A-9808-79CB34D495AD}" dt="2026-06-14T19:23:23.747" v="98" actId="1076"/>
        <pc:sldMkLst>
          <pc:docMk/>
          <pc:sldMk cId="3898468720" sldId="311"/>
        </pc:sldMkLst>
        <pc:spChg chg="mod">
          <ac:chgData name="Kirsty Patterson" userId="06c453ef-d90e-4cbc-ba6b-1bf363c3e0a9" providerId="ADAL" clId="{2B52998C-451C-485A-9808-79CB34D495AD}" dt="2026-06-14T19:23:23.747" v="98" actId="1076"/>
          <ac:spMkLst>
            <pc:docMk/>
            <pc:sldMk cId="3898468720" sldId="311"/>
            <ac:spMk id="3" creationId="{4032F2ED-37DB-AAA5-4683-0E946CDA5481}"/>
          </ac:spMkLst>
        </pc:spChg>
      </pc:sldChg>
      <pc:sldChg chg="modSp mod">
        <pc:chgData name="Kirsty Patterson" userId="06c453ef-d90e-4cbc-ba6b-1bf363c3e0a9" providerId="ADAL" clId="{2B52998C-451C-485A-9808-79CB34D495AD}" dt="2026-06-16T12:00:28.782" v="3749" actId="20577"/>
        <pc:sldMkLst>
          <pc:docMk/>
          <pc:sldMk cId="1240661743" sldId="312"/>
        </pc:sldMkLst>
        <pc:spChg chg="mod">
          <ac:chgData name="Kirsty Patterson" userId="06c453ef-d90e-4cbc-ba6b-1bf363c3e0a9" providerId="ADAL" clId="{2B52998C-451C-485A-9808-79CB34D495AD}" dt="2026-06-14T19:21:22.172" v="72" actId="20577"/>
          <ac:spMkLst>
            <pc:docMk/>
            <pc:sldMk cId="1240661743" sldId="312"/>
            <ac:spMk id="3" creationId="{BCFFB25B-F7CD-BA43-B498-C6CDF64364F7}"/>
          </ac:spMkLst>
        </pc:spChg>
        <pc:spChg chg="mod">
          <ac:chgData name="Kirsty Patterson" userId="06c453ef-d90e-4cbc-ba6b-1bf363c3e0a9" providerId="ADAL" clId="{2B52998C-451C-485A-9808-79CB34D495AD}" dt="2026-06-16T12:00:28.782" v="3749" actId="20577"/>
          <ac:spMkLst>
            <pc:docMk/>
            <pc:sldMk cId="1240661743" sldId="312"/>
            <ac:spMk id="4" creationId="{F7D30168-AF11-EC48-A4B1-E40039751BBA}"/>
          </ac:spMkLst>
        </pc:spChg>
      </pc:sldChg>
      <pc:sldChg chg="modSp mod">
        <pc:chgData name="Kirsty Patterson" userId="06c453ef-d90e-4cbc-ba6b-1bf363c3e0a9" providerId="ADAL" clId="{2B52998C-451C-485A-9808-79CB34D495AD}" dt="2026-06-16T11:50:21.522" v="3663" actId="20577"/>
        <pc:sldMkLst>
          <pc:docMk/>
          <pc:sldMk cId="3361654857" sldId="315"/>
        </pc:sldMkLst>
        <pc:spChg chg="mod">
          <ac:chgData name="Kirsty Patterson" userId="06c453ef-d90e-4cbc-ba6b-1bf363c3e0a9" providerId="ADAL" clId="{2B52998C-451C-485A-9808-79CB34D495AD}" dt="2026-06-14T19:20:18.164" v="32"/>
          <ac:spMkLst>
            <pc:docMk/>
            <pc:sldMk cId="3361654857" sldId="315"/>
            <ac:spMk id="3" creationId="{BCFFB25B-F7CD-BA43-B498-C6CDF64364F7}"/>
          </ac:spMkLst>
        </pc:spChg>
        <pc:spChg chg="mod">
          <ac:chgData name="Kirsty Patterson" userId="06c453ef-d90e-4cbc-ba6b-1bf363c3e0a9" providerId="ADAL" clId="{2B52998C-451C-485A-9808-79CB34D495AD}" dt="2026-06-16T11:50:21.522" v="3663" actId="20577"/>
          <ac:spMkLst>
            <pc:docMk/>
            <pc:sldMk cId="3361654857" sldId="315"/>
            <ac:spMk id="4" creationId="{F7D30168-AF11-EC48-A4B1-E40039751BBA}"/>
          </ac:spMkLst>
        </pc:spChg>
      </pc:sldChg>
      <pc:sldChg chg="modSp mod">
        <pc:chgData name="Kirsty Patterson" userId="06c453ef-d90e-4cbc-ba6b-1bf363c3e0a9" providerId="ADAL" clId="{2B52998C-451C-485A-9808-79CB34D495AD}" dt="2026-06-14T19:21:38.974" v="92" actId="20577"/>
        <pc:sldMkLst>
          <pc:docMk/>
          <pc:sldMk cId="697012950" sldId="316"/>
        </pc:sldMkLst>
        <pc:spChg chg="mod">
          <ac:chgData name="Kirsty Patterson" userId="06c453ef-d90e-4cbc-ba6b-1bf363c3e0a9" providerId="ADAL" clId="{2B52998C-451C-485A-9808-79CB34D495AD}" dt="2026-06-14T19:21:38.974" v="92" actId="20577"/>
          <ac:spMkLst>
            <pc:docMk/>
            <pc:sldMk cId="697012950" sldId="316"/>
            <ac:spMk id="3" creationId="{BCFFB25B-F7CD-BA43-B498-C6CDF64364F7}"/>
          </ac:spMkLst>
        </pc:spChg>
      </pc:sldChg>
      <pc:sldChg chg="modSp add mod">
        <pc:chgData name="Kirsty Patterson" userId="06c453ef-d90e-4cbc-ba6b-1bf363c3e0a9" providerId="ADAL" clId="{2B52998C-451C-485A-9808-79CB34D495AD}" dt="2026-06-16T12:00:07.495" v="3744"/>
        <pc:sldMkLst>
          <pc:docMk/>
          <pc:sldMk cId="1317103576" sldId="317"/>
        </pc:sldMkLst>
        <pc:spChg chg="mod">
          <ac:chgData name="Kirsty Patterson" userId="06c453ef-d90e-4cbc-ba6b-1bf363c3e0a9" providerId="ADAL" clId="{2B52998C-451C-485A-9808-79CB34D495AD}" dt="2026-06-16T11:50:02.008" v="3609" actId="20577"/>
          <ac:spMkLst>
            <pc:docMk/>
            <pc:sldMk cId="1317103576" sldId="317"/>
            <ac:spMk id="2" creationId="{97A7496B-527D-5AD9-2EC5-CB20778611F5}"/>
          </ac:spMkLst>
        </pc:spChg>
        <pc:spChg chg="mod">
          <ac:chgData name="Kirsty Patterson" userId="06c453ef-d90e-4cbc-ba6b-1bf363c3e0a9" providerId="ADAL" clId="{2B52998C-451C-485A-9808-79CB34D495AD}" dt="2026-06-16T12:00:07.495" v="3744"/>
          <ac:spMkLst>
            <pc:docMk/>
            <pc:sldMk cId="1317103576" sldId="317"/>
            <ac:spMk id="3" creationId="{2E89F98B-6448-C515-DDAA-9E0230C4C428}"/>
          </ac:spMkLst>
        </pc:spChg>
        <pc:spChg chg="mod">
          <ac:chgData name="Kirsty Patterson" userId="06c453ef-d90e-4cbc-ba6b-1bf363c3e0a9" providerId="ADAL" clId="{2B52998C-451C-485A-9808-79CB34D495AD}" dt="2026-06-16T11:50:16.217" v="3662" actId="20577"/>
          <ac:spMkLst>
            <pc:docMk/>
            <pc:sldMk cId="1317103576" sldId="317"/>
            <ac:spMk id="4" creationId="{C46B4475-2724-3999-89A6-236A305FAC05}"/>
          </ac:spMkLst>
        </pc:spChg>
      </pc:sldChg>
      <pc:sldChg chg="modSp add mod ord">
        <pc:chgData name="Kirsty Patterson" userId="06c453ef-d90e-4cbc-ba6b-1bf363c3e0a9" providerId="ADAL" clId="{2B52998C-451C-485A-9808-79CB34D495AD}" dt="2026-06-16T12:03:33.291" v="3799" actId="11"/>
        <pc:sldMkLst>
          <pc:docMk/>
          <pc:sldMk cId="1446832039" sldId="318"/>
        </pc:sldMkLst>
        <pc:spChg chg="mod">
          <ac:chgData name="Kirsty Patterson" userId="06c453ef-d90e-4cbc-ba6b-1bf363c3e0a9" providerId="ADAL" clId="{2B52998C-451C-485A-9808-79CB34D495AD}" dt="2026-06-16T12:03:33.291" v="3799" actId="11"/>
          <ac:spMkLst>
            <pc:docMk/>
            <pc:sldMk cId="1446832039" sldId="318"/>
            <ac:spMk id="3" creationId="{460DF6DA-313F-9984-C43C-F8286722A1E8}"/>
          </ac:spMkLst>
        </pc:spChg>
        <pc:spChg chg="mod">
          <ac:chgData name="Kirsty Patterson" userId="06c453ef-d90e-4cbc-ba6b-1bf363c3e0a9" providerId="ADAL" clId="{2B52998C-451C-485A-9808-79CB34D495AD}" dt="2026-06-16T12:00:22.432" v="3748" actId="20577"/>
          <ac:spMkLst>
            <pc:docMk/>
            <pc:sldMk cId="1446832039" sldId="318"/>
            <ac:spMk id="4" creationId="{FA1FE9D1-5C89-ED61-AFC6-382167430420}"/>
          </ac:spMkLst>
        </pc:spChg>
      </pc:sldChg>
      <pc:sldChg chg="modSp add mod ord">
        <pc:chgData name="Kirsty Patterson" userId="06c453ef-d90e-4cbc-ba6b-1bf363c3e0a9" providerId="ADAL" clId="{2B52998C-451C-485A-9808-79CB34D495AD}" dt="2026-06-16T12:07:26.261" v="3875" actId="20577"/>
        <pc:sldMkLst>
          <pc:docMk/>
          <pc:sldMk cId="309394254" sldId="319"/>
        </pc:sldMkLst>
        <pc:spChg chg="mod">
          <ac:chgData name="Kirsty Patterson" userId="06c453ef-d90e-4cbc-ba6b-1bf363c3e0a9" providerId="ADAL" clId="{2B52998C-451C-485A-9808-79CB34D495AD}" dt="2026-06-16T12:04:28.830" v="3809" actId="20577"/>
          <ac:spMkLst>
            <pc:docMk/>
            <pc:sldMk cId="309394254" sldId="319"/>
            <ac:spMk id="2" creationId="{2AF65AC3-FBDA-7D1F-59EC-891C695254B0}"/>
          </ac:spMkLst>
        </pc:spChg>
        <pc:spChg chg="mod">
          <ac:chgData name="Kirsty Patterson" userId="06c453ef-d90e-4cbc-ba6b-1bf363c3e0a9" providerId="ADAL" clId="{2B52998C-451C-485A-9808-79CB34D495AD}" dt="2026-06-16T12:07:26.261" v="3875" actId="20577"/>
          <ac:spMkLst>
            <pc:docMk/>
            <pc:sldMk cId="309394254" sldId="319"/>
            <ac:spMk id="3" creationId="{D15F40D1-FA27-8578-66F2-DF42A27C970D}"/>
          </ac:spMkLst>
        </pc:spChg>
        <pc:spChg chg="mod">
          <ac:chgData name="Kirsty Patterson" userId="06c453ef-d90e-4cbc-ba6b-1bf363c3e0a9" providerId="ADAL" clId="{2B52998C-451C-485A-9808-79CB34D495AD}" dt="2026-06-16T12:04:32.300" v="3816" actId="20577"/>
          <ac:spMkLst>
            <pc:docMk/>
            <pc:sldMk cId="309394254" sldId="319"/>
            <ac:spMk id="4" creationId="{6878A7B0-D118-B759-22F0-4112F4580250}"/>
          </ac:spMkLst>
        </pc:spChg>
      </pc:sldChg>
      <pc:sldMasterChg chg="modSldLayout">
        <pc:chgData name="Kirsty Patterson" userId="06c453ef-d90e-4cbc-ba6b-1bf363c3e0a9" providerId="ADAL" clId="{2B52998C-451C-485A-9808-79CB34D495AD}" dt="2026-06-16T11:42:42.049" v="3589" actId="478"/>
        <pc:sldMasterMkLst>
          <pc:docMk/>
          <pc:sldMasterMk cId="2405364243" sldId="2147483648"/>
        </pc:sldMasterMkLst>
        <pc:sldLayoutChg chg="delSp mod">
          <pc:chgData name="Kirsty Patterson" userId="06c453ef-d90e-4cbc-ba6b-1bf363c3e0a9" providerId="ADAL" clId="{2B52998C-451C-485A-9808-79CB34D495AD}" dt="2026-06-16T11:42:34.790" v="3588" actId="478"/>
          <pc:sldLayoutMkLst>
            <pc:docMk/>
            <pc:sldMasterMk cId="2405364243" sldId="2147483648"/>
            <pc:sldLayoutMk cId="132028183" sldId="2147483661"/>
          </pc:sldLayoutMkLst>
          <pc:spChg chg="del">
            <ac:chgData name="Kirsty Patterson" userId="06c453ef-d90e-4cbc-ba6b-1bf363c3e0a9" providerId="ADAL" clId="{2B52998C-451C-485A-9808-79CB34D495AD}" dt="2026-06-16T11:42:34.790" v="3588" actId="478"/>
            <ac:spMkLst>
              <pc:docMk/>
              <pc:sldMasterMk cId="2405364243" sldId="2147483648"/>
              <pc:sldLayoutMk cId="132028183" sldId="2147483661"/>
              <ac:spMk id="14" creationId="{81CC5E98-2B71-6344-A937-ED75B3E16CA3}"/>
            </ac:spMkLst>
          </pc:spChg>
        </pc:sldLayoutChg>
        <pc:sldLayoutChg chg="delSp mod">
          <pc:chgData name="Kirsty Patterson" userId="06c453ef-d90e-4cbc-ba6b-1bf363c3e0a9" providerId="ADAL" clId="{2B52998C-451C-485A-9808-79CB34D495AD}" dt="2026-06-16T11:42:42.049" v="3589" actId="478"/>
          <pc:sldLayoutMkLst>
            <pc:docMk/>
            <pc:sldMasterMk cId="2405364243" sldId="2147483648"/>
            <pc:sldLayoutMk cId="4170965741" sldId="2147483675"/>
          </pc:sldLayoutMkLst>
          <pc:spChg chg="del">
            <ac:chgData name="Kirsty Patterson" userId="06c453ef-d90e-4cbc-ba6b-1bf363c3e0a9" providerId="ADAL" clId="{2B52998C-451C-485A-9808-79CB34D495AD}" dt="2026-06-16T11:42:42.049" v="3589" actId="478"/>
            <ac:spMkLst>
              <pc:docMk/>
              <pc:sldMasterMk cId="2405364243" sldId="2147483648"/>
              <pc:sldLayoutMk cId="4170965741" sldId="2147483675"/>
              <ac:spMk id="13" creationId="{A5BB0AE8-6DC8-9941-9AD4-FAD7BFF45B99}"/>
            </ac:spMkLst>
          </pc:spChg>
        </pc:sldLayoutChg>
        <pc:sldLayoutChg chg="delSp modSp mod">
          <pc:chgData name="Kirsty Patterson" userId="06c453ef-d90e-4cbc-ba6b-1bf363c3e0a9" providerId="ADAL" clId="{2B52998C-451C-485A-9808-79CB34D495AD}" dt="2026-06-16T11:42:30.108" v="3587" actId="478"/>
          <pc:sldLayoutMkLst>
            <pc:docMk/>
            <pc:sldMasterMk cId="2405364243" sldId="2147483648"/>
            <pc:sldLayoutMk cId="486097431" sldId="2147483679"/>
          </pc:sldLayoutMkLst>
          <pc:spChg chg="del">
            <ac:chgData name="Kirsty Patterson" userId="06c453ef-d90e-4cbc-ba6b-1bf363c3e0a9" providerId="ADAL" clId="{2B52998C-451C-485A-9808-79CB34D495AD}" dt="2026-06-16T11:42:30.108" v="3587" actId="478"/>
            <ac:spMkLst>
              <pc:docMk/>
              <pc:sldMasterMk cId="2405364243" sldId="2147483648"/>
              <pc:sldLayoutMk cId="486097431" sldId="2147483679"/>
              <ac:spMk id="14" creationId="{733B6428-7651-D44C-BAFC-EA24E6298D54}"/>
            </ac:spMkLst>
          </pc:spChg>
          <pc:picChg chg="mod">
            <ac:chgData name="Kirsty Patterson" userId="06c453ef-d90e-4cbc-ba6b-1bf363c3e0a9" providerId="ADAL" clId="{2B52998C-451C-485A-9808-79CB34D495AD}" dt="2026-06-16T11:42:24.818" v="3586" actId="1076"/>
            <ac:picMkLst>
              <pc:docMk/>
              <pc:sldMasterMk cId="2405364243" sldId="2147483648"/>
              <pc:sldLayoutMk cId="486097431" sldId="2147483679"/>
              <ac:picMk id="12" creationId="{17813B56-FDD1-0F40-B923-3F191328A33A}"/>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93A0AE-CCFC-4470-B0E6-141D9C6DDDBC}" type="datetimeFigureOut">
              <a:rPr lang="en-GB" smtClean="0"/>
              <a:t>16/06/2026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74121D-4E33-4CEC-8429-39B7AB544324}" type="slidenum">
              <a:rPr lang="en-GB" smtClean="0"/>
              <a:t>‹#›</a:t>
            </a:fld>
            <a:endParaRPr lang="en-GB"/>
          </a:p>
        </p:txBody>
      </p:sp>
    </p:spTree>
    <p:extLst>
      <p:ext uri="{BB962C8B-B14F-4D97-AF65-F5344CB8AC3E}">
        <p14:creationId xmlns:p14="http://schemas.microsoft.com/office/powerpoint/2010/main" val="2772396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 of sphalerite © Shutterstock/</a:t>
            </a:r>
            <a:r>
              <a:rPr lang="en-GB" err="1"/>
              <a:t>vvoe</a:t>
            </a:r>
            <a:endParaRPr lang="en-GB"/>
          </a:p>
        </p:txBody>
      </p:sp>
      <p:sp>
        <p:nvSpPr>
          <p:cNvPr id="4" name="Slide Number Placeholder 3"/>
          <p:cNvSpPr>
            <a:spLocks noGrp="1"/>
          </p:cNvSpPr>
          <p:nvPr>
            <p:ph type="sldNum" sz="quarter" idx="5"/>
          </p:nvPr>
        </p:nvSpPr>
        <p:spPr/>
        <p:txBody>
          <a:bodyPr/>
          <a:lstStyle/>
          <a:p>
            <a:fld id="{CA74121D-4E33-4CEC-8429-39B7AB544324}" type="slidenum">
              <a:rPr lang="en-GB" smtClean="0"/>
              <a:t>1</a:t>
            </a:fld>
            <a:endParaRPr lang="en-GB"/>
          </a:p>
        </p:txBody>
      </p:sp>
    </p:spTree>
    <p:extLst>
      <p:ext uri="{BB962C8B-B14F-4D97-AF65-F5344CB8AC3E}">
        <p14:creationId xmlns:p14="http://schemas.microsoft.com/office/powerpoint/2010/main" val="873758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 of zinc powder © Shutterstock/</a:t>
            </a:r>
            <a:r>
              <a:rPr lang="en-GB" err="1"/>
              <a:t>Chadchai</a:t>
            </a:r>
            <a:r>
              <a:rPr lang="en-GB"/>
              <a:t> </a:t>
            </a:r>
            <a:r>
              <a:rPr lang="en-GB" err="1"/>
              <a:t>Krisadapong</a:t>
            </a:r>
            <a:br>
              <a:rPr lang="en-GB"/>
            </a:br>
            <a:r>
              <a:rPr lang="en-GB"/>
              <a:t>Photo of </a:t>
            </a:r>
            <a:r>
              <a:rPr lang="en-GB" err="1"/>
              <a:t>sulfur</a:t>
            </a:r>
            <a:r>
              <a:rPr lang="en-GB"/>
              <a:t> © Shutterstock/</a:t>
            </a:r>
            <a:r>
              <a:rPr lang="en-GB" err="1"/>
              <a:t>Chadchai</a:t>
            </a:r>
            <a:r>
              <a:rPr lang="en-GB"/>
              <a:t> </a:t>
            </a:r>
            <a:r>
              <a:rPr lang="en-GB" err="1"/>
              <a:t>Krisadapong</a:t>
            </a:r>
            <a:endParaRPr lang="en-GB"/>
          </a:p>
        </p:txBody>
      </p:sp>
      <p:sp>
        <p:nvSpPr>
          <p:cNvPr id="4" name="Slide Number Placeholder 3"/>
          <p:cNvSpPr>
            <a:spLocks noGrp="1"/>
          </p:cNvSpPr>
          <p:nvPr>
            <p:ph type="sldNum" sz="quarter" idx="5"/>
          </p:nvPr>
        </p:nvSpPr>
        <p:spPr/>
        <p:txBody>
          <a:bodyPr/>
          <a:lstStyle/>
          <a:p>
            <a:fld id="{CA74121D-4E33-4CEC-8429-39B7AB544324}" type="slidenum">
              <a:rPr lang="en-GB" smtClean="0"/>
              <a:t>2</a:t>
            </a:fld>
            <a:endParaRPr lang="en-GB"/>
          </a:p>
        </p:txBody>
      </p:sp>
    </p:spTree>
    <p:extLst>
      <p:ext uri="{BB962C8B-B14F-4D97-AF65-F5344CB8AC3E}">
        <p14:creationId xmlns:p14="http://schemas.microsoft.com/office/powerpoint/2010/main" val="767485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 of zinc © Shutterstock/</a:t>
            </a:r>
            <a:r>
              <a:rPr lang="en-GB" err="1"/>
              <a:t>RHJPhtotos</a:t>
            </a:r>
            <a:br>
              <a:rPr lang="en-GB"/>
            </a:br>
            <a:r>
              <a:rPr lang="en-GB"/>
              <a:t>Photo of </a:t>
            </a:r>
            <a:r>
              <a:rPr lang="en-GB" err="1"/>
              <a:t>sulfur</a:t>
            </a:r>
            <a:r>
              <a:rPr lang="en-GB"/>
              <a:t> © Shutterstock/</a:t>
            </a:r>
            <a:r>
              <a:rPr lang="en-GB" err="1"/>
              <a:t>Chadchai</a:t>
            </a:r>
            <a:r>
              <a:rPr lang="en-GB"/>
              <a:t> </a:t>
            </a:r>
            <a:r>
              <a:rPr lang="en-GB" err="1"/>
              <a:t>Krisadapong</a:t>
            </a:r>
            <a:br>
              <a:rPr lang="en-GB"/>
            </a:br>
            <a:r>
              <a:rPr lang="en-GB"/>
              <a:t>Photo of sphalerite © Shutterstock/</a:t>
            </a:r>
            <a:r>
              <a:rPr lang="en-GB" err="1"/>
              <a:t>vvoe</a:t>
            </a:r>
            <a:br>
              <a:rPr lang="en-GB"/>
            </a:br>
            <a:br>
              <a:rPr lang="en-GB"/>
            </a:br>
            <a:r>
              <a:rPr lang="en-GB"/>
              <a:t>All other images © Royal Society of Chemistry</a:t>
            </a:r>
          </a:p>
        </p:txBody>
      </p:sp>
      <p:sp>
        <p:nvSpPr>
          <p:cNvPr id="4" name="Slide Number Placeholder 3"/>
          <p:cNvSpPr>
            <a:spLocks noGrp="1"/>
          </p:cNvSpPr>
          <p:nvPr>
            <p:ph type="sldNum" sz="quarter" idx="5"/>
          </p:nvPr>
        </p:nvSpPr>
        <p:spPr/>
        <p:txBody>
          <a:bodyPr/>
          <a:lstStyle/>
          <a:p>
            <a:fld id="{CA74121D-4E33-4CEC-8429-39B7AB544324}" type="slidenum">
              <a:rPr lang="en-GB" smtClean="0"/>
              <a:t>4</a:t>
            </a:fld>
            <a:endParaRPr lang="en-GB"/>
          </a:p>
        </p:txBody>
      </p:sp>
    </p:spTree>
    <p:extLst>
      <p:ext uri="{BB962C8B-B14F-4D97-AF65-F5344CB8AC3E}">
        <p14:creationId xmlns:p14="http://schemas.microsoft.com/office/powerpoint/2010/main" val="547226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Mini-whiteboard activity</a:t>
            </a:r>
          </a:p>
          <a:p>
            <a:r>
              <a:rPr lang="en-GB"/>
              <a:t>Elements – A, D, F, H</a:t>
            </a:r>
          </a:p>
          <a:p>
            <a:r>
              <a:rPr lang="en-GB"/>
              <a:t>Mixtures</a:t>
            </a:r>
            <a:r>
              <a:rPr lang="en-GB" baseline="0"/>
              <a:t> – E, G</a:t>
            </a:r>
          </a:p>
          <a:p>
            <a:r>
              <a:rPr lang="en-GB" baseline="0"/>
              <a:t>Compounds – B,C</a:t>
            </a:r>
            <a:br>
              <a:rPr lang="en-GB" baseline="0"/>
            </a:br>
            <a:br>
              <a:rPr lang="en-GB" baseline="0"/>
            </a:br>
            <a:r>
              <a:rPr lang="en-GB" baseline="0"/>
              <a:t>I</a:t>
            </a:r>
            <a:r>
              <a:rPr lang="en-GB"/>
              <a:t>mages © Royal Society of Chemistry</a:t>
            </a:r>
          </a:p>
        </p:txBody>
      </p:sp>
      <p:sp>
        <p:nvSpPr>
          <p:cNvPr id="4" name="Slide Number Placeholder 3"/>
          <p:cNvSpPr>
            <a:spLocks noGrp="1"/>
          </p:cNvSpPr>
          <p:nvPr>
            <p:ph type="sldNum" sz="quarter" idx="10"/>
          </p:nvPr>
        </p:nvSpPr>
        <p:spPr/>
        <p:txBody>
          <a:bodyPr/>
          <a:lstStyle/>
          <a:p>
            <a:fld id="{CA74121D-4E33-4CEC-8429-39B7AB544324}" type="slidenum">
              <a:rPr lang="en-GB" smtClean="0"/>
              <a:t>5</a:t>
            </a:fld>
            <a:endParaRPr lang="en-GB"/>
          </a:p>
        </p:txBody>
      </p:sp>
    </p:spTree>
    <p:extLst>
      <p:ext uri="{BB962C8B-B14F-4D97-AF65-F5344CB8AC3E}">
        <p14:creationId xmlns:p14="http://schemas.microsoft.com/office/powerpoint/2010/main" val="142038394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45703"/>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6.png"/><Relationship Id="rId5" Type="http://schemas.openxmlformats.org/officeDocument/2006/relationships/image" Target="../media/image12.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a:xfrm>
            <a:off x="534877" y="1892077"/>
            <a:ext cx="5220000" cy="2857476"/>
          </a:xfrm>
        </p:spPr>
        <p:txBody>
          <a:bodyPr/>
          <a:lstStyle/>
          <a:p>
            <a:r>
              <a:rPr lang="en-US"/>
              <a:t>The reaction between zinc powder and sulfur</a:t>
            </a:r>
          </a:p>
        </p:txBody>
      </p:sp>
      <p:sp>
        <p:nvSpPr>
          <p:cNvPr id="4" name="Oval 3">
            <a:extLst>
              <a:ext uri="{FF2B5EF4-FFF2-40B4-BE49-F238E27FC236}">
                <a16:creationId xmlns:a16="http://schemas.microsoft.com/office/drawing/2014/main" id="{A900A8EF-E78D-BAFA-487C-1AB109960FA1}"/>
              </a:ext>
              <a:ext uri="{C183D7F6-B498-43B3-948B-1728B52AA6E4}">
                <adec:decorative xmlns:adec="http://schemas.microsoft.com/office/drawing/2017/decorative" val="1"/>
              </a:ext>
            </a:extLst>
          </p:cNvPr>
          <p:cNvSpPr/>
          <p:nvPr/>
        </p:nvSpPr>
        <p:spPr>
          <a:xfrm>
            <a:off x="8827625" y="-870363"/>
            <a:ext cx="4333437" cy="4333437"/>
          </a:xfrm>
          <a:prstGeom prst="ellipse">
            <a:avLst/>
          </a:prstGeom>
          <a:blipFill>
            <a:blip r:embed="rId3"/>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2D492829-2FFF-DC14-07AA-52989188EE88}"/>
              </a:ext>
            </a:extLst>
          </p:cNvPr>
          <p:cNvSpPr txBox="1">
            <a:spLocks/>
          </p:cNvSpPr>
          <p:nvPr/>
        </p:nvSpPr>
        <p:spPr>
          <a:xfrm>
            <a:off x="7684655" y="5850000"/>
            <a:ext cx="392534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a:solidFill>
                  <a:schemeClr val="bg1"/>
                </a:solidFill>
              </a:rPr>
              <a:t>Downloaded from: </a:t>
            </a:r>
            <a:r>
              <a:rPr lang="en-GB" sz="1600" u="sng">
                <a:solidFill>
                  <a:schemeClr val="bg1"/>
                </a:solidFill>
              </a:rPr>
              <a:t>rsc.li/3wzpVVR</a:t>
            </a:r>
            <a:endParaRPr lang="en-US" sz="1600" u="sng">
              <a:solidFill>
                <a:schemeClr val="bg1"/>
              </a:solidFill>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a:t>Introduction</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940000" cy="5040000"/>
          </a:xfrm>
        </p:spPr>
        <p:txBody>
          <a:bodyPr/>
          <a:lstStyle/>
          <a:p>
            <a:r>
              <a:rPr lang="en-GB"/>
              <a:t>When chemical reactions occur, atoms are rearranged to form different substances. The original elements, once combined, have different chemical and physical properties than when they were reactants.</a:t>
            </a:r>
          </a:p>
          <a:p>
            <a:r>
              <a:rPr lang="en-GB"/>
              <a:t>In this demonstration, you will observe an exothermic reaction of two elements, zinc and </a:t>
            </a:r>
            <a:r>
              <a:rPr lang="en-GB" err="1"/>
              <a:t>sulfur</a:t>
            </a:r>
            <a:r>
              <a:rPr lang="en-GB"/>
              <a:t>, to form the compound zinc </a:t>
            </a:r>
            <a:r>
              <a:rPr lang="en-GB" err="1"/>
              <a:t>sulfide</a:t>
            </a:r>
            <a:r>
              <a:rPr lang="en-GB"/>
              <a:t>. The two solids are mixed and heated in a test tube (or ignition tube) and changes in their properties can be observed. Careful observations will also reveal that some by-products are formed.</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pic>
        <p:nvPicPr>
          <p:cNvPr id="6" name="Picture 5" descr="A photo of yellow powdery sulfur in a watch glass on a white background.">
            <a:extLst>
              <a:ext uri="{FF2B5EF4-FFF2-40B4-BE49-F238E27FC236}">
                <a16:creationId xmlns:a16="http://schemas.microsoft.com/office/drawing/2014/main" id="{2B1EA84B-445A-575C-03EE-F846A9897418}"/>
              </a:ext>
            </a:extLst>
          </p:cNvPr>
          <p:cNvPicPr>
            <a:picLocks noChangeAspect="1"/>
          </p:cNvPicPr>
          <p:nvPr/>
        </p:nvPicPr>
        <p:blipFill>
          <a:blip r:embed="rId3">
            <a:clrChange>
              <a:clrFrom>
                <a:srgbClr val="F6F6F6"/>
              </a:clrFrom>
              <a:clrTo>
                <a:srgbClr val="F6F6F6">
                  <a:alpha val="0"/>
                </a:srgbClr>
              </a:clrTo>
            </a:clrChange>
          </a:blip>
          <a:srcRect t="13183" b="11766"/>
          <a:stretch>
            <a:fillRect/>
          </a:stretch>
        </p:blipFill>
        <p:spPr>
          <a:xfrm>
            <a:off x="6843800" y="3643590"/>
            <a:ext cx="3952234" cy="2966215"/>
          </a:xfrm>
          <a:prstGeom prst="rect">
            <a:avLst/>
          </a:prstGeom>
        </p:spPr>
      </p:pic>
      <p:pic>
        <p:nvPicPr>
          <p:cNvPr id="7" name="Picture 6" descr="Grey-black powdered zinc on a watchglass.">
            <a:extLst>
              <a:ext uri="{FF2B5EF4-FFF2-40B4-BE49-F238E27FC236}">
                <a16:creationId xmlns:a16="http://schemas.microsoft.com/office/drawing/2014/main" id="{083E42C1-0A82-8467-D0D7-81A85C681F19}"/>
              </a:ext>
            </a:extLst>
          </p:cNvPr>
          <p:cNvPicPr>
            <a:picLocks noChangeAspect="1"/>
          </p:cNvPicPr>
          <p:nvPr/>
        </p:nvPicPr>
        <p:blipFill>
          <a:blip r:embed="rId4"/>
          <a:srcRect t="12474" b="12474"/>
          <a:stretch/>
        </p:blipFill>
        <p:spPr>
          <a:xfrm>
            <a:off x="6843801" y="467397"/>
            <a:ext cx="3776199" cy="2834098"/>
          </a:xfrm>
          <a:prstGeom prst="rect">
            <a:avLst/>
          </a:prstGeom>
        </p:spPr>
      </p:pic>
    </p:spTree>
    <p:extLst>
      <p:ext uri="{BB962C8B-B14F-4D97-AF65-F5344CB8AC3E}">
        <p14:creationId xmlns:p14="http://schemas.microsoft.com/office/powerpoint/2010/main" val="370812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lvl="0"/>
            <a:r>
              <a:rPr lang="en-GB"/>
              <a:t>Recall the definitions of elements, mixtures and compounds </a:t>
            </a:r>
          </a:p>
          <a:p>
            <a:pPr lvl="0"/>
            <a:r>
              <a:rPr lang="en-GB"/>
              <a:t>Describe the changes that take place during a chemical reaction</a:t>
            </a:r>
          </a:p>
          <a:p>
            <a:pPr lvl="0"/>
            <a:r>
              <a:rPr lang="en-GB"/>
              <a:t>Write chemical equations for the reactions</a:t>
            </a:r>
          </a:p>
          <a:p>
            <a:pPr lvl="0"/>
            <a:r>
              <a:rPr lang="en-GB"/>
              <a:t>Use energy changes to decide whether a reaction is exothermic or endothermic</a:t>
            </a:r>
          </a:p>
          <a:p>
            <a:pPr marL="0" lvl="0" indent="0">
              <a:buNone/>
            </a:pPr>
            <a:endParaRPr lang="en-GB"/>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51CC-0A05-664C-BD94-1187A6671623}"/>
              </a:ext>
            </a:extLst>
          </p:cNvPr>
          <p:cNvSpPr>
            <a:spLocks noGrp="1"/>
          </p:cNvSpPr>
          <p:nvPr>
            <p:ph type="title"/>
          </p:nvPr>
        </p:nvSpPr>
        <p:spPr>
          <a:xfrm>
            <a:off x="566536" y="503231"/>
            <a:ext cx="10080000" cy="440661"/>
          </a:xfrm>
        </p:spPr>
        <p:txBody>
          <a:bodyPr/>
          <a:lstStyle/>
          <a:p>
            <a:r>
              <a:rPr lang="en-US"/>
              <a:t>Zinc and sulfur</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F19ED3F-1B17-3346-8390-710E541F5538}"/>
                  </a:ext>
                </a:extLst>
              </p:cNvPr>
              <p:cNvSpPr>
                <a:spLocks noGrp="1"/>
              </p:cNvSpPr>
              <p:nvPr>
                <p:ph idx="1"/>
              </p:nvPr>
            </p:nvSpPr>
            <p:spPr>
              <a:xfrm>
                <a:off x="2016904" y="1471493"/>
                <a:ext cx="5870190" cy="4942231"/>
              </a:xfrm>
            </p:spPr>
            <p:txBody>
              <a:bodyPr>
                <a:normAutofit fontScale="92500"/>
              </a:bodyPr>
              <a:lstStyle/>
              <a:p>
                <a:r>
                  <a:rPr lang="en-GB" b="1"/>
                  <a:t>Zinc</a:t>
                </a:r>
                <a:r>
                  <a:rPr lang="en-GB"/>
                  <a:t> is an essential element – the mineral is required for skin and bone growth, and our bodies use zinc to process food and nutrients. </a:t>
                </a:r>
              </a:p>
              <a:p>
                <a:r>
                  <a:rPr lang="en-GB"/>
                  <a:t>Zinc ions, </a:t>
                </a:r>
                <a14:m>
                  <m:oMath xmlns:m="http://schemas.openxmlformats.org/officeDocument/2006/math">
                    <m:sSup>
                      <m:sSupPr>
                        <m:ctrlPr>
                          <a:rPr lang="en-GB" i="1" dirty="0" smtClean="0">
                            <a:latin typeface="Cambria Math" panose="02040503050406030204" pitchFamily="18" charset="0"/>
                          </a:rPr>
                        </m:ctrlPr>
                      </m:sSupPr>
                      <m:e>
                        <m:r>
                          <m:rPr>
                            <m:sty m:val="p"/>
                          </m:rPr>
                          <a:rPr lang="en-GB" b="0" i="0" dirty="0" smtClean="0">
                            <a:latin typeface="Cambria Math" panose="02040503050406030204" pitchFamily="18" charset="0"/>
                          </a:rPr>
                          <m:t>Zn</m:t>
                        </m:r>
                      </m:e>
                      <m:sup>
                        <m:r>
                          <a:rPr lang="en-GB" b="0" i="0" dirty="0" smtClean="0">
                            <a:latin typeface="Cambria Math" panose="02040503050406030204" pitchFamily="18" charset="0"/>
                          </a:rPr>
                          <m:t>2+</m:t>
                        </m:r>
                      </m:sup>
                    </m:sSup>
                  </m:oMath>
                </a14:m>
                <a:r>
                  <a:rPr lang="en-GB"/>
                  <a:t>,are vital components in several different enzymes found in the body.</a:t>
                </a:r>
              </a:p>
              <a:p>
                <a:r>
                  <a:rPr lang="en-GB" b="1" err="1">
                    <a:ea typeface="Calibri" panose="020F0502020204030204" pitchFamily="34" charset="0"/>
                    <a:cs typeface="Arial" panose="020B0604020202020204" pitchFamily="34" charset="0"/>
                  </a:rPr>
                  <a:t>Sulfur</a:t>
                </a:r>
                <a:r>
                  <a:rPr lang="en-GB">
                    <a:ea typeface="Calibri" panose="020F0502020204030204" pitchFamily="34" charset="0"/>
                    <a:cs typeface="Arial" panose="020B0604020202020204" pitchFamily="34" charset="0"/>
                  </a:rPr>
                  <a:t> is an essential element. It occurs in the amino acids cysteine and methionine and, therefore, in many proteins. It is a minor constituent of fats, body fluids and skeletal minerals.</a:t>
                </a:r>
              </a:p>
              <a:p>
                <a:r>
                  <a:rPr lang="en-GB" b="1"/>
                  <a:t>Zinc </a:t>
                </a:r>
                <a:r>
                  <a:rPr lang="en-GB" b="1" err="1"/>
                  <a:t>sulfide</a:t>
                </a:r>
                <a:r>
                  <a:rPr lang="en-GB" b="1"/>
                  <a:t> </a:t>
                </a:r>
                <a:r>
                  <a:rPr lang="en-GB"/>
                  <a:t>is the main form of zinc found in nature. It mainly occurs as the mineral sphalerite. Pure zinc sulphide is white. The ore contains many impurities. </a:t>
                </a:r>
                <a:endParaRPr lang="en-US"/>
              </a:p>
            </p:txBody>
          </p:sp>
        </mc:Choice>
        <mc:Fallback>
          <p:sp>
            <p:nvSpPr>
              <p:cNvPr id="3" name="Content Placeholder 2">
                <a:extLst>
                  <a:ext uri="{FF2B5EF4-FFF2-40B4-BE49-F238E27FC236}">
                    <a16:creationId xmlns:a16="http://schemas.microsoft.com/office/drawing/2014/main" id="{9F19ED3F-1B17-3346-8390-710E541F5538}"/>
                  </a:ext>
                </a:extLst>
              </p:cNvPr>
              <p:cNvSpPr>
                <a:spLocks noGrp="1" noRot="1" noChangeAspect="1" noMove="1" noResize="1" noEditPoints="1" noAdjustHandles="1" noChangeArrowheads="1" noChangeShapeType="1" noTextEdit="1"/>
              </p:cNvSpPr>
              <p:nvPr>
                <p:ph idx="1"/>
              </p:nvPr>
            </p:nvSpPr>
            <p:spPr>
              <a:xfrm>
                <a:off x="2016904" y="1471493"/>
                <a:ext cx="5870190" cy="4942231"/>
              </a:xfrm>
              <a:blipFill>
                <a:blip r:embed="rId3"/>
                <a:stretch>
                  <a:fillRect l="-2700" t="-1603" r="-2908"/>
                </a:stretch>
              </a:blipFill>
            </p:spPr>
            <p:txBody>
              <a:bodyPr/>
              <a:lstStyle/>
              <a:p>
                <a:r>
                  <a:rPr lang="en-US">
                    <a:noFill/>
                  </a:rPr>
                  <a:t> </a:t>
                </a:r>
              </a:p>
            </p:txBody>
          </p:sp>
        </mc:Fallback>
      </mc:AlternateContent>
      <p:sp>
        <p:nvSpPr>
          <p:cNvPr id="6" name="Vertical Title 1">
            <a:extLst>
              <a:ext uri="{FF2B5EF4-FFF2-40B4-BE49-F238E27FC236}">
                <a16:creationId xmlns:a16="http://schemas.microsoft.com/office/drawing/2014/main" id="{A41F9482-3B9C-E144-8DBE-2790A6299F6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Z</a:t>
            </a:r>
            <a:r>
              <a:rPr lang="en-GB" sz="2200" b="1" i="0">
                <a:solidFill>
                  <a:schemeClr val="bg1"/>
                </a:solidFill>
                <a:latin typeface="Century Gothic" panose="020B0502020202020204" pitchFamily="34" charset="0"/>
              </a:rPr>
              <a:t>inc and </a:t>
            </a:r>
            <a:r>
              <a:rPr lang="en-GB" sz="2200" b="1" i="0" err="1">
                <a:solidFill>
                  <a:schemeClr val="bg1"/>
                </a:solidFill>
                <a:latin typeface="Century Gothic" panose="020B0502020202020204" pitchFamily="34" charset="0"/>
              </a:rPr>
              <a:t>sulfur</a:t>
            </a:r>
            <a:endParaRPr lang="en-US" sz="2200" b="1" i="0">
              <a:solidFill>
                <a:schemeClr val="bg1"/>
              </a:solidFill>
              <a:latin typeface="Century Gothic" panose="020B0502020202020204" pitchFamily="34" charset="0"/>
            </a:endParaRPr>
          </a:p>
        </p:txBody>
      </p:sp>
      <p:pic>
        <p:nvPicPr>
          <p:cNvPr id="8" name="Picture 7" descr="A photo of a rough chunk and a smooth ingot of silver-grey zinc metal on a white background."/>
          <p:cNvPicPr>
            <a:picLocks noChangeAspect="1"/>
          </p:cNvPicPr>
          <p:nvPr/>
        </p:nvPicPr>
        <p:blipFill>
          <a:blip r:embed="rId4"/>
          <a:srcRect/>
          <a:stretch/>
        </p:blipFill>
        <p:spPr>
          <a:xfrm>
            <a:off x="8334993" y="956745"/>
            <a:ext cx="2314439" cy="1643860"/>
          </a:xfrm>
          <a:prstGeom prst="rect">
            <a:avLst/>
          </a:prstGeom>
        </p:spPr>
      </p:pic>
      <p:pic>
        <p:nvPicPr>
          <p:cNvPr id="9" name="Picture 8" descr="A photo of yellow powdery sulfur in a watch glass on a white background."/>
          <p:cNvPicPr>
            <a:picLocks noChangeAspect="1"/>
          </p:cNvPicPr>
          <p:nvPr/>
        </p:nvPicPr>
        <p:blipFill>
          <a:blip r:embed="rId5"/>
          <a:srcRect t="13183" b="11766"/>
          <a:stretch>
            <a:fillRect/>
          </a:stretch>
        </p:blipFill>
        <p:spPr>
          <a:xfrm>
            <a:off x="8265308" y="2697833"/>
            <a:ext cx="2408080" cy="1807303"/>
          </a:xfrm>
          <a:prstGeom prst="rect">
            <a:avLst/>
          </a:prstGeom>
        </p:spPr>
      </p:pic>
      <p:pic>
        <p:nvPicPr>
          <p:cNvPr id="5" name="Picture 4" descr="The entry for Sulfur from the RSC interactive Periodic table."/>
          <p:cNvPicPr>
            <a:picLocks noChangeAspect="1"/>
          </p:cNvPicPr>
          <p:nvPr/>
        </p:nvPicPr>
        <p:blipFill>
          <a:blip r:embed="rId6"/>
          <a:srcRect t="50011"/>
          <a:stretch>
            <a:fillRect/>
          </a:stretch>
        </p:blipFill>
        <p:spPr>
          <a:xfrm>
            <a:off x="533763" y="3644308"/>
            <a:ext cx="1165456" cy="1175128"/>
          </a:xfrm>
          <a:prstGeom prst="rect">
            <a:avLst/>
          </a:prstGeom>
        </p:spPr>
      </p:pic>
      <p:pic>
        <p:nvPicPr>
          <p:cNvPr id="7" name="Picture 6" descr="A photo of a rock called sphalerite - zinc sulfide - on a white backround. The rock  is a grey-brown colour with an uneven but smooth surface and some crystal patterns on the surface. There are some glassy orange and white crystal intrusions."/>
          <p:cNvPicPr>
            <a:picLocks noChangeAspect="1"/>
          </p:cNvPicPr>
          <p:nvPr/>
        </p:nvPicPr>
        <p:blipFill>
          <a:blip r:embed="rId7"/>
          <a:srcRect/>
          <a:stretch/>
        </p:blipFill>
        <p:spPr>
          <a:xfrm>
            <a:off x="8265308" y="4711206"/>
            <a:ext cx="2293350" cy="1664317"/>
          </a:xfrm>
          <a:prstGeom prst="rect">
            <a:avLst/>
          </a:prstGeom>
        </p:spPr>
      </p:pic>
      <mc:AlternateContent xmlns:mc="http://schemas.openxmlformats.org/markup-compatibility/2006">
        <mc:Choice xmlns:a14="http://schemas.microsoft.com/office/drawing/2010/main" Requires="a14">
          <p:sp>
            <p:nvSpPr>
              <p:cNvPr id="10" name="TextBox 9"/>
              <p:cNvSpPr txBox="1"/>
              <p:nvPr/>
            </p:nvSpPr>
            <p:spPr>
              <a:xfrm>
                <a:off x="641199" y="5362903"/>
                <a:ext cx="1058020" cy="523220"/>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n-GB" sz="2800" b="1" i="0" dirty="0" smtClean="0">
                          <a:latin typeface="Cambria Math" panose="02040503050406030204" pitchFamily="18" charset="0"/>
                        </a:rPr>
                        <m:t>𝐙𝐧𝐒</m:t>
                      </m:r>
                    </m:oMath>
                  </m:oMathPara>
                </a14:m>
                <a:endParaRPr/>
              </a:p>
            </p:txBody>
          </p:sp>
        </mc:Choice>
        <mc:Fallback>
          <p:sp>
            <p:nvSpPr>
              <p:cNvPr id="10" name="TextBox 9"/>
              <p:cNvSpPr txBox="1">
                <a:spLocks noRot="1" noChangeAspect="1" noMove="1" noResize="1" noEditPoints="1" noAdjustHandles="1" noChangeArrowheads="1" noChangeShapeType="1" noTextEdit="1"/>
              </p:cNvSpPr>
              <p:nvPr/>
            </p:nvSpPr>
            <p:spPr>
              <a:xfrm>
                <a:off x="641199" y="5362903"/>
                <a:ext cx="1058020" cy="523220"/>
              </a:xfrm>
              <a:prstGeom prst="rect">
                <a:avLst/>
              </a:prstGeom>
              <a:blipFill>
                <a:blip r:embed="rId8"/>
                <a:stretch>
                  <a:fillRect/>
                </a:stretch>
              </a:blipFill>
            </p:spPr>
            <p:txBody>
              <a:bodyPr/>
              <a:lstStyle/>
              <a:p>
                <a:r>
                  <a:rPr lang="en-US">
                    <a:noFill/>
                  </a:rPr>
                  <a:t> </a:t>
                </a:r>
              </a:p>
            </p:txBody>
          </p:sp>
        </mc:Fallback>
      </mc:AlternateContent>
      <p:pic>
        <p:nvPicPr>
          <p:cNvPr id="11" name="Picture 10" descr="The entry for Zinc from the RSC interactive Periodic table.">
            <a:extLst>
              <a:ext uri="{FF2B5EF4-FFF2-40B4-BE49-F238E27FC236}">
                <a16:creationId xmlns:a16="http://schemas.microsoft.com/office/drawing/2014/main" id="{7A080EEE-B742-DBEC-82D0-5899F9B0A25A}"/>
              </a:ext>
            </a:extLst>
          </p:cNvPr>
          <p:cNvPicPr>
            <a:picLocks noChangeAspect="1"/>
          </p:cNvPicPr>
          <p:nvPr/>
        </p:nvPicPr>
        <p:blipFill>
          <a:blip r:embed="rId6"/>
          <a:srcRect t="133" b="49878"/>
          <a:stretch>
            <a:fillRect/>
          </a:stretch>
        </p:blipFill>
        <p:spPr>
          <a:xfrm>
            <a:off x="542918" y="1664103"/>
            <a:ext cx="1165456" cy="1175128"/>
          </a:xfrm>
          <a:prstGeom prst="rect">
            <a:avLst/>
          </a:prstGeom>
        </p:spPr>
      </p:pic>
    </p:spTree>
    <p:extLst>
      <p:ext uri="{BB962C8B-B14F-4D97-AF65-F5344CB8AC3E}">
        <p14:creationId xmlns:p14="http://schemas.microsoft.com/office/powerpoint/2010/main" val="3188391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a:t>Elements, mixtures and compound </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0" y="1259999"/>
            <a:ext cx="10080000" cy="5436891"/>
          </a:xfrm>
        </p:spPr>
        <p:txBody>
          <a:bodyPr>
            <a:normAutofit/>
          </a:bodyPr>
          <a:lstStyle/>
          <a:p>
            <a:pPr marL="0" indent="0">
              <a:buNone/>
            </a:pPr>
            <a:r>
              <a:rPr lang="en-GB"/>
              <a:t>Look at the particle diagrams below and determine which are elements, compounds and mixtures. Explain your answers.</a:t>
            </a:r>
          </a:p>
          <a:p>
            <a:pPr marL="0" indent="0">
              <a:buNone/>
            </a:pPr>
            <a:r>
              <a:rPr lang="en-GB" b="1"/>
              <a:t>	      </a:t>
            </a:r>
            <a:r>
              <a:rPr lang="en-GB"/>
              <a:t>		          </a:t>
            </a:r>
            <a:r>
              <a:rPr lang="en-GB" b="1"/>
              <a:t>		 		 </a:t>
            </a:r>
          </a:p>
          <a:p>
            <a:pPr marL="0" indent="0">
              <a:buNone/>
            </a:pPr>
            <a:endParaRPr lang="en-GB"/>
          </a:p>
          <a:p>
            <a:pPr marL="0" indent="0">
              <a:buNone/>
            </a:pPr>
            <a:endParaRPr lang="en-GB"/>
          </a:p>
          <a:p>
            <a:pPr marL="0" indent="0">
              <a:buNone/>
            </a:pPr>
            <a:endParaRPr lang="en-GB"/>
          </a:p>
          <a:p>
            <a:pPr marL="0" indent="0">
              <a:buNone/>
            </a:pPr>
            <a:br>
              <a:rPr lang="en-GB"/>
            </a:br>
            <a:br>
              <a:rPr lang="en-GB"/>
            </a:br>
            <a:br>
              <a:rPr lang="en-GB"/>
            </a:br>
            <a:br>
              <a:rPr lang="en-GB"/>
            </a:br>
            <a:endParaRPr lang="en-GB"/>
          </a:p>
          <a:p>
            <a:pPr marL="0" indent="0">
              <a:buNone/>
            </a:pPr>
            <a:r>
              <a:rPr lang="en-GB"/>
              <a:t>Which particle diagram could represent zinc? Suggest a reason for your answer.</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E</a:t>
            </a:r>
            <a:r>
              <a:rPr lang="en-GB" sz="2200" b="1" i="0">
                <a:solidFill>
                  <a:schemeClr val="bg1"/>
                </a:solidFill>
                <a:latin typeface="Century Gothic" panose="020B0502020202020204" pitchFamily="34" charset="0"/>
              </a:rPr>
              <a:t>lements, mixtures and compound</a:t>
            </a:r>
            <a:endParaRPr lang="en-US" sz="2200" b="1" i="0">
              <a:solidFill>
                <a:schemeClr val="bg1"/>
              </a:solidFill>
              <a:latin typeface="Century Gothic" panose="020B0502020202020204" pitchFamily="34" charset="0"/>
            </a:endParaRPr>
          </a:p>
        </p:txBody>
      </p:sp>
      <p:pic>
        <p:nvPicPr>
          <p:cNvPr id="26" name="Picture 25" descr="Eight square boxes labelled A-H&#10;&#10;A shows 25 mid-orange circles arranged in a 5x5 regular grid with every circle touching its neighbours.&#10;&#10;B shows a 5 x5 grid of alternating large dark red circles and small mid-orange circles with every circle touching its neighbours.&#10;&#10;C shows 6 shapes made up of two overlapping mid and dark orange circles. The pairs of circles do not touch any other pairs.&#10;&#10;D shows 6 large dark orange circles. None of the circles are touching.&#10;&#10;E shows six light orange and five dark orange circles. None of the circles are touching.&#10;&#10;F shows an irregular arrangement of more than 20 light orange circles. The circles are all touching and overlapping.&#10;&#10;G shows an irregular arrangement of more than 40 mid orange and dark red circles. The circles are all touching and overlapping.&#10;&#10;H shows  16 dark red circles arranged in a 4x4 regular grid with every circle touching its neighbours.">
            <a:extLst>
              <a:ext uri="{FF2B5EF4-FFF2-40B4-BE49-F238E27FC236}">
                <a16:creationId xmlns:a16="http://schemas.microsoft.com/office/drawing/2014/main" id="{46C26CCD-6E1D-531E-B2A8-8C261B409E21}"/>
              </a:ext>
            </a:extLst>
          </p:cNvPr>
          <p:cNvPicPr>
            <a:picLocks noChangeAspect="1"/>
          </p:cNvPicPr>
          <p:nvPr/>
        </p:nvPicPr>
        <p:blipFill>
          <a:blip r:embed="rId3"/>
          <a:stretch>
            <a:fillRect/>
          </a:stretch>
        </p:blipFill>
        <p:spPr>
          <a:xfrm>
            <a:off x="1918270" y="2017829"/>
            <a:ext cx="7565364" cy="3783826"/>
          </a:xfrm>
          <a:prstGeom prst="rect">
            <a:avLst/>
          </a:prstGeom>
        </p:spPr>
      </p:pic>
    </p:spTree>
    <p:extLst>
      <p:ext uri="{BB962C8B-B14F-4D97-AF65-F5344CB8AC3E}">
        <p14:creationId xmlns:p14="http://schemas.microsoft.com/office/powerpoint/2010/main" val="1148474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59A0F642-12EE-9B49-9288-D3B594BE9414}"/>
              </a:ext>
            </a:extLst>
          </p:cNvPr>
          <p:cNvGraphicFramePr>
            <a:graphicFrameLocks noGrp="1"/>
          </p:cNvGraphicFramePr>
          <p:nvPr>
            <p:extLst>
              <p:ext uri="{D42A27DB-BD31-4B8C-83A1-F6EECF244321}">
                <p14:modId xmlns:p14="http://schemas.microsoft.com/office/powerpoint/2010/main" val="4267337406"/>
              </p:ext>
            </p:extLst>
          </p:nvPr>
        </p:nvGraphicFramePr>
        <p:xfrm>
          <a:off x="540000" y="2325582"/>
          <a:ext cx="9896468" cy="2880360"/>
        </p:xfrm>
        <a:graphic>
          <a:graphicData uri="http://schemas.openxmlformats.org/drawingml/2006/table">
            <a:tbl>
              <a:tblPr firstRow="1" bandRow="1">
                <a:tableStyleId>{5C22544A-7EE6-4342-B048-85BDC9FD1C3A}</a:tableStyleId>
              </a:tblPr>
              <a:tblGrid>
                <a:gridCol w="1596532">
                  <a:extLst>
                    <a:ext uri="{9D8B030D-6E8A-4147-A177-3AD203B41FA5}">
                      <a16:colId xmlns:a16="http://schemas.microsoft.com/office/drawing/2014/main" val="3287607563"/>
                    </a:ext>
                  </a:extLst>
                </a:gridCol>
                <a:gridCol w="1591407">
                  <a:extLst>
                    <a:ext uri="{9D8B030D-6E8A-4147-A177-3AD203B41FA5}">
                      <a16:colId xmlns:a16="http://schemas.microsoft.com/office/drawing/2014/main" val="232293668"/>
                    </a:ext>
                  </a:extLst>
                </a:gridCol>
                <a:gridCol w="3798277">
                  <a:extLst>
                    <a:ext uri="{9D8B030D-6E8A-4147-A177-3AD203B41FA5}">
                      <a16:colId xmlns:a16="http://schemas.microsoft.com/office/drawing/2014/main" val="2397117002"/>
                    </a:ext>
                  </a:extLst>
                </a:gridCol>
                <a:gridCol w="2910252">
                  <a:extLst>
                    <a:ext uri="{9D8B030D-6E8A-4147-A177-3AD203B41FA5}">
                      <a16:colId xmlns:a16="http://schemas.microsoft.com/office/drawing/2014/main" val="20003"/>
                    </a:ext>
                  </a:extLst>
                </a:gridCol>
              </a:tblGrid>
              <a:tr h="0">
                <a:tc>
                  <a:txBody>
                    <a:bodyPr/>
                    <a:lstStyle/>
                    <a:p>
                      <a:pPr algn="l"/>
                      <a:r>
                        <a:rPr lang="en-US" sz="1500" b="1" i="0">
                          <a:latin typeface="Century Gothic" panose="020B0502020202020204" pitchFamily="34" charset="0"/>
                        </a:rPr>
                        <a:t>Substance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latin typeface="Century Gothic" panose="020B0502020202020204" pitchFamily="34" charset="0"/>
                        </a:rPr>
                        <a:t>Symbol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latin typeface="Century Gothic" panose="020B0502020202020204" pitchFamily="34" charset="0"/>
                        </a:rPr>
                        <a:t>Appearance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a:latin typeface="Century Gothic" panose="020B0502020202020204" pitchFamily="34" charset="0"/>
                        </a:rPr>
                        <a:t>Element, mixture</a:t>
                      </a:r>
                      <a:r>
                        <a:rPr lang="en-US" sz="1500" b="1" i="0" baseline="0">
                          <a:latin typeface="Century Gothic" panose="020B0502020202020204" pitchFamily="34" charset="0"/>
                        </a:rPr>
                        <a:t> or</a:t>
                      </a:r>
                      <a:r>
                        <a:rPr lang="en-US" sz="1500" b="1" i="0">
                          <a:latin typeface="Century Gothic" panose="020B0502020202020204" pitchFamily="34" charset="0"/>
                        </a:rPr>
                        <a:t> compound?</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0">
                <a:tc>
                  <a:txBody>
                    <a:bodyPr/>
                    <a:lstStyle/>
                    <a:p>
                      <a:pPr>
                        <a:lnSpc>
                          <a:spcPct val="100000"/>
                        </a:lnSpc>
                      </a:pPr>
                      <a:r>
                        <a:rPr lang="en-US" sz="1500" b="0" i="0">
                          <a:latin typeface="Century Gothic" panose="020B0502020202020204" pitchFamily="34" charset="0"/>
                        </a:rPr>
                        <a:t>Zinc</a:t>
                      </a:r>
                    </a:p>
                    <a:p>
                      <a:pPr>
                        <a:lnSpc>
                          <a:spcPct val="100000"/>
                        </a:lnSpc>
                      </a:pPr>
                      <a:endParaRPr lang="en-US" sz="1500" b="0" i="0">
                        <a:latin typeface="Century Gothic" panose="020B0502020202020204" pitchFamily="34" charset="0"/>
                      </a:endParaRPr>
                    </a:p>
                    <a:p>
                      <a:pPr>
                        <a:lnSpc>
                          <a:spcPct val="100000"/>
                        </a:lnSpc>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Sulfur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a:latin typeface="Century Gothic" panose="020B0502020202020204" pitchFamily="34" charset="0"/>
                        </a:rPr>
                        <a:t>Zinc sulfide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bl>
          </a:graphicData>
        </a:graphic>
      </p:graphicFrame>
      <p:sp>
        <p:nvSpPr>
          <p:cNvPr id="7" name="Vertical Title 1">
            <a:extLst>
              <a:ext uri="{FF2B5EF4-FFF2-40B4-BE49-F238E27FC236}">
                <a16:creationId xmlns:a16="http://schemas.microsoft.com/office/drawing/2014/main" id="{F5535C47-19FF-734C-86EE-239D000629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Observations</a:t>
            </a:r>
            <a:endParaRPr lang="en-US" sz="2200" b="1" i="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540000" y="540000"/>
            <a:ext cx="10080000" cy="440661"/>
          </a:xfrm>
        </p:spPr>
        <p:txBody>
          <a:bodyPr/>
          <a:lstStyle/>
          <a:p>
            <a:r>
              <a:rPr lang="en-US"/>
              <a:t>Observations</a:t>
            </a:r>
            <a:br>
              <a:rPr lang="en-US"/>
            </a:br>
            <a:br>
              <a:rPr lang="en-US"/>
            </a:br>
            <a:endParaRPr lang="en-US"/>
          </a:p>
        </p:txBody>
      </p:sp>
      <p:sp>
        <p:nvSpPr>
          <p:cNvPr id="3" name="Rectangle 2">
            <a:extLst>
              <a:ext uri="{FF2B5EF4-FFF2-40B4-BE49-F238E27FC236}">
                <a16:creationId xmlns:a16="http://schemas.microsoft.com/office/drawing/2014/main" id="{4032F2ED-37DB-AAA5-4683-0E946CDA5481}"/>
              </a:ext>
            </a:extLst>
          </p:cNvPr>
          <p:cNvSpPr/>
          <p:nvPr/>
        </p:nvSpPr>
        <p:spPr>
          <a:xfrm>
            <a:off x="388334" y="1391564"/>
            <a:ext cx="9896468" cy="769441"/>
          </a:xfrm>
          <a:prstGeom prst="rect">
            <a:avLst/>
          </a:prstGeom>
        </p:spPr>
        <p:txBody>
          <a:bodyPr wrap="square">
            <a:spAutoFit/>
          </a:bodyPr>
          <a:lstStyle/>
          <a:p>
            <a:r>
              <a:rPr lang="en-US" sz="2200">
                <a:latin typeface="Century Gothic" panose="020B0502020202020204" pitchFamily="34" charset="0"/>
              </a:rPr>
              <a:t>Watch the teacher demonstration and note down your observations in the table. </a:t>
            </a:r>
            <a:endParaRPr lang="en-GB" sz="2200">
              <a:latin typeface="Century Gothic" panose="020B0502020202020204" pitchFamily="34" charset="0"/>
            </a:endParaRPr>
          </a:p>
        </p:txBody>
      </p:sp>
    </p:spTree>
    <p:extLst>
      <p:ext uri="{BB962C8B-B14F-4D97-AF65-F5344CB8AC3E}">
        <p14:creationId xmlns:p14="http://schemas.microsoft.com/office/powerpoint/2010/main" val="3898468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Follow-up questions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a:xfrm>
                <a:off x="540000" y="1260000"/>
                <a:ext cx="10080000" cy="5040000"/>
              </a:xfrm>
            </p:spPr>
            <p:txBody>
              <a:bodyPr>
                <a:normAutofit lnSpcReduction="10000"/>
              </a:bodyPr>
              <a:lstStyle/>
              <a:p>
                <a:pPr marL="457200" indent="-457200">
                  <a:buFont typeface="+mj-lt"/>
                  <a:buAutoNum type="arabicPeriod"/>
                </a:pPr>
                <a:r>
                  <a:rPr lang="en-GB"/>
                  <a:t>Explain how you know that a chemical reaction has occurred between zinc and </a:t>
                </a:r>
                <a:r>
                  <a:rPr lang="en-GB" err="1"/>
                  <a:t>sulfur</a:t>
                </a:r>
                <a:r>
                  <a:rPr lang="en-GB"/>
                  <a:t>. Refer to descriptions of changes in colour in your answer. </a:t>
                </a:r>
              </a:p>
              <a:p>
                <a:pPr marL="457200" indent="-457200">
                  <a:buFont typeface="+mj-lt"/>
                  <a:buAutoNum type="arabicPeriod"/>
                </a:pPr>
                <a:r>
                  <a:rPr lang="en-GB"/>
                  <a:t>In the reaction you observed, zinc (</a:t>
                </a:r>
                <a14:m>
                  <m:oMath xmlns:m="http://schemas.openxmlformats.org/officeDocument/2006/math">
                    <m:r>
                      <m:rPr>
                        <m:sty m:val="p"/>
                      </m:rPr>
                      <a:rPr lang="en-GB" i="0" dirty="0" smtClean="0">
                        <a:latin typeface="Cambria Math" panose="02040503050406030204" pitchFamily="18" charset="0"/>
                      </a:rPr>
                      <m:t>Zn</m:t>
                    </m:r>
                  </m:oMath>
                </a14:m>
                <a:r>
                  <a:rPr lang="en-GB"/>
                  <a:t>) reacted with </a:t>
                </a:r>
                <a:r>
                  <a:rPr lang="en-GB" err="1"/>
                  <a:t>sulfur</a:t>
                </a:r>
                <a:r>
                  <a:rPr lang="en-GB"/>
                  <a:t> (</a:t>
                </a:r>
                <a14:m>
                  <m:oMath xmlns:m="http://schemas.openxmlformats.org/officeDocument/2006/math">
                    <m:r>
                      <m:rPr>
                        <m:sty m:val="p"/>
                      </m:rPr>
                      <a:rPr lang="en-GB" i="0" dirty="0" smtClean="0">
                        <a:latin typeface="Cambria Math" panose="02040503050406030204" pitchFamily="18" charset="0"/>
                      </a:rPr>
                      <m:t>S</m:t>
                    </m:r>
                  </m:oMath>
                </a14:m>
                <a:r>
                  <a:rPr lang="en-GB"/>
                  <a:t>) to produce zinc </a:t>
                </a:r>
                <a:r>
                  <a:rPr lang="en-GB" err="1"/>
                  <a:t>sulfide</a:t>
                </a:r>
                <a:r>
                  <a:rPr lang="en-GB"/>
                  <a:t> (</a:t>
                </a:r>
                <a14:m>
                  <m:oMath xmlns:m="http://schemas.openxmlformats.org/officeDocument/2006/math">
                    <m:r>
                      <m:rPr>
                        <m:sty m:val="p"/>
                      </m:rPr>
                      <a:rPr lang="en-GB" i="0" dirty="0" smtClean="0">
                        <a:latin typeface="Cambria Math" panose="02040503050406030204" pitchFamily="18" charset="0"/>
                      </a:rPr>
                      <m:t>ZnS</m:t>
                    </m:r>
                  </m:oMath>
                </a14:m>
                <a:r>
                  <a:rPr lang="en-GB"/>
                  <a:t>). </a:t>
                </a:r>
              </a:p>
              <a:p>
                <a:pPr marL="0" indent="0">
                  <a:buNone/>
                </a:pPr>
                <a:r>
                  <a:rPr lang="en-GB"/>
                  <a:t>(a) Write a word equation for this reaction. </a:t>
                </a:r>
              </a:p>
              <a:p>
                <a:pPr marL="0" indent="0">
                  <a:buNone/>
                </a:pPr>
                <a:r>
                  <a:rPr lang="en-GB"/>
                  <a:t>(b) Write a symbol equation for this reaction. Include state symbols.</a:t>
                </a:r>
              </a:p>
              <a:p>
                <a:pPr marL="457200" indent="-457200">
                  <a:buFont typeface="+mj-lt"/>
                  <a:buAutoNum type="arabicPeriod" startAt="3"/>
                </a:pPr>
                <a:r>
                  <a:rPr lang="en-GB"/>
                  <a:t>The reaction between zinc and </a:t>
                </a:r>
                <a:r>
                  <a:rPr lang="en-GB" err="1"/>
                  <a:t>sulfur</a:t>
                </a:r>
                <a:r>
                  <a:rPr lang="en-GB"/>
                  <a:t> is exothermic. </a:t>
                </a:r>
              </a:p>
              <a:p>
                <a:pPr marL="0" indent="0">
                  <a:buNone/>
                </a:pPr>
                <a:r>
                  <a:rPr lang="en-GB"/>
                  <a:t>(a) Describe the observations that support this statement.</a:t>
                </a:r>
              </a:p>
              <a:p>
                <a:pPr marL="0" indent="0">
                  <a:buNone/>
                </a:pPr>
                <a:r>
                  <a:rPr lang="en-GB"/>
                  <a:t>(b) Describe the energy changes that take place during the chemical reaction.</a:t>
                </a:r>
              </a:p>
              <a:p>
                <a:pPr marL="0" indent="0">
                  <a:buNone/>
                </a:pPr>
                <a:r>
                  <a:rPr lang="en-GB"/>
                  <a:t>(c) Explain why the reaction needed to be heated at the start.</a:t>
                </a:r>
              </a:p>
              <a:p>
                <a:pPr marL="0" indent="0">
                  <a:buNone/>
                </a:pPr>
                <a:endParaRPr lang="en-GB"/>
              </a:p>
              <a:p>
                <a:pPr marL="0" indent="0">
                  <a:buNone/>
                </a:pPr>
                <a:endParaRPr lang="en-GB"/>
              </a:p>
              <a:p>
                <a:pPr marL="0" indent="0">
                  <a:buNone/>
                </a:pPr>
                <a:endParaRPr lang="en-GB"/>
              </a:p>
            </p:txBody>
          </p:sp>
        </mc:Choice>
        <mc:Fallback>
          <p:sp>
            <p:nvSpPr>
              <p:cNvPr id="3" name="Content Placeholder 2">
                <a:extLst>
                  <a:ext uri="{FF2B5EF4-FFF2-40B4-BE49-F238E27FC236}">
                    <a16:creationId xmlns:a16="http://schemas.microsoft.com/office/drawing/2014/main" id="{BCFFB25B-F7CD-BA43-B498-C6CDF64364F7}"/>
                  </a:ext>
                </a:extLst>
              </p:cNvPr>
              <p:cNvSpPr>
                <a:spLocks noGrp="1" noRot="1" noChangeAspect="1" noMove="1" noResize="1" noEditPoints="1" noAdjustHandles="1" noChangeArrowheads="1" noChangeShapeType="1" noTextEdit="1"/>
              </p:cNvSpPr>
              <p:nvPr>
                <p:ph idx="1"/>
              </p:nvPr>
            </p:nvSpPr>
            <p:spPr>
              <a:xfrm>
                <a:off x="540000" y="1260000"/>
                <a:ext cx="10080000" cy="5040000"/>
              </a:xfrm>
              <a:blipFill>
                <a:blip r:embed="rId2"/>
                <a:stretch>
                  <a:fillRect l="-2117" t="-4237" r="-1089"/>
                </a:stretch>
              </a:blipFill>
            </p:spPr>
            <p:txBody>
              <a:bodyPr/>
              <a:lstStyle/>
              <a:p>
                <a:r>
                  <a:rPr lang="en-US">
                    <a:noFill/>
                  </a:rPr>
                  <a:t> </a:t>
                </a:r>
              </a:p>
            </p:txBody>
          </p:sp>
        </mc:Fallback>
      </mc:AlternateContent>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Follow – up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61654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Follow-up questions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rmAutofit fontScale="92500"/>
              </a:bodyPr>
              <a:lstStyle/>
              <a:p>
                <a:pPr marL="457200" indent="-457200">
                  <a:buFont typeface="+mj-lt"/>
                  <a:buAutoNum type="arabicPeriod" startAt="4"/>
                </a:pPr>
                <a:r>
                  <a:rPr lang="en-GB"/>
                  <a:t>During the reaction between zinc and </a:t>
                </a:r>
                <a:r>
                  <a:rPr lang="en-GB" err="1"/>
                  <a:t>sulfur</a:t>
                </a:r>
                <a:r>
                  <a:rPr lang="en-GB"/>
                  <a:t>, two by-products were formed, zinc oxide, </a:t>
                </a:r>
                <a14:m>
                  <m:oMath xmlns:m="http://schemas.openxmlformats.org/officeDocument/2006/math">
                    <m:r>
                      <m:rPr>
                        <m:sty m:val="p"/>
                      </m:rPr>
                      <a:rPr lang="en-GB" i="0" dirty="0" smtClean="0">
                        <a:latin typeface="Cambria Math" panose="02040503050406030204" pitchFamily="18" charset="0"/>
                      </a:rPr>
                      <m:t>ZnO</m:t>
                    </m:r>
                  </m:oMath>
                </a14:m>
                <a:r>
                  <a:rPr lang="en-GB"/>
                  <a:t>, and </a:t>
                </a:r>
                <a:r>
                  <a:rPr lang="en-GB" err="1"/>
                  <a:t>sulfur</a:t>
                </a:r>
                <a:r>
                  <a:rPr lang="en-GB"/>
                  <a:t> dioxide, </a:t>
                </a:r>
                <a14:m>
                  <m:oMath xmlns:m="http://schemas.openxmlformats.org/officeDocument/2006/math">
                    <m:r>
                      <m:rPr>
                        <m:sty m:val="p"/>
                      </m:rPr>
                      <a:rPr lang="en-GB" i="0" dirty="0" smtClean="0">
                        <a:latin typeface="Cambria Math" panose="02040503050406030204" pitchFamily="18" charset="0"/>
                      </a:rPr>
                      <m:t>S</m:t>
                    </m:r>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en-GB" b="0" i="0" dirty="0" smtClean="0">
                            <a:latin typeface="Cambria Math" panose="02040503050406030204" pitchFamily="18" charset="0"/>
                          </a:rPr>
                          <m:t>2</m:t>
                        </m:r>
                      </m:sub>
                    </m:sSub>
                  </m:oMath>
                </a14:m>
                <a:r>
                  <a:rPr lang="en-GB"/>
                  <a:t>.</a:t>
                </a:r>
              </a:p>
              <a:p>
                <a:pPr marL="0" indent="0">
                  <a:buNone/>
                </a:pPr>
                <a:r>
                  <a:rPr lang="en-GB"/>
                  <a:t>(a) State the meaning of the term by-product.</a:t>
                </a:r>
              </a:p>
              <a:p>
                <a:pPr marL="0" indent="0">
                  <a:buNone/>
                </a:pPr>
                <a:r>
                  <a:rPr lang="en-GB"/>
                  <a:t>(b) Name all the compounds present in the mixture at the end of the main chemical reaction.</a:t>
                </a:r>
              </a:p>
              <a:p>
                <a:pPr marL="0" indent="0">
                  <a:buNone/>
                </a:pPr>
                <a:r>
                  <a:rPr lang="en-GB"/>
                  <a:t>(c) Write a symbol equation for the formation of each by-product.</a:t>
                </a:r>
              </a:p>
              <a:p>
                <a:pPr marL="0" indent="0">
                  <a:buNone/>
                </a:pPr>
                <a:r>
                  <a:rPr lang="en-GB"/>
                  <a:t>(d) Identify the reactants for each by-product and explain where each reactant came from.</a:t>
                </a:r>
              </a:p>
              <a:p>
                <a:pPr marL="457200" lvl="0" indent="-457200">
                  <a:buFont typeface="+mj-lt"/>
                  <a:buAutoNum type="arabicPeriod" startAt="5"/>
                </a:pPr>
                <a:r>
                  <a:rPr lang="en-GB"/>
                  <a:t>The percentage yield of a reaction is calculated using the equation:</a:t>
                </a:r>
              </a:p>
              <a:p>
                <a:pPr marL="0" indent="0">
                  <a:buNone/>
                </a:pPr>
                <a14:m>
                  <m:oMathPara xmlns:m="http://schemas.openxmlformats.org/officeDocument/2006/math">
                    <m:oMathParaPr>
                      <m:jc m:val="centerGroup"/>
                    </m:oMathParaPr>
                    <m:oMath xmlns:m="http://schemas.openxmlformats.org/officeDocument/2006/math">
                      <m:r>
                        <a:rPr lang="en-GB" i="0">
                          <a:latin typeface="Cambria Math" panose="02040503050406030204" pitchFamily="18" charset="0"/>
                        </a:rPr>
                        <m:t>% </m:t>
                      </m:r>
                      <m:r>
                        <m:rPr>
                          <m:sty m:val="p"/>
                        </m:rPr>
                        <a:rPr lang="en-GB" i="0">
                          <a:latin typeface="Cambria Math" panose="02040503050406030204" pitchFamily="18" charset="0"/>
                        </a:rPr>
                        <m:t>yield</m:t>
                      </m:r>
                      <m:r>
                        <a:rPr lang="en-GB" i="0">
                          <a:latin typeface="Cambria Math" panose="02040503050406030204" pitchFamily="18" charset="0"/>
                        </a:rPr>
                        <m:t>= </m:t>
                      </m:r>
                      <m:box>
                        <m:boxPr>
                          <m:ctrlPr>
                            <a:rPr lang="en-GB" i="1">
                              <a:latin typeface="Cambria Math" panose="02040503050406030204" pitchFamily="18" charset="0"/>
                            </a:rPr>
                          </m:ctrlPr>
                        </m:boxPr>
                        <m:e>
                          <m:argPr>
                            <m:argSz m:val="-1"/>
                          </m:argPr>
                          <m:f>
                            <m:fPr>
                              <m:ctrlPr>
                                <a:rPr lang="en-GB" i="1">
                                  <a:latin typeface="Cambria Math" panose="02040503050406030204" pitchFamily="18" charset="0"/>
                                </a:rPr>
                              </m:ctrlPr>
                            </m:fPr>
                            <m:num>
                              <m:r>
                                <m:rPr>
                                  <m:sty m:val="p"/>
                                </m:rPr>
                                <a:rPr lang="en-GB" i="0">
                                  <a:latin typeface="Cambria Math" panose="02040503050406030204" pitchFamily="18" charset="0"/>
                                </a:rPr>
                                <m:t>actual</m:t>
                              </m:r>
                              <m:r>
                                <a:rPr lang="en-GB" i="0">
                                  <a:latin typeface="Cambria Math" panose="02040503050406030204" pitchFamily="18" charset="0"/>
                                </a:rPr>
                                <m:t> </m:t>
                              </m:r>
                              <m:r>
                                <m:rPr>
                                  <m:sty m:val="p"/>
                                </m:rPr>
                                <a:rPr lang="en-GB" i="0">
                                  <a:latin typeface="Cambria Math" panose="02040503050406030204" pitchFamily="18" charset="0"/>
                                </a:rPr>
                                <m:t>yield</m:t>
                              </m:r>
                            </m:num>
                            <m:den>
                              <m:r>
                                <m:rPr>
                                  <m:sty m:val="p"/>
                                </m:rPr>
                                <a:rPr lang="en-GB" i="0">
                                  <a:latin typeface="Cambria Math" panose="02040503050406030204" pitchFamily="18" charset="0"/>
                                </a:rPr>
                                <m:t>theoretical</m:t>
                              </m:r>
                              <m:r>
                                <a:rPr lang="en-GB" i="0">
                                  <a:latin typeface="Cambria Math" panose="02040503050406030204" pitchFamily="18" charset="0"/>
                                </a:rPr>
                                <m:t> </m:t>
                              </m:r>
                              <m:r>
                                <m:rPr>
                                  <m:sty m:val="p"/>
                                </m:rPr>
                                <a:rPr lang="en-GB" i="0">
                                  <a:latin typeface="Cambria Math" panose="02040503050406030204" pitchFamily="18" charset="0"/>
                                </a:rPr>
                                <m:t>yield</m:t>
                              </m:r>
                            </m:den>
                          </m:f>
                        </m:e>
                      </m:box>
                    </m:oMath>
                  </m:oMathPara>
                </a14:m>
                <a:endParaRPr lang="en-GB"/>
              </a:p>
              <a:p>
                <a:pPr marL="457200" indent="0">
                  <a:buNone/>
                </a:pPr>
                <a:r>
                  <a:rPr lang="en-GB"/>
                  <a:t> Suggest why this reaction has a yield of less than 100%.</a:t>
                </a:r>
              </a:p>
              <a:p>
                <a:pPr marL="0" indent="0">
                  <a:buNone/>
                </a:pPr>
                <a:endParaRPr lang="en-GB"/>
              </a:p>
              <a:p>
                <a:pPr marL="457200" indent="-457200">
                  <a:buFont typeface="+mj-lt"/>
                  <a:buAutoNum type="alphaLcParenR"/>
                </a:pPr>
                <a:endParaRPr lang="en-GB"/>
              </a:p>
              <a:p>
                <a:pPr marL="457200" indent="-457200">
                  <a:buFont typeface="+mj-lt"/>
                  <a:buAutoNum type="alphaLcParenR"/>
                </a:pPr>
                <a:endParaRPr lang="en-GB"/>
              </a:p>
              <a:p>
                <a:pPr marL="457200" indent="-457200">
                  <a:buAutoNum type="alphaLcParenR"/>
                </a:pPr>
                <a:endParaRPr lang="en-GB"/>
              </a:p>
              <a:p>
                <a:pPr marL="457200" indent="-457200">
                  <a:buAutoNum type="alphaLcParenR"/>
                </a:pPr>
                <a:endParaRPr lang="en-GB"/>
              </a:p>
              <a:p>
                <a:pPr marL="457200" indent="-457200">
                  <a:buAutoNum type="alphaLcParenR"/>
                </a:pPr>
                <a:endParaRPr lang="en-GB"/>
              </a:p>
              <a:p>
                <a:pPr marL="0" indent="0">
                  <a:buNone/>
                </a:pPr>
                <a:endParaRPr lang="en-GB"/>
              </a:p>
            </p:txBody>
          </p:sp>
        </mc:Choice>
        <mc:Fallback>
          <p:sp>
            <p:nvSpPr>
              <p:cNvPr id="3" name="Content Placeholder 2">
                <a:extLst>
                  <a:ext uri="{FF2B5EF4-FFF2-40B4-BE49-F238E27FC236}">
                    <a16:creationId xmlns:a16="http://schemas.microsoft.com/office/drawing/2014/main" id="{BCFFB25B-F7CD-BA43-B498-C6CDF64364F7}"/>
                  </a:ext>
                </a:extLst>
              </p:cNvPr>
              <p:cNvSpPr>
                <a:spLocks noGrp="1" noRot="1" noChangeAspect="1" noMove="1" noResize="1" noEditPoints="1" noAdjustHandles="1" noChangeArrowheads="1" noChangeShapeType="1" noTextEdit="1"/>
              </p:cNvSpPr>
              <p:nvPr>
                <p:ph idx="1"/>
              </p:nvPr>
            </p:nvSpPr>
            <p:spPr>
              <a:blipFill>
                <a:blip r:embed="rId2"/>
                <a:stretch>
                  <a:fillRect l="-1996" t="-3390" r="-605"/>
                </a:stretch>
              </a:blipFill>
            </p:spPr>
            <p:txBody>
              <a:bodyPr/>
              <a:lstStyle/>
              <a:p>
                <a:r>
                  <a:rPr lang="en-US">
                    <a:noFill/>
                  </a:rPr>
                  <a:t> </a:t>
                </a:r>
              </a:p>
            </p:txBody>
          </p:sp>
        </mc:Fallback>
      </mc:AlternateContent>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Follow – up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240661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Follow-up questions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a:xfrm>
            <a:off x="540000" y="1260000"/>
            <a:ext cx="10624824" cy="5040000"/>
          </a:xfrm>
        </p:spPr>
        <p:txBody>
          <a:bodyPr>
            <a:normAutofit/>
          </a:bodyPr>
          <a:lstStyle/>
          <a:p>
            <a:pPr marL="457200" indent="-457200">
              <a:buFont typeface="+mj-lt"/>
              <a:buAutoNum type="arabicPeriod" startAt="6"/>
            </a:pPr>
            <a:r>
              <a:rPr lang="en-GB"/>
              <a:t>Zinc can be obtained from zinc </a:t>
            </a:r>
            <a:r>
              <a:rPr lang="en-GB" err="1"/>
              <a:t>sulfide</a:t>
            </a:r>
            <a:r>
              <a:rPr lang="en-GB"/>
              <a:t> by a smelting process. </a:t>
            </a:r>
          </a:p>
          <a:p>
            <a:pPr marL="0" lvl="0" indent="0">
              <a:buNone/>
            </a:pPr>
            <a:r>
              <a:rPr lang="en-GB" b="1"/>
              <a:t>Step 1 </a:t>
            </a:r>
            <a:r>
              <a:rPr lang="en-GB"/>
              <a:t>The zinc ore is roasted in air, converting it to zinc oxide.</a:t>
            </a:r>
          </a:p>
          <a:p>
            <a:pPr marL="0" lvl="0" indent="0">
              <a:buNone/>
            </a:pPr>
            <a:r>
              <a:rPr lang="en-GB" b="1"/>
              <a:t>Step 2 </a:t>
            </a:r>
            <a:r>
              <a:rPr lang="en-GB"/>
              <a:t>Coke and the roasted ore are fed into the top of the furnace, and air is blasted in at the bottom. The zinc oxide is reduced to zinc by carbon monoxide gas. </a:t>
            </a:r>
          </a:p>
          <a:p>
            <a:pPr marL="0" lvl="0" indent="0">
              <a:buNone/>
            </a:pPr>
            <a:r>
              <a:rPr lang="en-GB" b="1"/>
              <a:t>Step 3 </a:t>
            </a:r>
            <a:r>
              <a:rPr lang="en-GB"/>
              <a:t>To prevent the hot zinc from being re-oxidised, it is sprayed with molten lead, forming a mixture. As the mixture cools, the zinc separates out. </a:t>
            </a:r>
          </a:p>
          <a:p>
            <a:pPr marL="0" lvl="0" indent="0">
              <a:buNone/>
            </a:pPr>
            <a:r>
              <a:rPr lang="en-GB"/>
              <a:t>(a) Explain why it is so difficult to extract zinc from zinc </a:t>
            </a:r>
            <a:r>
              <a:rPr lang="en-GB" err="1"/>
              <a:t>sulfide</a:t>
            </a:r>
            <a:r>
              <a:rPr lang="en-GB"/>
              <a:t>.</a:t>
            </a:r>
          </a:p>
          <a:p>
            <a:pPr marL="0" lvl="0" indent="0">
              <a:buNone/>
            </a:pPr>
            <a:r>
              <a:rPr lang="en-GB"/>
              <a:t>(b) Write an equation to show the process occurring in step 1.</a:t>
            </a:r>
          </a:p>
          <a:p>
            <a:pPr marL="0" lvl="0" indent="0">
              <a:buNone/>
            </a:pPr>
            <a:r>
              <a:rPr lang="en-GB"/>
              <a:t>(c) Write an equation to show the process occurring in step 2.</a:t>
            </a:r>
          </a:p>
          <a:p>
            <a:pPr marL="0" lvl="0" indent="0">
              <a:buNone/>
            </a:pPr>
            <a:r>
              <a:rPr lang="en-GB"/>
              <a:t>(d) Explain why the zinc can be easily separated out in step 3.</a:t>
            </a:r>
          </a:p>
          <a:p>
            <a:pPr marL="0" lvl="0" indent="0">
              <a:buNone/>
            </a:pPr>
            <a:endParaRPr lang="en-GB"/>
          </a:p>
          <a:p>
            <a:pPr marL="0" lvl="0" indent="0">
              <a:buNone/>
            </a:pPr>
            <a:endParaRPr lang="en-GB"/>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Follow-up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97012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F7058-C41D-810A-875C-18EA985B17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A7496B-527D-5AD9-2EC5-CB20778611F5}"/>
              </a:ext>
            </a:extLst>
          </p:cNvPr>
          <p:cNvSpPr>
            <a:spLocks noGrp="1"/>
          </p:cNvSpPr>
          <p:nvPr>
            <p:ph type="title"/>
          </p:nvPr>
        </p:nvSpPr>
        <p:spPr/>
        <p:txBody>
          <a:bodyPr/>
          <a:lstStyle/>
          <a:p>
            <a:r>
              <a:rPr lang="en-US"/>
              <a:t>Answers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E89F98B-6448-C515-DDAA-9E0230C4C428}"/>
                  </a:ext>
                </a:extLst>
              </p:cNvPr>
              <p:cNvSpPr>
                <a:spLocks noGrp="1"/>
              </p:cNvSpPr>
              <p:nvPr>
                <p:ph idx="1"/>
              </p:nvPr>
            </p:nvSpPr>
            <p:spPr>
              <a:xfrm>
                <a:off x="540000" y="1260000"/>
                <a:ext cx="10080000" cy="5040000"/>
              </a:xfrm>
            </p:spPr>
            <p:txBody>
              <a:bodyPr>
                <a:normAutofit/>
              </a:bodyPr>
              <a:lstStyle/>
              <a:p>
                <a:pPr marL="457200" lvl="0" indent="-457200">
                  <a:buFont typeface="+mj-lt"/>
                  <a:buAutoNum type="arabicPeriod"/>
                </a:pPr>
                <a:r>
                  <a:rPr lang="en-GB"/>
                  <a:t>Observations during heating: observed a bright light; saw sparks; heard hisses/pops. Observations at the end: a pale-yellow solid substance was left, replacing the pale blue and bright yellow solid mixture.</a:t>
                </a:r>
              </a:p>
              <a:p>
                <a:pPr marL="457200" lvl="0" indent="-457200">
                  <a:buFont typeface="+mj-lt"/>
                  <a:buAutoNum type="arabicPeriod"/>
                </a:pPr>
                <a:r>
                  <a:rPr lang="en-GB"/>
                  <a:t>(a) zinc + </a:t>
                </a:r>
                <a:r>
                  <a:rPr lang="en-GB" err="1"/>
                  <a:t>sulfur</a:t>
                </a:r>
                <a:r>
                  <a:rPr lang="en-GB"/>
                  <a:t> </a:t>
                </a:r>
                <a14:m>
                  <m:oMath xmlns:m="http://schemas.openxmlformats.org/officeDocument/2006/math">
                    <m:r>
                      <a:rPr lang="en-GB" i="1">
                        <a:latin typeface="Cambria Math" panose="02040503050406030204" pitchFamily="18" charset="0"/>
                      </a:rPr>
                      <m:t>→</m:t>
                    </m:r>
                  </m:oMath>
                </a14:m>
                <a:r>
                  <a:rPr lang="en-GB"/>
                  <a:t> zinc </a:t>
                </a:r>
                <a:r>
                  <a:rPr lang="en-GB" err="1"/>
                  <a:t>sulfide</a:t>
                </a:r>
                <a:br>
                  <a:rPr lang="en-GB"/>
                </a:br>
                <a:r>
                  <a:rPr lang="en-GB"/>
                  <a:t>(b) </a:t>
                </a:r>
                <a14:m>
                  <m:oMath xmlns:m="http://schemas.openxmlformats.org/officeDocument/2006/math">
                    <m:r>
                      <m:rPr>
                        <m:sty m:val="p"/>
                      </m:rPr>
                      <a:rPr lang="en-GB" b="0" i="0" smtClean="0">
                        <a:latin typeface="Cambria Math" panose="02040503050406030204" pitchFamily="18" charset="0"/>
                      </a:rPr>
                      <m:t>Zn</m:t>
                    </m:r>
                    <m:d>
                      <m:dPr>
                        <m:ctrlPr>
                          <a:rPr lang="en-GB" b="0" i="1" smtClean="0">
                            <a:latin typeface="Cambria Math" panose="02040503050406030204" pitchFamily="18" charset="0"/>
                          </a:rPr>
                        </m:ctrlPr>
                      </m:dPr>
                      <m:e>
                        <m:r>
                          <m:rPr>
                            <m:sty m:val="p"/>
                          </m:rPr>
                          <a:rPr lang="en-GB" b="0" i="0" smtClean="0">
                            <a:latin typeface="Cambria Math" panose="02040503050406030204" pitchFamily="18" charset="0"/>
                          </a:rPr>
                          <m:t>s</m:t>
                        </m:r>
                      </m:e>
                    </m:d>
                    <m:r>
                      <a:rPr lang="en-GB" b="0" i="0" smtClean="0">
                        <a:latin typeface="Cambria Math" panose="02040503050406030204" pitchFamily="18" charset="0"/>
                      </a:rPr>
                      <m:t>+</m:t>
                    </m:r>
                    <m:r>
                      <m:rPr>
                        <m:sty m:val="p"/>
                      </m:rPr>
                      <a:rPr lang="en-GB" b="0" i="0" smtClean="0">
                        <a:latin typeface="Cambria Math" panose="02040503050406030204" pitchFamily="18" charset="0"/>
                      </a:rPr>
                      <m:t>S</m:t>
                    </m:r>
                    <m:d>
                      <m:dPr>
                        <m:ctrlPr>
                          <a:rPr lang="en-GB" b="0" i="1" smtClean="0">
                            <a:latin typeface="Cambria Math" panose="02040503050406030204" pitchFamily="18" charset="0"/>
                          </a:rPr>
                        </m:ctrlPr>
                      </m:dPr>
                      <m:e>
                        <m:r>
                          <m:rPr>
                            <m:sty m:val="p"/>
                          </m:rPr>
                          <a:rPr lang="en-GB" b="0" i="0" smtClean="0">
                            <a:latin typeface="Cambria Math" panose="02040503050406030204" pitchFamily="18" charset="0"/>
                          </a:rPr>
                          <m:t>s</m:t>
                        </m:r>
                      </m:e>
                    </m:d>
                    <m:r>
                      <a:rPr lang="en-GB" b="0" i="1"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rPr>
                      <m:t>Zn</m:t>
                    </m:r>
                    <m:r>
                      <a:rPr lang="en-GB" b="0" i="0" smtClean="0">
                        <a:latin typeface="Cambria Math" panose="02040503050406030204" pitchFamily="18" charset="0"/>
                      </a:rPr>
                      <m:t>(</m:t>
                    </m:r>
                    <m:r>
                      <m:rPr>
                        <m:sty m:val="p"/>
                      </m:rPr>
                      <a:rPr lang="en-GB" b="0" i="0" smtClean="0">
                        <a:latin typeface="Cambria Math" panose="02040503050406030204" pitchFamily="18" charset="0"/>
                      </a:rPr>
                      <m:t>s</m:t>
                    </m:r>
                    <m:r>
                      <a:rPr lang="en-GB" b="0" i="0" smtClean="0">
                        <a:latin typeface="Cambria Math" panose="02040503050406030204" pitchFamily="18" charset="0"/>
                      </a:rPr>
                      <m:t>)</m:t>
                    </m:r>
                  </m:oMath>
                </a14:m>
                <a:endParaRPr lang="en-GB"/>
              </a:p>
              <a:p>
                <a:pPr marL="457200" lvl="0" indent="-457200">
                  <a:buFont typeface="+mj-lt"/>
                  <a:buAutoNum type="arabicPeriod"/>
                </a:pPr>
                <a:r>
                  <a:rPr lang="en-GB"/>
                  <a:t>(a) observed a bright light; observed sparks; heard hisses/pops.</a:t>
                </a:r>
                <a:br>
                  <a:rPr lang="en-GB"/>
                </a:br>
                <a:r>
                  <a:rPr lang="en-GB"/>
                  <a:t>(b) At the start of the reaction, </a:t>
                </a:r>
                <a:r>
                  <a:rPr lang="en-GB" b="1"/>
                  <a:t>energy </a:t>
                </a:r>
                <a:r>
                  <a:rPr lang="en-GB"/>
                  <a:t>was needed to </a:t>
                </a:r>
                <a:r>
                  <a:rPr lang="en-GB" b="1"/>
                  <a:t>break</a:t>
                </a:r>
                <a:r>
                  <a:rPr lang="en-GB"/>
                  <a:t> the bonds in the reactants.</a:t>
                </a:r>
                <a:br>
                  <a:rPr lang="en-GB"/>
                </a:br>
                <a:r>
                  <a:rPr lang="en-GB"/>
                  <a:t>The </a:t>
                </a:r>
                <a:r>
                  <a:rPr lang="en-GB" b="1"/>
                  <a:t>atoms</a:t>
                </a:r>
                <a:r>
                  <a:rPr lang="en-GB"/>
                  <a:t> rearranged and </a:t>
                </a:r>
                <a:r>
                  <a:rPr lang="en-GB" b="1"/>
                  <a:t>energy</a:t>
                </a:r>
                <a:r>
                  <a:rPr lang="en-GB"/>
                  <a:t> was given out as the new bonds </a:t>
                </a:r>
                <a:r>
                  <a:rPr lang="en-GB" b="1"/>
                  <a:t>formed</a:t>
                </a:r>
                <a:r>
                  <a:rPr lang="en-GB"/>
                  <a:t>.</a:t>
                </a:r>
                <a:br>
                  <a:rPr lang="en-GB"/>
                </a:br>
                <a:r>
                  <a:rPr lang="en-GB"/>
                  <a:t>During the reaction,</a:t>
                </a:r>
                <a:r>
                  <a:rPr lang="en-GB" b="1"/>
                  <a:t> heat </a:t>
                </a:r>
                <a:r>
                  <a:rPr lang="en-GB"/>
                  <a:t>and sound </a:t>
                </a:r>
                <a:r>
                  <a:rPr lang="en-GB" b="1"/>
                  <a:t>energy</a:t>
                </a:r>
                <a:r>
                  <a:rPr lang="en-GB"/>
                  <a:t> were given out to the surroundings. Therefore, the reaction was exothermic.</a:t>
                </a:r>
                <a:br>
                  <a:rPr lang="en-GB"/>
                </a:br>
                <a:r>
                  <a:rPr lang="en-GB"/>
                  <a:t>(c) To get the reaction started.</a:t>
                </a:r>
              </a:p>
              <a:p>
                <a:pPr marL="0" indent="0">
                  <a:buNone/>
                </a:pPr>
                <a:endParaRPr lang="en-GB"/>
              </a:p>
              <a:p>
                <a:pPr marL="0" indent="0">
                  <a:buNone/>
                </a:pPr>
                <a:endParaRPr lang="en-GB"/>
              </a:p>
            </p:txBody>
          </p:sp>
        </mc:Choice>
        <mc:Fallback>
          <p:sp>
            <p:nvSpPr>
              <p:cNvPr id="3" name="Content Placeholder 2">
                <a:extLst>
                  <a:ext uri="{FF2B5EF4-FFF2-40B4-BE49-F238E27FC236}">
                    <a16:creationId xmlns:a16="http://schemas.microsoft.com/office/drawing/2014/main" id="{2E89F98B-6448-C515-DDAA-9E0230C4C428}"/>
                  </a:ext>
                </a:extLst>
              </p:cNvPr>
              <p:cNvSpPr>
                <a:spLocks noGrp="1" noRot="1" noChangeAspect="1" noMove="1" noResize="1" noEditPoints="1" noAdjustHandles="1" noChangeArrowheads="1" noChangeShapeType="1" noTextEdit="1"/>
              </p:cNvSpPr>
              <p:nvPr>
                <p:ph idx="1"/>
              </p:nvPr>
            </p:nvSpPr>
            <p:spPr>
              <a:xfrm>
                <a:off x="540000" y="1260000"/>
                <a:ext cx="10080000" cy="5040000"/>
              </a:xfrm>
              <a:blipFill>
                <a:blip r:embed="rId2"/>
                <a:stretch>
                  <a:fillRect l="-2117" t="-3511" r="-1210"/>
                </a:stretch>
              </a:blipFill>
            </p:spPr>
            <p:txBody>
              <a:bodyPr/>
              <a:lstStyle/>
              <a:p>
                <a:r>
                  <a:rPr lang="en-US">
                    <a:noFill/>
                  </a:rPr>
                  <a:t> </a:t>
                </a:r>
              </a:p>
            </p:txBody>
          </p:sp>
        </mc:Fallback>
      </mc:AlternateContent>
      <p:sp>
        <p:nvSpPr>
          <p:cNvPr id="4" name="Vertical Title 1">
            <a:extLst>
              <a:ext uri="{FF2B5EF4-FFF2-40B4-BE49-F238E27FC236}">
                <a16:creationId xmlns:a16="http://schemas.microsoft.com/office/drawing/2014/main" id="{C46B4475-2724-3999-89A6-236A305FAC0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Answers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317103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CDF8B-DDDE-53EB-AC02-D1CC44291C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FA2278-F831-86F3-CE5A-821687826EFE}"/>
              </a:ext>
            </a:extLst>
          </p:cNvPr>
          <p:cNvSpPr>
            <a:spLocks noGrp="1"/>
          </p:cNvSpPr>
          <p:nvPr>
            <p:ph type="title"/>
          </p:nvPr>
        </p:nvSpPr>
        <p:spPr/>
        <p:txBody>
          <a:bodyPr/>
          <a:lstStyle/>
          <a:p>
            <a:r>
              <a:rPr lang="en-US"/>
              <a:t>Follow-up questions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60DF6DA-313F-9984-C43C-F8286722A1E8}"/>
                  </a:ext>
                </a:extLst>
              </p:cNvPr>
              <p:cNvSpPr>
                <a:spLocks noGrp="1"/>
              </p:cNvSpPr>
              <p:nvPr>
                <p:ph idx="1"/>
              </p:nvPr>
            </p:nvSpPr>
            <p:spPr/>
            <p:txBody>
              <a:bodyPr>
                <a:normAutofit/>
              </a:bodyPr>
              <a:lstStyle/>
              <a:p>
                <a:pPr marL="457200" indent="-457200">
                  <a:buFont typeface="+mj-lt"/>
                  <a:buAutoNum type="arabicPeriod" startAt="4"/>
                </a:pPr>
                <a:r>
                  <a:rPr lang="en-GB"/>
                  <a:t>(a) A product formed during the reaction that is not wanted.</a:t>
                </a:r>
                <a:br>
                  <a:rPr lang="en-GB"/>
                </a:br>
                <a:r>
                  <a:rPr lang="en-GB"/>
                  <a:t>(b) Zinc </a:t>
                </a:r>
                <a:r>
                  <a:rPr lang="en-GB" err="1"/>
                  <a:t>sulfide</a:t>
                </a:r>
                <a:r>
                  <a:rPr lang="en-GB"/>
                  <a:t>. Zinc oxide</a:t>
                </a:r>
                <a:br>
                  <a:rPr lang="en-GB"/>
                </a:br>
                <a:r>
                  <a:rPr lang="en-GB"/>
                  <a:t>(c) zinc + oxygen </a:t>
                </a:r>
                <a14:m>
                  <m:oMath xmlns:m="http://schemas.openxmlformats.org/officeDocument/2006/math">
                    <m:r>
                      <a:rPr lang="en-GB" i="1">
                        <a:latin typeface="Cambria Math" panose="02040503050406030204" pitchFamily="18" charset="0"/>
                      </a:rPr>
                      <m:t>→</m:t>
                    </m:r>
                  </m:oMath>
                </a14:m>
                <a:r>
                  <a:rPr lang="en-GB"/>
                  <a:t> zinc oxide                 </a:t>
                </a:r>
                <a14:m>
                  <m:oMath xmlns:m="http://schemas.openxmlformats.org/officeDocument/2006/math">
                    <m:r>
                      <a:rPr lang="en-GB">
                        <a:latin typeface="Cambria Math" panose="02040503050406030204" pitchFamily="18" charset="0"/>
                      </a:rPr>
                      <m:t>2</m:t>
                    </m:r>
                    <m:r>
                      <m:rPr>
                        <m:sty m:val="p"/>
                      </m:rPr>
                      <a:rPr lang="en-GB">
                        <a:latin typeface="Cambria Math" panose="02040503050406030204" pitchFamily="18" charset="0"/>
                      </a:rPr>
                      <m:t>Zn</m:t>
                    </m:r>
                    <m:d>
                      <m:dPr>
                        <m:ctrlPr>
                          <a:rPr lang="en-GB" i="1">
                            <a:latin typeface="Cambria Math" panose="02040503050406030204" pitchFamily="18" charset="0"/>
                          </a:rPr>
                        </m:ctrlPr>
                      </m:dPr>
                      <m:e>
                        <m:r>
                          <m:rPr>
                            <m:sty m:val="p"/>
                          </m:rPr>
                          <a:rPr lang="en-GB">
                            <a:latin typeface="Cambria Math" panose="02040503050406030204" pitchFamily="18" charset="0"/>
                          </a:rPr>
                          <m:t>s</m:t>
                        </m:r>
                      </m:e>
                    </m:d>
                    <m:r>
                      <a:rPr lang="en-GB">
                        <a:latin typeface="Cambria Math" panose="02040503050406030204" pitchFamily="18" charset="0"/>
                      </a:rPr>
                      <m:t>+ </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r>
                      <a:rPr lang="en-GB">
                        <a:latin typeface="Cambria Math" panose="02040503050406030204" pitchFamily="18" charset="0"/>
                      </a:rPr>
                      <m:t>→ 2</m:t>
                    </m:r>
                    <m:r>
                      <m:rPr>
                        <m:sty m:val="p"/>
                      </m:rPr>
                      <a:rPr lang="en-GB">
                        <a:latin typeface="Cambria Math" panose="02040503050406030204" pitchFamily="18" charset="0"/>
                      </a:rPr>
                      <m:t>ZnO</m:t>
                    </m:r>
                    <m:d>
                      <m:dPr>
                        <m:ctrlPr>
                          <a:rPr lang="en-GB" i="1">
                            <a:latin typeface="Cambria Math" panose="02040503050406030204" pitchFamily="18" charset="0"/>
                          </a:rPr>
                        </m:ctrlPr>
                      </m:dPr>
                      <m:e>
                        <m:r>
                          <m:rPr>
                            <m:sty m:val="p"/>
                          </m:rPr>
                          <a:rPr lang="en-GB">
                            <a:latin typeface="Cambria Math" panose="02040503050406030204" pitchFamily="18" charset="0"/>
                          </a:rPr>
                          <m:t>s</m:t>
                        </m:r>
                      </m:e>
                    </m:d>
                  </m:oMath>
                </a14:m>
                <a:br>
                  <a:rPr lang="en-GB"/>
                </a:br>
                <a:r>
                  <a:rPr lang="en-GB" err="1"/>
                  <a:t>sulfur</a:t>
                </a:r>
                <a:r>
                  <a:rPr lang="en-GB"/>
                  <a:t> + oxygen </a:t>
                </a:r>
                <a14:m>
                  <m:oMath xmlns:m="http://schemas.openxmlformats.org/officeDocument/2006/math">
                    <m:r>
                      <a:rPr lang="en-GB" i="1">
                        <a:latin typeface="Cambria Math" panose="02040503050406030204" pitchFamily="18" charset="0"/>
                      </a:rPr>
                      <m:t>→</m:t>
                    </m:r>
                  </m:oMath>
                </a14:m>
                <a:r>
                  <a:rPr lang="en-GB"/>
                  <a:t> </a:t>
                </a:r>
                <a:r>
                  <a:rPr lang="en-GB" err="1"/>
                  <a:t>sulfur</a:t>
                </a:r>
                <a:r>
                  <a:rPr lang="en-GB"/>
                  <a:t> dioxide              </a:t>
                </a:r>
                <a14:m>
                  <m:oMath xmlns:m="http://schemas.openxmlformats.org/officeDocument/2006/math">
                    <m:r>
                      <m:rPr>
                        <m:sty m:val="p"/>
                      </m:rPr>
                      <a:rPr lang="en-GB">
                        <a:latin typeface="Cambria Math" panose="02040503050406030204" pitchFamily="18" charset="0"/>
                      </a:rPr>
                      <m:t>S</m:t>
                    </m:r>
                    <m:d>
                      <m:dPr>
                        <m:ctrlPr>
                          <a:rPr lang="en-GB" i="1">
                            <a:latin typeface="Cambria Math" panose="02040503050406030204" pitchFamily="18" charset="0"/>
                          </a:rPr>
                        </m:ctrlPr>
                      </m:dPr>
                      <m:e>
                        <m:r>
                          <m:rPr>
                            <m:sty m:val="p"/>
                          </m:rPr>
                          <a:rPr lang="en-GB">
                            <a:latin typeface="Cambria Math" panose="02040503050406030204" pitchFamily="18" charset="0"/>
                          </a:rPr>
                          <m:t>s</m:t>
                        </m:r>
                      </m:e>
                    </m:d>
                    <m:r>
                      <a:rPr lang="en-GB">
                        <a:latin typeface="Cambria Math" panose="02040503050406030204" pitchFamily="18" charset="0"/>
                      </a:rPr>
                      <m:t>+ </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r>
                      <a:rPr lang="en-GB">
                        <a:latin typeface="Cambria Math" panose="02040503050406030204" pitchFamily="18" charset="0"/>
                      </a:rPr>
                      <m:t>→ </m:t>
                    </m:r>
                    <m:r>
                      <m:rPr>
                        <m:sty m:val="p"/>
                      </m:rPr>
                      <a:rPr lang="en-GB">
                        <a:latin typeface="Cambria Math" panose="02040503050406030204" pitchFamily="18" charset="0"/>
                      </a:rPr>
                      <m:t>S</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oMath>
                </a14:m>
                <a:br>
                  <a:rPr lang="en-GB"/>
                </a:br>
                <a:r>
                  <a:rPr lang="en-GB"/>
                  <a:t>(d) For zinc oxide – reactants are zinc and oxygen; zinc came from the zinc / </a:t>
                </a:r>
                <a:r>
                  <a:rPr lang="en-GB" err="1"/>
                  <a:t>sulfur</a:t>
                </a:r>
                <a:r>
                  <a:rPr lang="en-GB"/>
                  <a:t> mixture, oxygen came from the air.</a:t>
                </a:r>
                <a:br>
                  <a:rPr lang="en-GB"/>
                </a:br>
                <a:r>
                  <a:rPr lang="en-GB"/>
                  <a:t>For </a:t>
                </a:r>
                <a:r>
                  <a:rPr lang="en-GB" err="1"/>
                  <a:t>sulfur</a:t>
                </a:r>
                <a:r>
                  <a:rPr lang="en-GB"/>
                  <a:t> dioxide – reactants are </a:t>
                </a:r>
                <a:r>
                  <a:rPr lang="en-GB" err="1"/>
                  <a:t>sulfur</a:t>
                </a:r>
                <a:r>
                  <a:rPr lang="en-GB"/>
                  <a:t> and oxygen; zinc came from the zinc / </a:t>
                </a:r>
                <a:r>
                  <a:rPr lang="en-GB" err="1"/>
                  <a:t>sulfur</a:t>
                </a:r>
                <a:r>
                  <a:rPr lang="en-GB"/>
                  <a:t> mixture, oxygen came from the air.</a:t>
                </a:r>
              </a:p>
              <a:p>
                <a:pPr marL="457200" lvl="0" indent="-457200">
                  <a:buFont typeface="+mj-lt"/>
                  <a:buAutoNum type="arabicPeriod" startAt="5"/>
                </a:pPr>
                <a:r>
                  <a:rPr lang="en-GB"/>
                  <a:t>By-products are formed during the reaction / Some </a:t>
                </a:r>
                <a:r>
                  <a:rPr lang="en-GB" err="1"/>
                  <a:t>sulfur</a:t>
                </a:r>
                <a:r>
                  <a:rPr lang="en-GB"/>
                  <a:t> dioxide is formed during the reaction / Some zinc oxide is formed during the reaction / Not all the zinc and </a:t>
                </a:r>
                <a:r>
                  <a:rPr lang="en-GB" err="1"/>
                  <a:t>sulfur</a:t>
                </a:r>
                <a:r>
                  <a:rPr lang="en-GB"/>
                  <a:t> atoms end up in the final zinc </a:t>
                </a:r>
                <a:r>
                  <a:rPr lang="en-GB" err="1"/>
                  <a:t>sulfide</a:t>
                </a:r>
                <a:r>
                  <a:rPr lang="en-GB"/>
                  <a:t> product. Therefore, the yield is less than100%. </a:t>
                </a:r>
              </a:p>
              <a:p>
                <a:pPr marL="0" indent="0">
                  <a:buNone/>
                </a:pPr>
                <a:endParaRPr lang="en-GB"/>
              </a:p>
              <a:p>
                <a:pPr marL="457200" indent="-457200">
                  <a:buFont typeface="+mj-lt"/>
                  <a:buAutoNum type="alphaLcParenR"/>
                </a:pPr>
                <a:endParaRPr lang="en-GB"/>
              </a:p>
              <a:p>
                <a:pPr marL="457200" indent="-457200">
                  <a:buFont typeface="+mj-lt"/>
                  <a:buAutoNum type="alphaLcParenR"/>
                </a:pPr>
                <a:endParaRPr lang="en-GB"/>
              </a:p>
              <a:p>
                <a:pPr marL="457200" indent="-457200">
                  <a:buAutoNum type="alphaLcParenR"/>
                </a:pPr>
                <a:endParaRPr lang="en-GB"/>
              </a:p>
              <a:p>
                <a:pPr marL="457200" indent="-457200">
                  <a:buAutoNum type="alphaLcParenR"/>
                </a:pPr>
                <a:endParaRPr lang="en-GB"/>
              </a:p>
              <a:p>
                <a:pPr marL="457200" indent="-457200">
                  <a:buAutoNum type="alphaLcParenR"/>
                </a:pPr>
                <a:endParaRPr lang="en-GB"/>
              </a:p>
              <a:p>
                <a:pPr marL="0" indent="0">
                  <a:buNone/>
                </a:pPr>
                <a:endParaRPr lang="en-GB"/>
              </a:p>
            </p:txBody>
          </p:sp>
        </mc:Choice>
        <mc:Fallback>
          <p:sp>
            <p:nvSpPr>
              <p:cNvPr id="3" name="Content Placeholder 2">
                <a:extLst>
                  <a:ext uri="{FF2B5EF4-FFF2-40B4-BE49-F238E27FC236}">
                    <a16:creationId xmlns:a16="http://schemas.microsoft.com/office/drawing/2014/main" id="{460DF6DA-313F-9984-C43C-F8286722A1E8}"/>
                  </a:ext>
                </a:extLst>
              </p:cNvPr>
              <p:cNvSpPr>
                <a:spLocks noGrp="1" noRot="1" noChangeAspect="1" noMove="1" noResize="1" noEditPoints="1" noAdjustHandles="1" noChangeArrowheads="1" noChangeShapeType="1" noTextEdit="1"/>
              </p:cNvSpPr>
              <p:nvPr>
                <p:ph idx="1"/>
              </p:nvPr>
            </p:nvSpPr>
            <p:spPr>
              <a:blipFill>
                <a:blip r:embed="rId2"/>
                <a:stretch>
                  <a:fillRect l="-2117" t="-3511" r="-302"/>
                </a:stretch>
              </a:blipFill>
            </p:spPr>
            <p:txBody>
              <a:bodyPr/>
              <a:lstStyle/>
              <a:p>
                <a:r>
                  <a:rPr lang="en-US">
                    <a:noFill/>
                  </a:rPr>
                  <a:t> </a:t>
                </a:r>
              </a:p>
            </p:txBody>
          </p:sp>
        </mc:Fallback>
      </mc:AlternateContent>
      <p:sp>
        <p:nvSpPr>
          <p:cNvPr id="4" name="Vertical Title 1">
            <a:extLst>
              <a:ext uri="{FF2B5EF4-FFF2-40B4-BE49-F238E27FC236}">
                <a16:creationId xmlns:a16="http://schemas.microsoft.com/office/drawing/2014/main" id="{FA1FE9D1-5C89-ED61-AFC6-38216743042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Follow – up questions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832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8335B-3E98-92EE-4E74-F3C7D354D0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F65AC3-FBDA-7D1F-59EC-891C695254B0}"/>
              </a:ext>
            </a:extLst>
          </p:cNvPr>
          <p:cNvSpPr>
            <a:spLocks noGrp="1"/>
          </p:cNvSpPr>
          <p:nvPr>
            <p:ph type="title"/>
          </p:nvPr>
        </p:nvSpPr>
        <p:spPr/>
        <p:txBody>
          <a:bodyPr/>
          <a:lstStyle/>
          <a:p>
            <a:r>
              <a:rPr lang="en-US"/>
              <a:t>Answers</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15F40D1-FA27-8578-66F2-DF42A27C970D}"/>
                  </a:ext>
                </a:extLst>
              </p:cNvPr>
              <p:cNvSpPr>
                <a:spLocks noGrp="1"/>
              </p:cNvSpPr>
              <p:nvPr>
                <p:ph idx="1"/>
              </p:nvPr>
            </p:nvSpPr>
            <p:spPr>
              <a:xfrm>
                <a:off x="540000" y="1260000"/>
                <a:ext cx="10624824" cy="5040000"/>
              </a:xfrm>
            </p:spPr>
            <p:txBody>
              <a:bodyPr>
                <a:normAutofit/>
              </a:bodyPr>
              <a:lstStyle/>
              <a:p>
                <a:pPr marL="457200" indent="-457200">
                  <a:buFont typeface="+mj-lt"/>
                  <a:buAutoNum type="arabicPeriod" startAt="6"/>
                </a:pPr>
                <a:r>
                  <a:rPr lang="en-GB"/>
                  <a:t>(a) Zinc </a:t>
                </a:r>
                <a:r>
                  <a:rPr lang="en-GB" err="1"/>
                  <a:t>sulfide</a:t>
                </a:r>
                <a:r>
                  <a:rPr lang="en-GB"/>
                  <a:t> is a compound. The atoms are held together by strong covalent bonds, so a lot of energy is required to break them.</a:t>
                </a:r>
                <a:br>
                  <a:rPr lang="en-GB"/>
                </a:br>
                <a:br>
                  <a:rPr lang="en-GB"/>
                </a:br>
                <a:r>
                  <a:rPr lang="en-GB"/>
                  <a:t>(b) zinc </a:t>
                </a:r>
                <a:r>
                  <a:rPr lang="en-GB" err="1"/>
                  <a:t>sulfide</a:t>
                </a:r>
                <a:r>
                  <a:rPr lang="en-GB"/>
                  <a:t> + oxygen </a:t>
                </a:r>
                <a14:m>
                  <m:oMath xmlns:m="http://schemas.openxmlformats.org/officeDocument/2006/math">
                    <m:r>
                      <a:rPr lang="en-GB">
                        <a:latin typeface="Cambria Math" panose="02040503050406030204" pitchFamily="18" charset="0"/>
                      </a:rPr>
                      <m:t>→</m:t>
                    </m:r>
                  </m:oMath>
                </a14:m>
                <a:r>
                  <a:rPr lang="en-GB"/>
                  <a:t> zinc oxide + </a:t>
                </a:r>
                <a:r>
                  <a:rPr lang="en-GB" err="1"/>
                  <a:t>sulfur</a:t>
                </a:r>
                <a:r>
                  <a:rPr lang="en-GB"/>
                  <a:t> dioxide</a:t>
                </a:r>
                <a:br>
                  <a:rPr lang="en-GB"/>
                </a:br>
                <a:r>
                  <a:rPr lang="en-GB"/>
                  <a:t>      </a:t>
                </a:r>
                <a14:m>
                  <m:oMath xmlns:m="http://schemas.openxmlformats.org/officeDocument/2006/math">
                    <m:r>
                      <a:rPr lang="en-GB">
                        <a:latin typeface="Cambria Math" panose="02040503050406030204" pitchFamily="18" charset="0"/>
                      </a:rPr>
                      <m:t>2</m:t>
                    </m:r>
                    <m:r>
                      <m:rPr>
                        <m:sty m:val="p"/>
                      </m:rPr>
                      <a:rPr lang="en-GB">
                        <a:latin typeface="Cambria Math" panose="02040503050406030204" pitchFamily="18" charset="0"/>
                      </a:rPr>
                      <m:t>ZnS</m:t>
                    </m:r>
                    <m:d>
                      <m:dPr>
                        <m:ctrlPr>
                          <a:rPr lang="en-GB" i="1">
                            <a:latin typeface="Cambria Math" panose="02040503050406030204" pitchFamily="18" charset="0"/>
                          </a:rPr>
                        </m:ctrlPr>
                      </m:dPr>
                      <m:e>
                        <m:r>
                          <m:rPr>
                            <m:sty m:val="p"/>
                          </m:rPr>
                          <a:rPr lang="en-GB">
                            <a:latin typeface="Cambria Math" panose="02040503050406030204" pitchFamily="18" charset="0"/>
                          </a:rPr>
                          <m:t>s</m:t>
                        </m:r>
                      </m:e>
                    </m:d>
                    <m:r>
                      <a:rPr lang="en-GB">
                        <a:latin typeface="Cambria Math" panose="02040503050406030204" pitchFamily="18" charset="0"/>
                      </a:rPr>
                      <m:t>+ 3</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r>
                      <a:rPr lang="en-GB">
                        <a:latin typeface="Cambria Math" panose="02040503050406030204" pitchFamily="18" charset="0"/>
                      </a:rPr>
                      <m:t>→ 2</m:t>
                    </m:r>
                    <m:r>
                      <m:rPr>
                        <m:sty m:val="p"/>
                      </m:rPr>
                      <a:rPr lang="en-GB">
                        <a:latin typeface="Cambria Math" panose="02040503050406030204" pitchFamily="18" charset="0"/>
                      </a:rPr>
                      <m:t>ZnO</m:t>
                    </m:r>
                    <m:d>
                      <m:dPr>
                        <m:ctrlPr>
                          <a:rPr lang="en-GB" i="1">
                            <a:latin typeface="Cambria Math" panose="02040503050406030204" pitchFamily="18" charset="0"/>
                          </a:rPr>
                        </m:ctrlPr>
                      </m:dPr>
                      <m:e>
                        <m:r>
                          <m:rPr>
                            <m:sty m:val="p"/>
                          </m:rPr>
                          <a:rPr lang="en-GB">
                            <a:latin typeface="Cambria Math" panose="02040503050406030204" pitchFamily="18" charset="0"/>
                          </a:rPr>
                          <m:t>s</m:t>
                        </m:r>
                      </m:e>
                    </m:d>
                    <m:r>
                      <a:rPr lang="en-GB">
                        <a:latin typeface="Cambria Math" panose="02040503050406030204" pitchFamily="18" charset="0"/>
                      </a:rPr>
                      <m:t>+ 2</m:t>
                    </m:r>
                    <m:r>
                      <m:rPr>
                        <m:sty m:val="p"/>
                      </m:rPr>
                      <a:rPr lang="en-GB">
                        <a:latin typeface="Cambria Math" panose="02040503050406030204" pitchFamily="18" charset="0"/>
                      </a:rPr>
                      <m:t>S</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oMath>
                </a14:m>
                <a:br>
                  <a:rPr lang="en-GB"/>
                </a:br>
                <a:br>
                  <a:rPr lang="en-GB"/>
                </a:br>
                <a:r>
                  <a:rPr lang="en-GB"/>
                  <a:t>(c) zinc oxide + carbon monoxide </a:t>
                </a:r>
                <a14:m>
                  <m:oMath xmlns:m="http://schemas.openxmlformats.org/officeDocument/2006/math">
                    <m:r>
                      <a:rPr lang="en-GB">
                        <a:latin typeface="Cambria Math" panose="02040503050406030204" pitchFamily="18" charset="0"/>
                      </a:rPr>
                      <m:t>→</m:t>
                    </m:r>
                  </m:oMath>
                </a14:m>
                <a:r>
                  <a:rPr lang="en-GB"/>
                  <a:t> zinc + carbon monoxide</a:t>
                </a:r>
                <a:br>
                  <a:rPr lang="en-GB"/>
                </a:br>
                <a14:m>
                  <m:oMath xmlns:m="http://schemas.openxmlformats.org/officeDocument/2006/math">
                    <m:r>
                      <a:rPr lang="en-GB" b="0" i="0" smtClean="0">
                        <a:latin typeface="Cambria Math" panose="02040503050406030204" pitchFamily="18" charset="0"/>
                      </a:rPr>
                      <m:t>       </m:t>
                    </m:r>
                    <m:r>
                      <m:rPr>
                        <m:sty m:val="p"/>
                      </m:rPr>
                      <a:rPr lang="en-GB">
                        <a:latin typeface="Cambria Math" panose="02040503050406030204" pitchFamily="18" charset="0"/>
                      </a:rPr>
                      <m:t>ZnO</m:t>
                    </m:r>
                    <m:d>
                      <m:dPr>
                        <m:ctrlPr>
                          <a:rPr lang="en-GB" i="1">
                            <a:latin typeface="Cambria Math" panose="02040503050406030204" pitchFamily="18" charset="0"/>
                          </a:rPr>
                        </m:ctrlPr>
                      </m:dPr>
                      <m:e>
                        <m:r>
                          <m:rPr>
                            <m:sty m:val="p"/>
                          </m:rPr>
                          <a:rPr lang="en-GB">
                            <a:latin typeface="Cambria Math" panose="02040503050406030204" pitchFamily="18" charset="0"/>
                          </a:rPr>
                          <m:t>s</m:t>
                        </m:r>
                      </m:e>
                    </m:d>
                    <m:r>
                      <a:rPr lang="en-GB">
                        <a:latin typeface="Cambria Math" panose="02040503050406030204" pitchFamily="18" charset="0"/>
                      </a:rPr>
                      <m:t>+ </m:t>
                    </m:r>
                    <m:r>
                      <m:rPr>
                        <m:sty m:val="p"/>
                      </m:rPr>
                      <a:rPr lang="en-GB">
                        <a:latin typeface="Cambria Math" panose="02040503050406030204" pitchFamily="18" charset="0"/>
                      </a:rPr>
                      <m:t>CO</m:t>
                    </m:r>
                    <m:d>
                      <m:dPr>
                        <m:ctrlPr>
                          <a:rPr lang="en-GB" i="1">
                            <a:latin typeface="Cambria Math" panose="02040503050406030204" pitchFamily="18" charset="0"/>
                          </a:rPr>
                        </m:ctrlPr>
                      </m:dPr>
                      <m:e>
                        <m:r>
                          <m:rPr>
                            <m:sty m:val="p"/>
                          </m:rPr>
                          <a:rPr lang="en-GB">
                            <a:latin typeface="Cambria Math" panose="02040503050406030204" pitchFamily="18" charset="0"/>
                          </a:rPr>
                          <m:t>g</m:t>
                        </m:r>
                      </m:e>
                    </m:d>
                    <m:r>
                      <a:rPr lang="en-GB">
                        <a:latin typeface="Cambria Math" panose="02040503050406030204" pitchFamily="18" charset="0"/>
                      </a:rPr>
                      <m:t>→ </m:t>
                    </m:r>
                    <m:r>
                      <m:rPr>
                        <m:sty m:val="p"/>
                      </m:rPr>
                      <a:rPr lang="en-GB">
                        <a:latin typeface="Cambria Math" panose="02040503050406030204" pitchFamily="18" charset="0"/>
                      </a:rPr>
                      <m:t>Zn</m:t>
                    </m:r>
                    <m:d>
                      <m:dPr>
                        <m:ctrlPr>
                          <a:rPr lang="en-GB" i="1">
                            <a:latin typeface="Cambria Math" panose="02040503050406030204" pitchFamily="18" charset="0"/>
                          </a:rPr>
                        </m:ctrlPr>
                      </m:dPr>
                      <m:e>
                        <m:r>
                          <m:rPr>
                            <m:sty m:val="p"/>
                          </m:rPr>
                          <a:rPr lang="en-GB">
                            <a:latin typeface="Cambria Math" panose="02040503050406030204" pitchFamily="18" charset="0"/>
                          </a:rPr>
                          <m:t>g</m:t>
                        </m:r>
                      </m:e>
                    </m:d>
                    <m:r>
                      <a:rPr lang="en-GB">
                        <a:latin typeface="Cambria Math" panose="02040503050406030204" pitchFamily="18" charset="0"/>
                      </a:rPr>
                      <m:t>+ </m:t>
                    </m:r>
                    <m:r>
                      <m:rPr>
                        <m:sty m:val="p"/>
                      </m:rPr>
                      <a:rPr lang="en-GB">
                        <a:latin typeface="Cambria Math" panose="02040503050406030204" pitchFamily="18" charset="0"/>
                      </a:rPr>
                      <m:t>C</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i="1">
                            <a:latin typeface="Cambria Math" panose="02040503050406030204" pitchFamily="18" charset="0"/>
                          </a:rPr>
                          <m:t>2</m:t>
                        </m:r>
                      </m:sub>
                    </m:sSub>
                    <m:d>
                      <m:dPr>
                        <m:ctrlPr>
                          <a:rPr lang="en-GB" i="1">
                            <a:latin typeface="Cambria Math" panose="02040503050406030204" pitchFamily="18" charset="0"/>
                          </a:rPr>
                        </m:ctrlPr>
                      </m:dPr>
                      <m:e>
                        <m:r>
                          <m:rPr>
                            <m:sty m:val="p"/>
                          </m:rPr>
                          <a:rPr lang="en-GB">
                            <a:latin typeface="Cambria Math" panose="02040503050406030204" pitchFamily="18" charset="0"/>
                          </a:rPr>
                          <m:t>g</m:t>
                        </m:r>
                      </m:e>
                    </m:d>
                  </m:oMath>
                </a14:m>
                <a:br>
                  <a:rPr lang="en-GB"/>
                </a:br>
                <a:br>
                  <a:rPr lang="en-GB"/>
                </a:br>
                <a:r>
                  <a:rPr lang="en-GB"/>
                  <a:t>(d) The zinc forms a mixture with lead. The components of a mixture can be easily separated by physical processes as there are no strong chemical bonds to break.</a:t>
                </a:r>
              </a:p>
              <a:p>
                <a:pPr marL="0" lvl="0" indent="0">
                  <a:buNone/>
                </a:pPr>
                <a:endParaRPr lang="en-GB"/>
              </a:p>
            </p:txBody>
          </p:sp>
        </mc:Choice>
        <mc:Fallback>
          <p:sp>
            <p:nvSpPr>
              <p:cNvPr id="3" name="Content Placeholder 2">
                <a:extLst>
                  <a:ext uri="{FF2B5EF4-FFF2-40B4-BE49-F238E27FC236}">
                    <a16:creationId xmlns:a16="http://schemas.microsoft.com/office/drawing/2014/main" id="{D15F40D1-FA27-8578-66F2-DF42A27C970D}"/>
                  </a:ext>
                </a:extLst>
              </p:cNvPr>
              <p:cNvSpPr>
                <a:spLocks noGrp="1" noRot="1" noChangeAspect="1" noMove="1" noResize="1" noEditPoints="1" noAdjustHandles="1" noChangeArrowheads="1" noChangeShapeType="1" noTextEdit="1"/>
              </p:cNvSpPr>
              <p:nvPr>
                <p:ph idx="1"/>
              </p:nvPr>
            </p:nvSpPr>
            <p:spPr>
              <a:xfrm>
                <a:off x="540000" y="1260000"/>
                <a:ext cx="10624824" cy="5040000"/>
              </a:xfrm>
              <a:blipFill>
                <a:blip r:embed="rId2"/>
                <a:stretch>
                  <a:fillRect l="-2008" t="-3511" r="-574"/>
                </a:stretch>
              </a:blipFill>
            </p:spPr>
            <p:txBody>
              <a:bodyPr/>
              <a:lstStyle/>
              <a:p>
                <a:r>
                  <a:rPr lang="en-US">
                    <a:noFill/>
                  </a:rPr>
                  <a:t> </a:t>
                </a:r>
              </a:p>
            </p:txBody>
          </p:sp>
        </mc:Fallback>
      </mc:AlternateContent>
      <p:sp>
        <p:nvSpPr>
          <p:cNvPr id="4" name="Vertical Title 1">
            <a:extLst>
              <a:ext uri="{FF2B5EF4-FFF2-40B4-BE49-F238E27FC236}">
                <a16:creationId xmlns:a16="http://schemas.microsoft.com/office/drawing/2014/main" id="{6878A7B0-D118-B759-22F0-4112F458025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Answers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093942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Editorialstage xmlns="5c7d88b2-bc5d-47d8-b067-5f30c82b40fb" xsi:nil="true"/>
    <TaxCatchAll xmlns="9e3c562f-56b0-4bc9-96c8-d04b09868558" xsi:nil="true"/>
  </documentManagement>
</p:properties>
</file>

<file path=customXml/itemProps1.xml><?xml version="1.0" encoding="utf-8"?>
<ds:datastoreItem xmlns:ds="http://schemas.openxmlformats.org/officeDocument/2006/customXml" ds:itemID="{BE530795-D8CC-487C-838A-B56A46AF226A}">
  <ds:schemaRefs>
    <ds:schemaRef ds:uri="http://schemas.microsoft.com/sharepoint/v3/contenttype/forms"/>
  </ds:schemaRefs>
</ds:datastoreItem>
</file>

<file path=customXml/itemProps2.xml><?xml version="1.0" encoding="utf-8"?>
<ds:datastoreItem xmlns:ds="http://schemas.openxmlformats.org/officeDocument/2006/customXml" ds:itemID="{AA9E590E-A194-4849-9F4A-F157C1153787}">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66671C8-1A1F-404F-8C5E-0D5B2156A476}">
  <ds:schemaRefs>
    <ds:schemaRef ds:uri="5c7d88b2-bc5d-47d8-b067-5f30c82b40fb"/>
    <ds:schemaRef ds:uri="9e3c562f-56b0-4bc9-96c8-d04b098685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4</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14–16 years</vt:lpstr>
      <vt:lpstr>Introduction</vt:lpstr>
      <vt:lpstr>Learning objectives</vt:lpstr>
      <vt:lpstr>Zinc and sulfur</vt:lpstr>
      <vt:lpstr>Elements, mixtures and compound </vt:lpstr>
      <vt:lpstr>Observations  </vt:lpstr>
      <vt:lpstr>Follow-up questions</vt:lpstr>
      <vt:lpstr>Follow-up questions</vt:lpstr>
      <vt:lpstr>Follow-up questions</vt:lpstr>
      <vt:lpstr>Answers</vt:lpstr>
      <vt:lpstr>Follow-up questions</vt:lpstr>
      <vt:lpstr>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reaction between zinc powder and sulfur lesson slides</dc:title>
  <dc:creator>RoyalSocietyofChemistry@royalsocietychemistry.onmicrosoft.com</dc:creator>
  <cp:keywords>properties of elements and compounds, chemistry, practical, elements, compounds</cp:keywords>
  <dc:description>From https://rsc.li/3wzpVVR; two levels of student sheet and teacher notes also available</dc:description>
  <cp:revision>1</cp:revision>
  <dcterms:created xsi:type="dcterms:W3CDTF">2021-04-13T16:26:00Z</dcterms:created>
  <dcterms:modified xsi:type="dcterms:W3CDTF">2026-06-16T12:25:32Z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