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43"/>
  </p:notesMasterIdLst>
  <p:sldIdLst>
    <p:sldId id="292" r:id="rId5"/>
    <p:sldId id="294" r:id="rId6"/>
    <p:sldId id="394" r:id="rId7"/>
    <p:sldId id="353" r:id="rId8"/>
    <p:sldId id="310" r:id="rId9"/>
    <p:sldId id="357" r:id="rId10"/>
    <p:sldId id="343" r:id="rId11"/>
    <p:sldId id="358" r:id="rId12"/>
    <p:sldId id="359" r:id="rId13"/>
    <p:sldId id="360" r:id="rId14"/>
    <p:sldId id="361" r:id="rId15"/>
    <p:sldId id="363" r:id="rId16"/>
    <p:sldId id="364" r:id="rId17"/>
    <p:sldId id="362" r:id="rId18"/>
    <p:sldId id="366" r:id="rId19"/>
    <p:sldId id="330" r:id="rId20"/>
    <p:sldId id="368" r:id="rId21"/>
    <p:sldId id="369" r:id="rId22"/>
    <p:sldId id="370" r:id="rId23"/>
    <p:sldId id="371" r:id="rId24"/>
    <p:sldId id="372" r:id="rId25"/>
    <p:sldId id="373" r:id="rId26"/>
    <p:sldId id="374" r:id="rId27"/>
    <p:sldId id="375" r:id="rId28"/>
    <p:sldId id="376" r:id="rId29"/>
    <p:sldId id="348" r:id="rId30"/>
    <p:sldId id="378" r:id="rId31"/>
    <p:sldId id="379" r:id="rId32"/>
    <p:sldId id="380" r:id="rId33"/>
    <p:sldId id="381" r:id="rId34"/>
    <p:sldId id="383" r:id="rId35"/>
    <p:sldId id="384" r:id="rId36"/>
    <p:sldId id="385" r:id="rId37"/>
    <p:sldId id="386" r:id="rId38"/>
    <p:sldId id="387" r:id="rId39"/>
    <p:sldId id="388" r:id="rId40"/>
    <p:sldId id="393" r:id="rId41"/>
    <p:sldId id="352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ynnwys" id="{7431B1A5-70DC-42C4-B197-E58C345157B0}">
          <p14:sldIdLst>
            <p14:sldId id="292"/>
            <p14:sldId id="294"/>
            <p14:sldId id="394"/>
          </p14:sldIdLst>
        </p14:section>
        <p14:section name="Swm y sylwedd mewn molau" id="{AD5CDDDA-EC22-4FEA-B32F-66176BF1B8E4}">
          <p14:sldIdLst>
            <p14:sldId id="353"/>
            <p14:sldId id="310"/>
            <p14:sldId id="357"/>
            <p14:sldId id="343"/>
            <p14:sldId id="358"/>
            <p14:sldId id="359"/>
            <p14:sldId id="360"/>
            <p14:sldId id="361"/>
            <p14:sldId id="363"/>
          </p14:sldIdLst>
        </p14:section>
        <p14:section name="Hafaliadau Cemegol Cytbwys" id="{B6F7CE53-8B67-4DE9-86FB-0F597A38869C}">
          <p14:sldIdLst>
            <p14:sldId id="364"/>
            <p14:sldId id="362"/>
            <p14:sldId id="366"/>
            <p14:sldId id="330"/>
            <p14:sldId id="368"/>
            <p14:sldId id="369"/>
          </p14:sldIdLst>
        </p14:section>
        <p14:section name="Crynodiad hydoddiannau a thitradiad" id="{C814C431-9A21-4EE5-A625-0A2939A339EB}">
          <p14:sldIdLst>
            <p14:sldId id="370"/>
            <p14:sldId id="371"/>
            <p14:sldId id="372"/>
            <p14:sldId id="373"/>
            <p14:sldId id="374"/>
            <p14:sldId id="375"/>
            <p14:sldId id="376"/>
            <p14:sldId id="348"/>
            <p14:sldId id="378"/>
            <p14:sldId id="379"/>
          </p14:sldIdLst>
        </p14:section>
        <p14:section name="Màs a chyfaint nwy sy’n adweithio" id="{558C9994-3168-4DBB-8B17-2EAB53C8400C}">
          <p14:sldIdLst>
            <p14:sldId id="380"/>
            <p14:sldId id="381"/>
            <p14:sldId id="383"/>
            <p14:sldId id="384"/>
            <p14:sldId id="385"/>
            <p14:sldId id="386"/>
          </p14:sldIdLst>
        </p14:section>
        <p14:section name="Màs cymharol" id="{E8F55285-4779-4502-87C5-01A75F0C9B6E}">
          <p14:sldIdLst>
            <p14:sldId id="387"/>
            <p14:sldId id="388"/>
            <p14:sldId id="393"/>
            <p14:sldId id="35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8C8F0C04-F325-036D-BB4A-5B038ED85504}" name="Laura Conkerton" initials="LC" userId="S::Laura@ConkertonEd.onmicrosoft.com::0c17c41c-5897-4fa1-8b6d-99ed81d91583" providerId="AD"/>
  <p188:author id="{6AFCBE25-129D-71BD-2520-C70EFDD5EC17}" name="Katie Haylor" initials="KH" userId="S::HaylorK@rsc.org::79d54f7f-ffc1-4b04-bab6-1092a29c2844" providerId="AD"/>
  <p188:author id="{D2371552-BB1A-7295-3334-3FDD11079F0D}" name="Emily Kelly" initials="EK" userId="S::kellye@rsc.org::129b2903-a77d-4011-b626-fdf346dce13b" providerId="AD"/>
  <p188:author id="{A2C96F82-BDB2-8AAD-6866-CE2FC57B15A1}" name="Hannah Sycamore" initials="HS" userId="S::SycamoreH@rsc.org::b4770bae-8292-4e0f-8212-963b4c6b3ded" providerId="AD"/>
  <p188:author id="{5F1CC0B0-84E0-BD6A-D99C-C314168B48E6}" name="Juliet Kennard" initials="JK" userId="S::kennardj@rsc.org::171ce03e-ecb9-44f8-bcbb-a85643c4c66a" providerId="AD"/>
  <p188:author id="{93898FDF-1F87-EDD6-6458-059E95E842BE}" name="Kirsty Patterson" initials="KP" userId="S::pattersonk@rsc.org::06c453ef-d90e-4cbc-ba6b-1bf363c3e0a9" providerId="AD"/>
  <p188:author id="{0642D9E0-4AB5-1527-D585-585AF472C4D7}" name="Katie Haylor" initials="KH" userId="S::haylork@rsc.org::79d54f7f-ffc1-4b04-bab6-1092a29c2844" providerId="AD"/>
  <p188:author id="{C74B60E9-655C-E89A-6316-3841AD519658}" name="Juliet Kennard" initials="JK" userId="S::KennardJ@rsc.org::171ce03e-ecb9-44f8-bcbb-a85643c4c66a" providerId="AD"/>
  <p188:author id="{62D8FEFE-A14C-226C-6982-83ABA77395D4}" name="Emily Kelly" initials="EK" userId="S::KellyE@rsc.org::129b2903-a77d-4011-b626-fdf346dce13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CFD5"/>
    <a:srgbClr val="ED7D31"/>
    <a:srgbClr val="C8102E"/>
    <a:srgbClr val="F7DBE0"/>
    <a:srgbClr val="E6F1EF"/>
    <a:srgbClr val="006F62"/>
    <a:srgbClr val="EDF6F9"/>
    <a:srgbClr val="48A9C5"/>
    <a:srgbClr val="FAE7EA"/>
    <a:srgbClr val="FF9E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C6B861-0676-4649-A99D-861AF55E1139}" v="15" dt="2026-06-19T09:45:38.7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41" autoAdjust="0"/>
    <p:restoredTop sz="94660" autoAdjust="0"/>
  </p:normalViewPr>
  <p:slideViewPr>
    <p:cSldViewPr snapToGrid="0">
      <p:cViewPr varScale="1">
        <p:scale>
          <a:sx n="105" d="100"/>
          <a:sy n="105" d="100"/>
        </p:scale>
        <p:origin x="516" y="96"/>
      </p:cViewPr>
      <p:guideLst/>
    </p:cSldViewPr>
  </p:slideViewPr>
  <p:outlineViewPr>
    <p:cViewPr>
      <p:scale>
        <a:sx n="33" d="100"/>
        <a:sy n="33" d="100"/>
      </p:scale>
      <p:origin x="0" y="-726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50" Type="http://schemas.microsoft.com/office/2018/10/relationships/authors" Target="author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undo custSel modSld">
      <pc:chgData name="Hannah Griffiths" userId="9135852f-5aac-4f3f-97b0-55e569f13680" providerId="ADAL" clId="{79D2581E-2C64-4D7D-948E-B5DB5B650164}" dt="2026-06-19T09:45:40.744" v="48" actId="962"/>
      <pc:docMkLst>
        <pc:docMk/>
      </pc:docMkLst>
      <pc:sldChg chg="modSp mod">
        <pc:chgData name="Hannah Griffiths" userId="9135852f-5aac-4f3f-97b0-55e569f13680" providerId="ADAL" clId="{79D2581E-2C64-4D7D-948E-B5DB5B650164}" dt="2026-06-17T15:44:32.171" v="0" actId="207"/>
        <pc:sldMkLst>
          <pc:docMk/>
          <pc:sldMk cId="472853854" sldId="292"/>
        </pc:sldMkLst>
        <pc:spChg chg="mod">
          <ac:chgData name="Hannah Griffiths" userId="9135852f-5aac-4f3f-97b0-55e569f13680" providerId="ADAL" clId="{79D2581E-2C64-4D7D-948E-B5DB5B650164}" dt="2026-06-17T15:44:32.171" v="0" actId="207"/>
          <ac:spMkLst>
            <pc:docMk/>
            <pc:sldMk cId="472853854" sldId="292"/>
            <ac:spMk id="14" creationId="{733B6428-7651-D44C-BAFC-EA24E6298D54}"/>
          </ac:spMkLst>
        </pc:spChg>
      </pc:sldChg>
      <pc:sldChg chg="modSp mod">
        <pc:chgData name="Hannah Griffiths" userId="9135852f-5aac-4f3f-97b0-55e569f13680" providerId="ADAL" clId="{79D2581E-2C64-4D7D-948E-B5DB5B650164}" dt="2026-06-19T09:31:50.839" v="18" actId="1076"/>
        <pc:sldMkLst>
          <pc:docMk/>
          <pc:sldMk cId="2181172718" sldId="330"/>
        </pc:sldMkLst>
        <pc:picChg chg="mod modCrop">
          <ac:chgData name="Hannah Griffiths" userId="9135852f-5aac-4f3f-97b0-55e569f13680" providerId="ADAL" clId="{79D2581E-2C64-4D7D-948E-B5DB5B650164}" dt="2026-06-19T09:31:50.839" v="18" actId="1076"/>
          <ac:picMkLst>
            <pc:docMk/>
            <pc:sldMk cId="2181172718" sldId="330"/>
            <ac:picMk id="10" creationId="{21448E7D-84FC-7807-B64D-D9E6C7F1A66C}"/>
          </ac:picMkLst>
        </pc:picChg>
      </pc:sldChg>
      <pc:sldChg chg="modSp mod">
        <pc:chgData name="Hannah Griffiths" userId="9135852f-5aac-4f3f-97b0-55e569f13680" providerId="ADAL" clId="{79D2581E-2C64-4D7D-948E-B5DB5B650164}" dt="2026-06-19T09:45:23.848" v="45" actId="1076"/>
        <pc:sldMkLst>
          <pc:docMk/>
          <pc:sldMk cId="2025670155" sldId="343"/>
        </pc:sldMkLst>
        <pc:picChg chg="mod modCrop">
          <ac:chgData name="Hannah Griffiths" userId="9135852f-5aac-4f3f-97b0-55e569f13680" providerId="ADAL" clId="{79D2581E-2C64-4D7D-948E-B5DB5B650164}" dt="2026-06-19T09:45:23.848" v="45" actId="1076"/>
          <ac:picMkLst>
            <pc:docMk/>
            <pc:sldMk cId="2025670155" sldId="343"/>
            <ac:picMk id="3" creationId="{2449CEB3-E837-30F8-5B66-BBBB870CFA12}"/>
          </ac:picMkLst>
        </pc:picChg>
      </pc:sldChg>
      <pc:sldChg chg="modSp mod">
        <pc:chgData name="Hannah Griffiths" userId="9135852f-5aac-4f3f-97b0-55e569f13680" providerId="ADAL" clId="{79D2581E-2C64-4D7D-948E-B5DB5B650164}" dt="2026-06-19T09:35:44.253" v="21" actId="962"/>
        <pc:sldMkLst>
          <pc:docMk/>
          <pc:sldMk cId="350042409" sldId="348"/>
        </pc:sldMkLst>
        <pc:picChg chg="mod">
          <ac:chgData name="Hannah Griffiths" userId="9135852f-5aac-4f3f-97b0-55e569f13680" providerId="ADAL" clId="{79D2581E-2C64-4D7D-948E-B5DB5B650164}" dt="2026-06-19T09:35:44.253" v="21" actId="962"/>
          <ac:picMkLst>
            <pc:docMk/>
            <pc:sldMk cId="350042409" sldId="348"/>
            <ac:picMk id="8" creationId="{4B82F5B1-D795-4D90-5CB8-C87772224A49}"/>
          </ac:picMkLst>
        </pc:picChg>
      </pc:sldChg>
      <pc:sldChg chg="modSp mod">
        <pc:chgData name="Hannah Griffiths" userId="9135852f-5aac-4f3f-97b0-55e569f13680" providerId="ADAL" clId="{79D2581E-2C64-4D7D-948E-B5DB5B650164}" dt="2026-06-19T09:30:51.465" v="9" actId="1076"/>
        <pc:sldMkLst>
          <pc:docMk/>
          <pc:sldMk cId="2412082309" sldId="358"/>
        </pc:sldMkLst>
        <pc:picChg chg="mod">
          <ac:chgData name="Hannah Griffiths" userId="9135852f-5aac-4f3f-97b0-55e569f13680" providerId="ADAL" clId="{79D2581E-2C64-4D7D-948E-B5DB5B650164}" dt="2026-06-19T09:30:51.465" v="9" actId="1076"/>
          <ac:picMkLst>
            <pc:docMk/>
            <pc:sldMk cId="2412082309" sldId="358"/>
            <ac:picMk id="15" creationId="{07B3E040-BDA6-574C-DC7E-0E08490DF660}"/>
          </ac:picMkLst>
        </pc:picChg>
      </pc:sldChg>
      <pc:sldChg chg="modSp mod">
        <pc:chgData name="Hannah Griffiths" userId="9135852f-5aac-4f3f-97b0-55e569f13680" providerId="ADAL" clId="{79D2581E-2C64-4D7D-948E-B5DB5B650164}" dt="2026-06-19T09:45:40.744" v="48" actId="962"/>
        <pc:sldMkLst>
          <pc:docMk/>
          <pc:sldMk cId="2694670042" sldId="359"/>
        </pc:sldMkLst>
        <pc:picChg chg="mod">
          <ac:chgData name="Hannah Griffiths" userId="9135852f-5aac-4f3f-97b0-55e569f13680" providerId="ADAL" clId="{79D2581E-2C64-4D7D-948E-B5DB5B650164}" dt="2026-06-19T09:45:40.744" v="48" actId="962"/>
          <ac:picMkLst>
            <pc:docMk/>
            <pc:sldMk cId="2694670042" sldId="359"/>
            <ac:picMk id="12" creationId="{2EE3A4BD-6318-99C2-2B4D-5DAB398E1982}"/>
          </ac:picMkLst>
        </pc:picChg>
      </pc:sldChg>
      <pc:sldChg chg="modSp mod">
        <pc:chgData name="Hannah Griffiths" userId="9135852f-5aac-4f3f-97b0-55e569f13680" providerId="ADAL" clId="{79D2581E-2C64-4D7D-948E-B5DB5B650164}" dt="2026-06-19T09:31:06.945" v="12" actId="14100"/>
        <pc:sldMkLst>
          <pc:docMk/>
          <pc:sldMk cId="935820877" sldId="360"/>
        </pc:sldMkLst>
        <pc:spChg chg="mod">
          <ac:chgData name="Hannah Griffiths" userId="9135852f-5aac-4f3f-97b0-55e569f13680" providerId="ADAL" clId="{79D2581E-2C64-4D7D-948E-B5DB5B650164}" dt="2026-06-19T09:31:06.945" v="12" actId="14100"/>
          <ac:spMkLst>
            <pc:docMk/>
            <pc:sldMk cId="935820877" sldId="360"/>
            <ac:spMk id="4" creationId="{97B2FCE5-9F85-ABA3-C7D6-ECCB2A8BEF54}"/>
          </ac:spMkLst>
        </pc:spChg>
        <pc:picChg chg="mod">
          <ac:chgData name="Hannah Griffiths" userId="9135852f-5aac-4f3f-97b0-55e569f13680" providerId="ADAL" clId="{79D2581E-2C64-4D7D-948E-B5DB5B650164}" dt="2026-06-19T09:30:59.573" v="10" actId="1076"/>
          <ac:picMkLst>
            <pc:docMk/>
            <pc:sldMk cId="935820877" sldId="360"/>
            <ac:picMk id="10" creationId="{0F566395-91C0-F5A5-DFE1-B30C8EDC32E4}"/>
          </ac:picMkLst>
        </pc:picChg>
      </pc:sldChg>
      <pc:sldChg chg="modSp">
        <pc:chgData name="Hannah Griffiths" userId="9135852f-5aac-4f3f-97b0-55e569f13680" providerId="ADAL" clId="{79D2581E-2C64-4D7D-948E-B5DB5B650164}" dt="2026-06-19T09:43:43.223" v="39" actId="14100"/>
        <pc:sldMkLst>
          <pc:docMk/>
          <pc:sldMk cId="943979996" sldId="371"/>
        </pc:sldMkLst>
        <pc:picChg chg="mod">
          <ac:chgData name="Hannah Griffiths" userId="9135852f-5aac-4f3f-97b0-55e569f13680" providerId="ADAL" clId="{79D2581E-2C64-4D7D-948E-B5DB5B650164}" dt="2026-06-19T09:43:43.223" v="39" actId="14100"/>
          <ac:picMkLst>
            <pc:docMk/>
            <pc:sldMk cId="943979996" sldId="371"/>
            <ac:picMk id="2050" creationId="{CC5DE4C3-47ED-F4C3-7C03-CBEA94D48383}"/>
          </ac:picMkLst>
        </pc:picChg>
      </pc:sldChg>
      <pc:sldChg chg="modSp mod">
        <pc:chgData name="Hannah Griffiths" userId="9135852f-5aac-4f3f-97b0-55e569f13680" providerId="ADAL" clId="{79D2581E-2C64-4D7D-948E-B5DB5B650164}" dt="2026-06-19T09:35:57.468" v="24" actId="962"/>
        <pc:sldMkLst>
          <pc:docMk/>
          <pc:sldMk cId="3497523275" sldId="379"/>
        </pc:sldMkLst>
        <pc:picChg chg="mod">
          <ac:chgData name="Hannah Griffiths" userId="9135852f-5aac-4f3f-97b0-55e569f13680" providerId="ADAL" clId="{79D2581E-2C64-4D7D-948E-B5DB5B650164}" dt="2026-06-19T09:35:57.468" v="24" actId="962"/>
          <ac:picMkLst>
            <pc:docMk/>
            <pc:sldMk cId="3497523275" sldId="379"/>
            <ac:picMk id="19" creationId="{B5932975-5A74-7650-5918-1D6B286EE516}"/>
          </ac:picMkLst>
        </pc:picChg>
      </pc:sldChg>
      <pc:sldChg chg="modSp mod">
        <pc:chgData name="Hannah Griffiths" userId="9135852f-5aac-4f3f-97b0-55e569f13680" providerId="ADAL" clId="{79D2581E-2C64-4D7D-948E-B5DB5B650164}" dt="2026-06-19T09:36:10.897" v="29" actId="1076"/>
        <pc:sldMkLst>
          <pc:docMk/>
          <pc:sldMk cId="3533830450" sldId="380"/>
        </pc:sldMkLst>
        <pc:picChg chg="mod">
          <ac:chgData name="Hannah Griffiths" userId="9135852f-5aac-4f3f-97b0-55e569f13680" providerId="ADAL" clId="{79D2581E-2C64-4D7D-948E-B5DB5B650164}" dt="2026-06-19T09:36:10.897" v="29" actId="1076"/>
          <ac:picMkLst>
            <pc:docMk/>
            <pc:sldMk cId="3533830450" sldId="380"/>
            <ac:picMk id="4" creationId="{97835067-667B-770D-05E0-C511731E927F}"/>
          </ac:picMkLst>
        </pc:picChg>
      </pc:sldChg>
      <pc:sldChg chg="modSp mod">
        <pc:chgData name="Hannah Griffiths" userId="9135852f-5aac-4f3f-97b0-55e569f13680" providerId="ADAL" clId="{79D2581E-2C64-4D7D-948E-B5DB5B650164}" dt="2026-06-19T09:36:30.040" v="34" actId="1076"/>
        <pc:sldMkLst>
          <pc:docMk/>
          <pc:sldMk cId="2250560304" sldId="384"/>
        </pc:sldMkLst>
        <pc:picChg chg="mod">
          <ac:chgData name="Hannah Griffiths" userId="9135852f-5aac-4f3f-97b0-55e569f13680" providerId="ADAL" clId="{79D2581E-2C64-4D7D-948E-B5DB5B650164}" dt="2026-06-19T09:36:30.040" v="34" actId="1076"/>
          <ac:picMkLst>
            <pc:docMk/>
            <pc:sldMk cId="2250560304" sldId="384"/>
            <ac:picMk id="3" creationId="{1B98068F-5E33-57EA-4D3C-01534D3B353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2EC57A-BB31-4413-B219-6D814CF6EB10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919CB-4763-4CA7-B855-F327AC99D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755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0AB8A4-1F78-CBB9-78EB-3FF81EB754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4A7354-5010-17FB-8EDB-7DC41A3CC3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06C041-4E1E-3C64-D583-12F3699990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F90611-DF92-2E54-7310-050825312E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9784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1000D3-A242-4A00-04A4-6DD46DA058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3D08F6-8E68-3ADC-52AD-48310587D0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59C8C1-41D6-9AB6-EE54-890A8D6838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06723C-6F3F-A2EE-3F95-147EB6C03A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2392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19C47F-A65E-2B92-95D1-617B77B7C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66FEBE-475D-0CC0-0BDC-77FE92FF0B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A1ED46-F859-FA02-4CDF-6EDFA3FF1A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8E104A-9A14-DE6E-7973-C0BDF0C385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5597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hyperlink" Target="https://rsc.li/2UfBalB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Single line title</a:t>
            </a:r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cy-GB" sz="1600" b="1" i="0" u="none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entury Gothic"/>
                <a:cs typeface="+mj-c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Double line title with turnover</a:t>
            </a:r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cy-GB" sz="1600" b="1" i="0" u="none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entury Gothic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Triple line title with turnover on three lines</a:t>
            </a:r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Acknowledgements</a:t>
            </a: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rsc.li/439lYXj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rsc.li/3Gi9HHN" TargetMode="Externa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rmbNt2" TargetMode="External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rlKeA8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rOh9wN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3MgX2b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aT3cbl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hyperlink" Target="https://bit.ly/4rLu82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azWwgO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3OKTuPB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hyperlink" Target="https://bit.ly/3MgZXkJ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3MyO0XF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6bKxVx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hyperlink" Target="https://bit.ly/40d8bxr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4uofhF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66WhIX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hyperlink" Target="https://bit.ly/40eZqCY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rMUHEm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al4ZG3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sc.education.ed.ac.uk/BSL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35DD6-39D8-2946-B43E-D8B3E9316A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1537349"/>
            <a:ext cx="5220000" cy="336777"/>
          </a:xfrm>
        </p:spPr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E117A8-3006-844E-A87E-1574BE8ABE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2426061"/>
            <a:ext cx="6284312" cy="2487139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cy-GB" sz="4800">
                <a:latin typeface="Century Gothic"/>
              </a:rPr>
              <a:t>Geirfa hygyrch ar gyfer termau allweddol: </a:t>
            </a:r>
          </a:p>
          <a:p>
            <a:r>
              <a:rPr lang="cy-GB" sz="4800">
                <a:latin typeface="Century Gothic"/>
              </a:rPr>
              <a:t>cemeg feintiol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/>
        </p:nvSpPr>
        <p:spPr>
          <a:xfrm>
            <a:off x="7858125" y="5638800"/>
            <a:ext cx="3885225" cy="75752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cy-GB" sz="1600" b="1" i="0" u="none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entury Gothic"/>
                <a:cs typeface="+mj-cs"/>
              </a:rPr>
              <a:t>Ar gael yn </a:t>
            </a:r>
            <a:r>
              <a:rPr lang="cy-GB" sz="1600" u="sng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rsc.li/439lYXj</a:t>
            </a:r>
            <a:r>
              <a:rPr lang="cy-GB" sz="16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/>
              </a:rPr>
              <a:t>, </a:t>
            </a:r>
          </a:p>
          <a:p>
            <a:pPr algn="r"/>
            <a:r>
              <a:rPr lang="cy-GB" sz="16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/>
              </a:rPr>
              <a:t>nodiadau i athrawon ar gael</a:t>
            </a:r>
          </a:p>
          <a:p>
            <a:pPr algn="r"/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853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F3E64-1BFF-3149-9C48-B3318BBD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Cynnwys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FB25B-F7CD-BA43-B498-C6CDF6436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91906"/>
            <a:ext cx="4910541" cy="5040000"/>
          </a:xfrm>
        </p:spPr>
        <p:txBody>
          <a:bodyPr vert="horz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cy-GB" b="1">
                <a:latin typeface="Century Gothic"/>
              </a:rPr>
              <a:t>Swm y sylwedd mewn molau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Swm y sylwedd (n) …….…......…sleid 4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Rhif Avogadro..............................sleid 5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Decimetr ciwbig (dm</a:t>
            </a:r>
            <a:r>
              <a:rPr lang="cy-GB" sz="1900" baseline="30000">
                <a:latin typeface="Century Gothic"/>
              </a:rPr>
              <a:t>3</a:t>
            </a:r>
            <a:r>
              <a:rPr lang="cy-GB" sz="1900">
                <a:latin typeface="Century Gothic"/>
              </a:rPr>
              <a:t>)...............sleid 6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Fformiwla empirig .......................sleid 7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Màs (m).........................................sleid 8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Màs molar (M)..............................sleid 9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Cyfaint molar nwy (V</a:t>
            </a:r>
            <a:r>
              <a:rPr lang="cy-GB" sz="1900" baseline="-25000">
                <a:latin typeface="Century Gothic"/>
              </a:rPr>
              <a:t>m</a:t>
            </a:r>
            <a:r>
              <a:rPr lang="cy-GB" sz="1900">
                <a:latin typeface="Century Gothic"/>
              </a:rPr>
              <a:t>)...…........sleid 10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Môl (mol) .....................................sleid 11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Cyfaint (V) ...................................sleid 12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8B169BA-7DD3-D3E3-96BE-E26EBA6EEF25}"/>
              </a:ext>
            </a:extLst>
          </p:cNvPr>
          <p:cNvSpPr txBox="1">
            <a:spLocks/>
          </p:cNvSpPr>
          <p:nvPr/>
        </p:nvSpPr>
        <p:spPr>
          <a:xfrm>
            <a:off x="5709458" y="1291906"/>
            <a:ext cx="5248827" cy="5040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b="1">
                <a:latin typeface="Century Gothic"/>
              </a:rPr>
              <a:t>Hafaliadau cemegol cytbwys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Economi atomau..........................sleid 13</a:t>
            </a:r>
          </a:p>
          <a:p>
            <a:pPr marL="0" indent="0">
              <a:buNone/>
              <a:tabLst>
                <a:tab pos="3773488" algn="l"/>
              </a:tabLst>
            </a:pPr>
            <a:r>
              <a:rPr lang="cy-GB" sz="1900">
                <a:latin typeface="Century Gothic"/>
              </a:rPr>
              <a:t>Hafaliad symbolau cytbwys........sleid 14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Sgil gynnyrch.................................sleid 15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Fformiwla gemegol.......................sleid 16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Gormodedd adweithydd............sleid 17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Adweithydd cyfyngol...................sleid 18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3391B6-643B-2B19-F845-14714B67589A}"/>
              </a:ext>
            </a:extLst>
          </p:cNvPr>
          <p:cNvSpPr txBox="1"/>
          <p:nvPr/>
        </p:nvSpPr>
        <p:spPr>
          <a:xfrm>
            <a:off x="2772222" y="467942"/>
            <a:ext cx="8563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550">
                <a:solidFill>
                  <a:srgbClr val="C00000"/>
                </a:solidFill>
                <a:latin typeface="Century Gothic" panose="020B0502020202020204" pitchFamily="34" charset="0"/>
              </a:rPr>
              <a:t>I gael gwybod sut i ddefnyddio’r adnodd hwn, ac i gael awgrymiadau metawybyddol, syniadau ar gyfer cefnogi a herio, ac adnoddau cysylltiedig, ewch i:</a:t>
            </a:r>
            <a:r>
              <a:rPr lang="cy-GB" sz="1550">
                <a:solidFill>
                  <a:srgbClr val="C8102E"/>
                </a:solidFill>
                <a:latin typeface="Century Gothic" panose="020B0502020202020204" pitchFamily="34" charset="0"/>
              </a:rPr>
              <a:t> </a:t>
            </a:r>
            <a:r>
              <a:rPr lang="cy-GB" sz="1550" u="sng">
                <a:solidFill>
                  <a:srgbClr val="C8102E"/>
                </a:solidFill>
                <a:latin typeface="Century Gothic" panose="020B0502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rsc.li/3Gi9HHN</a:t>
            </a:r>
          </a:p>
        </p:txBody>
      </p:sp>
    </p:spTree>
    <p:extLst>
      <p:ext uri="{BB962C8B-B14F-4D97-AF65-F5344CB8AC3E}">
        <p14:creationId xmlns:p14="http://schemas.microsoft.com/office/powerpoint/2010/main" val="3659483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F3E64-1BFF-3149-9C48-B3318BBD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Cynnwys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FB25B-F7CD-BA43-B498-C6CDF6436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91906"/>
            <a:ext cx="4910541" cy="5040000"/>
          </a:xfrm>
        </p:spPr>
        <p:txBody>
          <a:bodyPr vert="horz" lIns="0" tIns="0" rIns="0" bIns="0" rtlCol="0" anchor="t">
            <a:normAutofit lnSpcReduction="10000"/>
          </a:bodyPr>
          <a:lstStyle/>
          <a:p>
            <a:pPr marL="0" indent="0">
              <a:buNone/>
            </a:pPr>
            <a:r>
              <a:rPr lang="cy-GB" b="1">
                <a:latin typeface="Century Gothic"/>
              </a:rPr>
              <a:t>Crynodiad hydoddiannau a thitradiad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Bwred...........................................sleid 19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Crynodiad (c).............................sleid 20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Canlyniadau cydgordiol...........sleid 21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Diweddbwynt.............................sleid 22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Silindr mesur.................................sleid 23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Dangosydd pH............................sleid 24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Pibed............................................sleid 25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Hydoddiant.................................sleid 26</a:t>
            </a:r>
          </a:p>
          <a:p>
            <a:pPr marL="0" indent="0">
              <a:buNone/>
            </a:pPr>
            <a:r>
              <a:rPr lang="cy-GB" sz="1900"/>
              <a:t>Titradiad.......................................sleid 27</a:t>
            </a:r>
          </a:p>
          <a:p>
            <a:pPr marL="0" indent="0">
              <a:buNone/>
            </a:pPr>
            <a:r>
              <a:rPr lang="cy-GB" sz="1900"/>
              <a:t>Titr.................................................sleid 28</a:t>
            </a:r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8B169BA-7DD3-D3E3-96BE-E26EBA6EEF25}"/>
              </a:ext>
            </a:extLst>
          </p:cNvPr>
          <p:cNvSpPr txBox="1">
            <a:spLocks/>
          </p:cNvSpPr>
          <p:nvPr/>
        </p:nvSpPr>
        <p:spPr>
          <a:xfrm>
            <a:off x="5709460" y="1291906"/>
            <a:ext cx="5408484" cy="5265442"/>
          </a:xfrm>
          <a:prstGeom prst="rect">
            <a:avLst/>
          </a:prstGeom>
        </p:spPr>
        <p:txBody>
          <a:bodyPr vert="horz" lIns="0" tIns="0" rIns="0" bIns="0" rtlCol="0" anchor="t">
            <a:normAutofit lnSpcReduction="10000"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b="1">
                <a:latin typeface="Century Gothic"/>
              </a:rPr>
              <a:t>Cyfeintiau nwyon a masau sy'n adweithio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Cynnyrch gwirioneddol.................sleid 29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Chwistrell nwy.................................sleid 30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Cynnyrch canrannol......................sleid 31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Cynnyrch a ragfynegir/</a:t>
            </a:r>
            <a:br>
              <a:rPr lang="cy-GB" sz="1900">
                <a:latin typeface="Century Gothic"/>
              </a:rPr>
            </a:br>
            <a:r>
              <a:rPr lang="cy-GB" sz="1900">
                <a:latin typeface="Century Gothic"/>
              </a:rPr>
              <a:t>cynnyrch damcaniaethol.............sleid 32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Clorian.............................................sleid 33</a:t>
            </a:r>
          </a:p>
          <a:p>
            <a:pPr marL="0" indent="0">
              <a:buNone/>
            </a:pPr>
            <a:r>
              <a:rPr lang="cy-GB" b="1">
                <a:latin typeface="Century Gothic"/>
              </a:rPr>
              <a:t>Màs cymharol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Cyfansoddiad canrannol.............sleid 34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Màs atomig cymharol (A</a:t>
            </a:r>
            <a:r>
              <a:rPr lang="cy-GB" sz="1900" baseline="-25000">
                <a:latin typeface="Century Gothic"/>
              </a:rPr>
              <a:t>r</a:t>
            </a:r>
            <a:r>
              <a:rPr lang="cy-GB" sz="1900">
                <a:latin typeface="Century Gothic"/>
              </a:rPr>
              <a:t>)............sleid 35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Màs fformiwla cymharol (M</a:t>
            </a:r>
            <a:r>
              <a:rPr lang="cy-GB" sz="1900" baseline="-25000">
                <a:latin typeface="Century Gothic"/>
              </a:rPr>
              <a:t>r</a:t>
            </a:r>
            <a:r>
              <a:rPr lang="cy-GB" sz="1900">
                <a:latin typeface="Century Gothic"/>
              </a:rPr>
              <a:t>)........sleid 36</a:t>
            </a:r>
          </a:p>
          <a:p>
            <a:pPr marL="0" indent="0">
              <a:buNone/>
            </a:pPr>
            <a:r>
              <a:rPr lang="cy-GB" sz="1900">
                <a:latin typeface="Century Gothic"/>
              </a:rPr>
              <a:t>Màs cymharol.................................sleid 37</a:t>
            </a:r>
          </a:p>
        </p:txBody>
      </p:sp>
    </p:spTree>
    <p:extLst>
      <p:ext uri="{BB962C8B-B14F-4D97-AF65-F5344CB8AC3E}">
        <p14:creationId xmlns:p14="http://schemas.microsoft.com/office/powerpoint/2010/main" val="620626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8" y="448347"/>
            <a:ext cx="3553324" cy="399584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Swm y sylwedd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3876512" y="453428"/>
            <a:ext cx="7051043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faint o atomau, moleciwlau neu unedau fformiwla sydd mewn sampl o’r sylwedd, caiff ei fesur mewn molau (mol)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4982" y="1918416"/>
            <a:ext cx="3745131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faint o ronynnau sydd mewn sylwedd, mewn molau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4983" y="5913549"/>
            <a:ext cx="3252695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Swm y syl-wedd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8369219" y="3529296"/>
            <a:ext cx="2558336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màs sylwedd neu fàs molar sylwedd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5424787" y="1912523"/>
            <a:ext cx="550276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Dau fôl oedd y swm o hydrogen oedd ei angen i adweithio ag un môl o ocsigen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3261CB-0A66-0C64-1B46-6EF0D86E504D}"/>
              </a:ext>
            </a:extLst>
          </p:cNvPr>
          <p:cNvSpPr txBox="1"/>
          <p:nvPr/>
        </p:nvSpPr>
        <p:spPr>
          <a:xfrm>
            <a:off x="7504506" y="5840789"/>
            <a:ext cx="3252695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Faint o sylwedd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B435276-8ACC-A436-C05E-48B238C1320E}"/>
              </a:ext>
            </a:extLst>
          </p:cNvPr>
          <p:cNvSpPr txBox="1"/>
          <p:nvPr/>
        </p:nvSpPr>
        <p:spPr>
          <a:xfrm>
            <a:off x="2748336" y="5002031"/>
            <a:ext cx="5495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1600">
                <a:latin typeface="Century Gothic" panose="020B0502020202020204" pitchFamily="34" charset="0"/>
              </a:rPr>
              <a:t>Mae tair bricsen yr un </a:t>
            </a:r>
            <a:r>
              <a:rPr lang="cy-GB" sz="1600" b="1">
                <a:latin typeface="Century Gothic" panose="020B0502020202020204" pitchFamily="34" charset="0"/>
              </a:rPr>
              <a:t>swm</a:t>
            </a:r>
            <a:r>
              <a:rPr lang="cy-GB" sz="1600">
                <a:latin typeface="Century Gothic" panose="020B0502020202020204" pitchFamily="34" charset="0"/>
              </a:rPr>
              <a:t> â thair pluen, er y bydd y màs yn wahanol</a:t>
            </a:r>
          </a:p>
        </p:txBody>
      </p:sp>
      <p:pic>
        <p:nvPicPr>
          <p:cNvPr id="4" name="Picture 3" descr="Tair bricsen adeiladu">
            <a:extLst>
              <a:ext uri="{FF2B5EF4-FFF2-40B4-BE49-F238E27FC236}">
                <a16:creationId xmlns:a16="http://schemas.microsoft.com/office/drawing/2014/main" id="{9B0ABDD3-8846-EA6A-8757-443276860A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463534" y="3268044"/>
            <a:ext cx="3185260" cy="1789410"/>
          </a:xfrm>
          <a:prstGeom prst="rect">
            <a:avLst/>
          </a:prstGeom>
        </p:spPr>
      </p:pic>
      <p:pic>
        <p:nvPicPr>
          <p:cNvPr id="8" name="Picture 7" descr="Tair pluen frown ">
            <a:extLst>
              <a:ext uri="{FF2B5EF4-FFF2-40B4-BE49-F238E27FC236}">
                <a16:creationId xmlns:a16="http://schemas.microsoft.com/office/drawing/2014/main" id="{39432435-E503-810C-9632-741FA6A413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773837" y="3123923"/>
            <a:ext cx="2389210" cy="187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002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309" y="363314"/>
            <a:ext cx="4989317" cy="552967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Rhif Avogadro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5551978" y="347229"/>
            <a:ext cx="5420767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 rhif 6.02 x 10</a:t>
            </a:r>
            <a:r>
              <a:rPr lang="cy-GB" sz="24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23</a:t>
            </a:r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, sef nifer yr atomau, moleciwlau neu unedau fformiwla mewn un môl o’r sylwedd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4983" y="1756597"/>
            <a:ext cx="5116995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  <a:ea typeface="Century Gothic"/>
                <a:cs typeface="Arial" panose="020B0604020202020204" pitchFamily="34" charset="0"/>
              </a:rPr>
              <a:t>bydd gan un môl o unrhyw sylwedd 6.02 x </a:t>
            </a:r>
            <a:r>
              <a:rPr lang="cy-GB" sz="20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10</a:t>
            </a:r>
            <a:r>
              <a:rPr lang="cy-GB" sz="20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23</a:t>
            </a:r>
            <a:r>
              <a:rPr lang="cy-GB" sz="2000">
                <a:solidFill>
                  <a:srgbClr val="242424"/>
                </a:solidFill>
                <a:latin typeface="Century Gothic"/>
              </a:rPr>
              <a:t> atom ynddo. Mae 6.02 x </a:t>
            </a:r>
            <a:r>
              <a:rPr lang="cy-GB" sz="20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10</a:t>
            </a:r>
            <a:r>
              <a:rPr lang="cy-GB" sz="20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23</a:t>
            </a:r>
            <a:r>
              <a:rPr lang="cy-GB" sz="2000">
                <a:solidFill>
                  <a:srgbClr val="242424"/>
                </a:solidFill>
                <a:latin typeface="Century Gothic"/>
              </a:rPr>
              <a:t> yr un fath ag ysgrifennu 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602 000 000 000 000 000 000 000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28309" y="5623928"/>
            <a:ext cx="3095239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Rhif Av-o-ga-dro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784214" y="3746491"/>
            <a:ext cx="3167694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  <a:ea typeface="Century Gothic"/>
                <a:cs typeface="Arial" panose="020B0604020202020204" pitchFamily="34" charset="0"/>
              </a:rPr>
              <a:t>môl, sef swm y sylwedd sy’n cynnwys 6.02 x </a:t>
            </a:r>
            <a:r>
              <a:rPr lang="cy-GB" sz="20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10</a:t>
            </a:r>
            <a:r>
              <a:rPr lang="cy-GB" sz="20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23</a:t>
            </a:r>
            <a:r>
              <a:rPr lang="cy-GB" sz="2000">
                <a:solidFill>
                  <a:srgbClr val="242424"/>
                </a:solidFill>
                <a:latin typeface="Century Gothic"/>
              </a:rPr>
              <a:t> atom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959065" y="1938885"/>
            <a:ext cx="4013680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  <a:ea typeface="Century Gothic"/>
                <a:cs typeface="Arial" panose="020B0604020202020204" pitchFamily="34" charset="0"/>
              </a:rPr>
              <a:t>Mae dwsin yn gysonyn sy’n golygu 12. Mae rhif Avogadro yn golygu 6.02 x </a:t>
            </a:r>
            <a:r>
              <a:rPr lang="cy-GB" sz="20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10</a:t>
            </a:r>
            <a:r>
              <a:rPr lang="cy-GB" sz="20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23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434983" y="3736146"/>
            <a:ext cx="2927901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 panose="020B0502020202020204" pitchFamily="34" charset="0"/>
                <a:hlinkClick r:id="rId3"/>
              </a:rPr>
              <a:t>bit.ly/4rmbNt2</a:t>
            </a:r>
            <a:r>
              <a:rPr lang="cy-GB" sz="200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C786947-3C6B-0363-FF8E-C8A3264C1E02}"/>
              </a:ext>
            </a:extLst>
          </p:cNvPr>
          <p:cNvSpPr txBox="1"/>
          <p:nvPr/>
        </p:nvSpPr>
        <p:spPr>
          <a:xfrm>
            <a:off x="3834645" y="5793204"/>
            <a:ext cx="3732437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cy-GB" sz="1600">
                <a:latin typeface="Century Gothic"/>
                <a:ea typeface="Century Gothic"/>
                <a:cs typeface="Arial"/>
              </a:rPr>
              <a:t>Mae gan 1 môl o garbon ac 1 môl o haearn ill dau </a:t>
            </a:r>
            <a:r>
              <a:rPr lang="cy-GB" sz="1600">
                <a:solidFill>
                  <a:srgbClr val="242424"/>
                </a:solidFill>
                <a:latin typeface="Century Gothic"/>
                <a:ea typeface="Century Gothic"/>
                <a:cs typeface="Arial"/>
              </a:rPr>
              <a:t>6.02 x </a:t>
            </a:r>
            <a:r>
              <a:rPr lang="cy-GB" sz="1600" b="0">
                <a:effectLst/>
                <a:latin typeface="Century Gothic"/>
                <a:ea typeface="Century Gothic"/>
                <a:cs typeface="Arial"/>
              </a:rPr>
              <a:t>10</a:t>
            </a:r>
            <a:r>
              <a:rPr lang="cy-GB" sz="1600" b="0" baseline="30000">
                <a:effectLst/>
                <a:latin typeface="Century Gothic"/>
                <a:ea typeface="Century Gothic"/>
                <a:cs typeface="Arial"/>
              </a:rPr>
              <a:t>23</a:t>
            </a:r>
            <a:r>
              <a:rPr lang="cy-GB" sz="1600">
                <a:latin typeface="Century Gothic"/>
                <a:ea typeface="Century Gothic"/>
                <a:cs typeface="Arial"/>
              </a:rPr>
              <a:t> atom er bod ganddynt fasau gwahanol</a:t>
            </a:r>
          </a:p>
        </p:txBody>
      </p:sp>
      <p:pic>
        <p:nvPicPr>
          <p:cNvPr id="4" name="Graphic 16">
            <a:extLst>
              <a:ext uri="{FF2B5EF4-FFF2-40B4-BE49-F238E27FC236}">
                <a16:creationId xmlns:a16="http://schemas.microsoft.com/office/drawing/2014/main" id="{D6BF9FD8-92B7-44E5-C4E3-26CEB9EA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439768" y="3738284"/>
            <a:ext cx="543960" cy="543960"/>
          </a:xfrm>
          <a:prstGeom prst="rect">
            <a:avLst/>
          </a:prstGeom>
          <a:ln w="0">
            <a:noFill/>
          </a:ln>
        </p:spPr>
      </p:pic>
      <p:pic>
        <p:nvPicPr>
          <p:cNvPr id="7" name="Graphic 17">
            <a:extLst>
              <a:ext uri="{FF2B5EF4-FFF2-40B4-BE49-F238E27FC236}">
                <a16:creationId xmlns:a16="http://schemas.microsoft.com/office/drawing/2014/main" id="{73A97724-841E-40CA-F73E-872F1527CA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807669" y="3740984"/>
            <a:ext cx="538560" cy="538560"/>
          </a:xfrm>
          <a:prstGeom prst="rect">
            <a:avLst/>
          </a:prstGeom>
          <a:ln w="0">
            <a:noFill/>
          </a:ln>
        </p:spPr>
      </p:pic>
      <p:pic>
        <p:nvPicPr>
          <p:cNvPr id="10" name="Picture 9" descr="Clorian gyda dysgl sy’n cynnwys carbon solet a’r màs yn dangos 12 g">
            <a:extLst>
              <a:ext uri="{FF2B5EF4-FFF2-40B4-BE49-F238E27FC236}">
                <a16:creationId xmlns:a16="http://schemas.microsoft.com/office/drawing/2014/main" id="{1D86940E-A39E-22CA-503C-1D2DED1B7B1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54332" y="3390232"/>
            <a:ext cx="2146532" cy="2317549"/>
          </a:xfrm>
          <a:prstGeom prst="rect">
            <a:avLst/>
          </a:prstGeom>
        </p:spPr>
      </p:pic>
      <p:pic>
        <p:nvPicPr>
          <p:cNvPr id="15" name="Picture 14" descr="Clorian gyda phedair hoelen haearn a’r màs yn dangos 55.8 g">
            <a:extLst>
              <a:ext uri="{FF2B5EF4-FFF2-40B4-BE49-F238E27FC236}">
                <a16:creationId xmlns:a16="http://schemas.microsoft.com/office/drawing/2014/main" id="{11766601-326A-0648-B54E-76E290F9191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54427" y="3470858"/>
            <a:ext cx="1743142" cy="2236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181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854" y="204057"/>
            <a:ext cx="5252479" cy="707886"/>
          </a:xfrm>
        </p:spPr>
        <p:txBody>
          <a:bodyPr/>
          <a:lstStyle/>
          <a:p>
            <a:r>
              <a:rPr lang="cy-GB" sz="4000">
                <a:effectLst/>
              </a:rPr>
              <a:t>Decimetr ciwbig (dm</a:t>
            </a:r>
            <a:r>
              <a:rPr lang="cy-GB" sz="4000" baseline="30000">
                <a:effectLst/>
              </a:rPr>
              <a:t>3</a:t>
            </a:r>
            <a:r>
              <a:rPr lang="cy-GB" sz="4000">
                <a:effectLst/>
              </a:rPr>
              <a:t>)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869345" y="219660"/>
            <a:ext cx="6335684" cy="810204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</a:rPr>
              <a:t>uned cyfaint, yr un faint ag un litr (</a:t>
            </a:r>
            <a:r>
              <a:rPr lang="cy-GB" sz="2400" b="0">
                <a:solidFill>
                  <a:schemeClr val="tx1"/>
                </a:solidFill>
              </a:rPr>
              <a:t>l</a:t>
            </a:r>
            <a:r>
              <a:rPr lang="cy-GB" sz="2400" b="0">
                <a:solidFill>
                  <a:schemeClr val="tx1"/>
                </a:solidFill>
                <a:ea typeface=""/>
                <a:cs typeface="Arial" panose="020B0604020202020204" pitchFamily="34" charset="0"/>
              </a:rPr>
              <a:t>), sy’n hafal i 1000 centimetr ciwbig (cm</a:t>
            </a:r>
            <a:r>
              <a:rPr lang="cy-GB" sz="2400" b="0" baseline="30000">
                <a:solidFill>
                  <a:schemeClr val="tx1"/>
                </a:solidFill>
                <a:ea typeface=""/>
                <a:cs typeface="Arial" panose="020B0604020202020204" pitchFamily="34" charset="0"/>
              </a:rPr>
              <a:t>3</a:t>
            </a:r>
            <a:r>
              <a:rPr lang="cy-GB" sz="2400" b="0">
                <a:solidFill>
                  <a:schemeClr val="tx1"/>
                </a:solidFill>
                <a:ea typeface=""/>
                <a:cs typeface="Arial" panose="020B0604020202020204" pitchFamily="34" charset="0"/>
              </a:rPr>
              <a:t>)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4983" y="1663286"/>
            <a:ext cx="358084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ffordd wahanol o ddisgrifio litr o sylwedd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0305" y="4299511"/>
            <a:ext cx="3660432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/>
              </a:rPr>
              <a:t>Dec-i-met-r ciw-big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757473" y="1584942"/>
            <a:ext cx="4308163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Roedd y bicer yn cynnwys un decimetr ciwbig (1 dm</a:t>
            </a:r>
            <a:r>
              <a:rPr lang="cy-GB" sz="2000" baseline="30000">
                <a:solidFill>
                  <a:srgbClr val="242424"/>
                </a:solidFill>
                <a:latin typeface="Century Gothic"/>
              </a:rPr>
              <a:t>3</a:t>
            </a:r>
            <a:r>
              <a:rPr lang="cy-GB" sz="2000">
                <a:solidFill>
                  <a:srgbClr val="242424"/>
                </a:solidFill>
                <a:latin typeface="Century Gothic"/>
              </a:rPr>
              <a:t>) o hylif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97EA12-6792-68E0-589E-A3659C7A1AC3}"/>
              </a:ext>
            </a:extLst>
          </p:cNvPr>
          <p:cNvSpPr txBox="1"/>
          <p:nvPr/>
        </p:nvSpPr>
        <p:spPr>
          <a:xfrm>
            <a:off x="430305" y="5265756"/>
            <a:ext cx="4063610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Dadansoddi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Deci (degfed ran) metr (o fetr), ciwbig (yn ymwneud â chiwb neu’n dri dimensiwn)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7C2F62-BEF7-5D07-5FDB-B04D3685D314}"/>
              </a:ext>
            </a:extLst>
          </p:cNvPr>
          <p:cNvSpPr txBox="1"/>
          <p:nvPr/>
        </p:nvSpPr>
        <p:spPr>
          <a:xfrm>
            <a:off x="7493837" y="3637791"/>
            <a:ext cx="3711191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Ystyron eraill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Mae un decimetr ciwbig yr un fath â 1000 centimetr ciwbig (cm</a:t>
            </a:r>
            <a:r>
              <a:rPr lang="cy-GB" sz="2000" baseline="30000">
                <a:solidFill>
                  <a:srgbClr val="242424"/>
                </a:solidFill>
                <a:latin typeface="Century Gothic"/>
              </a:rPr>
              <a:t>3</a:t>
            </a:r>
            <a:r>
              <a:rPr lang="cy-GB" sz="2000">
                <a:solidFill>
                  <a:srgbClr val="242424"/>
                </a:solidFill>
                <a:latin typeface="Century Gothic"/>
              </a:rPr>
              <a:t>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430305" y="2955186"/>
            <a:ext cx="2960595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 panose="020B0502020202020204" pitchFamily="34" charset="0"/>
                <a:hlinkClick r:id="rId3"/>
              </a:rPr>
              <a:t>bit.ly/4rlKeA8</a:t>
            </a:r>
            <a:r>
              <a:rPr lang="cy-GB" sz="2000">
                <a:latin typeface="Century Gothic" panose="020B0502020202020204" pitchFamily="34" charset="0"/>
              </a:rPr>
              <a:t> </a:t>
            </a:r>
          </a:p>
        </p:txBody>
      </p:sp>
      <p:pic>
        <p:nvPicPr>
          <p:cNvPr id="15" name="Picture 14" descr="Bicer mawr gyda ml wedi’i farcio ar yr ochr wedi’i lenwi i’r marc 1000 ml gyda hylif gwyrdd">
            <a:extLst>
              <a:ext uri="{FF2B5EF4-FFF2-40B4-BE49-F238E27FC236}">
                <a16:creationId xmlns:a16="http://schemas.microsoft.com/office/drawing/2014/main" id="{02ACB7BE-C839-F9CF-CC78-0DCCD6973A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13579" y="2784061"/>
            <a:ext cx="2960595" cy="3143415"/>
          </a:xfrm>
          <a:prstGeom prst="rect">
            <a:avLst/>
          </a:prstGeom>
        </p:spPr>
      </p:pic>
      <p:pic>
        <p:nvPicPr>
          <p:cNvPr id="8" name="Graphic 16">
            <a:extLst>
              <a:ext uri="{FF2B5EF4-FFF2-40B4-BE49-F238E27FC236}">
                <a16:creationId xmlns:a16="http://schemas.microsoft.com/office/drawing/2014/main" id="{D4B6E097-0771-645C-C70B-894A38CD2D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474383" y="3100928"/>
            <a:ext cx="543960" cy="543960"/>
          </a:xfrm>
          <a:prstGeom prst="rect">
            <a:avLst/>
          </a:prstGeom>
          <a:ln w="0">
            <a:noFill/>
          </a:ln>
        </p:spPr>
      </p:pic>
      <p:pic>
        <p:nvPicPr>
          <p:cNvPr id="10" name="Graphic 17">
            <a:extLst>
              <a:ext uri="{FF2B5EF4-FFF2-40B4-BE49-F238E27FC236}">
                <a16:creationId xmlns:a16="http://schemas.microsoft.com/office/drawing/2014/main" id="{C19EBC11-ED80-6AA7-5B0F-BBD39C975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842284" y="3103628"/>
            <a:ext cx="538560" cy="53856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11000233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96A7AD-90D2-BDBE-7161-F54EF48EC5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226E4-93B8-4063-045A-F072C48A6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2767976" cy="440661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Fformiwla empirig 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3803B0B-F9B5-806C-60D5-4961AF54E477}"/>
              </a:ext>
            </a:extLst>
          </p:cNvPr>
          <p:cNvSpPr txBox="1">
            <a:spLocks/>
          </p:cNvSpPr>
          <p:nvPr/>
        </p:nvSpPr>
        <p:spPr>
          <a:xfrm>
            <a:off x="3174989" y="421172"/>
            <a:ext cx="7626361" cy="1402298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72000" tIns="36000" rIns="72000" bIns="3600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latin typeface="Century Gothic"/>
                <a:ea typeface="Century Gothic"/>
              </a:rPr>
              <a:t>mae’n defnyddio symbolau cemegol i roi’r gymhareb symlaf o atomau (neu ïonau) o bob elfen mewn sylwedd, fel </a:t>
            </a:r>
            <a:r>
              <a:rPr lang="cy-GB" sz="2400" b="0">
                <a:solidFill>
                  <a:schemeClr val="tx1"/>
                </a:solidFill>
                <a:latin typeface="Cambria Math"/>
                <a:ea typeface="Cambria Math"/>
              </a:rPr>
              <a:t>CH</a:t>
            </a:r>
            <a:r>
              <a:rPr lang="cy-GB" sz="2400" b="0" baseline="-25000">
                <a:solidFill>
                  <a:schemeClr val="tx1"/>
                </a:solidFill>
                <a:latin typeface="Cambria Math"/>
                <a:ea typeface="Cambria Math"/>
              </a:rPr>
              <a:t>2</a:t>
            </a:r>
            <a:r>
              <a:rPr lang="cy-GB" sz="2400" b="0">
                <a:solidFill>
                  <a:schemeClr val="tx1"/>
                </a:solidFill>
                <a:latin typeface="Century Gothic"/>
              </a:rPr>
              <a:t> ar gyfer ethen sydd â’r fformiwla foleciwlaidd </a:t>
            </a:r>
            <a:r>
              <a:rPr lang="cy-GB" sz="2400" b="0">
                <a:solidFill>
                  <a:schemeClr val="tx1"/>
                </a:solidFill>
                <a:latin typeface="Cambria Math"/>
                <a:ea typeface="Cambria Math"/>
              </a:rPr>
              <a:t>C</a:t>
            </a:r>
            <a:r>
              <a:rPr lang="cy-GB" sz="2400" b="0" baseline="-25000">
                <a:solidFill>
                  <a:schemeClr val="tx1"/>
                </a:solidFill>
                <a:latin typeface="Cambria Math"/>
                <a:ea typeface="Cambria Math"/>
              </a:rPr>
              <a:t>2</a:t>
            </a:r>
            <a:r>
              <a:rPr lang="cy-GB" sz="2400" b="0">
                <a:solidFill>
                  <a:schemeClr val="tx1"/>
                </a:solidFill>
                <a:latin typeface="Cambria Math"/>
                <a:ea typeface="Cambria Math"/>
              </a:rPr>
              <a:t>H</a:t>
            </a:r>
            <a:r>
              <a:rPr lang="cy-GB" sz="2400" b="0" baseline="-25000">
                <a:solidFill>
                  <a:schemeClr val="tx1"/>
                </a:solidFill>
                <a:latin typeface="Cambria Math"/>
                <a:ea typeface="Cambria Math"/>
              </a:rPr>
              <a:t>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A28597-ABB7-1F17-3E94-A89DE8883588}"/>
              </a:ext>
            </a:extLst>
          </p:cNvPr>
          <p:cNvSpPr txBox="1"/>
          <p:nvPr/>
        </p:nvSpPr>
        <p:spPr>
          <a:xfrm>
            <a:off x="540001" y="1990960"/>
            <a:ext cx="2767976" cy="155427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1900" b="1">
                <a:solidFill>
                  <a:srgbClr val="C00000"/>
                </a:solidFill>
                <a:latin typeface="Century Gothic"/>
              </a:rPr>
              <a:t>Mewn geiriau eraill ...</a:t>
            </a:r>
          </a:p>
          <a:p>
            <a:r>
              <a:rPr lang="cy-GB" sz="1900">
                <a:solidFill>
                  <a:srgbClr val="242424"/>
                </a:solidFill>
                <a:latin typeface="Century Gothic"/>
              </a:rPr>
              <a:t>ffordd o ddangos y gymhareb symlaf o atomau (neu ïonau) mewn cyfansoddyn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38D082-CD7D-43AC-AC24-32A338B52BB5}"/>
              </a:ext>
            </a:extLst>
          </p:cNvPr>
          <p:cNvSpPr txBox="1"/>
          <p:nvPr/>
        </p:nvSpPr>
        <p:spPr>
          <a:xfrm>
            <a:off x="540001" y="3709763"/>
            <a:ext cx="2767976" cy="677108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19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1900">
                <a:solidFill>
                  <a:srgbClr val="242424"/>
                </a:solidFill>
                <a:latin typeface="Century Gothic"/>
              </a:rPr>
              <a:t>Ffor-miw-la em-pir-ig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60AA3C1-89CC-EB94-F52B-0F9715E81FC6}"/>
              </a:ext>
            </a:extLst>
          </p:cNvPr>
          <p:cNvSpPr txBox="1"/>
          <p:nvPr/>
        </p:nvSpPr>
        <p:spPr>
          <a:xfrm>
            <a:off x="3442995" y="5128942"/>
            <a:ext cx="2734697" cy="96949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19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1900">
                <a:solidFill>
                  <a:srgbClr val="242424"/>
                </a:solidFill>
                <a:latin typeface="Century Gothic"/>
              </a:rPr>
              <a:t>Y gymhareb symlaf mewn rhifau cyfan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0A9819D-9115-991D-94F6-9F25CD02D371}"/>
              </a:ext>
            </a:extLst>
          </p:cNvPr>
          <p:cNvSpPr txBox="1"/>
          <p:nvPr/>
        </p:nvSpPr>
        <p:spPr>
          <a:xfrm>
            <a:off x="6312711" y="5128942"/>
            <a:ext cx="4488639" cy="96949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1900" b="1">
                <a:solidFill>
                  <a:srgbClr val="C00000"/>
                </a:solidFill>
                <a:latin typeface="Century Gothic"/>
              </a:rPr>
              <a:t>Peidio â drysu â ...</a:t>
            </a:r>
          </a:p>
          <a:p>
            <a:r>
              <a:rPr lang="cy-GB" sz="1900">
                <a:latin typeface="Century Gothic"/>
                <a:cs typeface="Segoe UI"/>
              </a:rPr>
              <a:t>fformiwla foleciwlaidd </a:t>
            </a:r>
            <a:r>
              <a:rPr lang="cy-GB" sz="1900">
                <a:solidFill>
                  <a:srgbClr val="333333"/>
                </a:solidFill>
                <a:latin typeface="Century Gothic"/>
                <a:cs typeface="Segoe UI"/>
              </a:rPr>
              <a:t>–</a:t>
            </a:r>
            <a:r>
              <a:rPr lang="cy-GB" sz="1900">
                <a:latin typeface="Century Gothic"/>
                <a:cs typeface="Segoe UI"/>
              </a:rPr>
              <a:t> sy’n dangos yr atomau mewn un moleciwl unigol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4A10B4-806D-2241-0199-8C9E081982FA}"/>
              </a:ext>
            </a:extLst>
          </p:cNvPr>
          <p:cNvSpPr txBox="1"/>
          <p:nvPr/>
        </p:nvSpPr>
        <p:spPr>
          <a:xfrm>
            <a:off x="7053949" y="1990960"/>
            <a:ext cx="3747401" cy="3016210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19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1900">
                <a:solidFill>
                  <a:srgbClr val="242424"/>
                </a:solidFill>
                <a:latin typeface="Century Gothic"/>
                <a:ea typeface="Century Gothic"/>
              </a:rPr>
              <a:t>Mae gan sylweddau ïonig fformiwlâu empirig, fel </a:t>
            </a:r>
            <a:r>
              <a:rPr lang="cy-GB" sz="1900">
                <a:solidFill>
                  <a:srgbClr val="242424"/>
                </a:solidFill>
                <a:latin typeface="Cambria Math" panose="02040503050406030204" pitchFamily="18" charset="0"/>
                <a:ea typeface="Cambria Math"/>
              </a:rPr>
              <a:t>NaCl, </a:t>
            </a:r>
            <a:r>
              <a:rPr lang="cy-GB" sz="1900">
                <a:solidFill>
                  <a:srgbClr val="242424"/>
                </a:solidFill>
                <a:latin typeface="Century Gothic"/>
              </a:rPr>
              <a:t>ond gallwn hefyd ddefnyddio fformiwlâu empirig i wneud pethau’n symlach ar gyfer moleciwlau mawr iawn.  Mae gan glwcos, er enghraifft, y fformiwla foleciwlaidd </a:t>
            </a:r>
            <a:r>
              <a:rPr lang="cy-GB" sz="1900">
                <a:solidFill>
                  <a:srgbClr val="242424"/>
                </a:solidFill>
                <a:latin typeface="Cambria Math" panose="02040503050406030204" pitchFamily="18" charset="0"/>
                <a:ea typeface="Cambria Math"/>
              </a:rPr>
              <a:t>C</a:t>
            </a:r>
            <a:r>
              <a:rPr lang="cy-GB" sz="1900" baseline="-25000">
                <a:solidFill>
                  <a:srgbClr val="242424"/>
                </a:solidFill>
                <a:latin typeface="Cambria Math" panose="02040503050406030204" pitchFamily="18" charset="0"/>
                <a:ea typeface="Cambria Math"/>
              </a:rPr>
              <a:t>6</a:t>
            </a:r>
            <a:r>
              <a:rPr lang="cy-GB" sz="1900">
                <a:solidFill>
                  <a:srgbClr val="242424"/>
                </a:solidFill>
                <a:latin typeface="Cambria Math" panose="02040503050406030204" pitchFamily="18" charset="0"/>
                <a:ea typeface="Cambria Math"/>
              </a:rPr>
              <a:t>H</a:t>
            </a:r>
            <a:r>
              <a:rPr lang="cy-GB" sz="1900" baseline="-25000">
                <a:solidFill>
                  <a:srgbClr val="242424"/>
                </a:solidFill>
                <a:latin typeface="Cambria Math" panose="02040503050406030204" pitchFamily="18" charset="0"/>
                <a:ea typeface="Cambria Math"/>
              </a:rPr>
              <a:t>12</a:t>
            </a:r>
            <a:r>
              <a:rPr lang="cy-GB" sz="1900">
                <a:solidFill>
                  <a:srgbClr val="242424"/>
                </a:solidFill>
                <a:latin typeface="Cambria Math" panose="02040503050406030204" pitchFamily="18" charset="0"/>
                <a:ea typeface="Cambria Math"/>
              </a:rPr>
              <a:t>O</a:t>
            </a:r>
            <a:r>
              <a:rPr lang="cy-GB" sz="1900" baseline="-25000">
                <a:solidFill>
                  <a:srgbClr val="242424"/>
                </a:solidFill>
                <a:latin typeface="Cambria Math" panose="02040503050406030204" pitchFamily="18" charset="0"/>
                <a:ea typeface="Cambria Math"/>
              </a:rPr>
              <a:t>6</a:t>
            </a:r>
            <a:r>
              <a:rPr lang="cy-GB" sz="1900">
                <a:solidFill>
                  <a:srgbClr val="242424"/>
                </a:solidFill>
                <a:latin typeface="Cambria Math" panose="02040503050406030204" pitchFamily="18" charset="0"/>
                <a:ea typeface="Cambria Math"/>
              </a:rPr>
              <a:t>, </a:t>
            </a:r>
            <a:r>
              <a:rPr lang="cy-GB" sz="1900">
                <a:solidFill>
                  <a:srgbClr val="242424"/>
                </a:solidFill>
                <a:latin typeface="Century Gothic"/>
              </a:rPr>
              <a:t>a’r fformiwla empirig </a:t>
            </a:r>
            <a:r>
              <a:rPr lang="cy-GB" sz="1900">
                <a:solidFill>
                  <a:srgbClr val="242424"/>
                </a:solidFill>
                <a:latin typeface="Cambria Math" panose="02040503050406030204" pitchFamily="18" charset="0"/>
                <a:ea typeface="Cambria Math"/>
              </a:rPr>
              <a:t>CH</a:t>
            </a:r>
            <a:r>
              <a:rPr lang="cy-GB" sz="1900" baseline="-25000">
                <a:solidFill>
                  <a:srgbClr val="242424"/>
                </a:solidFill>
                <a:latin typeface="Cambria Math" panose="02040503050406030204" pitchFamily="18" charset="0"/>
                <a:ea typeface="Cambria Math"/>
              </a:rPr>
              <a:t>2</a:t>
            </a:r>
            <a:r>
              <a:rPr lang="cy-GB" sz="1900">
                <a:solidFill>
                  <a:srgbClr val="242424"/>
                </a:solidFill>
                <a:latin typeface="Cambria Math" panose="02040503050406030204" pitchFamily="18" charset="0"/>
                <a:ea typeface="Cambria Math"/>
              </a:rPr>
              <a:t>O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98AD23-0F46-89C1-91B4-49CC72154FF1}"/>
              </a:ext>
            </a:extLst>
          </p:cNvPr>
          <p:cNvSpPr txBox="1"/>
          <p:nvPr/>
        </p:nvSpPr>
        <p:spPr>
          <a:xfrm>
            <a:off x="533068" y="4544166"/>
            <a:ext cx="2774908" cy="155427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1900" b="1">
                <a:solidFill>
                  <a:srgbClr val="C00000"/>
                </a:solidFill>
                <a:latin typeface="Century Gothic" panose="020B0502020202020204" pitchFamily="34" charset="0"/>
              </a:rPr>
              <a:t>Dadansoddi</a:t>
            </a:r>
          </a:p>
          <a:p>
            <a:r>
              <a:rPr lang="cy-GB" sz="1900">
                <a:solidFill>
                  <a:srgbClr val="242424"/>
                </a:solidFill>
                <a:latin typeface="Century Gothic"/>
              </a:rPr>
              <a:t>Fformiwla (ffordd o gynrychioli rhywbeth), empirig (yn seiliedig ar arsylwad)</a:t>
            </a:r>
          </a:p>
        </p:txBody>
      </p:sp>
      <p:pic>
        <p:nvPicPr>
          <p:cNvPr id="3" name="Picture 2" descr="Diagram yn dangos fformiwla empirig (CH2) a fformiwla foleciwlaidd (C2H4) ethen. ">
            <a:extLst>
              <a:ext uri="{FF2B5EF4-FFF2-40B4-BE49-F238E27FC236}">
                <a16:creationId xmlns:a16="http://schemas.microsoft.com/office/drawing/2014/main" id="{2449CEB3-E837-30F8-5B66-BBBB870CFA1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2" b="17573"/>
          <a:stretch>
            <a:fillRect/>
          </a:stretch>
        </p:blipFill>
        <p:spPr>
          <a:xfrm>
            <a:off x="3332575" y="2149110"/>
            <a:ext cx="3610954" cy="2654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6701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Màs (</a:t>
            </a:r>
            <a:r>
              <a:rPr lang="cy-GB" sz="4000" i="1">
                <a:latin typeface="Century Gothic"/>
              </a:rPr>
              <a:t>m</a:t>
            </a:r>
            <a:r>
              <a:rPr lang="cy-GB" sz="4000">
                <a:latin typeface="Century Gothic"/>
              </a:rPr>
              <a:t>)</a:t>
            </a:r>
          </a:p>
        </p:txBody>
      </p:sp>
      <p:sp>
        <p:nvSpPr>
          <p:cNvPr id="5" name="Vertical Title 1" descr="Clorian gyda chrwsibl ar y glorian a’r màs yn dangos 48.29">
            <a:extLst>
              <a:ext uri="{FF2B5EF4-FFF2-40B4-BE49-F238E27FC236}">
                <a16:creationId xmlns:a16="http://schemas.microsoft.com/office/drawing/2014/main" id="{96C9B96A-F3C0-EDAA-4FAC-31962F941120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343583" y="416032"/>
            <a:ext cx="6541637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priodwedd mater sy’n achosi i sampl o sylwedd deimlo grym disgyrchiant, caiff ei fesur mewn gramau (g)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0305" y="1926358"/>
            <a:ext cx="358084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faint o fater sydd mewn gwrthrych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62509" y="5006547"/>
            <a:ext cx="1209658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/>
              </a:rPr>
              <a:t>Màs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637250" y="3214633"/>
            <a:ext cx="3235342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pwysau, sy’n rym oherwydd disgyrchiant ac sy’n cael ei fesur mewn Newtonau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564429" y="1926357"/>
            <a:ext cx="4308163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Màs y crwsibl yn y llun yw 48.29 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430305" y="3468598"/>
            <a:ext cx="2890296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 panose="020B0502020202020204" pitchFamily="34" charset="0"/>
                <a:hlinkClick r:id="rId3"/>
              </a:rPr>
              <a:t>bit.ly/4rOh9wN</a:t>
            </a:r>
            <a:r>
              <a:rPr lang="cy-GB" sz="200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3261CB-0A66-0C64-1B46-6EF0D86E504D}"/>
              </a:ext>
            </a:extLst>
          </p:cNvPr>
          <p:cNvSpPr txBox="1"/>
          <p:nvPr/>
        </p:nvSpPr>
        <p:spPr>
          <a:xfrm>
            <a:off x="7637250" y="5006547"/>
            <a:ext cx="3235342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Y gair Saesneg ‘massive’, sy’n golygu gwrthrych sydd â màs mawr neu faint mawr</a:t>
            </a:r>
          </a:p>
        </p:txBody>
      </p:sp>
      <p:pic>
        <p:nvPicPr>
          <p:cNvPr id="4" name="Graphic 16">
            <a:extLst>
              <a:ext uri="{FF2B5EF4-FFF2-40B4-BE49-F238E27FC236}">
                <a16:creationId xmlns:a16="http://schemas.microsoft.com/office/drawing/2014/main" id="{B60E3539-602F-AAEB-661C-C784DF7E3B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470310" y="3485246"/>
            <a:ext cx="543960" cy="543960"/>
          </a:xfrm>
          <a:prstGeom prst="rect">
            <a:avLst/>
          </a:prstGeom>
          <a:ln w="0">
            <a:noFill/>
          </a:ln>
        </p:spPr>
      </p:pic>
      <p:pic>
        <p:nvPicPr>
          <p:cNvPr id="7" name="Graphic 17">
            <a:extLst>
              <a:ext uri="{FF2B5EF4-FFF2-40B4-BE49-F238E27FC236}">
                <a16:creationId xmlns:a16="http://schemas.microsoft.com/office/drawing/2014/main" id="{646F8606-CF39-0079-80E4-9B19BFD83E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825583" y="3487848"/>
            <a:ext cx="538560" cy="538560"/>
          </a:xfrm>
          <a:prstGeom prst="rect">
            <a:avLst/>
          </a:prstGeom>
          <a:ln w="0">
            <a:noFill/>
          </a:ln>
        </p:spPr>
      </p:pic>
      <p:pic>
        <p:nvPicPr>
          <p:cNvPr id="15" name="Picture 14" descr="Clorian gyda chrwsibl ar y glorian yn dangos darlleniad o 48.29 g">
            <a:extLst>
              <a:ext uri="{FF2B5EF4-FFF2-40B4-BE49-F238E27FC236}">
                <a16:creationId xmlns:a16="http://schemas.microsoft.com/office/drawing/2014/main" id="{07B3E040-BDA6-574C-DC7E-0E08490DF66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4494" y="3214633"/>
            <a:ext cx="3580848" cy="2706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0823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Màs molar (</a:t>
            </a:r>
            <a:r>
              <a:rPr lang="cy-GB" sz="4000" i="1">
                <a:latin typeface="Century Gothic"/>
              </a:rPr>
              <a:t>M</a:t>
            </a:r>
            <a:r>
              <a:rPr lang="cy-GB" sz="4000">
                <a:latin typeface="Century Gothic"/>
              </a:rPr>
              <a:t>)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921681" y="460997"/>
            <a:ext cx="6034816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màs un môl o sylwedd, a roddir yn ôl gwerth ei fàs atomig cymharol neu ei fàs fformiwla cymharol, mewn gramau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4983" y="1663286"/>
            <a:ext cx="358084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màs un môl o gemegyn mewn gramau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380073" y="5251169"/>
            <a:ext cx="2927901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/>
              </a:rPr>
              <a:t>Màs mo-lar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850878" y="2952159"/>
            <a:ext cx="3084509" cy="286232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màs cymharol, sef màs cyfartalog yr atomau mewn elfen neu gyfansoddyn</a:t>
            </a:r>
            <a:r>
              <a:rPr lang="cy-GB" sz="2000">
                <a:solidFill>
                  <a:srgbClr val="242424"/>
                </a:solidFill>
              </a:rPr>
              <a:t>.</a:t>
            </a:r>
            <a:r>
              <a:rPr lang="cy-GB" sz="2000">
                <a:solidFill>
                  <a:srgbClr val="242424"/>
                </a:solidFill>
                <a:latin typeface="Century Gothic" panose="020B0502020202020204" pitchFamily="34" charset="0"/>
              </a:rPr>
              <a:t> </a:t>
            </a:r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Mae màs molar yn cael ei fesur mewn gramau, ond nid oes gan fàs cymharol unedau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297381" y="1822749"/>
            <a:ext cx="4638006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Màs molar carbon yw 12 g. </a:t>
            </a:r>
            <a:br>
              <a:rPr lang="cy-GB" sz="2000">
                <a:solidFill>
                  <a:srgbClr val="242424"/>
                </a:solidFill>
                <a:latin typeface="Century Gothic"/>
              </a:rPr>
            </a:br>
            <a:r>
              <a:rPr lang="cy-GB" sz="2000">
                <a:solidFill>
                  <a:srgbClr val="242424"/>
                </a:solidFill>
                <a:latin typeface="Century Gothic"/>
              </a:rPr>
              <a:t>Màs molar alwminiwm yw 27 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434983" y="3440158"/>
            <a:ext cx="2877669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3600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 panose="020B0502020202020204" pitchFamily="34" charset="0"/>
                <a:hlinkClick r:id="rId3"/>
              </a:rPr>
              <a:t>bit.ly/3MgX2bL</a:t>
            </a:r>
            <a:r>
              <a:rPr lang="cy-GB" sz="2000">
                <a:latin typeface="Century Gothic" panose="020B0502020202020204" pitchFamily="34" charset="0"/>
              </a:rPr>
              <a:t> </a:t>
            </a:r>
          </a:p>
        </p:txBody>
      </p:sp>
      <p:pic>
        <p:nvPicPr>
          <p:cNvPr id="4" name="Graphic 16">
            <a:extLst>
              <a:ext uri="{FF2B5EF4-FFF2-40B4-BE49-F238E27FC236}">
                <a16:creationId xmlns:a16="http://schemas.microsoft.com/office/drawing/2014/main" id="{AB6BD151-26B9-D7BF-171F-DE5AE7751F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462360" y="3607734"/>
            <a:ext cx="543960" cy="543960"/>
          </a:xfrm>
          <a:prstGeom prst="rect">
            <a:avLst/>
          </a:prstGeom>
          <a:ln w="0">
            <a:noFill/>
          </a:ln>
        </p:spPr>
      </p:pic>
      <p:pic>
        <p:nvPicPr>
          <p:cNvPr id="7" name="Graphic 17">
            <a:extLst>
              <a:ext uri="{FF2B5EF4-FFF2-40B4-BE49-F238E27FC236}">
                <a16:creationId xmlns:a16="http://schemas.microsoft.com/office/drawing/2014/main" id="{9E43B54C-BC8F-0E3A-7001-A295784C0B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830261" y="3610434"/>
            <a:ext cx="538560" cy="538560"/>
          </a:xfrm>
          <a:prstGeom prst="rect">
            <a:avLst/>
          </a:prstGeom>
          <a:ln w="0">
            <a:noFill/>
          </a:ln>
        </p:spPr>
      </p:pic>
      <p:pic>
        <p:nvPicPr>
          <p:cNvPr id="12" name="Picture 11" descr="Enghreifftiau o un môl o amrywiaeth o elfennau wedi’u labelu â màs mewn gramau, er enghraifft, haearn 55.8 g, carbon 12.0 g a mercwri 200.6 g">
            <a:extLst>
              <a:ext uri="{FF2B5EF4-FFF2-40B4-BE49-F238E27FC236}">
                <a16:creationId xmlns:a16="http://schemas.microsoft.com/office/drawing/2014/main" id="{2EE3A4BD-6318-99C2-2B4D-5DAB398E198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3648777" y="3071751"/>
            <a:ext cx="3754803" cy="2768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670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Cyfaint molar nwy (</a:t>
            </a:r>
            <a:r>
              <a:rPr lang="cy-GB" sz="4000" i="1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V</a:t>
            </a:r>
            <a:r>
              <a:rPr lang="cy-GB" sz="4000" i="1" baseline="-250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</a:t>
            </a:r>
            <a:r>
              <a:rPr lang="cy-GB" sz="40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)</a:t>
            </a:r>
            <a:r>
              <a:rPr lang="cy-GB" sz="4000">
                <a:effectLst/>
              </a:rPr>
              <a:t>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5005585" y="377951"/>
            <a:ext cx="5886395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 cyfaint a lenwir gan un môl o nwy, sydd tua 24 decimetr ciwbig (dm</a:t>
            </a:r>
            <a:r>
              <a:rPr lang="cy-GB" sz="24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3</a:t>
            </a:r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) ar dymheredd a gwasgedd ystafell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375791" y="1996807"/>
            <a:ext cx="4570602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faint o le y mae un môl o nwy yn ei lenwi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375791" y="4153378"/>
            <a:ext cx="2715752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/>
              </a:rPr>
              <a:t>Cyf-aint mo-lar nwy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787147" y="3581369"/>
            <a:ext cx="3104833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Màs molar, sef mas môl o sylwedd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583817" y="1953192"/>
            <a:ext cx="4308163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Cyfaint molar ocsigen ar dymheredd a gwasgedd ystafell arferol yw 24 dm</a:t>
            </a:r>
            <a:r>
              <a:rPr lang="cy-GB" sz="2000" baseline="30000">
                <a:solidFill>
                  <a:srgbClr val="242424"/>
                </a:solidFill>
                <a:latin typeface="Century Gothic"/>
              </a:rPr>
              <a:t>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7C2F62-BEF7-5D07-5FDB-B04D3685D314}"/>
              </a:ext>
            </a:extLst>
          </p:cNvPr>
          <p:cNvSpPr txBox="1"/>
          <p:nvPr/>
        </p:nvSpPr>
        <p:spPr>
          <a:xfrm>
            <a:off x="7904858" y="4901770"/>
            <a:ext cx="2987122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Cofiwch fod gan nwyon fàs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B2FCE5-9F85-ABA3-C7D6-ECCB2A8BEF54}"/>
              </a:ext>
            </a:extLst>
          </p:cNvPr>
          <p:cNvSpPr txBox="1"/>
          <p:nvPr/>
        </p:nvSpPr>
        <p:spPr>
          <a:xfrm>
            <a:off x="3413318" y="5987008"/>
            <a:ext cx="39366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1600" dirty="0">
                <a:latin typeface="Century Gothic" panose="020B0502020202020204" pitchFamily="34" charset="0"/>
              </a:rPr>
              <a:t>Mae’r balwnau hyn i gyd yn cynnwys un môl o nwy. Mae ganddynt fasau gwahanol ond yr un cyfaint</a:t>
            </a:r>
          </a:p>
        </p:txBody>
      </p:sp>
      <p:pic>
        <p:nvPicPr>
          <p:cNvPr id="10" name="Picture 9" descr="Diagram sy’n dangos tri balŵn a phob un yn cynnwys cylchoedd sy’n cynrychioli tri gwahanol fath o nwy ac mae’r balŵns wedi’u labelu: He (4 g), NH3 (15 g) ac O2 (32g)">
            <a:extLst>
              <a:ext uri="{FF2B5EF4-FFF2-40B4-BE49-F238E27FC236}">
                <a16:creationId xmlns:a16="http://schemas.microsoft.com/office/drawing/2014/main" id="{0F566395-91C0-F5A5-DFE1-B30C8EDC32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0880" y="3413296"/>
            <a:ext cx="4194663" cy="2556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8208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/>
              <a:t>Môl (mol)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143341" y="240816"/>
            <a:ext cx="6729253" cy="1475001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ea typeface=""/>
                <a:cs typeface="Arial" panose="020B0604020202020204" pitchFamily="34" charset="0"/>
              </a:rPr>
              <a:t>yr uned ar gyfer swm y sylwedd, pan mai un môl yw’r swm sy’n cynnwys </a:t>
            </a:r>
            <a:r>
              <a:rPr lang="cy-GB" sz="2400" b="0">
                <a:solidFill>
                  <a:srgbClr val="242424"/>
                </a:solidFill>
              </a:rPr>
              <a:t>6.02 x </a:t>
            </a:r>
            <a:r>
              <a:rPr lang="cy-GB" sz="2400" b="0">
                <a:solidFill>
                  <a:schemeClr val="tx1"/>
                </a:solidFill>
                <a:ea typeface=""/>
                <a:cs typeface="Arial" panose="020B0604020202020204" pitchFamily="34" charset="0"/>
              </a:rPr>
              <a:t>10</a:t>
            </a:r>
            <a:r>
              <a:rPr lang="cy-GB" sz="2400" b="0" baseline="30000">
                <a:solidFill>
                  <a:schemeClr val="tx1"/>
                </a:solidFill>
                <a:ea typeface=""/>
                <a:cs typeface="Arial" panose="020B0604020202020204" pitchFamily="34" charset="0"/>
              </a:rPr>
              <a:t>23</a:t>
            </a:r>
            <a:r>
              <a:rPr lang="cy-GB" sz="2400" b="0">
                <a:solidFill>
                  <a:schemeClr val="tx1"/>
                </a:solidFill>
                <a:effectLst/>
                <a:ea typeface=""/>
                <a:cs typeface="Arial" panose="020B0604020202020204" pitchFamily="34" charset="0"/>
              </a:rPr>
              <a:t> (rhif Avogadro) o atomau, moleciwlau neu unedau fformiwla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16122" y="1938885"/>
            <a:ext cx="3700269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swm unrhyw sylwedd sy’n cynnwys 6.02 x </a:t>
            </a:r>
            <a:r>
              <a:rPr lang="cy-GB" sz="20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10</a:t>
            </a:r>
            <a:r>
              <a:rPr lang="cy-GB" sz="20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23</a:t>
            </a:r>
            <a:r>
              <a:rPr lang="cy-GB" sz="2000">
                <a:solidFill>
                  <a:srgbClr val="242424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atom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62509" y="5594455"/>
            <a:ext cx="1157195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Môl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459580" y="4598703"/>
            <a:ext cx="3413014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 panose="020B0502020202020204" pitchFamily="34" charset="0"/>
              </a:rPr>
              <a:t>màs molar, sef màs un môl o sylwedd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7172325" y="1938885"/>
            <a:ext cx="3700269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Mae un môl o garbon yn cynnwys </a:t>
            </a:r>
            <a:r>
              <a:rPr lang="cy-GB" sz="2000">
                <a:solidFill>
                  <a:srgbClr val="242424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6.02 x </a:t>
            </a:r>
            <a:r>
              <a:rPr lang="cy-GB" sz="20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10</a:t>
            </a:r>
            <a:r>
              <a:rPr lang="cy-GB" sz="20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23</a:t>
            </a:r>
            <a:r>
              <a:rPr lang="cy-GB" sz="2000"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atom o garbon.</a:t>
            </a:r>
            <a:r>
              <a:rPr lang="cy-GB" sz="2000">
                <a:solidFill>
                  <a:srgbClr val="242424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</a:t>
            </a:r>
            <a:r>
              <a:rPr lang="cy-GB" sz="2000"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Mae un môl o gopr yn cynnwys </a:t>
            </a:r>
            <a:r>
              <a:rPr lang="cy-GB" sz="2000">
                <a:solidFill>
                  <a:srgbClr val="242424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6.02 x </a:t>
            </a:r>
            <a:r>
              <a:rPr lang="cy-GB" sz="20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10</a:t>
            </a:r>
            <a:r>
              <a:rPr lang="cy-GB" sz="20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23</a:t>
            </a:r>
            <a:r>
              <a:rPr lang="cy-GB" sz="2000">
                <a:solidFill>
                  <a:srgbClr val="242424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</a:t>
            </a:r>
            <a:r>
              <a:rPr lang="cy-GB" sz="2000"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atom o gopr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416122" y="3782758"/>
            <a:ext cx="296603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 panose="020B0502020202020204" pitchFamily="34" charset="0"/>
                <a:hlinkClick r:id="rId3"/>
              </a:rPr>
              <a:t>bit.ly/4aT3cbl</a:t>
            </a:r>
            <a:r>
              <a:rPr lang="cy-GB" sz="2000">
                <a:latin typeface="Century Gothic" panose="020B0502020202020204" pitchFamily="34" charset="0"/>
              </a:rPr>
              <a:t>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CC04294-0B26-979C-86CF-C189C1789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500862" y="3833034"/>
            <a:ext cx="906461" cy="543960"/>
            <a:chOff x="2414140" y="3032892"/>
            <a:chExt cx="906461" cy="543960"/>
          </a:xfrm>
        </p:grpSpPr>
        <p:pic>
          <p:nvPicPr>
            <p:cNvPr id="4" name="Graphic 16">
              <a:extLst>
                <a:ext uri="{FF2B5EF4-FFF2-40B4-BE49-F238E27FC236}">
                  <a16:creationId xmlns:a16="http://schemas.microsoft.com/office/drawing/2014/main" id="{6D81156D-ED65-0B86-978C-540E3BD06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414140" y="3032892"/>
              <a:ext cx="543960" cy="54396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7" name="Graphic 17">
              <a:extLst>
                <a:ext uri="{FF2B5EF4-FFF2-40B4-BE49-F238E27FC236}">
                  <a16:creationId xmlns:a16="http://schemas.microsoft.com/office/drawing/2014/main" id="{148C0FD4-AB18-5905-1257-B4A94ECCD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782041" y="3035592"/>
              <a:ext cx="538560" cy="538560"/>
            </a:xfrm>
            <a:prstGeom prst="rect">
              <a:avLst/>
            </a:prstGeom>
            <a:ln w="0">
              <a:noFill/>
            </a:ln>
          </p:spPr>
        </p:pic>
      </p:grpSp>
      <p:pic>
        <p:nvPicPr>
          <p:cNvPr id="12" name="Picture 11" descr="Clorian gyda dysgl sy’n cynnwys carbon solet a’r màs yn dangos 12 g">
            <a:extLst>
              <a:ext uri="{FF2B5EF4-FFF2-40B4-BE49-F238E27FC236}">
                <a16:creationId xmlns:a16="http://schemas.microsoft.com/office/drawing/2014/main" id="{A1E7E197-D49A-9F43-1331-AC2D4AF6007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43341" y="2678949"/>
            <a:ext cx="2750259" cy="296937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DB5A3D8-77ED-0D2D-FE03-6B7A4C7EC63A}"/>
              </a:ext>
            </a:extLst>
          </p:cNvPr>
          <p:cNvSpPr txBox="1"/>
          <p:nvPr/>
        </p:nvSpPr>
        <p:spPr>
          <a:xfrm>
            <a:off x="3522947" y="5648325"/>
            <a:ext cx="39366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1600">
                <a:latin typeface="Century Gothic" panose="020B0502020202020204" pitchFamily="34" charset="0"/>
              </a:rPr>
              <a:t>Un môl o garbon</a:t>
            </a:r>
          </a:p>
        </p:txBody>
      </p:sp>
    </p:spTree>
    <p:extLst>
      <p:ext uri="{BB962C8B-B14F-4D97-AF65-F5344CB8AC3E}">
        <p14:creationId xmlns:p14="http://schemas.microsoft.com/office/powerpoint/2010/main" val="32988957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Bicer, fflasg gloch a silindr mesur gyda’r graddfeydd mesur yn cael eu dangos">
            <a:extLst>
              <a:ext uri="{FF2B5EF4-FFF2-40B4-BE49-F238E27FC236}">
                <a16:creationId xmlns:a16="http://schemas.microsoft.com/office/drawing/2014/main" id="{BFD36A4F-0FD6-D0F5-7137-9726F34911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>
          <a:xfrm>
            <a:off x="4105275" y="2957790"/>
            <a:ext cx="3602827" cy="352607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Cyfaint (</a:t>
            </a:r>
            <a:r>
              <a:rPr lang="cy-GB" sz="4000" i="1">
                <a:latin typeface="Century Gothic"/>
              </a:rPr>
              <a:t>V</a:t>
            </a:r>
            <a:r>
              <a:rPr lang="cy-GB" sz="4000">
                <a:latin typeface="Century Gothic"/>
              </a:rPr>
              <a:t>)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496179" y="245650"/>
            <a:ext cx="6601427" cy="1475001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faint o ofod tri dimensiwn sy’n cael ei lenwi gan sampl o sylwedd, caiff ei fesur mewn centimetrau ciwbig (cm</a:t>
            </a:r>
            <a:r>
              <a:rPr lang="cy-GB" sz="24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3</a:t>
            </a:r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) neu ddecimetrau ciwbig (dm</a:t>
            </a:r>
            <a:r>
              <a:rPr lang="cy-GB" sz="24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3</a:t>
            </a:r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)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386067" y="1939428"/>
            <a:ext cx="358084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faint o le mae gwrthrych yn ei lenwi.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386067" y="4281731"/>
            <a:ext cx="2006896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/>
              </a:rPr>
              <a:t>cyf-aint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846462" y="3149450"/>
            <a:ext cx="3251144" cy="255454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  <a:ea typeface="Century Gothic"/>
                <a:cs typeface="Arial" panose="020B0604020202020204" pitchFamily="34" charset="0"/>
              </a:rPr>
              <a:t>mililitrau, mae 1 mililitr yr un fath ag 1 cm</a:t>
            </a:r>
            <a:r>
              <a:rPr lang="cy-GB" sz="2000" baseline="30000">
                <a:solidFill>
                  <a:srgbClr val="242424"/>
                </a:solidFill>
                <a:latin typeface="Century Gothic"/>
                <a:ea typeface="Century Gothic"/>
                <a:cs typeface="Arial" panose="020B0604020202020204" pitchFamily="34" charset="0"/>
              </a:rPr>
              <a:t>3</a:t>
            </a:r>
            <a:r>
              <a:rPr lang="cy-GB" sz="2000">
                <a:solidFill>
                  <a:srgbClr val="242424"/>
                </a:solidFill>
                <a:latin typeface="Century Gothic"/>
                <a:ea typeface="Century Gothic"/>
                <a:cs typeface="Arial" panose="020B0604020202020204" pitchFamily="34" charset="0"/>
              </a:rPr>
              <a:t>. Ond mewn cemeg dylem ddefnyddio centimetrau ciwbig</a:t>
            </a:r>
            <a:r>
              <a:rPr lang="cy-GB" sz="20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(cm</a:t>
            </a:r>
            <a:r>
              <a:rPr lang="cy-GB" sz="20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3</a:t>
            </a:r>
            <a:r>
              <a:rPr lang="cy-GB" sz="20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) neu ddecimetrau ciwbig (dm</a:t>
            </a:r>
            <a:r>
              <a:rPr lang="cy-GB" sz="20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3</a:t>
            </a:r>
            <a:r>
              <a:rPr lang="cy-GB" sz="20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)</a:t>
            </a:r>
            <a:r>
              <a:rPr lang="cy-GB" sz="20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789443" y="1939427"/>
            <a:ext cx="4308163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Cyfaint mwyaf posibl y silindr mesur oedd 500 cm</a:t>
            </a:r>
            <a:r>
              <a:rPr lang="cy-GB" sz="2000" baseline="30000">
                <a:solidFill>
                  <a:srgbClr val="242424"/>
                </a:solidFill>
                <a:latin typeface="Century Gothic"/>
              </a:rPr>
              <a:t>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386067" y="3125899"/>
            <a:ext cx="2927901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 panose="020B0502020202020204" pitchFamily="34" charset="0"/>
                <a:hlinkClick r:id="rId4"/>
              </a:rPr>
              <a:t>bit.ly/4rLu82g</a:t>
            </a:r>
            <a:r>
              <a:rPr lang="cy-GB" sz="2000">
                <a:latin typeface="Century Gothic" panose="020B0502020202020204" pitchFamily="34" charset="0"/>
              </a:rPr>
              <a:t>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064FCDF-A079-F19F-1D59-5BA6DF3C69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467236" y="3101167"/>
            <a:ext cx="906461" cy="543960"/>
            <a:chOff x="2414140" y="3032892"/>
            <a:chExt cx="906461" cy="543960"/>
          </a:xfrm>
        </p:grpSpPr>
        <p:pic>
          <p:nvPicPr>
            <p:cNvPr id="12" name="Graphic 16">
              <a:extLst>
                <a:ext uri="{FF2B5EF4-FFF2-40B4-BE49-F238E27FC236}">
                  <a16:creationId xmlns:a16="http://schemas.microsoft.com/office/drawing/2014/main" id="{B47885E6-ADB6-377C-BD97-AA59CAD33C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414140" y="3032892"/>
              <a:ext cx="543960" cy="54396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5" name="Graphic 17">
              <a:extLst>
                <a:ext uri="{FF2B5EF4-FFF2-40B4-BE49-F238E27FC236}">
                  <a16:creationId xmlns:a16="http://schemas.microsoft.com/office/drawing/2014/main" id="{2AA15A08-A6E2-09D8-3D32-51FBA1E621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782041" y="3035592"/>
              <a:ext cx="538560" cy="538560"/>
            </a:xfrm>
            <a:prstGeom prst="rect">
              <a:avLst/>
            </a:prstGeom>
            <a:ln w="0"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528303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Economi atomau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772267" y="341362"/>
            <a:ext cx="6186020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Mewn hafaliad symbolau cytbwys, màs y cynnyrch a geisir fel canran o gyfanswm màs yr adweithyddion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24795" y="2035445"/>
            <a:ext cx="3580848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canran yr adweithyddion a allai fod yn gynnyrch defnyddiol yn y pen draw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24795" y="5618684"/>
            <a:ext cx="2782862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Ec-on-o-mi at-om-au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6489290" y="5003131"/>
            <a:ext cx="4223333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cynnyrch canrannol, sef swm gwirioneddol y cynnyrch sy’n cael ei wneud mewn adwaith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5631543" y="2035444"/>
            <a:ext cx="5081080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Os yw 100 g o adweithyddion yn cynhyrchu 75 g o gynnyrch defnyddiol, mae’r economi atomau yn 75%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9B69259-C008-7114-7013-381C790893B3}"/>
                  </a:ext>
                </a:extLst>
              </p:cNvPr>
              <p:cNvSpPr txBox="1"/>
              <p:nvPr/>
            </p:nvSpPr>
            <p:spPr>
              <a:xfrm>
                <a:off x="1105752" y="3712816"/>
                <a:ext cx="9072718" cy="987001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smtClean="0">
                          <a:solidFill>
                            <a:srgbClr val="C8102E"/>
                          </a:solidFill>
                          <a:latin typeface="Cambria Math" panose="02040503050406030204" pitchFamily="18" charset="0"/>
                        </a:rPr>
                        <m:t>%</m:t>
                      </m:r>
                      <m:r>
                        <a:rPr lang="en-US" sz="2800" b="0" i="0" smtClean="0">
                          <a:solidFill>
                            <a:srgbClr val="C8102E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800">
                          <a:solidFill>
                            <a:srgbClr val="C8102E"/>
                          </a:solidFill>
                          <a:latin typeface="Cambria Math" panose="02040503050406030204" pitchFamily="18" charset="0"/>
                        </a:rPr>
                        <m:t>economi</m:t>
                      </m:r>
                      <m:r>
                        <a:rPr lang="en-GB" sz="2800">
                          <a:solidFill>
                            <a:srgbClr val="C8102E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800">
                          <a:solidFill>
                            <a:srgbClr val="C8102E"/>
                          </a:solidFill>
                          <a:latin typeface="Cambria Math" panose="02040503050406030204" pitchFamily="18" charset="0"/>
                        </a:rPr>
                        <m:t>atomau</m:t>
                      </m:r>
                      <m:r>
                        <a:rPr lang="en-GB" sz="2800" i="0">
                          <a:solidFill>
                            <a:srgbClr val="C8102E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2800" i="1">
                              <a:solidFill>
                                <a:srgbClr val="C8102E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i="0">
                              <a:solidFill>
                                <a:srgbClr val="C8102E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GB" sz="2800" i="1">
                                  <a:solidFill>
                                    <a:srgbClr val="C8102E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800" i="1">
                                  <a:solidFill>
                                    <a:srgbClr val="C8102E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en-GB" sz="2800" i="1">
                                  <a:solidFill>
                                    <a:srgbClr val="C8102E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  <m:r>
                                <a:rPr lang="en-GB" sz="2800" i="0">
                                  <a:solidFill>
                                    <a:srgbClr val="C8102E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sub>
                          </m:sSub>
                          <m:r>
                            <a:rPr lang="en-GB" sz="2800" i="1">
                              <a:solidFill>
                                <a:srgbClr val="C8102E"/>
                              </a:solidFill>
                              <a:latin typeface="Cambria Math" panose="02040503050406030204" pitchFamily="18" charset="0"/>
                            </a:rPr>
                            <m:t>𝑐𝑦𝑛𝑛𝑦𝑟𝑐h</m:t>
                          </m:r>
                          <m:r>
                            <a:rPr lang="en-GB" sz="2800" i="1">
                              <a:solidFill>
                                <a:srgbClr val="C8102E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800" i="1">
                              <a:solidFill>
                                <a:srgbClr val="C8102E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n-GB" sz="2800" i="1">
                              <a:solidFill>
                                <a:srgbClr val="C8102E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800" i="1">
                              <a:solidFill>
                                <a:srgbClr val="C8102E"/>
                              </a:solidFill>
                              <a:latin typeface="Cambria Math" panose="02040503050406030204" pitchFamily="18" charset="0"/>
                            </a:rPr>
                            <m:t>𝑔𝑒𝑖𝑠𝑖𝑟</m:t>
                          </m:r>
                          <m:r>
                            <a:rPr lang="en-GB" sz="2800" i="1">
                              <a:solidFill>
                                <a:srgbClr val="C8102E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800" i="1">
                              <a:solidFill>
                                <a:srgbClr val="C8102E"/>
                              </a:solidFill>
                              <a:latin typeface="Cambria Math" panose="02040503050406030204" pitchFamily="18" charset="0"/>
                            </a:rPr>
                            <m:t>𝑓𝑒𝑙</m:t>
                          </m:r>
                        </m:num>
                        <m:den>
                          <m:r>
                            <a:rPr lang="en-GB" sz="2800" i="0">
                              <a:solidFill>
                                <a:srgbClr val="C8102E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GB" sz="2800" i="1">
                                  <a:solidFill>
                                    <a:srgbClr val="C8102E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800" i="1">
                                  <a:solidFill>
                                    <a:srgbClr val="C8102E"/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en-GB" sz="2800" i="1">
                                  <a:solidFill>
                                    <a:srgbClr val="C8102E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  <m:r>
                                <a:rPr lang="en-GB" sz="2800" i="0">
                                  <a:solidFill>
                                    <a:srgbClr val="C8102E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sub>
                          </m:sSub>
                          <m:r>
                            <a:rPr lang="en-GB" sz="2800" i="1">
                              <a:solidFill>
                                <a:srgbClr val="C8102E"/>
                              </a:solidFill>
                              <a:latin typeface="Cambria Math" panose="02040503050406030204" pitchFamily="18" charset="0"/>
                            </a:rPr>
                            <m:t>𝑜𝑓</m:t>
                          </m:r>
                          <m:r>
                            <a:rPr lang="en-GB" sz="2800" i="0">
                              <a:solidFill>
                                <a:srgbClr val="C8102E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800" i="1">
                              <a:solidFill>
                                <a:srgbClr val="C8102E"/>
                              </a:solidFill>
                              <a:latin typeface="Cambria Math" panose="02040503050406030204" pitchFamily="18" charset="0"/>
                            </a:rPr>
                            <m:t>𝑡𝑜𝑡𝑎𝑙</m:t>
                          </m:r>
                          <m:r>
                            <a:rPr lang="en-GB" sz="2800" i="0">
                              <a:solidFill>
                                <a:srgbClr val="C8102E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800" i="1">
                              <a:solidFill>
                                <a:srgbClr val="C8102E"/>
                              </a:solidFill>
                              <a:latin typeface="Cambria Math" panose="02040503050406030204" pitchFamily="18" charset="0"/>
                            </a:rPr>
                            <m:t>𝑝𝑟𝑜𝑑𝑢𝑐𝑡𝑠</m:t>
                          </m:r>
                        </m:den>
                      </m:f>
                      <m:r>
                        <a:rPr lang="en-GB" sz="2800" i="0">
                          <a:solidFill>
                            <a:srgbClr val="C8102E"/>
                          </a:solidFill>
                          <a:latin typeface="Cambria Math" panose="02040503050406030204" pitchFamily="18" charset="0"/>
                        </a:rPr>
                        <m:t> ×100</m:t>
                      </m:r>
                    </m:oMath>
                  </m:oMathPara>
                </a14:m>
                <a:endParaRPr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9B69259-C008-7114-7013-381C790893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5752" y="3712816"/>
                <a:ext cx="9072718" cy="98700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49849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8" y="552915"/>
            <a:ext cx="4758270" cy="463085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Hafaliad </a:t>
            </a:r>
            <a:br>
              <a:rPr lang="cy-GB" sz="4000">
                <a:latin typeface="Century Gothic"/>
              </a:rPr>
            </a:br>
            <a:r>
              <a:rPr lang="cy-GB" sz="4000">
                <a:latin typeface="Century Gothic"/>
              </a:rPr>
              <a:t>symbolau cytbwys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5391156" y="270766"/>
            <a:ext cx="5801586" cy="1973599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200" b="0">
                <a:solidFill>
                  <a:schemeClr val="tx1"/>
                </a:solidFill>
                <a:ea typeface=""/>
                <a:cs typeface="Arial" panose="020B0604020202020204" pitchFamily="34" charset="0"/>
              </a:rPr>
              <a:t>ar gyfer adwaith cemegol, mae hwn yn dangos fformiwlâu cemegol yr adweithyddion a’r cynhyrchion, wedi’u gwahanu gan saeth. Gellir ysgrifennu rhifau cyfan cyn y fformiwlâu i gydbwyso’r hafaliad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4983" y="2091502"/>
            <a:ext cx="3580848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 b="0" i="0" u="none" strike="noStrike">
                <a:solidFill>
                  <a:srgbClr val="001D35"/>
                </a:solidFill>
                <a:effectLst/>
                <a:latin typeface="Century Gothic" panose="020B0502020202020204" pitchFamily="34" charset="0"/>
              </a:rPr>
              <a:t>pan fydd nifer yr atomau ar gyfer pob elfen yr un fath ar ochr chwith ac ochr dde hafaliad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4469" y="5556549"/>
            <a:ext cx="2927901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pPr lvl="0">
              <a:defRPr/>
            </a:pPr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Haf-al-iad sym-bol-au cyt-bwys </a:t>
            </a:r>
          </a:p>
          <a:p>
            <a:pPr lvl="0">
              <a:defRPr/>
            </a:pPr>
            <a:endParaRPr lang="cy-GB" sz="2000" dirty="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7960322" y="2465677"/>
            <a:ext cx="3232422" cy="255454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 panose="020B0502020202020204" pitchFamily="34" charset="0"/>
              </a:rPr>
              <a:t>Mae hwn yn hafaliad symbolau cytbwys oherwydd bod pedwar atom hydrogen a dau atom ocsigen yn yr adweithyddion a’r cynhyrchion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434469" y="4026593"/>
            <a:ext cx="3413014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 panose="020B0502020202020204" pitchFamily="34" charset="0"/>
                <a:hlinkClick r:id="rId3"/>
              </a:rPr>
              <a:t>bit.ly/4azWwgO</a:t>
            </a:r>
            <a:r>
              <a:rPr lang="cy-GB" sz="200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3261CB-0A66-0C64-1B46-6EF0D86E504D}"/>
              </a:ext>
            </a:extLst>
          </p:cNvPr>
          <p:cNvSpPr txBox="1"/>
          <p:nvPr/>
        </p:nvSpPr>
        <p:spPr>
          <a:xfrm>
            <a:off x="4015831" y="5556548"/>
            <a:ext cx="673315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Hafaliad geiriau, sef pan fyddwn ni’n ysgrifennu enwau’r cemegion a ddim yn defnyddio’r symbolau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BFBE643-5B49-467E-50FD-AE0806F7EA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585500" y="4115956"/>
            <a:ext cx="906461" cy="543960"/>
            <a:chOff x="2414140" y="3032892"/>
            <a:chExt cx="906461" cy="543960"/>
          </a:xfrm>
        </p:grpSpPr>
        <p:pic>
          <p:nvPicPr>
            <p:cNvPr id="12" name="Graphic 16">
              <a:extLst>
                <a:ext uri="{FF2B5EF4-FFF2-40B4-BE49-F238E27FC236}">
                  <a16:creationId xmlns:a16="http://schemas.microsoft.com/office/drawing/2014/main" id="{33238BCE-4AD4-26A4-5932-AC4D9A3563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414140" y="3032892"/>
              <a:ext cx="543960" cy="54396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3" name="Graphic 17">
              <a:extLst>
                <a:ext uri="{FF2B5EF4-FFF2-40B4-BE49-F238E27FC236}">
                  <a16:creationId xmlns:a16="http://schemas.microsoft.com/office/drawing/2014/main" id="{C2CDD354-3761-ACEF-7F47-F6392CDCCD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782041" y="3035592"/>
              <a:ext cx="538560" cy="5385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5" name="TextBox 14" descr="2H2 + O2 → 2H2O ">
            <a:extLst>
              <a:ext uri="{FF2B5EF4-FFF2-40B4-BE49-F238E27FC236}">
                <a16:creationId xmlns:a16="http://schemas.microsoft.com/office/drawing/2014/main" id="{6EDF65A3-4730-9972-B781-2D587955F320}"/>
              </a:ext>
            </a:extLst>
          </p:cNvPr>
          <p:cNvSpPr txBox="1"/>
          <p:nvPr/>
        </p:nvSpPr>
        <p:spPr>
          <a:xfrm>
            <a:off x="4132265" y="2651567"/>
            <a:ext cx="4549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y-GB" sz="3600" dirty="0">
                <a:latin typeface="Cambria Math" panose="02040503050406030204" pitchFamily="18" charset="0"/>
                <a:ea typeface="Cambria Math"/>
              </a:rPr>
              <a:t>2H</a:t>
            </a:r>
            <a:r>
              <a:rPr lang="cy-GB" sz="3600" baseline="-25000" dirty="0">
                <a:latin typeface="Cambria Math" panose="02040503050406030204" pitchFamily="18" charset="0"/>
                <a:ea typeface="Cambria Math"/>
              </a:rPr>
              <a:t>2</a:t>
            </a:r>
            <a:r>
              <a:rPr lang="cy-GB" sz="3600" dirty="0">
                <a:latin typeface="Cambria Math" panose="02040503050406030204" pitchFamily="18" charset="0"/>
                <a:ea typeface="Cambria Math"/>
              </a:rPr>
              <a:t> + O</a:t>
            </a:r>
            <a:r>
              <a:rPr lang="cy-GB" sz="3600" baseline="-25000" dirty="0">
                <a:latin typeface="Cambria Math" panose="02040503050406030204" pitchFamily="18" charset="0"/>
                <a:ea typeface="Cambria Math"/>
              </a:rPr>
              <a:t>2</a:t>
            </a:r>
            <a:r>
              <a:rPr lang="cy-GB" sz="3600" dirty="0">
                <a:latin typeface="Cambria Math" panose="02040503050406030204" pitchFamily="18" charset="0"/>
                <a:ea typeface="Cambria Math"/>
              </a:rPr>
              <a:t> → 2H</a:t>
            </a:r>
            <a:r>
              <a:rPr lang="cy-GB" sz="3600" baseline="-25000" dirty="0">
                <a:latin typeface="Cambria Math" panose="02040503050406030204" pitchFamily="18" charset="0"/>
                <a:ea typeface="Cambria Math"/>
              </a:rPr>
              <a:t>2</a:t>
            </a:r>
            <a:r>
              <a:rPr lang="cy-GB" sz="3600" dirty="0">
                <a:latin typeface="Cambria Math" panose="02040503050406030204" pitchFamily="18" charset="0"/>
                <a:ea typeface="Cambria Math"/>
              </a:rPr>
              <a:t>O</a:t>
            </a:r>
          </a:p>
        </p:txBody>
      </p:sp>
      <p:grpSp>
        <p:nvGrpSpPr>
          <p:cNvPr id="16" name="Group 15" descr="Cynrychioliad o’r hafaliad symbolau cytbwys 2H2 + O2 → 2H2O mae’n dangos pedwar atom hydrogen a dau atom ocsigen yn yr adweithyddion a’r un fath yn y cynhyrchion ">
            <a:extLst>
              <a:ext uri="{FF2B5EF4-FFF2-40B4-BE49-F238E27FC236}">
                <a16:creationId xmlns:a16="http://schemas.microsoft.com/office/drawing/2014/main" id="{8C749CB8-6D69-172D-8942-51E72D3B6F9F}"/>
              </a:ext>
            </a:extLst>
          </p:cNvPr>
          <p:cNvGrpSpPr/>
          <p:nvPr/>
        </p:nvGrpSpPr>
        <p:grpSpPr>
          <a:xfrm>
            <a:off x="4259344" y="3536260"/>
            <a:ext cx="3271223" cy="1288053"/>
            <a:chOff x="4305544" y="1396263"/>
            <a:chExt cx="3271223" cy="1288053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E97607A-36DB-AFD6-3C71-1120D8AF460B}"/>
                </a:ext>
              </a:extLst>
            </p:cNvPr>
            <p:cNvSpPr txBox="1"/>
            <p:nvPr/>
          </p:nvSpPr>
          <p:spPr>
            <a:xfrm>
              <a:off x="4464631" y="1656360"/>
              <a:ext cx="24529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cy-GB" sz="3600" dirty="0">
                  <a:latin typeface="Cambria Math" panose="02040503050406030204" pitchFamily="18" charset="0"/>
                  <a:ea typeface="Cambria Math"/>
                </a:rPr>
                <a:t>    +           →      </a:t>
              </a: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30731B31-8068-EF6F-8F31-4253ED3DD783}"/>
                </a:ext>
              </a:extLst>
            </p:cNvPr>
            <p:cNvGrpSpPr/>
            <p:nvPr/>
          </p:nvGrpSpPr>
          <p:grpSpPr>
            <a:xfrm>
              <a:off x="5359417" y="1771171"/>
              <a:ext cx="468000" cy="468000"/>
              <a:chOff x="5141034" y="2042322"/>
              <a:chExt cx="468000" cy="468000"/>
            </a:xfrm>
          </p:grpSpPr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DEF3194E-D568-9394-9482-2557D1E98351}"/>
                  </a:ext>
                </a:extLst>
              </p:cNvPr>
              <p:cNvSpPr/>
              <p:nvPr/>
            </p:nvSpPr>
            <p:spPr>
              <a:xfrm rot="18333223">
                <a:off x="5141034" y="2042322"/>
                <a:ext cx="468000" cy="468000"/>
              </a:xfrm>
              <a:prstGeom prst="ellipse">
                <a:avLst/>
              </a:prstGeom>
              <a:solidFill>
                <a:schemeClr val="tx2">
                  <a:lumMod val="25000"/>
                  <a:lumOff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8862536C-C3FB-7515-211C-9DEA17968616}"/>
                  </a:ext>
                </a:extLst>
              </p:cNvPr>
              <p:cNvSpPr txBox="1"/>
              <p:nvPr/>
            </p:nvSpPr>
            <p:spPr>
              <a:xfrm>
                <a:off x="5218973" y="2091656"/>
                <a:ext cx="31212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y-GB">
                    <a:latin typeface="Cambria Math" panose="02040503050406030204" pitchFamily="18" charset="0"/>
                    <a:ea typeface="Cambria Math"/>
                  </a:rPr>
                  <a:t>O</a:t>
                </a:r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1DF9FF05-D07E-51BF-2949-AE6B8D796A79}"/>
                </a:ext>
              </a:extLst>
            </p:cNvPr>
            <p:cNvGrpSpPr/>
            <p:nvPr/>
          </p:nvGrpSpPr>
          <p:grpSpPr>
            <a:xfrm>
              <a:off x="5814668" y="1771171"/>
              <a:ext cx="468000" cy="468000"/>
              <a:chOff x="5141034" y="2042322"/>
              <a:chExt cx="468000" cy="468000"/>
            </a:xfrm>
          </p:grpSpPr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DD977E60-103F-8D2A-3E57-1E862F02F341}"/>
                  </a:ext>
                </a:extLst>
              </p:cNvPr>
              <p:cNvSpPr/>
              <p:nvPr/>
            </p:nvSpPr>
            <p:spPr>
              <a:xfrm rot="18333223">
                <a:off x="5141034" y="2042322"/>
                <a:ext cx="468000" cy="468000"/>
              </a:xfrm>
              <a:prstGeom prst="ellipse">
                <a:avLst/>
              </a:prstGeom>
              <a:solidFill>
                <a:schemeClr val="tx2">
                  <a:lumMod val="25000"/>
                  <a:lumOff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AC54B8B8-9D71-D754-11CF-B000E0798BF6}"/>
                  </a:ext>
                </a:extLst>
              </p:cNvPr>
              <p:cNvSpPr txBox="1"/>
              <p:nvPr/>
            </p:nvSpPr>
            <p:spPr>
              <a:xfrm>
                <a:off x="5218973" y="2091656"/>
                <a:ext cx="31212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y-GB">
                    <a:latin typeface="Cambria Math" panose="02040503050406030204" pitchFamily="18" charset="0"/>
                    <a:ea typeface="Cambria Math"/>
                  </a:rPr>
                  <a:t>O</a:t>
                </a: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FC39AF6F-DBFF-C2B2-172A-37EFAD0E9307}"/>
                </a:ext>
              </a:extLst>
            </p:cNvPr>
            <p:cNvGrpSpPr/>
            <p:nvPr/>
          </p:nvGrpSpPr>
          <p:grpSpPr>
            <a:xfrm>
              <a:off x="4305544" y="1614868"/>
              <a:ext cx="549371" cy="374192"/>
              <a:chOff x="3636044" y="1792020"/>
              <a:chExt cx="549371" cy="374192"/>
            </a:xfrm>
          </p:grpSpPr>
          <p:grpSp>
            <p:nvGrpSpPr>
              <p:cNvPr id="48" name="Group 47">
                <a:extLst>
                  <a:ext uri="{FF2B5EF4-FFF2-40B4-BE49-F238E27FC236}">
                    <a16:creationId xmlns:a16="http://schemas.microsoft.com/office/drawing/2014/main" id="{8BFF414A-287F-3710-9FF8-80C2CE29A73B}"/>
                  </a:ext>
                </a:extLst>
              </p:cNvPr>
              <p:cNvGrpSpPr/>
              <p:nvPr/>
            </p:nvGrpSpPr>
            <p:grpSpPr>
              <a:xfrm>
                <a:off x="3636044" y="1792020"/>
                <a:ext cx="301328" cy="369332"/>
                <a:chOff x="3369646" y="1824920"/>
                <a:chExt cx="301328" cy="369332"/>
              </a:xfrm>
            </p:grpSpPr>
            <p:sp>
              <p:nvSpPr>
                <p:cNvPr id="52" name="Oval 51">
                  <a:extLst>
                    <a:ext uri="{FF2B5EF4-FFF2-40B4-BE49-F238E27FC236}">
                      <a16:creationId xmlns:a16="http://schemas.microsoft.com/office/drawing/2014/main" id="{960EC00F-7BEC-F1E3-7D3B-8C493FE80FAF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" name="TextBox 52">
                  <a:extLst>
                    <a:ext uri="{FF2B5EF4-FFF2-40B4-BE49-F238E27FC236}">
                      <a16:creationId xmlns:a16="http://schemas.microsoft.com/office/drawing/2014/main" id="{C55DAD65-5D22-D863-1C9F-ED65C522EA34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2CB4CE19-418C-B89A-E467-0E8CC62E3F33}"/>
                  </a:ext>
                </a:extLst>
              </p:cNvPr>
              <p:cNvGrpSpPr/>
              <p:nvPr/>
            </p:nvGrpSpPr>
            <p:grpSpPr>
              <a:xfrm>
                <a:off x="3884087" y="1796880"/>
                <a:ext cx="301328" cy="369332"/>
                <a:chOff x="3369646" y="1824920"/>
                <a:chExt cx="301328" cy="369332"/>
              </a:xfrm>
            </p:grpSpPr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id="{554CEDD3-2B9E-7FDE-F3D0-0716EB69D446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6C31F32D-DC91-480F-2DAC-381414ABAE43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20C6F61A-4E64-7C8B-227B-9A69BB7ED17E}"/>
                </a:ext>
              </a:extLst>
            </p:cNvPr>
            <p:cNvGrpSpPr/>
            <p:nvPr/>
          </p:nvGrpSpPr>
          <p:grpSpPr>
            <a:xfrm>
              <a:off x="6702596" y="1396263"/>
              <a:ext cx="844057" cy="634196"/>
              <a:chOff x="6961241" y="1549687"/>
              <a:chExt cx="844057" cy="634196"/>
            </a:xfrm>
          </p:grpSpPr>
          <p:grpSp>
            <p:nvGrpSpPr>
              <p:cNvPr id="39" name="Group 38">
                <a:extLst>
                  <a:ext uri="{FF2B5EF4-FFF2-40B4-BE49-F238E27FC236}">
                    <a16:creationId xmlns:a16="http://schemas.microsoft.com/office/drawing/2014/main" id="{534881A7-494F-4D7E-11FC-826561876472}"/>
                  </a:ext>
                </a:extLst>
              </p:cNvPr>
              <p:cNvGrpSpPr/>
              <p:nvPr/>
            </p:nvGrpSpPr>
            <p:grpSpPr>
              <a:xfrm>
                <a:off x="7179384" y="1715883"/>
                <a:ext cx="468000" cy="468000"/>
                <a:chOff x="5141034" y="2042322"/>
                <a:chExt cx="468000" cy="468000"/>
              </a:xfrm>
            </p:grpSpPr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0F3F1BBE-6321-9E57-40B7-8A69AB925E23}"/>
                    </a:ext>
                  </a:extLst>
                </p:cNvPr>
                <p:cNvSpPr/>
                <p:nvPr/>
              </p:nvSpPr>
              <p:spPr>
                <a:xfrm rot="18333223">
                  <a:off x="5141034" y="2042322"/>
                  <a:ext cx="468000" cy="468000"/>
                </a:xfrm>
                <a:prstGeom prst="ellipse">
                  <a:avLst/>
                </a:prstGeom>
                <a:solidFill>
                  <a:schemeClr val="tx2">
                    <a:lumMod val="25000"/>
                    <a:lumOff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" name="TextBox 46">
                  <a:extLst>
                    <a:ext uri="{FF2B5EF4-FFF2-40B4-BE49-F238E27FC236}">
                      <a16:creationId xmlns:a16="http://schemas.microsoft.com/office/drawing/2014/main" id="{498B94E1-3F61-BFB1-D506-165A5DB85CCB}"/>
                    </a:ext>
                  </a:extLst>
                </p:cNvPr>
                <p:cNvSpPr txBox="1"/>
                <p:nvPr/>
              </p:nvSpPr>
              <p:spPr>
                <a:xfrm>
                  <a:off x="5218973" y="2091656"/>
                  <a:ext cx="312122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>
                      <a:latin typeface="Cambria Math" panose="02040503050406030204" pitchFamily="18" charset="0"/>
                      <a:ea typeface="Cambria Math"/>
                    </a:rPr>
                    <a:t>O</a:t>
                  </a:r>
                </a:p>
              </p:txBody>
            </p:sp>
          </p:grpSp>
          <p:grpSp>
            <p:nvGrpSpPr>
              <p:cNvPr id="40" name="Group 39">
                <a:extLst>
                  <a:ext uri="{FF2B5EF4-FFF2-40B4-BE49-F238E27FC236}">
                    <a16:creationId xmlns:a16="http://schemas.microsoft.com/office/drawing/2014/main" id="{FF1B114B-1B65-173A-72DC-2833313933DD}"/>
                  </a:ext>
                </a:extLst>
              </p:cNvPr>
              <p:cNvGrpSpPr/>
              <p:nvPr/>
            </p:nvGrpSpPr>
            <p:grpSpPr>
              <a:xfrm>
                <a:off x="7503970" y="1549687"/>
                <a:ext cx="301328" cy="369332"/>
                <a:chOff x="3369646" y="1824920"/>
                <a:chExt cx="301328" cy="369332"/>
              </a:xfrm>
            </p:grpSpPr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428F4462-C099-CCD5-D27E-5318FD5DF47D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90FD9E95-7168-43CF-91C5-3D4F5422113E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C8F2A784-8EC4-0B0B-0488-8CCF703D1B19}"/>
                  </a:ext>
                </a:extLst>
              </p:cNvPr>
              <p:cNvGrpSpPr/>
              <p:nvPr/>
            </p:nvGrpSpPr>
            <p:grpSpPr>
              <a:xfrm>
                <a:off x="6961241" y="1565464"/>
                <a:ext cx="301328" cy="369332"/>
                <a:chOff x="3369646" y="1824920"/>
                <a:chExt cx="301328" cy="369332"/>
              </a:xfrm>
            </p:grpSpPr>
            <p:sp>
              <p:nvSpPr>
                <p:cNvPr id="42" name="Oval 41">
                  <a:extLst>
                    <a:ext uri="{FF2B5EF4-FFF2-40B4-BE49-F238E27FC236}">
                      <a16:creationId xmlns:a16="http://schemas.microsoft.com/office/drawing/2014/main" id="{FE879498-6CD0-97CB-D4C6-F071BCFAA668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1ECA1E8A-ABE1-8A05-344D-E5C8BA63ED6E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42CE3E1F-9D91-213B-B62D-391C9220223C}"/>
                </a:ext>
              </a:extLst>
            </p:cNvPr>
            <p:cNvGrpSpPr/>
            <p:nvPr/>
          </p:nvGrpSpPr>
          <p:grpSpPr>
            <a:xfrm>
              <a:off x="6732710" y="2050120"/>
              <a:ext cx="844057" cy="634196"/>
              <a:chOff x="6961241" y="1549687"/>
              <a:chExt cx="844057" cy="634196"/>
            </a:xfrm>
          </p:grpSpPr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69E663D3-6F3E-C7A2-9543-BF9AB5E82AB6}"/>
                  </a:ext>
                </a:extLst>
              </p:cNvPr>
              <p:cNvGrpSpPr/>
              <p:nvPr/>
            </p:nvGrpSpPr>
            <p:grpSpPr>
              <a:xfrm>
                <a:off x="7179384" y="1715883"/>
                <a:ext cx="468000" cy="468000"/>
                <a:chOff x="5141034" y="2042322"/>
                <a:chExt cx="468000" cy="468000"/>
              </a:xfrm>
            </p:grpSpPr>
            <p:sp>
              <p:nvSpPr>
                <p:cNvPr id="37" name="Oval 36">
                  <a:extLst>
                    <a:ext uri="{FF2B5EF4-FFF2-40B4-BE49-F238E27FC236}">
                      <a16:creationId xmlns:a16="http://schemas.microsoft.com/office/drawing/2014/main" id="{56E2BB55-1DA6-EA3F-E066-6B769652BF21}"/>
                    </a:ext>
                  </a:extLst>
                </p:cNvPr>
                <p:cNvSpPr/>
                <p:nvPr/>
              </p:nvSpPr>
              <p:spPr>
                <a:xfrm rot="18333223">
                  <a:off x="5141034" y="2042322"/>
                  <a:ext cx="468000" cy="468000"/>
                </a:xfrm>
                <a:prstGeom prst="ellipse">
                  <a:avLst/>
                </a:prstGeom>
                <a:solidFill>
                  <a:schemeClr val="tx2">
                    <a:lumMod val="25000"/>
                    <a:lumOff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" name="TextBox 37">
                  <a:extLst>
                    <a:ext uri="{FF2B5EF4-FFF2-40B4-BE49-F238E27FC236}">
                      <a16:creationId xmlns:a16="http://schemas.microsoft.com/office/drawing/2014/main" id="{BED0EA98-AB6C-D847-58D8-09D9A697A0A1}"/>
                    </a:ext>
                  </a:extLst>
                </p:cNvPr>
                <p:cNvSpPr txBox="1"/>
                <p:nvPr/>
              </p:nvSpPr>
              <p:spPr>
                <a:xfrm>
                  <a:off x="5218973" y="2091656"/>
                  <a:ext cx="312122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>
                      <a:latin typeface="Cambria Math" panose="02040503050406030204" pitchFamily="18" charset="0"/>
                      <a:ea typeface="Cambria Math"/>
                    </a:rPr>
                    <a:t>O</a:t>
                  </a:r>
                </a:p>
              </p:txBody>
            </p: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90CF5086-F534-FA6B-2DB8-6F136B0EA6BD}"/>
                  </a:ext>
                </a:extLst>
              </p:cNvPr>
              <p:cNvGrpSpPr/>
              <p:nvPr/>
            </p:nvGrpSpPr>
            <p:grpSpPr>
              <a:xfrm>
                <a:off x="7503970" y="1549687"/>
                <a:ext cx="301328" cy="369332"/>
                <a:chOff x="3369646" y="1824920"/>
                <a:chExt cx="301328" cy="369332"/>
              </a:xfrm>
            </p:grpSpPr>
            <p:sp>
              <p:nvSpPr>
                <p:cNvPr id="35" name="Oval 34">
                  <a:extLst>
                    <a:ext uri="{FF2B5EF4-FFF2-40B4-BE49-F238E27FC236}">
                      <a16:creationId xmlns:a16="http://schemas.microsoft.com/office/drawing/2014/main" id="{843BAEAB-1F47-5CF9-7B16-671C818B76E8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" name="TextBox 35">
                  <a:extLst>
                    <a:ext uri="{FF2B5EF4-FFF2-40B4-BE49-F238E27FC236}">
                      <a16:creationId xmlns:a16="http://schemas.microsoft.com/office/drawing/2014/main" id="{FA4D7B04-5E59-E3D1-DAB8-78C642C22BEA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87842647-AFD9-D16B-5352-0056E25EE785}"/>
                  </a:ext>
                </a:extLst>
              </p:cNvPr>
              <p:cNvGrpSpPr/>
              <p:nvPr/>
            </p:nvGrpSpPr>
            <p:grpSpPr>
              <a:xfrm>
                <a:off x="6961241" y="1565464"/>
                <a:ext cx="301328" cy="369332"/>
                <a:chOff x="3369646" y="1824920"/>
                <a:chExt cx="301328" cy="369332"/>
              </a:xfrm>
            </p:grpSpPr>
            <p:sp>
              <p:nvSpPr>
                <p:cNvPr id="33" name="Oval 32">
                  <a:extLst>
                    <a:ext uri="{FF2B5EF4-FFF2-40B4-BE49-F238E27FC236}">
                      <a16:creationId xmlns:a16="http://schemas.microsoft.com/office/drawing/2014/main" id="{204784C6-6280-80C7-35B5-4F6C2827CB5C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" name="TextBox 33">
                  <a:extLst>
                    <a:ext uri="{FF2B5EF4-FFF2-40B4-BE49-F238E27FC236}">
                      <a16:creationId xmlns:a16="http://schemas.microsoft.com/office/drawing/2014/main" id="{764CA10E-9780-E861-0652-404B732D8212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474DD408-A8D7-8E63-0759-F06F23A52130}"/>
                </a:ext>
              </a:extLst>
            </p:cNvPr>
            <p:cNvGrpSpPr/>
            <p:nvPr/>
          </p:nvGrpSpPr>
          <p:grpSpPr>
            <a:xfrm>
              <a:off x="4312055" y="2119896"/>
              <a:ext cx="549371" cy="374192"/>
              <a:chOff x="3636044" y="1792020"/>
              <a:chExt cx="549371" cy="374192"/>
            </a:xfrm>
          </p:grpSpPr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91A5642A-6748-AC66-6C77-22B306630727}"/>
                  </a:ext>
                </a:extLst>
              </p:cNvPr>
              <p:cNvGrpSpPr/>
              <p:nvPr/>
            </p:nvGrpSpPr>
            <p:grpSpPr>
              <a:xfrm>
                <a:off x="3636044" y="1792020"/>
                <a:ext cx="301328" cy="369332"/>
                <a:chOff x="3369646" y="1824920"/>
                <a:chExt cx="301328" cy="369332"/>
              </a:xfrm>
            </p:grpSpPr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13A3E539-8231-D44E-379C-E87EB3BD8BE5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525363F5-0D09-60D8-C18F-94678772EDA4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74E359D4-7289-7286-2A3F-EEAD913239D0}"/>
                  </a:ext>
                </a:extLst>
              </p:cNvPr>
              <p:cNvGrpSpPr/>
              <p:nvPr/>
            </p:nvGrpSpPr>
            <p:grpSpPr>
              <a:xfrm>
                <a:off x="3884087" y="1796880"/>
                <a:ext cx="301328" cy="369332"/>
                <a:chOff x="3369646" y="1824920"/>
                <a:chExt cx="301328" cy="369332"/>
              </a:xfrm>
            </p:grpSpPr>
            <p:sp>
              <p:nvSpPr>
                <p:cNvPr id="26" name="Oval 25">
                  <a:extLst>
                    <a:ext uri="{FF2B5EF4-FFF2-40B4-BE49-F238E27FC236}">
                      <a16:creationId xmlns:a16="http://schemas.microsoft.com/office/drawing/2014/main" id="{5E4A0370-E5F1-BD0E-FF47-2F7718710B64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TextBox 26">
                  <a:extLst>
                    <a:ext uri="{FF2B5EF4-FFF2-40B4-BE49-F238E27FC236}">
                      <a16:creationId xmlns:a16="http://schemas.microsoft.com/office/drawing/2014/main" id="{E8EC5C6F-3966-D724-73FC-F080D7464145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854363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Sgil gynnyrch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211993" y="411234"/>
            <a:ext cx="6541637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sylwedd a gynhyrchir gan adwaith cemegol ond nid dyma’r cynnyrch a geisir ac mae’n aml yn cael ei drin fel gwastraff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2042" y="1680252"/>
            <a:ext cx="3580848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sylwedd sy’n cael ei wneud yn ystod adwaith nad yw’n brif gynnyrch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29590" y="4390677"/>
            <a:ext cx="2061141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Sgil gynn-yrch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429590" y="3190161"/>
            <a:ext cx="2908891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Nid oes gan bob adwaith sgil gynnyrch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5431395" y="1680253"/>
            <a:ext cx="5322235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Pan fydd methan yn adweithio ag ager i wneud hydrogen, mae carbon monocsid yn cael ei wneud fel sgil gynnyrch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97EA12-6792-68E0-589E-A3659C7A1AC3}"/>
              </a:ext>
            </a:extLst>
          </p:cNvPr>
          <p:cNvSpPr txBox="1"/>
          <p:nvPr/>
        </p:nvSpPr>
        <p:spPr>
          <a:xfrm>
            <a:off x="430304" y="5310045"/>
            <a:ext cx="4811699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Dadansoddi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Sgil (sy’n golygu ‘o ganlyniad i’) cynnyrch (y peth sy’n cael ei wneud)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3261CB-0A66-0C64-1B46-6EF0D86E504D}"/>
              </a:ext>
            </a:extLst>
          </p:cNvPr>
          <p:cNvSpPr txBox="1"/>
          <p:nvPr/>
        </p:nvSpPr>
        <p:spPr>
          <a:xfrm>
            <a:off x="5941931" y="5240155"/>
            <a:ext cx="4811699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Gwastraff – nid yw’r sgil gynnyrch yn wastraff bob amser, ac weithiau gellir ei ddefnyddio i ddiben arall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854259-87E5-1241-EB4B-395FAC60CA42}"/>
              </a:ext>
            </a:extLst>
          </p:cNvPr>
          <p:cNvSpPr txBox="1"/>
          <p:nvPr/>
        </p:nvSpPr>
        <p:spPr>
          <a:xfrm>
            <a:off x="3468169" y="4278125"/>
            <a:ext cx="5529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3600">
                <a:latin typeface="Cambria Math" panose="02040503050406030204" pitchFamily="18" charset="0"/>
                <a:ea typeface="Cambria Math"/>
              </a:rPr>
              <a:t>CH</a:t>
            </a:r>
            <a:r>
              <a:rPr lang="cy-GB" sz="3600" baseline="-25000">
                <a:latin typeface="Cambria Math" panose="02040503050406030204" pitchFamily="18" charset="0"/>
                <a:ea typeface="Cambria Math"/>
              </a:rPr>
              <a:t>4</a:t>
            </a:r>
            <a:r>
              <a:rPr lang="cy-GB" sz="3600">
                <a:latin typeface="Cambria Math" panose="02040503050406030204" pitchFamily="18" charset="0"/>
                <a:ea typeface="Cambria Math"/>
              </a:rPr>
              <a:t> + H</a:t>
            </a:r>
            <a:r>
              <a:rPr lang="cy-GB" sz="3600" baseline="-25000">
                <a:latin typeface="Cambria Math" panose="02040503050406030204" pitchFamily="18" charset="0"/>
                <a:ea typeface="Cambria Math"/>
              </a:rPr>
              <a:t>2</a:t>
            </a:r>
            <a:r>
              <a:rPr lang="cy-GB" sz="3600">
                <a:latin typeface="Cambria Math" panose="02040503050406030204" pitchFamily="18" charset="0"/>
                <a:ea typeface="Cambria Math"/>
              </a:rPr>
              <a:t>O → 3H</a:t>
            </a:r>
            <a:r>
              <a:rPr lang="cy-GB" sz="3600" baseline="-25000">
                <a:latin typeface="Cambria Math" panose="02040503050406030204" pitchFamily="18" charset="0"/>
                <a:ea typeface="Cambria Math"/>
              </a:rPr>
              <a:t>2 </a:t>
            </a:r>
            <a:r>
              <a:rPr lang="cy-GB" sz="3600">
                <a:latin typeface="Cambria Math" panose="02040503050406030204" pitchFamily="18" charset="0"/>
                <a:ea typeface="Cambria Math"/>
              </a:rPr>
              <a:t>+ CO</a:t>
            </a:r>
            <a:r>
              <a:rPr lang="cy-GB" sz="3600" baseline="-25000">
                <a:latin typeface="Cambria Math" panose="02040503050406030204" pitchFamily="18" charset="0"/>
                <a:ea typeface="Cambria Math"/>
              </a:rPr>
              <a:t>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7E3DA4C-B80D-7F84-D1AF-983EAD948F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502814" y="3065370"/>
            <a:ext cx="5002660" cy="1201636"/>
            <a:chOff x="3660128" y="3920690"/>
            <a:chExt cx="5002660" cy="120163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3BD496C-861F-255E-24CE-ACD45CC75CF0}"/>
                </a:ext>
              </a:extLst>
            </p:cNvPr>
            <p:cNvSpPr txBox="1"/>
            <p:nvPr/>
          </p:nvSpPr>
          <p:spPr>
            <a:xfrm>
              <a:off x="4115611" y="4312655"/>
              <a:ext cx="396726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cy-GB" sz="3600">
                  <a:latin typeface="Cambria Math" panose="02040503050406030204" pitchFamily="18" charset="0"/>
                  <a:ea typeface="Cambria Math"/>
                </a:rPr>
                <a:t>    +           →       +      </a:t>
              </a:r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7C69CCD-D207-27E3-3E87-8CA1C2D4AC27}"/>
                </a:ext>
              </a:extLst>
            </p:cNvPr>
            <p:cNvGrpSpPr/>
            <p:nvPr/>
          </p:nvGrpSpPr>
          <p:grpSpPr>
            <a:xfrm>
              <a:off x="7617715" y="4385409"/>
              <a:ext cx="468000" cy="468000"/>
              <a:chOff x="5141034" y="2042322"/>
              <a:chExt cx="468000" cy="468000"/>
            </a:xfrm>
          </p:grpSpPr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EAFA05E5-3189-84CF-333F-CDC7AFEC1F99}"/>
                  </a:ext>
                </a:extLst>
              </p:cNvPr>
              <p:cNvSpPr/>
              <p:nvPr/>
            </p:nvSpPr>
            <p:spPr>
              <a:xfrm rot="18333223">
                <a:off x="5141034" y="2042322"/>
                <a:ext cx="468000" cy="468000"/>
              </a:xfrm>
              <a:prstGeom prst="ellipse">
                <a:avLst/>
              </a:prstGeom>
              <a:solidFill>
                <a:schemeClr val="tx2">
                  <a:lumMod val="25000"/>
                  <a:lumOff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76A6C668-E1A8-7779-5738-FCCD3A8FC1B3}"/>
                  </a:ext>
                </a:extLst>
              </p:cNvPr>
              <p:cNvSpPr txBox="1"/>
              <p:nvPr/>
            </p:nvSpPr>
            <p:spPr>
              <a:xfrm>
                <a:off x="5218973" y="2091656"/>
                <a:ext cx="31212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y-GB">
                    <a:latin typeface="Cambria Math" panose="02040503050406030204" pitchFamily="18" charset="0"/>
                    <a:ea typeface="Cambria Math"/>
                  </a:rPr>
                  <a:t>O</a:t>
                </a:r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1FB0580A-EA75-3577-3B52-8504797F7909}"/>
                </a:ext>
              </a:extLst>
            </p:cNvPr>
            <p:cNvGrpSpPr/>
            <p:nvPr/>
          </p:nvGrpSpPr>
          <p:grpSpPr>
            <a:xfrm>
              <a:off x="5045980" y="4246535"/>
              <a:ext cx="844057" cy="634196"/>
              <a:chOff x="6961241" y="1549687"/>
              <a:chExt cx="844057" cy="634196"/>
            </a:xfrm>
          </p:grpSpPr>
          <p:grpSp>
            <p:nvGrpSpPr>
              <p:cNvPr id="53" name="Group 52">
                <a:extLst>
                  <a:ext uri="{FF2B5EF4-FFF2-40B4-BE49-F238E27FC236}">
                    <a16:creationId xmlns:a16="http://schemas.microsoft.com/office/drawing/2014/main" id="{2FD388D9-9C76-3C55-4756-24C1A800C4CD}"/>
                  </a:ext>
                </a:extLst>
              </p:cNvPr>
              <p:cNvGrpSpPr/>
              <p:nvPr/>
            </p:nvGrpSpPr>
            <p:grpSpPr>
              <a:xfrm>
                <a:off x="7179384" y="1715883"/>
                <a:ext cx="468000" cy="468000"/>
                <a:chOff x="5141034" y="2042322"/>
                <a:chExt cx="468000" cy="468000"/>
              </a:xfrm>
            </p:grpSpPr>
            <p:sp>
              <p:nvSpPr>
                <p:cNvPr id="60" name="Oval 59">
                  <a:extLst>
                    <a:ext uri="{FF2B5EF4-FFF2-40B4-BE49-F238E27FC236}">
                      <a16:creationId xmlns:a16="http://schemas.microsoft.com/office/drawing/2014/main" id="{CFED63F1-E3D4-9645-147D-DB036BBFACD1}"/>
                    </a:ext>
                  </a:extLst>
                </p:cNvPr>
                <p:cNvSpPr/>
                <p:nvPr/>
              </p:nvSpPr>
              <p:spPr>
                <a:xfrm rot="18333223">
                  <a:off x="5141034" y="2042322"/>
                  <a:ext cx="468000" cy="468000"/>
                </a:xfrm>
                <a:prstGeom prst="ellipse">
                  <a:avLst/>
                </a:prstGeom>
                <a:solidFill>
                  <a:schemeClr val="tx2">
                    <a:lumMod val="25000"/>
                    <a:lumOff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B75FD7CC-0A41-263E-21F2-AC5C4FED8243}"/>
                    </a:ext>
                  </a:extLst>
                </p:cNvPr>
                <p:cNvSpPr txBox="1"/>
                <p:nvPr/>
              </p:nvSpPr>
              <p:spPr>
                <a:xfrm>
                  <a:off x="5218973" y="2091656"/>
                  <a:ext cx="312122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>
                      <a:latin typeface="Cambria Math" panose="02040503050406030204" pitchFamily="18" charset="0"/>
                      <a:ea typeface="Cambria Math"/>
                    </a:rPr>
                    <a:t>O</a:t>
                  </a:r>
                </a:p>
              </p:txBody>
            </p:sp>
          </p:grpSp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C0736B2C-D24F-DE6C-CA8B-431CE59CA73D}"/>
                  </a:ext>
                </a:extLst>
              </p:cNvPr>
              <p:cNvGrpSpPr/>
              <p:nvPr/>
            </p:nvGrpSpPr>
            <p:grpSpPr>
              <a:xfrm>
                <a:off x="7503970" y="1549687"/>
                <a:ext cx="301328" cy="369332"/>
                <a:chOff x="3369646" y="1824920"/>
                <a:chExt cx="301328" cy="369332"/>
              </a:xfrm>
            </p:grpSpPr>
            <p:sp>
              <p:nvSpPr>
                <p:cNvPr id="58" name="Oval 57">
                  <a:extLst>
                    <a:ext uri="{FF2B5EF4-FFF2-40B4-BE49-F238E27FC236}">
                      <a16:creationId xmlns:a16="http://schemas.microsoft.com/office/drawing/2014/main" id="{9E4BEE23-9465-0811-AA01-0BBDC7E8F5F2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FC341C15-1FD3-7568-352A-BEEAE7B5C339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  <p:grpSp>
            <p:nvGrpSpPr>
              <p:cNvPr id="55" name="Group 54">
                <a:extLst>
                  <a:ext uri="{FF2B5EF4-FFF2-40B4-BE49-F238E27FC236}">
                    <a16:creationId xmlns:a16="http://schemas.microsoft.com/office/drawing/2014/main" id="{6D8D0FF5-281B-D946-E61B-E8DAB43C3BE3}"/>
                  </a:ext>
                </a:extLst>
              </p:cNvPr>
              <p:cNvGrpSpPr/>
              <p:nvPr/>
            </p:nvGrpSpPr>
            <p:grpSpPr>
              <a:xfrm>
                <a:off x="6961241" y="1565464"/>
                <a:ext cx="301328" cy="369332"/>
                <a:chOff x="3369646" y="1824920"/>
                <a:chExt cx="301328" cy="369332"/>
              </a:xfrm>
            </p:grpSpPr>
            <p:sp>
              <p:nvSpPr>
                <p:cNvPr id="56" name="Oval 55">
                  <a:extLst>
                    <a:ext uri="{FF2B5EF4-FFF2-40B4-BE49-F238E27FC236}">
                      <a16:creationId xmlns:a16="http://schemas.microsoft.com/office/drawing/2014/main" id="{9E8F04A1-2BF0-88FB-A381-074DBD2F75D0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" name="TextBox 56">
                  <a:extLst>
                    <a:ext uri="{FF2B5EF4-FFF2-40B4-BE49-F238E27FC236}">
                      <a16:creationId xmlns:a16="http://schemas.microsoft.com/office/drawing/2014/main" id="{75207D41-2900-306A-BE29-0A24352A3A10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ADC0F2DF-817B-9A5E-94FE-95BCE4318668}"/>
                </a:ext>
              </a:extLst>
            </p:cNvPr>
            <p:cNvGrpSpPr/>
            <p:nvPr/>
          </p:nvGrpSpPr>
          <p:grpSpPr>
            <a:xfrm>
              <a:off x="6468474" y="3920690"/>
              <a:ext cx="549371" cy="374192"/>
              <a:chOff x="3636044" y="1792020"/>
              <a:chExt cx="549371" cy="374192"/>
            </a:xfrm>
          </p:grpSpPr>
          <p:grpSp>
            <p:nvGrpSpPr>
              <p:cNvPr id="47" name="Group 46">
                <a:extLst>
                  <a:ext uri="{FF2B5EF4-FFF2-40B4-BE49-F238E27FC236}">
                    <a16:creationId xmlns:a16="http://schemas.microsoft.com/office/drawing/2014/main" id="{BBB443A8-983C-5CD5-F23A-6608B2CD77E2}"/>
                  </a:ext>
                </a:extLst>
              </p:cNvPr>
              <p:cNvGrpSpPr/>
              <p:nvPr/>
            </p:nvGrpSpPr>
            <p:grpSpPr>
              <a:xfrm>
                <a:off x="3636044" y="1792020"/>
                <a:ext cx="301328" cy="369332"/>
                <a:chOff x="3369646" y="1824920"/>
                <a:chExt cx="301328" cy="369332"/>
              </a:xfrm>
            </p:grpSpPr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id="{7FA0B827-E070-3676-DECB-2B1336B1B990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" name="TextBox 51">
                  <a:extLst>
                    <a:ext uri="{FF2B5EF4-FFF2-40B4-BE49-F238E27FC236}">
                      <a16:creationId xmlns:a16="http://schemas.microsoft.com/office/drawing/2014/main" id="{F5C383F5-B447-B541-B477-2B3A7FCC5234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  <p:grpSp>
            <p:nvGrpSpPr>
              <p:cNvPr id="48" name="Group 47">
                <a:extLst>
                  <a:ext uri="{FF2B5EF4-FFF2-40B4-BE49-F238E27FC236}">
                    <a16:creationId xmlns:a16="http://schemas.microsoft.com/office/drawing/2014/main" id="{D2DE99AE-EC65-75B5-D142-019EFA4D8852}"/>
                  </a:ext>
                </a:extLst>
              </p:cNvPr>
              <p:cNvGrpSpPr/>
              <p:nvPr/>
            </p:nvGrpSpPr>
            <p:grpSpPr>
              <a:xfrm>
                <a:off x="3884087" y="1796880"/>
                <a:ext cx="301328" cy="369332"/>
                <a:chOff x="3369646" y="1824920"/>
                <a:chExt cx="301328" cy="369332"/>
              </a:xfrm>
            </p:grpSpPr>
            <p:sp>
              <p:nvSpPr>
                <p:cNvPr id="49" name="Oval 48">
                  <a:extLst>
                    <a:ext uri="{FF2B5EF4-FFF2-40B4-BE49-F238E27FC236}">
                      <a16:creationId xmlns:a16="http://schemas.microsoft.com/office/drawing/2014/main" id="{01587854-54C5-3DDD-8C61-1069BD179876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" name="TextBox 49">
                  <a:extLst>
                    <a:ext uri="{FF2B5EF4-FFF2-40B4-BE49-F238E27FC236}">
                      <a16:creationId xmlns:a16="http://schemas.microsoft.com/office/drawing/2014/main" id="{8FF691AC-3FAD-8E9D-79E0-10520785D731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49F0EF64-81EA-EBB6-262E-45EE69ADBC8B}"/>
                </a:ext>
              </a:extLst>
            </p:cNvPr>
            <p:cNvGrpSpPr/>
            <p:nvPr/>
          </p:nvGrpSpPr>
          <p:grpSpPr>
            <a:xfrm>
              <a:off x="6468474" y="4337159"/>
              <a:ext cx="549371" cy="374192"/>
              <a:chOff x="3636044" y="1792020"/>
              <a:chExt cx="549371" cy="374192"/>
            </a:xfrm>
          </p:grpSpPr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A464AA5D-6CE6-EBB8-B7CA-AFF280C22CD5}"/>
                  </a:ext>
                </a:extLst>
              </p:cNvPr>
              <p:cNvGrpSpPr/>
              <p:nvPr/>
            </p:nvGrpSpPr>
            <p:grpSpPr>
              <a:xfrm>
                <a:off x="3636044" y="1792020"/>
                <a:ext cx="301328" cy="369332"/>
                <a:chOff x="3369646" y="1824920"/>
                <a:chExt cx="301328" cy="369332"/>
              </a:xfrm>
            </p:grpSpPr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E2748F0D-E94E-D30D-91E3-3CD306309278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" name="TextBox 45">
                  <a:extLst>
                    <a:ext uri="{FF2B5EF4-FFF2-40B4-BE49-F238E27FC236}">
                      <a16:creationId xmlns:a16="http://schemas.microsoft.com/office/drawing/2014/main" id="{0A5613C5-3BD9-BADE-0B27-D07C7049F93A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94B675F8-62D8-1740-8BD5-00EC49CFE2BA}"/>
                  </a:ext>
                </a:extLst>
              </p:cNvPr>
              <p:cNvGrpSpPr/>
              <p:nvPr/>
            </p:nvGrpSpPr>
            <p:grpSpPr>
              <a:xfrm>
                <a:off x="3884087" y="1796880"/>
                <a:ext cx="301328" cy="369332"/>
                <a:chOff x="3369646" y="1824920"/>
                <a:chExt cx="301328" cy="369332"/>
              </a:xfrm>
            </p:grpSpPr>
            <p:sp>
              <p:nvSpPr>
                <p:cNvPr id="43" name="Oval 42">
                  <a:extLst>
                    <a:ext uri="{FF2B5EF4-FFF2-40B4-BE49-F238E27FC236}">
                      <a16:creationId xmlns:a16="http://schemas.microsoft.com/office/drawing/2014/main" id="{45ADDB9E-EA76-7D68-DADD-5C70E0061155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id="{695F2ED7-4F8A-2044-2C35-4C0AB9543791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420ED040-84A2-36A3-D638-ABE5A140E24F}"/>
                </a:ext>
              </a:extLst>
            </p:cNvPr>
            <p:cNvGrpSpPr/>
            <p:nvPr/>
          </p:nvGrpSpPr>
          <p:grpSpPr>
            <a:xfrm>
              <a:off x="6481444" y="4729718"/>
              <a:ext cx="549371" cy="374192"/>
              <a:chOff x="3636044" y="1792020"/>
              <a:chExt cx="549371" cy="374192"/>
            </a:xfrm>
          </p:grpSpPr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11780D8D-9D94-6F3D-5F22-3575760E0511}"/>
                  </a:ext>
                </a:extLst>
              </p:cNvPr>
              <p:cNvGrpSpPr/>
              <p:nvPr/>
            </p:nvGrpSpPr>
            <p:grpSpPr>
              <a:xfrm>
                <a:off x="3636044" y="1792020"/>
                <a:ext cx="301328" cy="369332"/>
                <a:chOff x="3369646" y="1824920"/>
                <a:chExt cx="301328" cy="369332"/>
              </a:xfrm>
            </p:grpSpPr>
            <p:sp>
              <p:nvSpPr>
                <p:cNvPr id="39" name="Oval 38">
                  <a:extLst>
                    <a:ext uri="{FF2B5EF4-FFF2-40B4-BE49-F238E27FC236}">
                      <a16:creationId xmlns:a16="http://schemas.microsoft.com/office/drawing/2014/main" id="{DFC85F1B-7562-A1F7-B671-EE96E359342C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id="{741BCAB2-BCFE-E765-4034-B0A58F2CB2C4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  <p:grpSp>
            <p:nvGrpSpPr>
              <p:cNvPr id="36" name="Group 35">
                <a:extLst>
                  <a:ext uri="{FF2B5EF4-FFF2-40B4-BE49-F238E27FC236}">
                    <a16:creationId xmlns:a16="http://schemas.microsoft.com/office/drawing/2014/main" id="{88A46922-343F-A07B-74CE-567B048C37ED}"/>
                  </a:ext>
                </a:extLst>
              </p:cNvPr>
              <p:cNvGrpSpPr/>
              <p:nvPr/>
            </p:nvGrpSpPr>
            <p:grpSpPr>
              <a:xfrm>
                <a:off x="3884087" y="1796880"/>
                <a:ext cx="301328" cy="369332"/>
                <a:chOff x="3369646" y="1824920"/>
                <a:chExt cx="301328" cy="369332"/>
              </a:xfrm>
            </p:grpSpPr>
            <p:sp>
              <p:nvSpPr>
                <p:cNvPr id="37" name="Oval 36">
                  <a:extLst>
                    <a:ext uri="{FF2B5EF4-FFF2-40B4-BE49-F238E27FC236}">
                      <a16:creationId xmlns:a16="http://schemas.microsoft.com/office/drawing/2014/main" id="{50997602-4CB8-78AD-3D32-E98B900BEB31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" name="TextBox 37">
                  <a:extLst>
                    <a:ext uri="{FF2B5EF4-FFF2-40B4-BE49-F238E27FC236}">
                      <a16:creationId xmlns:a16="http://schemas.microsoft.com/office/drawing/2014/main" id="{E2C3009B-C014-0DFB-270F-A7CA91E6FF31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</p:grpSp>
        <p:sp>
          <p:nvSpPr>
            <p:cNvPr id="20" name="Flowchart: Connector 19">
              <a:extLst>
                <a:ext uri="{FF2B5EF4-FFF2-40B4-BE49-F238E27FC236}">
                  <a16:creationId xmlns:a16="http://schemas.microsoft.com/office/drawing/2014/main" id="{0FA3DDC0-770F-A96A-14A8-E1D1ADFBDC46}"/>
                </a:ext>
              </a:extLst>
            </p:cNvPr>
            <p:cNvSpPr/>
            <p:nvPr/>
          </p:nvSpPr>
          <p:spPr>
            <a:xfrm>
              <a:off x="8086788" y="4309451"/>
              <a:ext cx="576000" cy="576000"/>
            </a:xfrm>
            <a:prstGeom prst="flowChartConnector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>
                  <a:latin typeface="Cambria Math" panose="02040503050406030204" pitchFamily="18" charset="0"/>
                  <a:ea typeface="Cambria Math"/>
                </a:rPr>
                <a:t>C</a:t>
              </a:r>
            </a:p>
          </p:txBody>
        </p: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639ADC00-35B1-D432-50A6-0FFAC097A064}"/>
                </a:ext>
              </a:extLst>
            </p:cNvPr>
            <p:cNvGrpSpPr/>
            <p:nvPr/>
          </p:nvGrpSpPr>
          <p:grpSpPr>
            <a:xfrm>
              <a:off x="3660128" y="4130194"/>
              <a:ext cx="889866" cy="992132"/>
              <a:chOff x="2456036" y="3436520"/>
              <a:chExt cx="889866" cy="992132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FC1580B0-4F6D-E0C8-730B-0107209716E7}"/>
                  </a:ext>
                </a:extLst>
              </p:cNvPr>
              <p:cNvGrpSpPr/>
              <p:nvPr/>
            </p:nvGrpSpPr>
            <p:grpSpPr>
              <a:xfrm>
                <a:off x="3044574" y="3436520"/>
                <a:ext cx="301328" cy="369332"/>
                <a:chOff x="3369646" y="1824920"/>
                <a:chExt cx="301328" cy="369332"/>
              </a:xfrm>
            </p:grpSpPr>
            <p:sp>
              <p:nvSpPr>
                <p:cNvPr id="33" name="Oval 32">
                  <a:extLst>
                    <a:ext uri="{FF2B5EF4-FFF2-40B4-BE49-F238E27FC236}">
                      <a16:creationId xmlns:a16="http://schemas.microsoft.com/office/drawing/2014/main" id="{31BDECF5-13EF-3D9E-5352-ED73E001044A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" name="TextBox 33">
                  <a:extLst>
                    <a:ext uri="{FF2B5EF4-FFF2-40B4-BE49-F238E27FC236}">
                      <a16:creationId xmlns:a16="http://schemas.microsoft.com/office/drawing/2014/main" id="{D703A8BB-EBA0-CDFA-F3EF-39776F065814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  <p:sp>
            <p:nvSpPr>
              <p:cNvPr id="23" name="Flowchart: Connector 22">
                <a:extLst>
                  <a:ext uri="{FF2B5EF4-FFF2-40B4-BE49-F238E27FC236}">
                    <a16:creationId xmlns:a16="http://schemas.microsoft.com/office/drawing/2014/main" id="{A852726C-2385-4F58-7415-2E8A45178F8A}"/>
                  </a:ext>
                </a:extLst>
              </p:cNvPr>
              <p:cNvSpPr/>
              <p:nvPr/>
            </p:nvSpPr>
            <p:spPr>
              <a:xfrm>
                <a:off x="2630512" y="3631954"/>
                <a:ext cx="576000" cy="576000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y-GB">
                    <a:latin typeface="Cambria Math" panose="02040503050406030204" pitchFamily="18" charset="0"/>
                    <a:ea typeface="Cambria Math"/>
                  </a:rPr>
                  <a:t>C</a:t>
                </a:r>
              </a:p>
            </p:txBody>
          </p:sp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5138E693-6B61-A8A1-AA23-882EAB3D0489}"/>
                  </a:ext>
                </a:extLst>
              </p:cNvPr>
              <p:cNvGrpSpPr/>
              <p:nvPr/>
            </p:nvGrpSpPr>
            <p:grpSpPr>
              <a:xfrm>
                <a:off x="3032816" y="4059320"/>
                <a:ext cx="301328" cy="369332"/>
                <a:chOff x="3369646" y="1824920"/>
                <a:chExt cx="301328" cy="369332"/>
              </a:xfrm>
            </p:grpSpPr>
            <p:sp>
              <p:nvSpPr>
                <p:cNvPr id="31" name="Oval 30">
                  <a:extLst>
                    <a:ext uri="{FF2B5EF4-FFF2-40B4-BE49-F238E27FC236}">
                      <a16:creationId xmlns:a16="http://schemas.microsoft.com/office/drawing/2014/main" id="{901C3480-4199-4293-7557-F33019C774CB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" name="TextBox 31">
                  <a:extLst>
                    <a:ext uri="{FF2B5EF4-FFF2-40B4-BE49-F238E27FC236}">
                      <a16:creationId xmlns:a16="http://schemas.microsoft.com/office/drawing/2014/main" id="{1A68D4DA-038E-1223-B942-F1B4E7B51EC1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5EC07416-40A9-B4D7-6064-290A52720D95}"/>
                  </a:ext>
                </a:extLst>
              </p:cNvPr>
              <p:cNvGrpSpPr/>
              <p:nvPr/>
            </p:nvGrpSpPr>
            <p:grpSpPr>
              <a:xfrm>
                <a:off x="2456036" y="4032280"/>
                <a:ext cx="301328" cy="369332"/>
                <a:chOff x="3369646" y="1824920"/>
                <a:chExt cx="301328" cy="369332"/>
              </a:xfrm>
            </p:grpSpPr>
            <p:sp>
              <p:nvSpPr>
                <p:cNvPr id="29" name="Oval 28">
                  <a:extLst>
                    <a:ext uri="{FF2B5EF4-FFF2-40B4-BE49-F238E27FC236}">
                      <a16:creationId xmlns:a16="http://schemas.microsoft.com/office/drawing/2014/main" id="{0BF36EF6-1124-67C0-2A67-D613268B4E7D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7D3DE485-006B-D01A-C165-2CB6CF46E900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2143953F-155F-4BB1-E15E-313DD9E88130}"/>
                  </a:ext>
                </a:extLst>
              </p:cNvPr>
              <p:cNvGrpSpPr/>
              <p:nvPr/>
            </p:nvGrpSpPr>
            <p:grpSpPr>
              <a:xfrm>
                <a:off x="2462534" y="3447209"/>
                <a:ext cx="301328" cy="369332"/>
                <a:chOff x="3369646" y="1824920"/>
                <a:chExt cx="301328" cy="369332"/>
              </a:xfrm>
            </p:grpSpPr>
            <p:sp>
              <p:nvSpPr>
                <p:cNvPr id="27" name="Oval 26">
                  <a:extLst>
                    <a:ext uri="{FF2B5EF4-FFF2-40B4-BE49-F238E27FC236}">
                      <a16:creationId xmlns:a16="http://schemas.microsoft.com/office/drawing/2014/main" id="{0BE57FA9-0F7A-DD8B-5786-629A56C9AF64}"/>
                    </a:ext>
                  </a:extLst>
                </p:cNvPr>
                <p:cNvSpPr/>
                <p:nvPr/>
              </p:nvSpPr>
              <p:spPr>
                <a:xfrm rot="18333223">
                  <a:off x="3409896" y="1874061"/>
                  <a:ext cx="252000" cy="252000"/>
                </a:xfrm>
                <a:prstGeom prst="ellipse">
                  <a:avLst/>
                </a:prstGeom>
                <a:solidFill>
                  <a:srgbClr val="FF9B9B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TextBox 27">
                  <a:extLst>
                    <a:ext uri="{FF2B5EF4-FFF2-40B4-BE49-F238E27FC236}">
                      <a16:creationId xmlns:a16="http://schemas.microsoft.com/office/drawing/2014/main" id="{EE90535E-8507-3C25-98E0-3BDEAABD6E20}"/>
                    </a:ext>
                  </a:extLst>
                </p:cNvPr>
                <p:cNvSpPr txBox="1"/>
                <p:nvPr/>
              </p:nvSpPr>
              <p:spPr>
                <a:xfrm>
                  <a:off x="3369646" y="1824920"/>
                  <a:ext cx="3013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y-GB" sz="1800">
                      <a:latin typeface="Cambria Math" panose="02040503050406030204" pitchFamily="18" charset="0"/>
                      <a:ea typeface="Cambria Math"/>
                    </a:rPr>
                    <a:t>H</a:t>
                  </a:r>
                </a:p>
              </p:txBody>
            </p:sp>
          </p:grpSp>
        </p:grpSp>
      </p:grp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538F726C-CD60-9543-AEEE-EF030370ED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43773" y="3319391"/>
            <a:ext cx="1302656" cy="1630844"/>
          </a:xfrm>
          <a:prstGeom prst="roundRect">
            <a:avLst/>
          </a:prstGeom>
          <a:noFill/>
          <a:ln w="57150">
            <a:solidFill>
              <a:srgbClr val="ED7D3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Arrow: Right 64">
            <a:extLst>
              <a:ext uri="{FF2B5EF4-FFF2-40B4-BE49-F238E27FC236}">
                <a16:creationId xmlns:a16="http://schemas.microsoft.com/office/drawing/2014/main" id="{A4B93C76-4B7F-D40F-4F5F-D0ACE72BB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9672515">
            <a:off x="8728647" y="3190875"/>
            <a:ext cx="557567" cy="476250"/>
          </a:xfrm>
          <a:prstGeom prst="rightArrow">
            <a:avLst/>
          </a:prstGeom>
          <a:solidFill>
            <a:srgbClr val="ED7D31"/>
          </a:solidFill>
          <a:ln>
            <a:solidFill>
              <a:srgbClr val="ED7D3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453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886B84-6AFD-8394-D3EB-A9A11F83AE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704AE-7FA0-313E-EAE3-1BE249C98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621" y="326105"/>
            <a:ext cx="2767976" cy="440661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Fformiwla gemegol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249DF96-B745-2CC7-68DD-1F58F1FC0878}"/>
              </a:ext>
            </a:extLst>
          </p:cNvPr>
          <p:cNvSpPr txBox="1">
            <a:spLocks/>
          </p:cNvSpPr>
          <p:nvPr/>
        </p:nvSpPr>
        <p:spPr>
          <a:xfrm>
            <a:off x="3118782" y="142384"/>
            <a:ext cx="7938674" cy="1402298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72000" tIns="36000" rIns="72000" bIns="3600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latin typeface="Century Gothic"/>
                <a:ea typeface="Century Gothic"/>
              </a:rPr>
              <a:t>mae’n defnyddio symbolau cemegol i ddangos nifer cymharol yr atomau (neu’r ïonau) o bob elfen mewn sylwedd, fel </a:t>
            </a:r>
            <a:r>
              <a:rPr lang="cy-GB" sz="2400" b="0">
                <a:solidFill>
                  <a:schemeClr val="tx1"/>
                </a:solidFill>
                <a:latin typeface="Cambria Math" panose="02040503050406030204" pitchFamily="18" charset="0"/>
                <a:ea typeface="Cambria Math"/>
              </a:rPr>
              <a:t>H</a:t>
            </a:r>
            <a:r>
              <a:rPr lang="cy-GB" sz="2400" b="0" baseline="-25000">
                <a:solidFill>
                  <a:schemeClr val="tx1"/>
                </a:solidFill>
                <a:latin typeface="Cambria Math" panose="02040503050406030204" pitchFamily="18" charset="0"/>
                <a:ea typeface="Cambria Math"/>
              </a:rPr>
              <a:t>2</a:t>
            </a:r>
            <a:r>
              <a:rPr lang="cy-GB" sz="2400" b="0">
                <a:solidFill>
                  <a:schemeClr val="tx1"/>
                </a:solidFill>
                <a:latin typeface="Cambria Math" panose="02040503050406030204" pitchFamily="18" charset="0"/>
                <a:ea typeface="Cambria Math"/>
              </a:rPr>
              <a:t>O</a:t>
            </a:r>
            <a:r>
              <a:rPr lang="cy-GB" sz="2400" b="0">
                <a:solidFill>
                  <a:schemeClr val="tx1"/>
                </a:solidFill>
                <a:latin typeface="Century Gothic"/>
              </a:rPr>
              <a:t> ar gyfer dŵr neu </a:t>
            </a:r>
            <a:r>
              <a:rPr lang="cy-GB" sz="2400" b="0">
                <a:solidFill>
                  <a:schemeClr val="tx1"/>
                </a:solidFill>
                <a:latin typeface="Cambria Math" panose="02040503050406030204" pitchFamily="18" charset="0"/>
                <a:ea typeface="Cambria Math"/>
              </a:rPr>
              <a:t>NaCl</a:t>
            </a:r>
            <a:r>
              <a:rPr lang="cy-GB" sz="2400" b="0">
                <a:solidFill>
                  <a:schemeClr val="tx1"/>
                </a:solidFill>
                <a:latin typeface="Century Gothic"/>
              </a:rPr>
              <a:t> ar gyfer sodiwm clorid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C2AA12-998A-FF5D-997F-1124BD55B122}"/>
              </a:ext>
            </a:extLst>
          </p:cNvPr>
          <p:cNvSpPr txBox="1"/>
          <p:nvPr/>
        </p:nvSpPr>
        <p:spPr>
          <a:xfrm>
            <a:off x="457284" y="1613817"/>
            <a:ext cx="5087173" cy="224676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mae’r math hwn o fformiwla yn rhoi symbolau cemegol yr elfennau sydd â’u hatomau (neu eu hïonau) yn y sylwedd. Mae’r fformiwla hefyd yn dangos niferoedd cymharol yr atomau (neu’r ïonau) hyn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4058A6-D5E0-4415-4281-49B84EF69475}"/>
              </a:ext>
            </a:extLst>
          </p:cNvPr>
          <p:cNvSpPr txBox="1"/>
          <p:nvPr/>
        </p:nvSpPr>
        <p:spPr>
          <a:xfrm>
            <a:off x="448047" y="3999751"/>
            <a:ext cx="2902140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Fform-iw-la gem-eg-ol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073ED18-0AE4-3142-DB4C-81ADDB43F8A0}"/>
              </a:ext>
            </a:extLst>
          </p:cNvPr>
          <p:cNvSpPr txBox="1"/>
          <p:nvPr/>
        </p:nvSpPr>
        <p:spPr>
          <a:xfrm>
            <a:off x="3423366" y="5403117"/>
            <a:ext cx="2791416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Fformiwla foleciwlaidd (ar gyfer moleciwlau)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55C319B-CDEF-8F0A-365F-14538104BC03}"/>
              </a:ext>
            </a:extLst>
          </p:cNvPr>
          <p:cNvSpPr txBox="1"/>
          <p:nvPr/>
        </p:nvSpPr>
        <p:spPr>
          <a:xfrm>
            <a:off x="6317357" y="3349961"/>
            <a:ext cx="4518744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 dirty="0">
                <a:solidFill>
                  <a:srgbClr val="242424"/>
                </a:solidFill>
                <a:latin typeface="Century Gothic"/>
              </a:rPr>
              <a:t>rhifau cydbwysol neu gymarebau adweithio. Mae’r rhifau bach sy’n is-nodau yn dweud wrthym sawl atom sydd o elfen y symbol maent yn ei ddilyn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363D50F-0099-6FD2-BF33-EE02B2E11E54}"/>
                  </a:ext>
                </a:extLst>
              </p:cNvPr>
              <p:cNvSpPr txBox="1"/>
              <p:nvPr/>
            </p:nvSpPr>
            <p:spPr>
              <a:xfrm>
                <a:off x="5646058" y="1604581"/>
                <a:ext cx="5190044" cy="1631216"/>
              </a:xfrm>
              <a:prstGeom prst="rect">
                <a:avLst/>
              </a:prstGeom>
              <a:noFill/>
              <a:ln w="19050">
                <a:solidFill>
                  <a:srgbClr val="C00000"/>
                </a:solidFill>
              </a:ln>
            </p:spPr>
            <p:txBody>
              <a:bodyPr wrap="square" lIns="91440" tIns="45720" rIns="91440" bIns="45720" rtlCol="0" anchor="t">
                <a:spAutoFit/>
              </a:bodyPr>
              <a:lstStyle/>
              <a:p>
                <a:r>
                  <a:rPr lang="cy-GB" sz="2000" b="1">
                    <a:solidFill>
                      <a:srgbClr val="C00000"/>
                    </a:solidFill>
                    <a:latin typeface="Century Gothic" panose="020B0502020202020204" pitchFamily="34" charset="0"/>
                  </a:rPr>
                  <a:t>Enghraifft </a:t>
                </a:r>
              </a:p>
              <a:p>
                <a:r>
                  <a:rPr lang="cy-GB" sz="2000">
                    <a:solidFill>
                      <a:srgbClr val="242424"/>
                    </a:solidFill>
                    <a:latin typeface="Century Gothic"/>
                  </a:rPr>
                  <a:t>Y fformiwla gemegol ar gyfer dŵr yw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dirty="0" smtClean="0">
                            <a:solidFill>
                              <a:srgbClr val="242424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000" b="0" i="0" dirty="0" smtClean="0">
                            <a:solidFill>
                              <a:srgbClr val="242424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000" b="0" i="0" dirty="0" smtClean="0">
                            <a:solidFill>
                              <a:srgbClr val="242424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000" i="0" dirty="0" smtClean="0">
                        <a:solidFill>
                          <a:srgbClr val="242424"/>
                        </a:solidFill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cy-GB" sz="2000">
                    <a:solidFill>
                      <a:srgbClr val="242424"/>
                    </a:solidFill>
                    <a:latin typeface="Century Gothic"/>
                  </a:rPr>
                  <a:t>, sy’n dangos bod gan bob moleciwl ddau atom hydrogen ac un atom ocsigen wedi’u bondio at ei gilydd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363D50F-0099-6FD2-BF33-EE02B2E11E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6058" y="1604581"/>
                <a:ext cx="5190044" cy="1631216"/>
              </a:xfrm>
              <a:prstGeom prst="rect">
                <a:avLst/>
              </a:prstGeom>
              <a:blipFill>
                <a:blip r:embed="rId3"/>
                <a:stretch>
                  <a:fillRect l="-1053" t="-1476" r="-1988" b="-4797"/>
                </a:stretch>
              </a:blipFill>
              <a:ln w="19050"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530EE40C-4EBC-C4EC-8C6A-376E958CFD45}"/>
              </a:ext>
            </a:extLst>
          </p:cNvPr>
          <p:cNvSpPr txBox="1"/>
          <p:nvPr/>
        </p:nvSpPr>
        <p:spPr>
          <a:xfrm>
            <a:off x="446638" y="4787564"/>
            <a:ext cx="2884799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Dadansoddi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Fformiwla (ffordd benodol o ysgrifennu pethau), cemegol (yn ymwneud â sylweddau)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F47747-BCC0-57D9-AB8D-2B76911D5384}"/>
              </a:ext>
            </a:extLst>
          </p:cNvPr>
          <p:cNvSpPr txBox="1"/>
          <p:nvPr/>
        </p:nvSpPr>
        <p:spPr>
          <a:xfrm>
            <a:off x="6317357" y="5403117"/>
            <a:ext cx="4518744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solidFill>
                  <a:srgbClr val="000000"/>
                </a:solidFill>
                <a:latin typeface="Century Gothic"/>
              </a:rPr>
              <a:t>Gall fformiwla hefyd olygu set o gyfarwyddiadau, fel fformiwla mathemateg, neu rysáit</a:t>
            </a:r>
          </a:p>
        </p:txBody>
      </p:sp>
      <p:pic>
        <p:nvPicPr>
          <p:cNvPr id="10" name="Picture 9" descr="Mae’r fformiwla gemegol ar gyfer dŵr H2O mewn testun trwm. Mae’r adran gydag H a’r is-nod 2 wedi’i labelu '2 atom hydrogen' ac mae’r O wedi’i labelu '1 atom ocsigen' i ddangos beth mae'r fformiwla gemegol yn ei ddweud wrthym">
            <a:extLst>
              <a:ext uri="{FF2B5EF4-FFF2-40B4-BE49-F238E27FC236}">
                <a16:creationId xmlns:a16="http://schemas.microsoft.com/office/drawing/2014/main" id="{21448E7D-84FC-7807-B64D-D9E6C7F1A66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-1417" b="22349"/>
          <a:stretch>
            <a:fillRect/>
          </a:stretch>
        </p:blipFill>
        <p:spPr>
          <a:xfrm>
            <a:off x="3720646" y="3895828"/>
            <a:ext cx="1925412" cy="1472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1727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Gormodedd adweithydd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3831771" y="305522"/>
            <a:ext cx="7040823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nid yw’n cael ei ddefnyddio i gyd mewn adwaith cemegol oherwydd bod adweithydd arall wedi rhedeg allan yn gyntaf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4983" y="1762165"/>
            <a:ext cx="3580848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y sylwedd sy’n weddill ar ôl adwaith oherwydd bod mwy nag oedd ei angen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4983" y="3657982"/>
            <a:ext cx="3703091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gor-mod-edd ad-weith-ydd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459580" y="3942671"/>
            <a:ext cx="3413014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adweithyddion, sef unrhyw gemegion sy’n adweithio â’i gilydd.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Ni fydd gan bob adwaith ormodedd adweithydd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564431" y="1563090"/>
            <a:ext cx="4308163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Copr ocsid yw’r gormodedd adweithydd wrth wneud copr sylffad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97EA12-6792-68E0-589E-A3659C7A1AC3}"/>
              </a:ext>
            </a:extLst>
          </p:cNvPr>
          <p:cNvSpPr txBox="1"/>
          <p:nvPr/>
        </p:nvSpPr>
        <p:spPr>
          <a:xfrm>
            <a:off x="434983" y="4630470"/>
            <a:ext cx="3863206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Dadansoddi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Gormodedd (gormod o rywbeth) adweithydd (y sylwedd sydd gennych ar y dechrau mewn adwaith cemegol)</a:t>
            </a:r>
          </a:p>
        </p:txBody>
      </p:sp>
      <p:pic>
        <p:nvPicPr>
          <p:cNvPr id="8" name="Picture 7" descr="Tiwb berwi mewn baddon dŵr asid sylffwrig yn adweithio â chopr ocsid i ffurfio copr sylffad, gellir gweld copr ocsid du ar waelod y tiwb o hydoddiant copr sylffad glas">
            <a:extLst>
              <a:ext uri="{FF2B5EF4-FFF2-40B4-BE49-F238E27FC236}">
                <a16:creationId xmlns:a16="http://schemas.microsoft.com/office/drawing/2014/main" id="{32BDB01B-0C29-9CDF-F151-E27897A545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21210" y="2972297"/>
            <a:ext cx="2437186" cy="245267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78C7CB5-45D9-A2FB-7CCB-30E416367805}"/>
              </a:ext>
            </a:extLst>
          </p:cNvPr>
          <p:cNvSpPr txBox="1"/>
          <p:nvPr/>
        </p:nvSpPr>
        <p:spPr>
          <a:xfrm>
            <a:off x="4518973" y="5440934"/>
            <a:ext cx="2841659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y-GB" sz="1600">
                <a:latin typeface="Century Gothic" panose="020B0502020202020204" pitchFamily="34" charset="0"/>
              </a:rPr>
              <a:t>Mae gormodedd copr ocsid i’w weld ar waelod y tiwb</a:t>
            </a:r>
          </a:p>
        </p:txBody>
      </p:sp>
    </p:spTree>
    <p:extLst>
      <p:ext uri="{BB962C8B-B14F-4D97-AF65-F5344CB8AC3E}">
        <p14:creationId xmlns:p14="http://schemas.microsoft.com/office/powerpoint/2010/main" val="25626482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8" y="552914"/>
            <a:ext cx="4426991" cy="552967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Adweithydd cyfyngol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914774" y="258096"/>
            <a:ext cx="6212522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36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mae’n cael ei ddefnyddio i gyd mewn adwaith cemegol, sydd felly’n cyfyngu ar faint o gynhyrchion y gellir eu ffurfio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4983" y="1787609"/>
            <a:ext cx="5661017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yr adweithydd sy’n cael ei ddefnyddio i gyd gyntaf mewn adwaith ac sydd felly’n cyfyngu ar faint o gynnyrch y gellir ei wneud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4983" y="3451794"/>
            <a:ext cx="3237131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Ad-weith-ydd cyf-yng-ol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714282" y="3805737"/>
            <a:ext cx="3413014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Nid yr adweithydd cyfyngol yw’r un sydd â’r swm lleiaf bob amser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473371" y="1633721"/>
            <a:ext cx="4653925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Yr asid sylffwrig oedd yr adweithydd cyfyngol yn yr adwaith; pan gafodd hwnnw ei ddefnyddio i gyd, daeth yr adwaith i ben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3261CB-0A66-0C64-1B46-6EF0D86E504D}"/>
              </a:ext>
            </a:extLst>
          </p:cNvPr>
          <p:cNvSpPr txBox="1"/>
          <p:nvPr/>
        </p:nvSpPr>
        <p:spPr>
          <a:xfrm>
            <a:off x="434983" y="4609261"/>
            <a:ext cx="3468307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Ffactorau cyfyngol, a all gynnwys ffactorau allanol fel tymheredd neu lefelau golau sy’n effeithio ar adweithiau. </a:t>
            </a:r>
          </a:p>
        </p:txBody>
      </p:sp>
      <p:pic>
        <p:nvPicPr>
          <p:cNvPr id="20" name="Picture 19" descr="Tiwb berwi mewn baddon dŵr asid sylffwrig yn adweithio â chopr ocsid i ffurfio copr sylffad, gellir gweld copr ocsid du ar waelod y tiwb o hydoddiant copr sylffad glas">
            <a:extLst>
              <a:ext uri="{FF2B5EF4-FFF2-40B4-BE49-F238E27FC236}">
                <a16:creationId xmlns:a16="http://schemas.microsoft.com/office/drawing/2014/main" id="{DE8D88D0-0F78-D3A1-E5EC-154645685B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53558" y="3367871"/>
            <a:ext cx="2570344" cy="2586678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46BE05B-67BA-1C73-148D-7BC1CEB39EBC}"/>
              </a:ext>
            </a:extLst>
          </p:cNvPr>
          <p:cNvSpPr txBox="1"/>
          <p:nvPr/>
        </p:nvSpPr>
        <p:spPr>
          <a:xfrm>
            <a:off x="4217900" y="5954549"/>
            <a:ext cx="2841659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y-GB" sz="1600">
                <a:latin typeface="Century Gothic" panose="020B0502020202020204" pitchFamily="34" charset="0"/>
              </a:rPr>
              <a:t>Ar ddiwedd yr adwaith, mae’r asid sylffwrig wedi cael ei ddefnyddio i gyd</a:t>
            </a:r>
          </a:p>
        </p:txBody>
      </p:sp>
    </p:spTree>
    <p:extLst>
      <p:ext uri="{BB962C8B-B14F-4D97-AF65-F5344CB8AC3E}">
        <p14:creationId xmlns:p14="http://schemas.microsoft.com/office/powerpoint/2010/main" val="14740925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Bwred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2962276" y="307736"/>
            <a:ext cx="8077938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36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a typeface=""/>
                <a:cs typeface="Arial" panose="020B0604020202020204" pitchFamily="34" charset="0"/>
              </a:rPr>
              <a:t>tiwb cul gyda graddfa ar yr ochr a thap ar y gwaelod, caiff ei defnyddio i fesur yn fanwl gywir gyfaint yr hylif sy’n llifo allan ohoni mewn titradiad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4983" y="1663286"/>
            <a:ext cx="3542766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tiwb sy’n cael ei ddefnyddio i ychwanegu hylifau yn araf at adwaith.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0305" y="5371292"/>
            <a:ext cx="2927901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Bwr-ed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459579" y="3302035"/>
            <a:ext cx="3413014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pibedau, sydd â bwlb ar y pen i godi hylifau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7459579" y="1692812"/>
            <a:ext cx="3542766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 b="0" i="0" u="none" strike="noStrike">
                <a:effectLst/>
                <a:latin typeface="Century Gothic" panose="020B0502020202020204" pitchFamily="34" charset="0"/>
              </a:rPr>
              <a:t>Defnyddiwch fwred i ychwanegu’r asid at y fflasg gonigol fesul diferyn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430305" y="3547485"/>
            <a:ext cx="358084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 panose="020B0502020202020204" pitchFamily="34" charset="0"/>
                <a:hlinkClick r:id="rId3"/>
              </a:rPr>
              <a:t>bit.ly/3OKTuPB</a:t>
            </a:r>
            <a:r>
              <a:rPr lang="cy-GB" sz="200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3261CB-0A66-0C64-1B46-6EF0D86E504D}"/>
              </a:ext>
            </a:extLst>
          </p:cNvPr>
          <p:cNvSpPr txBox="1"/>
          <p:nvPr/>
        </p:nvSpPr>
        <p:spPr>
          <a:xfrm>
            <a:off x="7459579" y="4899593"/>
            <a:ext cx="3413014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Biwret, sef hydoddiant sy’n cael ei ddefnyddio i brofi am broteinau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730BAE4-0D6C-6079-10EA-88FD9CAAA1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711293" y="3834627"/>
            <a:ext cx="906461" cy="543960"/>
            <a:chOff x="2414140" y="3032892"/>
            <a:chExt cx="906461" cy="543960"/>
          </a:xfrm>
        </p:grpSpPr>
        <p:pic>
          <p:nvPicPr>
            <p:cNvPr id="7" name="Graphic 16">
              <a:extLst>
                <a:ext uri="{FF2B5EF4-FFF2-40B4-BE49-F238E27FC236}">
                  <a16:creationId xmlns:a16="http://schemas.microsoft.com/office/drawing/2014/main" id="{88DD137B-675B-3D47-0FA3-8F36ECAE09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414140" y="3032892"/>
              <a:ext cx="543960" cy="54396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8" name="Graphic 17">
              <a:extLst>
                <a:ext uri="{FF2B5EF4-FFF2-40B4-BE49-F238E27FC236}">
                  <a16:creationId xmlns:a16="http://schemas.microsoft.com/office/drawing/2014/main" id="{9A0FAAD3-7048-5C5C-91F8-FB8C369FB4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782041" y="3035592"/>
              <a:ext cx="538560" cy="538560"/>
            </a:xfrm>
            <a:prstGeom prst="rect">
              <a:avLst/>
            </a:prstGeom>
            <a:ln w="0">
              <a:noFill/>
            </a:ln>
          </p:spPr>
        </p:pic>
      </p:grpSp>
      <p:pic>
        <p:nvPicPr>
          <p:cNvPr id="17" name="Picture 16" descr="Bwred mewn stand clamp">
            <a:extLst>
              <a:ext uri="{FF2B5EF4-FFF2-40B4-BE49-F238E27FC236}">
                <a16:creationId xmlns:a16="http://schemas.microsoft.com/office/drawing/2014/main" id="{0F6724FC-5AFB-B0F1-42B9-1FBA5222E1F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4652" y="2005970"/>
            <a:ext cx="2722318" cy="421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6706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iagram yn dangos dau ficer. Ar y chwith, mae gan y bicer lawer o ddotiau duon ynddo ac mae wedi’i labelu fel crynodiad uchel. Ar y dde, mae gan y bicer lai o ddotiau duon ynddo ac mae wedi’i labelu fel crynodiad isel">
            <a:extLst>
              <a:ext uri="{FF2B5EF4-FFF2-40B4-BE49-F238E27FC236}">
                <a16:creationId xmlns:a16="http://schemas.microsoft.com/office/drawing/2014/main" id="{CC5DE4C3-47ED-F4C3-7C03-CBEA94D48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4018049" y="3895344"/>
            <a:ext cx="3711712" cy="1793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8" y="552914"/>
            <a:ext cx="5124085" cy="552967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Crynodiad (</a:t>
            </a:r>
            <a:r>
              <a:rPr lang="cy-GB" sz="4000" i="1">
                <a:latin typeface="Century Gothic"/>
              </a:rPr>
              <a:t>c</a:t>
            </a:r>
            <a:r>
              <a:rPr lang="cy-GB" sz="4000">
                <a:latin typeface="Century Gothic"/>
              </a:rPr>
              <a:t>)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5252553" y="240815"/>
            <a:ext cx="5620041" cy="1475001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nifer y gramau neu folau o hydoddyn sydd ym mhob decimetr ciwbig o hydoddiant, caiff ei fesur mewn g/dm</a:t>
            </a:r>
            <a:r>
              <a:rPr lang="cy-GB" sz="24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3</a:t>
            </a:r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neu mol/dm</a:t>
            </a:r>
            <a:r>
              <a:rPr lang="cy-GB" sz="24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0305" y="1870952"/>
            <a:ext cx="4308163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swm y sylwedd mewn cyfaint penodol o hylif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0305" y="5691489"/>
            <a:ext cx="2022609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Cryn-od-iad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865806" y="3429000"/>
            <a:ext cx="3006786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cryfder sylwedd, neu gyfaint sylwedd. Gallwch gael cyfaint bach o hydoddiant hynod o grynodedig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371771" y="1854451"/>
            <a:ext cx="4500821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  <a:ea typeface="Century Gothic"/>
                <a:cs typeface="Arial" panose="020B0604020202020204" pitchFamily="34" charset="0"/>
              </a:rPr>
              <a:t>Crynodiad yr asid oedd 2 </a:t>
            </a:r>
            <a:r>
              <a:rPr lang="cy-GB" sz="20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mol/dm</a:t>
            </a:r>
            <a:r>
              <a:rPr lang="cy-GB" sz="20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430305" y="3740296"/>
            <a:ext cx="3419800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 panose="020B0502020202020204" pitchFamily="34" charset="0"/>
                <a:hlinkClick r:id="rId4"/>
              </a:rPr>
              <a:t>bit.ly/3MgZXkJ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778AA63-4E98-9BFB-9FF1-34F53F6DCB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719162" y="3778374"/>
            <a:ext cx="906461" cy="543960"/>
            <a:chOff x="2414140" y="3032892"/>
            <a:chExt cx="906461" cy="543960"/>
          </a:xfrm>
        </p:grpSpPr>
        <p:pic>
          <p:nvPicPr>
            <p:cNvPr id="8" name="Graphic 16">
              <a:extLst>
                <a:ext uri="{FF2B5EF4-FFF2-40B4-BE49-F238E27FC236}">
                  <a16:creationId xmlns:a16="http://schemas.microsoft.com/office/drawing/2014/main" id="{E7D3F633-11FB-FF88-5752-8AC99746F1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414140" y="3032892"/>
              <a:ext cx="543960" cy="54396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0" name="Graphic 17">
              <a:extLst>
                <a:ext uri="{FF2B5EF4-FFF2-40B4-BE49-F238E27FC236}">
                  <a16:creationId xmlns:a16="http://schemas.microsoft.com/office/drawing/2014/main" id="{A5019CAA-0461-7ECB-A501-835CBAB18B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782041" y="3035592"/>
              <a:ext cx="538560" cy="538560"/>
            </a:xfrm>
            <a:prstGeom prst="rect">
              <a:avLst/>
            </a:prstGeom>
            <a:ln w="0"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9439799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6" y="540000"/>
            <a:ext cx="4836457" cy="425131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Canlyniadau cydgordiol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5334424" y="227809"/>
            <a:ext cx="5544433" cy="1807400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dau ganlyniad neu fwy sy’n cyd-fynd yn agos â’i gilydd; mewn titradiad mae dau ganlyniad yn gydgordiol os ydynt o fewn 0.1 centimetr ciwbig (cm</a:t>
            </a:r>
            <a:r>
              <a:rPr lang="cy-GB" sz="2400" b="0" baseline="3000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3</a:t>
            </a:r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) i’w gilydd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15932" y="2197250"/>
            <a:ext cx="3749667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canlyniadau mewn arbrawf sy’n debyg iawn i’w gilydd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287336" y="6052170"/>
            <a:ext cx="3749666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Can-lyn-iad-au cyd-gord-iol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5123793" y="5436617"/>
            <a:ext cx="5630871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manwl gywir – gall canlyniadau fod yn gydgordiol ond ddim yn fanwl gywir os nad ydynt yn agos at y gwerth gwirioneddol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543021" y="2170597"/>
            <a:ext cx="4308163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Ailadroddodd y myfyrwyr yr arbrawf dair gwaith a chawsant ganlyniadau cydgordiol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4FFA76F-D145-1F6C-E7DD-383323EA4E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76233"/>
              </p:ext>
            </p:extLst>
          </p:nvPr>
        </p:nvGraphicFramePr>
        <p:xfrm>
          <a:off x="1654628" y="3730966"/>
          <a:ext cx="7197276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99319">
                  <a:extLst>
                    <a:ext uri="{9D8B030D-6E8A-4147-A177-3AD203B41FA5}">
                      <a16:colId xmlns:a16="http://schemas.microsoft.com/office/drawing/2014/main" val="1489617919"/>
                    </a:ext>
                  </a:extLst>
                </a:gridCol>
                <a:gridCol w="1799319">
                  <a:extLst>
                    <a:ext uri="{9D8B030D-6E8A-4147-A177-3AD203B41FA5}">
                      <a16:colId xmlns:a16="http://schemas.microsoft.com/office/drawing/2014/main" val="4199092041"/>
                    </a:ext>
                  </a:extLst>
                </a:gridCol>
                <a:gridCol w="1799319">
                  <a:extLst>
                    <a:ext uri="{9D8B030D-6E8A-4147-A177-3AD203B41FA5}">
                      <a16:colId xmlns:a16="http://schemas.microsoft.com/office/drawing/2014/main" val="1965233630"/>
                    </a:ext>
                  </a:extLst>
                </a:gridCol>
                <a:gridCol w="1799319">
                  <a:extLst>
                    <a:ext uri="{9D8B030D-6E8A-4147-A177-3AD203B41FA5}">
                      <a16:colId xmlns:a16="http://schemas.microsoft.com/office/drawing/2014/main" val="2240161038"/>
                    </a:ext>
                  </a:extLst>
                </a:gridCol>
              </a:tblGrid>
              <a:tr h="259558">
                <a:tc>
                  <a:txBody>
                    <a:bodyPr/>
                    <a:lstStyle/>
                    <a:p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latin typeface="Century Gothic" panose="020B0502020202020204" pitchFamily="34" charset="0"/>
                        </a:rPr>
                        <a:t>Titradiad 1</a:t>
                      </a:r>
                    </a:p>
                  </a:txBody>
                  <a:tcPr anchor="ctr">
                    <a:solidFill>
                      <a:srgbClr val="F7DB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latin typeface="Century Gothic" panose="020B0502020202020204" pitchFamily="34" charset="0"/>
                        </a:rPr>
                        <a:t>Titradiad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latin typeface="Century Gothic" panose="020B0502020202020204" pitchFamily="34" charset="0"/>
                        </a:rPr>
                        <a:t>Titradiad 3</a:t>
                      </a:r>
                    </a:p>
                  </a:txBody>
                  <a:tcPr anchor="ctr">
                    <a:solidFill>
                      <a:srgbClr val="F7DB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554073"/>
                  </a:ext>
                </a:extLst>
              </a:tr>
              <a:tr h="448328">
                <a:tc>
                  <a:txBody>
                    <a:bodyPr/>
                    <a:lstStyle/>
                    <a:p>
                      <a:r>
                        <a:rPr lang="cy-GB" sz="1600" b="1"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Cyfaint yr asid a ychwanegwyd (</a:t>
                      </a:r>
                      <a:r>
                        <a:rPr lang="cy-GB" sz="1600" b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cm</a:t>
                      </a:r>
                      <a:r>
                        <a:rPr lang="cy-GB" sz="1600" b="1" baseline="300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3</a:t>
                      </a:r>
                      <a:r>
                        <a:rPr lang="cy-GB" sz="1600" b="1" baseline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34.56</a:t>
                      </a:r>
                    </a:p>
                  </a:txBody>
                  <a:tcPr anchor="ctr">
                    <a:solidFill>
                      <a:srgbClr val="F7DB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34.72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34.51</a:t>
                      </a:r>
                    </a:p>
                  </a:txBody>
                  <a:tcPr anchor="ctr">
                    <a:solidFill>
                      <a:srgbClr val="F7DB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367184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BB996702-307D-0F8D-5712-AC772AFFF9F9}"/>
              </a:ext>
            </a:extLst>
          </p:cNvPr>
          <p:cNvSpPr txBox="1"/>
          <p:nvPr/>
        </p:nvSpPr>
        <p:spPr>
          <a:xfrm>
            <a:off x="1654629" y="4877590"/>
            <a:ext cx="7197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>
                <a:latin typeface="Century Gothic" panose="020B0502020202020204" pitchFamily="34" charset="0"/>
              </a:rPr>
              <a:t>Mae Titradiad 1 a Thitradiad 3 yn ganlyniadau cydgordiol</a:t>
            </a:r>
          </a:p>
        </p:txBody>
      </p:sp>
    </p:spTree>
    <p:extLst>
      <p:ext uri="{BB962C8B-B14F-4D97-AF65-F5344CB8AC3E}">
        <p14:creationId xmlns:p14="http://schemas.microsoft.com/office/powerpoint/2010/main" val="33313711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Diweddbwynt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011153" y="552915"/>
            <a:ext cx="6861440" cy="754804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2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mewn titradiad, yr union gyfaint a ychwanegwyd pan fydd y dangosydd yn newid lliw</a:t>
            </a:r>
            <a:r>
              <a:rPr lang="cy-GB" sz="22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0305" y="1688592"/>
            <a:ext cx="358084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Y pwynt pan fydd adwaith titradu wedi’i gwblhau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0305" y="4159681"/>
            <a:ext cx="2927901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Diw-edd-bwynt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459579" y="4363747"/>
            <a:ext cx="3413014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Nid yr adeg pan fo’r fwred yn wag yw’r diweddbwynt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564430" y="1663286"/>
            <a:ext cx="4308163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Daeth diweddbwynt y titradiad pan oedd 23 cm</a:t>
            </a:r>
            <a:r>
              <a:rPr lang="cy-GB" sz="2000" baseline="30000">
                <a:solidFill>
                  <a:srgbClr val="242424"/>
                </a:solidFill>
                <a:latin typeface="Century Gothic"/>
              </a:rPr>
              <a:t>3</a:t>
            </a:r>
            <a:r>
              <a:rPr lang="cy-GB" sz="2000">
                <a:solidFill>
                  <a:srgbClr val="242424"/>
                </a:solidFill>
                <a:latin typeface="Century Gothic"/>
              </a:rPr>
              <a:t> o asid wedi cael ei ychwanegu.</a:t>
            </a:r>
          </a:p>
        </p:txBody>
      </p:sp>
      <p:pic>
        <p:nvPicPr>
          <p:cNvPr id="8" name="Picture 7" descr="Ffotograff o ddwy fflasg gonigol wrth ymyl bwred. Mae’r ddwy’n cynnwys hylif, mae un yn glir ac mae’r llall yn binc, sy’n dangos bod lliw’r dangosydd wedi newid">
            <a:extLst>
              <a:ext uri="{FF2B5EF4-FFF2-40B4-BE49-F238E27FC236}">
                <a16:creationId xmlns:a16="http://schemas.microsoft.com/office/drawing/2014/main" id="{535950B4-4C6D-C875-E46A-EA62C5C078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692922" y="3153067"/>
            <a:ext cx="3511954" cy="342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7851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4"/>
            <a:ext cx="5259790" cy="552967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Silindr mesur	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223657" y="409439"/>
            <a:ext cx="6648935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tiwb tal gyda graddfa ar yr ochr sy’n cael ei ddefnyddio i fesur cyfaint hylif neu gyfaint nwy sy’n byrlymu i fyny iddo drwy ddŵr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4983" y="1663286"/>
            <a:ext cx="358084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tiwb sy’n cael ei ddefnyddio i fesur cyfaint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05188" y="4686882"/>
            <a:ext cx="2927901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Sil-in-dr mes-ur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311400" y="4159681"/>
            <a:ext cx="3413014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Offer mesur eraill fel bwredau neu bibedau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564429" y="2036802"/>
            <a:ext cx="4308163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Fe wnaethom ddefnyddio silindr mesur i fesur 25 cm³ o ddŵr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434983" y="3171195"/>
            <a:ext cx="314066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 panose="020B0502020202020204" pitchFamily="34" charset="0"/>
                <a:hlinkClick r:id="rId3"/>
              </a:rPr>
              <a:t>bit.ly/3MyO0XF</a:t>
            </a:r>
            <a:r>
              <a:rPr lang="cy-GB" sz="2000">
                <a:latin typeface="Century Gothic" panose="020B0502020202020204" pitchFamily="34" charset="0"/>
              </a:rPr>
              <a:t>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49AB74F-730C-83B9-EF9E-485F2DC62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587014" y="3181279"/>
            <a:ext cx="906461" cy="543960"/>
            <a:chOff x="2414140" y="3032892"/>
            <a:chExt cx="906461" cy="543960"/>
          </a:xfrm>
        </p:grpSpPr>
        <p:pic>
          <p:nvPicPr>
            <p:cNvPr id="7" name="Graphic 16">
              <a:extLst>
                <a:ext uri="{FF2B5EF4-FFF2-40B4-BE49-F238E27FC236}">
                  <a16:creationId xmlns:a16="http://schemas.microsoft.com/office/drawing/2014/main" id="{0CF1F43D-7421-B4AF-1231-09F1C3C1EA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414140" y="3032892"/>
              <a:ext cx="543960" cy="54396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8" name="Graphic 17">
              <a:extLst>
                <a:ext uri="{FF2B5EF4-FFF2-40B4-BE49-F238E27FC236}">
                  <a16:creationId xmlns:a16="http://schemas.microsoft.com/office/drawing/2014/main" id="{E2DC5DB8-7A2F-95DE-D481-77ED3A361C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782041" y="3035592"/>
              <a:ext cx="538560" cy="538560"/>
            </a:xfrm>
            <a:prstGeom prst="rect">
              <a:avLst/>
            </a:prstGeom>
            <a:ln w="0">
              <a:noFill/>
            </a:ln>
          </p:spPr>
        </p:pic>
      </p:grpSp>
      <p:pic>
        <p:nvPicPr>
          <p:cNvPr id="10" name="Picture 9" descr="Silindr mesur gyda hylif ynddo  ">
            <a:extLst>
              <a:ext uri="{FF2B5EF4-FFF2-40B4-BE49-F238E27FC236}">
                <a16:creationId xmlns:a16="http://schemas.microsoft.com/office/drawing/2014/main" id="{BA350FF1-FCC9-2C64-0873-5412D1F6650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86153" y="1884440"/>
            <a:ext cx="2178276" cy="485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9269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Dangosydd pH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306535" y="307736"/>
            <a:ext cx="6541637" cy="1475001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sylwedd y mae ei liw pan fydd yn uwch na gwerth pH penodol yn wahanol i’w liw pan fydd o dan y gwerth pH hwnnw, fel methyl oren neu ffenolffthalein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321572" y="1869211"/>
            <a:ext cx="3580848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cemegyn sy’n newid lliw i ddangos a yw sylwedd yn asid ynteu’n alcali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321572" y="5702853"/>
            <a:ext cx="3268336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Dang-os-ydd pi-heitsh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579836" y="3498577"/>
            <a:ext cx="3268336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Mae gan rai dangosyddion pH amrywiaeth o liwiau, ond mae gan eraill, fel methyl oren, nifer llai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540009" y="1911115"/>
            <a:ext cx="4308163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Wrth i ni ychwanegu asid at alcali, newidiodd y dangosydd pH o borffor i wyrdd ac yna coch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322698" y="3827067"/>
            <a:ext cx="3268336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 panose="020B0502020202020204" pitchFamily="34" charset="0"/>
                <a:hlinkClick r:id="rId3"/>
              </a:rPr>
              <a:t>bit.ly/46bKxVx</a:t>
            </a:r>
            <a:r>
              <a:rPr lang="cy-GB" sz="200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3261CB-0A66-0C64-1B46-6EF0D86E504D}"/>
              </a:ext>
            </a:extLst>
          </p:cNvPr>
          <p:cNvSpPr txBox="1"/>
          <p:nvPr/>
        </p:nvSpPr>
        <p:spPr>
          <a:xfrm>
            <a:off x="6676571" y="5701592"/>
            <a:ext cx="4171601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Mae Dangosydd Cyffredinol yn fath penodol o ddangosydd pH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3A6581D-615E-4CB0-8B11-8819C05DC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608693" y="3827067"/>
            <a:ext cx="906461" cy="543960"/>
            <a:chOff x="2414140" y="3032892"/>
            <a:chExt cx="906461" cy="543960"/>
          </a:xfrm>
        </p:grpSpPr>
        <p:pic>
          <p:nvPicPr>
            <p:cNvPr id="7" name="Graphic 16">
              <a:extLst>
                <a:ext uri="{FF2B5EF4-FFF2-40B4-BE49-F238E27FC236}">
                  <a16:creationId xmlns:a16="http://schemas.microsoft.com/office/drawing/2014/main" id="{7CFB23A2-EEE4-0F6A-9A7C-2FAC30F81E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414140" y="3032892"/>
              <a:ext cx="543960" cy="54396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8" name="Graphic 17">
              <a:extLst>
                <a:ext uri="{FF2B5EF4-FFF2-40B4-BE49-F238E27FC236}">
                  <a16:creationId xmlns:a16="http://schemas.microsoft.com/office/drawing/2014/main" id="{DEF03C24-9B65-814C-0C91-8D220233B5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782041" y="3035592"/>
              <a:ext cx="538560" cy="538560"/>
            </a:xfrm>
            <a:prstGeom prst="rect">
              <a:avLst/>
            </a:prstGeom>
            <a:ln w="0">
              <a:noFill/>
            </a:ln>
          </p:spPr>
        </p:pic>
      </p:grpSp>
      <p:pic>
        <p:nvPicPr>
          <p:cNvPr id="17" name="Picture 16" descr="Ffotograff yn dangos amrywiaeth o hydoddiannau gyda gwerthoedd pH gwahanol; mae eu lliwiau’n cyfateb i’r raddfa ar botel o hydoddiant dangosydd cyffredinol">
            <a:extLst>
              <a:ext uri="{FF2B5EF4-FFF2-40B4-BE49-F238E27FC236}">
                <a16:creationId xmlns:a16="http://schemas.microsoft.com/office/drawing/2014/main" id="{12191821-8CAE-46C8-EFFE-6C527C9DECC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3223" y="3343501"/>
            <a:ext cx="3420419" cy="228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9552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Piped blastig glir gyda blaen hir a mesuriadau wedi’u marcio ar y tiwb  ">
            <a:extLst>
              <a:ext uri="{FF2B5EF4-FFF2-40B4-BE49-F238E27FC236}">
                <a16:creationId xmlns:a16="http://schemas.microsoft.com/office/drawing/2014/main" id="{ABA13378-8838-C325-C3FF-FE97005C3E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5821" y="2836862"/>
            <a:ext cx="3835245" cy="331257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Pibed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330955" y="378771"/>
            <a:ext cx="6541637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tiwb cul sy’n cael ei lenwi drwy sugnedd, gyda marc neu raddfa ar yr ochr, caiff ei ddefnyddio i godi cyfaint mesuredig o hylif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391185" y="1881827"/>
            <a:ext cx="3580848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teclyn a ddefnyddir i fesur a throsglwyddo cyfaint bach, union o hylif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62509" y="5572547"/>
            <a:ext cx="2927901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pib-ed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816645" y="3373147"/>
            <a:ext cx="3055948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diferydd, sy’n edrych yn debyg ond nad oes ganddo fesuriadau ar yr ochr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5936343" y="1881827"/>
            <a:ext cx="4936249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Defnyddiwch bibed i ychwanegu 5 diferyn o asid at y cymysgedd yn araf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389266" y="3604774"/>
            <a:ext cx="3238022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 panose="020B0502020202020204" pitchFamily="34" charset="0"/>
                <a:hlinkClick r:id="rId4"/>
              </a:rPr>
              <a:t>bit.ly/40d8bxr</a:t>
            </a:r>
            <a:r>
              <a:rPr lang="cy-GB" sz="2000">
                <a:latin typeface="Century Gothic" panose="020B0502020202020204" pitchFamily="34" charset="0"/>
              </a:rPr>
              <a:t>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41F5B0A-9BFF-5B4A-0069-1E82DDF7F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522300" y="3840625"/>
            <a:ext cx="906461" cy="543960"/>
            <a:chOff x="2414140" y="3032892"/>
            <a:chExt cx="906461" cy="543960"/>
          </a:xfrm>
        </p:grpSpPr>
        <p:pic>
          <p:nvPicPr>
            <p:cNvPr id="7" name="Graphic 16">
              <a:extLst>
                <a:ext uri="{FF2B5EF4-FFF2-40B4-BE49-F238E27FC236}">
                  <a16:creationId xmlns:a16="http://schemas.microsoft.com/office/drawing/2014/main" id="{F896B838-8D52-496A-3EE1-8EB69755CE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414140" y="3032892"/>
              <a:ext cx="543960" cy="54396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8" name="Graphic 17">
              <a:extLst>
                <a:ext uri="{FF2B5EF4-FFF2-40B4-BE49-F238E27FC236}">
                  <a16:creationId xmlns:a16="http://schemas.microsoft.com/office/drawing/2014/main" id="{2BA5ED03-9DC3-1929-C9E5-86A3F9BD51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782041" y="3035592"/>
              <a:ext cx="538560" cy="538560"/>
            </a:xfrm>
            <a:prstGeom prst="rect">
              <a:avLst/>
            </a:prstGeom>
            <a:ln w="0"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2614213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722EB5-D5B0-CB3F-2218-49C037A1B2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9AADD-0346-317A-62B7-E7B438AD6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7" y="415411"/>
            <a:ext cx="3109055" cy="440661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Hydoddiant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A98E0DA-6238-BA23-F76E-CBFB322EA3CB}"/>
              </a:ext>
            </a:extLst>
          </p:cNvPr>
          <p:cNvSpPr txBox="1">
            <a:spLocks/>
          </p:cNvSpPr>
          <p:nvPr/>
        </p:nvSpPr>
        <p:spPr>
          <a:xfrm>
            <a:off x="3649053" y="382983"/>
            <a:ext cx="7157011" cy="737501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72000" tIns="36000" rIns="72000" bIns="3600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latin typeface="Century Gothic"/>
              </a:rPr>
              <a:t>y cymysgedd a gynhyrchir pan fydd hydoddyn yn hydoddi mewn hydoddydd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8D3D82-ED94-3A87-FB0D-A4297924AE03}"/>
              </a:ext>
            </a:extLst>
          </p:cNvPr>
          <p:cNvSpPr txBox="1"/>
          <p:nvPr/>
        </p:nvSpPr>
        <p:spPr>
          <a:xfrm>
            <a:off x="430304" y="1348058"/>
            <a:ext cx="3362223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cymysgedd lle mae un sylwedd yn hydoddi’n llwyr mewn sylwedd arall, fel halen mewn dŵr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29B8D2-7D79-7CEB-24BF-502ED45D0C60}"/>
              </a:ext>
            </a:extLst>
          </p:cNvPr>
          <p:cNvSpPr txBox="1"/>
          <p:nvPr/>
        </p:nvSpPr>
        <p:spPr>
          <a:xfrm>
            <a:off x="430304" y="3206848"/>
            <a:ext cx="3109055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/>
              </a:rPr>
              <a:t>Gwyliwch fideo:</a:t>
            </a:r>
            <a:br>
              <a:rPr lang="cy-GB" sz="2000">
                <a:latin typeface="Century Gothic"/>
              </a:rPr>
            </a:br>
            <a:r>
              <a:rPr lang="cy-GB" sz="2000">
                <a:latin typeface="Century Gothic"/>
                <a:hlinkClick r:id="rId3"/>
              </a:rPr>
              <a:t>bit.ly/44uofhF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9E5BE86-1698-09B2-276D-D6775F8A0E0C}"/>
              </a:ext>
            </a:extLst>
          </p:cNvPr>
          <p:cNvSpPr txBox="1"/>
          <p:nvPr/>
        </p:nvSpPr>
        <p:spPr>
          <a:xfrm>
            <a:off x="430304" y="4450085"/>
            <a:ext cx="1950392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Hyd-odd-iant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6BA6446-4FFD-2C75-05B5-B8B888C88E4A}"/>
              </a:ext>
            </a:extLst>
          </p:cNvPr>
          <p:cNvSpPr txBox="1"/>
          <p:nvPr/>
        </p:nvSpPr>
        <p:spPr>
          <a:xfrm>
            <a:off x="3792528" y="5365923"/>
            <a:ext cx="3876707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Weithiau gelwir hydoddiant halen di-haint yn ‘hydoddiant halwynog’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EE36C-D272-9897-3CE8-F603F575CAD7}"/>
              </a:ext>
            </a:extLst>
          </p:cNvPr>
          <p:cNvSpPr txBox="1"/>
          <p:nvPr/>
        </p:nvSpPr>
        <p:spPr>
          <a:xfrm>
            <a:off x="7261838" y="3049214"/>
            <a:ext cx="3540369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dyfrllyd. Mae hydoddiannau’n aml yn cael eu ffurfio mewn dŵr, ond maent yn gallu ffurfio mewn hylifau eraill hefyd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6EB863-9CAB-C22B-E108-5A9590B78E10}"/>
              </a:ext>
            </a:extLst>
          </p:cNvPr>
          <p:cNvSpPr txBox="1"/>
          <p:nvPr/>
        </p:nvSpPr>
        <p:spPr>
          <a:xfrm>
            <a:off x="7261839" y="1348058"/>
            <a:ext cx="3540369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/>
              </a:rPr>
              <a:t>Enghraifft </a:t>
            </a:r>
          </a:p>
          <a:p>
            <a:r>
              <a:rPr lang="cy-GB" sz="2000">
                <a:solidFill>
                  <a:srgbClr val="000000"/>
                </a:solidFill>
                <a:latin typeface="Century Gothic"/>
              </a:rPr>
              <a:t>Mewn hydoddiant o ddŵr heli, halen yw’r hydoddyn a dŵr yw’r hydoddydd</a:t>
            </a:r>
          </a:p>
        </p:txBody>
      </p:sp>
      <p:pic>
        <p:nvPicPr>
          <p:cNvPr id="15" name="Graphic 17" descr="Amlinell o law">
            <a:extLst>
              <a:ext uri="{FF2B5EF4-FFF2-40B4-BE49-F238E27FC236}">
                <a16:creationId xmlns:a16="http://schemas.microsoft.com/office/drawing/2014/main" id="{C9B8A25C-37F9-CA1C-0962-AA56A623B103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970846" y="3276797"/>
            <a:ext cx="538560" cy="538560"/>
          </a:xfrm>
          <a:prstGeom prst="rect">
            <a:avLst/>
          </a:prstGeom>
          <a:ln w="9525">
            <a:noFill/>
          </a:ln>
        </p:spPr>
      </p:pic>
      <p:pic>
        <p:nvPicPr>
          <p:cNvPr id="16" name="Graphic 16" descr="Amlinell o law wedi’i chodi">
            <a:extLst>
              <a:ext uri="{FF2B5EF4-FFF2-40B4-BE49-F238E27FC236}">
                <a16:creationId xmlns:a16="http://schemas.microsoft.com/office/drawing/2014/main" id="{94537247-F689-444A-7698-5A2311DCCE11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540351" y="3261202"/>
            <a:ext cx="543960" cy="543960"/>
          </a:xfrm>
          <a:prstGeom prst="rect">
            <a:avLst/>
          </a:prstGeom>
          <a:ln w="9525"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E2EF29-C714-7FC6-06DA-D4DF15B1B8CC}"/>
              </a:ext>
            </a:extLst>
          </p:cNvPr>
          <p:cNvSpPr txBox="1"/>
          <p:nvPr/>
        </p:nvSpPr>
        <p:spPr>
          <a:xfrm>
            <a:off x="430305" y="5385545"/>
            <a:ext cx="3109055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Dadansoddi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Hydawdd (yn gallu cael ei hydoddi) +  yr ôl-ddodiad ‘iant’</a:t>
            </a:r>
          </a:p>
        </p:txBody>
      </p:sp>
      <p:pic>
        <p:nvPicPr>
          <p:cNvPr id="8" name="Picture 7" descr="Dau ficer wedi’u labelu a hambwrdd bach wedi’i labelu. Mae'r hambwrdd yn cynnwys halwyn, dim ond dŵr sydd yn y bicer ar y chwith ac mae'r bicer ar y dde yn cynnwys dŵr heli ac mae wedi'i labelu'n 'hydoddiant (dŵr heli)'">
            <a:extLst>
              <a:ext uri="{FF2B5EF4-FFF2-40B4-BE49-F238E27FC236}">
                <a16:creationId xmlns:a16="http://schemas.microsoft.com/office/drawing/2014/main" id="{4B82F5B1-D795-4D90-5CB8-C87772224A4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4149412" y="1364798"/>
            <a:ext cx="2755542" cy="3827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424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Titradiad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330955" y="435510"/>
            <a:ext cx="6541637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36000" tIns="72000" rIns="72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dull o ganfod crynodiad hydoddiant drwy adwaith â hydoddiant arall sydd â chrynodiad diffiniedig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4983" y="1663286"/>
            <a:ext cx="365070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dull trachywir o ychwanegu un hylif at un arall.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0305" y="5523425"/>
            <a:ext cx="2591419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Tit-rad-iad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534019" y="4169053"/>
            <a:ext cx="3231101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Niwtralu – gallwn ddefnyddio titradiad i niwtralu, ond gellir ei ddefnyddio ar gyfer adweithiau eraill hefyd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564429" y="1663286"/>
            <a:ext cx="4308163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Gellir cyfrifo cyfaint yr asid sydd ei angen i niwtralu alcali drwy ddefnyddio titradiad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430305" y="3661223"/>
            <a:ext cx="2996289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 panose="020B0502020202020204" pitchFamily="34" charset="0"/>
                <a:hlinkClick r:id="rId3"/>
              </a:rPr>
              <a:t>bit.ly/466WhIX</a:t>
            </a:r>
            <a:r>
              <a:rPr lang="cy-GB" sz="2000">
                <a:latin typeface="Century Gothic" panose="020B0502020202020204" pitchFamily="34" charset="0"/>
              </a:rPr>
              <a:t> </a:t>
            </a:r>
          </a:p>
        </p:txBody>
      </p:sp>
      <p:pic>
        <p:nvPicPr>
          <p:cNvPr id="4" name="Graphic 17">
            <a:extLst>
              <a:ext uri="{FF2B5EF4-FFF2-40B4-BE49-F238E27FC236}">
                <a16:creationId xmlns:a16="http://schemas.microsoft.com/office/drawing/2014/main" id="{1612552B-436F-946D-C822-E7CE5B9E15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853595" y="3663923"/>
            <a:ext cx="538560" cy="538560"/>
          </a:xfrm>
          <a:prstGeom prst="rect">
            <a:avLst/>
          </a:prstGeom>
          <a:ln w="9525">
            <a:noFill/>
          </a:ln>
        </p:spPr>
      </p:pic>
      <p:pic>
        <p:nvPicPr>
          <p:cNvPr id="7" name="Graphic 16">
            <a:extLst>
              <a:ext uri="{FF2B5EF4-FFF2-40B4-BE49-F238E27FC236}">
                <a16:creationId xmlns:a16="http://schemas.microsoft.com/office/drawing/2014/main" id="{B6948D31-8A70-0017-26BA-B21A5BC02D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412953" y="3661223"/>
            <a:ext cx="543960" cy="543960"/>
          </a:xfrm>
          <a:prstGeom prst="rect">
            <a:avLst/>
          </a:prstGeom>
          <a:ln w="9525">
            <a:noFill/>
          </a:ln>
        </p:spPr>
      </p:pic>
      <p:pic>
        <p:nvPicPr>
          <p:cNvPr id="10" name="Picture 9" descr="Titradiad wedi’i gydosod gyda bwred uwchben fflasg gonigol">
            <a:extLst>
              <a:ext uri="{FF2B5EF4-FFF2-40B4-BE49-F238E27FC236}">
                <a16:creationId xmlns:a16="http://schemas.microsoft.com/office/drawing/2014/main" id="{9BBAD492-707F-E203-B333-6F142058D0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085691" y="3128434"/>
            <a:ext cx="2938921" cy="3473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2109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Diagram o fwred gyda phwynt dechrau 12 cm3 a diweddbwynt 18cm3 wedi’u marcio a chyfrifiad o wahaniaeth y cyfaint: 18-12=6, felly titr = 6 cm3">
            <a:extLst>
              <a:ext uri="{FF2B5EF4-FFF2-40B4-BE49-F238E27FC236}">
                <a16:creationId xmlns:a16="http://schemas.microsoft.com/office/drawing/2014/main" id="{B5932975-5A74-7650-5918-1D6B286EE51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934229" y="1595688"/>
            <a:ext cx="3394567" cy="47746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Titr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3498249" y="558000"/>
            <a:ext cx="7374346" cy="810204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36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cyfaint yr hydoddiant mae angen ei ychwanegu o’r fwred i gyrraedd y diweddbwynt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4983" y="1663286"/>
            <a:ext cx="358084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swm yr hylif rydych chi’n ei ychwanegu o’r fwred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0306" y="5020947"/>
            <a:ext cx="2576820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Tit-r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459578" y="4205339"/>
            <a:ext cx="3413014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diweddbwynt, sef pan fydd yr adwaith wedi gorffen; gellir ei ddefnyddio i gyfrifo’r titr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7141029" y="1663286"/>
            <a:ext cx="3731563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Y titr roedd ei angen i niwtralu’r alcali oedd 24 cm</a:t>
            </a:r>
            <a:r>
              <a:rPr lang="cy-GB" sz="2000" baseline="30000">
                <a:solidFill>
                  <a:srgbClr val="242424"/>
                </a:solidFill>
                <a:latin typeface="Century Gothic"/>
              </a:rPr>
              <a:t>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430306" y="3342116"/>
            <a:ext cx="3067943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/>
                <a:hlinkClick r:id="rId4"/>
              </a:rPr>
              <a:t>bit.ly/40eZqCY</a:t>
            </a:r>
            <a:r>
              <a:rPr lang="cy-GB" sz="2000">
                <a:latin typeface="Century Gothic"/>
              </a:rPr>
              <a:t>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32A13FC-946C-8016-68D2-DCFFA9186E6A}"/>
              </a:ext>
            </a:extLst>
          </p:cNvPr>
          <p:cNvSpPr txBox="1"/>
          <p:nvPr/>
        </p:nvSpPr>
        <p:spPr>
          <a:xfrm>
            <a:off x="5790967" y="3654315"/>
            <a:ext cx="15378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y-GB" sz="1600">
                <a:latin typeface="Century Gothic" panose="020B0502020202020204" pitchFamily="34" charset="0"/>
              </a:rPr>
              <a:t>Titr = 6 cm</a:t>
            </a:r>
            <a:r>
              <a:rPr lang="cy-GB" sz="1600" baseline="30000">
                <a:latin typeface="Century Gothic" panose="020B0502020202020204" pitchFamily="34" charset="0"/>
              </a:rPr>
              <a:t>3</a:t>
            </a:r>
          </a:p>
        </p:txBody>
      </p:sp>
      <p:pic>
        <p:nvPicPr>
          <p:cNvPr id="4" name="Graphic 17" descr="Amlinell o law">
            <a:extLst>
              <a:ext uri="{FF2B5EF4-FFF2-40B4-BE49-F238E27FC236}">
                <a16:creationId xmlns:a16="http://schemas.microsoft.com/office/drawing/2014/main" id="{62C9B4E6-0F9A-BCA7-C11F-9126724FB0A1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942224" y="3357348"/>
            <a:ext cx="538560" cy="538560"/>
          </a:xfrm>
          <a:prstGeom prst="rect">
            <a:avLst/>
          </a:prstGeom>
          <a:ln w="9525">
            <a:noFill/>
          </a:ln>
        </p:spPr>
      </p:pic>
      <p:pic>
        <p:nvPicPr>
          <p:cNvPr id="7" name="Graphic 16" descr="Amlinell o law wedi’i chodi">
            <a:extLst>
              <a:ext uri="{FF2B5EF4-FFF2-40B4-BE49-F238E27FC236}">
                <a16:creationId xmlns:a16="http://schemas.microsoft.com/office/drawing/2014/main" id="{D42BDF52-B919-4553-3A1F-A91581710F1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514495" y="3351948"/>
            <a:ext cx="543960" cy="543960"/>
          </a:xfrm>
          <a:prstGeom prst="rect">
            <a:avLst/>
          </a:prstGeom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4975232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 yn dangos y gwahaniaeth rhwng y cynnyrch a ragfynegir a’r cynnyrch gwirioneddol - mae’r blwch ar y brig yn cynnwys 6 chylch oren mwy a 18 cylch bach sy’n cynrychioli’r adweithyddion, mae dwy saeth yn dangos dau ganlyniad y cynnyrch a ragfynegir lle mae chwe moleciwl yn cael eu ffurfio o’r holl adweithyddion a’r cynnyrch gwirioneddol lle ceir dim ond pump">
            <a:extLst>
              <a:ext uri="{FF2B5EF4-FFF2-40B4-BE49-F238E27FC236}">
                <a16:creationId xmlns:a16="http://schemas.microsoft.com/office/drawing/2014/main" id="{97835067-667B-770D-05E0-C511731E92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125258" y="2743145"/>
            <a:ext cx="5241827" cy="34489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Cynnyrch gwirioneddol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330957" y="558000"/>
            <a:ext cx="6541637" cy="810204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36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ea typeface=""/>
                <a:cs typeface="Arial" panose="020B0604020202020204" pitchFamily="34" charset="0"/>
              </a:rPr>
              <a:t>màs neu faint o gynnyrch gwirioneddol sy’n cael ei wneud mewn adwaith cemegol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4983" y="1905535"/>
            <a:ext cx="3075612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swm gwirioneddol y cynnyrch sy’n cael ei wneud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4983" y="3381475"/>
            <a:ext cx="2308216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Cynn-yrch gwir-ion-edd-ol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445829" y="2673678"/>
            <a:ext cx="3426762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Cynnyrch a ragfynegir/cynnyrch damcaniaethol, sef yr uchafswm y</a:t>
            </a:r>
            <a:r>
              <a:rPr lang="cy-GB" sz="2000" b="1">
                <a:solidFill>
                  <a:srgbClr val="242424"/>
                </a:solidFill>
                <a:latin typeface="Century Gothic"/>
              </a:rPr>
              <a:t> gellid</a:t>
            </a:r>
            <a:r>
              <a:rPr lang="cy-GB" sz="2000">
                <a:solidFill>
                  <a:srgbClr val="242424"/>
                </a:solidFill>
                <a:latin typeface="Century Gothic"/>
              </a:rPr>
              <a:t> ei wneud mewn adwaith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5050969" y="1547843"/>
            <a:ext cx="5821621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Mae’r cynnyrch gwirioneddol mewn arbrawf yn aml yn llai na’r hyn sy’n cael ei ragfynegi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3261CB-0A66-0C64-1B46-6EF0D86E504D}"/>
              </a:ext>
            </a:extLst>
          </p:cNvPr>
          <p:cNvSpPr txBox="1"/>
          <p:nvPr/>
        </p:nvSpPr>
        <p:spPr>
          <a:xfrm>
            <a:off x="7445829" y="4722842"/>
            <a:ext cx="3426762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Cynnyrch canrannol a chynnyrch a ragfynegir/cynnyrch</a:t>
            </a:r>
            <a:br>
              <a:rPr lang="cy-GB" sz="2000">
                <a:solidFill>
                  <a:srgbClr val="242424"/>
                </a:solidFill>
                <a:latin typeface="Century Gothic"/>
              </a:rPr>
            </a:br>
            <a:r>
              <a:rPr lang="cy-GB" sz="2000">
                <a:solidFill>
                  <a:srgbClr val="242424"/>
                </a:solidFill>
                <a:latin typeface="Century Gothic"/>
              </a:rPr>
              <a:t>damcaniaethol, mae pob un ohonynt yn gysylltiedig</a:t>
            </a:r>
          </a:p>
        </p:txBody>
      </p:sp>
    </p:spTree>
    <p:extLst>
      <p:ext uri="{BB962C8B-B14F-4D97-AF65-F5344CB8AC3E}">
        <p14:creationId xmlns:p14="http://schemas.microsoft.com/office/powerpoint/2010/main" val="35338304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Chwistrell nwy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339772" y="323803"/>
            <a:ext cx="6626870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36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tiwb gwydr gyda graddfa ar yr ochr a phlymiwr sy’n symud yn rhydd, caiff ei ddefnyddio i gasglu ac i fesur cyfaint nwy.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0306" y="1952183"/>
            <a:ext cx="3580848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darn o gyfarpar sy’n cael ei ddefnyddio i fesur cyfaint nwy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0305" y="4159681"/>
            <a:ext cx="2095181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Chwis-trell nwy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666424" y="3851904"/>
            <a:ext cx="3300217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chwistrell hylif, sydd yn aml wedi’i gwneud o blastig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7013359" y="2001621"/>
            <a:ext cx="3953282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Gellir defnyddio chwistrell nwy i fesur cyfradd cynhyrchu nwy yn yr arbrawf</a:t>
            </a:r>
          </a:p>
        </p:txBody>
      </p:sp>
      <p:pic>
        <p:nvPicPr>
          <p:cNvPr id="4" name="Picture 3" descr="Ffotograff o'r cyfarpar a ddefnyddir i fesur cyfradd adweithio cemegol gan ddefnyddio chwistrell nwy">
            <a:extLst>
              <a:ext uri="{FF2B5EF4-FFF2-40B4-BE49-F238E27FC236}">
                <a16:creationId xmlns:a16="http://schemas.microsoft.com/office/drawing/2014/main" id="{E24FE7A1-6E02-D0F9-B871-C6C387AD0E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4185" y="3429000"/>
            <a:ext cx="4195393" cy="3031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2534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4"/>
            <a:ext cx="4778066" cy="552967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Cynnyrch canrannol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876800" y="558000"/>
            <a:ext cx="5995794" cy="810204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36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 cynnyrch gwirioneddol, wedi’i roi fel canran o’r cynnyrch damcaniaethol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390395" y="1885768"/>
            <a:ext cx="3644576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ffordd o ddangos faint o gynnyrch sydd wedi cael ei wneud o’i gymharu â’r hyn yr oedd disgwyl ei wneud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390395" y="5725803"/>
            <a:ext cx="3005948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Cynn-yrch can-rann-ol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564429" y="1663286"/>
            <a:ext cx="4308163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Mewn arbrawf, roedd y cynnyrch canrannol yn 75%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3261CB-0A66-0C64-1B46-6EF0D86E504D}"/>
              </a:ext>
            </a:extLst>
          </p:cNvPr>
          <p:cNvSpPr txBox="1"/>
          <p:nvPr/>
        </p:nvSpPr>
        <p:spPr>
          <a:xfrm>
            <a:off x="7115922" y="4802473"/>
            <a:ext cx="3756670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Cynnyrch damcaniaethol a chynnyrch gwirioneddol, sy’n cael eu defnyddio i gyfrifo’r cynnyrch canrannol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E00AD09-D0B8-968E-091E-38FA606B0851}"/>
              </a:ext>
            </a:extLst>
          </p:cNvPr>
          <p:cNvSpPr txBox="1"/>
          <p:nvPr/>
        </p:nvSpPr>
        <p:spPr>
          <a:xfrm>
            <a:off x="3549625" y="5110250"/>
            <a:ext cx="3413014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cyfradd yr adwaith. Nid yw’r cynnyrch yn gysylltiedig â’r cyflymder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9F34DE1-13DE-AC68-2EF3-57E623A66792}"/>
                  </a:ext>
                </a:extLst>
              </p:cNvPr>
              <p:cNvSpPr txBox="1"/>
              <p:nvPr/>
            </p:nvSpPr>
            <p:spPr>
              <a:xfrm>
                <a:off x="1455663" y="3516984"/>
                <a:ext cx="9416929" cy="9843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𝐶𝑦𝑛𝑛𝑦𝑟𝑐h</m:t>
                      </m:r>
                      <m:r>
                        <a:rPr lang="en-GB" sz="280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80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𝑐𝑎𝑛𝑟𝑎𝑛𝑛𝑜𝑙</m:t>
                      </m:r>
                      <m:r>
                        <a:rPr lang="en-GB" sz="2800" i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28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80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Cynnyrch</m:t>
                          </m:r>
                          <m:r>
                            <a:rPr lang="en-GB" sz="280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80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gwirioneddo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80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cynnyrch</m:t>
                          </m:r>
                          <m:r>
                            <a:rPr lang="en-US" sz="28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80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damcaniaethol</m:t>
                          </m:r>
                        </m:den>
                      </m:f>
                      <m:r>
                        <a:rPr lang="en-GB" sz="2800" i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×100</m:t>
                      </m:r>
                    </m:oMath>
                  </m:oMathPara>
                </a14:m>
                <a:endParaRPr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9F34DE1-13DE-AC68-2EF3-57E623A667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5663" y="3516984"/>
                <a:ext cx="9416929" cy="98437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483858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 yn dangos y gwahaniaeth rhwng y cynnyrch a ragfynegir a’r cynnyrch gwirioneddol - mae’r blwch ar y brig yn cynnwys 6 chylch oren mwy a 18 cylch bach sy’n cynrychioli’r adweithyddion, mae dwy saeth yn dangos dau ganlyniad y cynnyrch a ragfynegir lle mae chwe moleciwl yn cael eu ffurfio o’r holl adweithyddion a’r cynnyrch gwirioneddol lle ceir dim ond pump">
            <a:extLst>
              <a:ext uri="{FF2B5EF4-FFF2-40B4-BE49-F238E27FC236}">
                <a16:creationId xmlns:a16="http://schemas.microsoft.com/office/drawing/2014/main" id="{1B98068F-5E33-57EA-4D3C-01534D3B35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543238" y="3418058"/>
            <a:ext cx="4625794" cy="304364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7" y="552914"/>
            <a:ext cx="11025884" cy="512252"/>
          </a:xfrm>
        </p:spPr>
        <p:txBody>
          <a:bodyPr/>
          <a:lstStyle/>
          <a:p>
            <a:r>
              <a:rPr lang="cy-GB" sz="3200"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Cynnyrch a ragfynegir/</a:t>
            </a:r>
            <a:br>
              <a:rPr lang="cy-GB" sz="3200"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</a:br>
            <a:r>
              <a:rPr lang="cy-GB" sz="3200"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cynnyrch damcaniaethol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5660571" y="396298"/>
            <a:ext cx="5530433" cy="1364201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36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2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uchafswm y màs neu faint o gynnyrch gallech ei wneud mewn adwaith cemegol os na cheir unrhyw adweithiau eraill ac os na chollir unrhyw beth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62507" y="1965573"/>
            <a:ext cx="3322912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uchafswm y cynnyrch y gellid ei wneud pe bai popeth yn adweithio’n berffaith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62507" y="3792824"/>
            <a:ext cx="3674064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Cynn-yrch a rag-fyn-eg-ir/</a:t>
            </a:r>
            <a:b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</a:br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cynn-yrch dam-can-iaeth-ol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4775200" y="2157178"/>
            <a:ext cx="6116766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Roedd y cynnyrch damcaniaethol yn 10 g, ond dim ond 8 g a gynhyrchwyd gan y myfyrwyr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3261CB-0A66-0C64-1B46-6EF0D86E504D}"/>
              </a:ext>
            </a:extLst>
          </p:cNvPr>
          <p:cNvSpPr txBox="1"/>
          <p:nvPr/>
        </p:nvSpPr>
        <p:spPr>
          <a:xfrm>
            <a:off x="8278003" y="3596789"/>
            <a:ext cx="2613963" cy="224676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Cynnyrch gwirioneddol a chynnyrch canrannol – mae pob un ohonynt yn gysylltiedig</a:t>
            </a:r>
          </a:p>
        </p:txBody>
      </p:sp>
    </p:spTree>
    <p:extLst>
      <p:ext uri="{BB962C8B-B14F-4D97-AF65-F5344CB8AC3E}">
        <p14:creationId xmlns:p14="http://schemas.microsoft.com/office/powerpoint/2010/main" val="22505603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8" y="552914"/>
            <a:ext cx="4413123" cy="552967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Clorian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630057" y="455258"/>
            <a:ext cx="6408051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36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dyfais electronig sydd â hambwrdd metel ac sy’n rhoi darlleniad digidol, caiff ei defnyddio i fesur màs sampl o sylwedd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4983" y="1663286"/>
            <a:ext cx="358084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dyfais ddigidol i fesur màs yn drachywir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0306" y="5035545"/>
            <a:ext cx="2664408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Clor-ian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788107" y="3758272"/>
            <a:ext cx="3250001" cy="98488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endParaRPr dirty="0"/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7788107" y="2071307"/>
            <a:ext cx="3250002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Defnyddiwch glorian i fesur 5.2 g o halen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430306" y="3349415"/>
            <a:ext cx="3005025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/>
                <a:hlinkClick r:id="rId3"/>
              </a:rPr>
              <a:t>bit.ly/4rMUHEm</a:t>
            </a:r>
            <a:r>
              <a:rPr lang="cy-GB" sz="2000">
                <a:latin typeface="Century Gothic"/>
              </a:rPr>
              <a:t> </a:t>
            </a:r>
          </a:p>
        </p:txBody>
      </p:sp>
      <p:pic>
        <p:nvPicPr>
          <p:cNvPr id="4" name="Graphic 17" descr="Amlinell o law">
            <a:extLst>
              <a:ext uri="{FF2B5EF4-FFF2-40B4-BE49-F238E27FC236}">
                <a16:creationId xmlns:a16="http://schemas.microsoft.com/office/drawing/2014/main" id="{3E3667E6-9947-166D-BAD3-3420570C3197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887658" y="3380442"/>
            <a:ext cx="538560" cy="538560"/>
          </a:xfrm>
          <a:prstGeom prst="rect">
            <a:avLst/>
          </a:prstGeom>
          <a:ln w="9525">
            <a:noFill/>
          </a:ln>
        </p:spPr>
      </p:pic>
      <p:pic>
        <p:nvPicPr>
          <p:cNvPr id="7" name="Graphic 16" descr="Amlinell o law wedi’i chodi">
            <a:extLst>
              <a:ext uri="{FF2B5EF4-FFF2-40B4-BE49-F238E27FC236}">
                <a16:creationId xmlns:a16="http://schemas.microsoft.com/office/drawing/2014/main" id="{9AC1D214-98B7-F34D-0BD8-9F2085151D01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538367" y="3380442"/>
            <a:ext cx="543960" cy="543960"/>
          </a:xfrm>
          <a:prstGeom prst="rect">
            <a:avLst/>
          </a:prstGeom>
          <a:ln w="9525">
            <a:noFill/>
          </a:ln>
        </p:spPr>
      </p:pic>
      <p:pic>
        <p:nvPicPr>
          <p:cNvPr id="12" name="Picture 11" descr="Clorian ar silff  ">
            <a:extLst>
              <a:ext uri="{FF2B5EF4-FFF2-40B4-BE49-F238E27FC236}">
                <a16:creationId xmlns:a16="http://schemas.microsoft.com/office/drawing/2014/main" id="{61CD4B73-A4B0-1270-37D4-562E6FACC91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60425" y="3246352"/>
            <a:ext cx="3502588" cy="2829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9458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Cyfansoddiad canrannol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330956" y="428368"/>
            <a:ext cx="6541637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36000" tIns="72000" rIns="36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ea typeface=""/>
                <a:cs typeface="Arial" panose="020B0604020202020204" pitchFamily="34" charset="0"/>
              </a:rPr>
              <a:t>màs cymharol atom(au) un elfen mewn cyfansoddyn, wedi’i roi fel canran o’r màs fformiwla cymharol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4984" y="1843911"/>
            <a:ext cx="370158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y ganran o sylwedd sydd wedi’i gwneud o bob elfen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4983" y="5537230"/>
            <a:ext cx="3701588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Cyf-an-sodd-iad cym-har-ol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434983" y="3382794"/>
            <a:ext cx="3413014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Nifer yr atomau mewn cyfansoddyn. Mae gan rai atomau fwy o fàs nag eraill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4330956" y="1843911"/>
            <a:ext cx="6541637" cy="440120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Cyfansoddiad canrannol dŵr yw tua 11% hydrogen ac 89% ocsigen.</a:t>
            </a:r>
          </a:p>
          <a:p>
            <a:r>
              <a:rPr lang="cy-GB" sz="2000">
                <a:latin typeface="Century Gothic" panose="020B0502020202020204" pitchFamily="34" charset="0"/>
              </a:rPr>
              <a:t>Màs atomig cymharol </a:t>
            </a:r>
            <a:r>
              <a:rPr lang="cy-GB" sz="2000" b="1">
                <a:latin typeface="Century Gothic" panose="020B0502020202020204" pitchFamily="34" charset="0"/>
              </a:rPr>
              <a:t>hydrogen</a:t>
            </a:r>
            <a:r>
              <a:rPr lang="cy-GB" sz="2000">
                <a:latin typeface="Century Gothic" panose="020B0502020202020204" pitchFamily="34" charset="0"/>
              </a:rPr>
              <a:t> yw </a:t>
            </a:r>
            <a:r>
              <a:rPr lang="cy-GB" sz="2000" b="1">
                <a:latin typeface="Century Gothic" panose="020B0502020202020204" pitchFamily="34" charset="0"/>
              </a:rPr>
              <a:t>1</a:t>
            </a:r>
            <a:r>
              <a:rPr lang="cy-GB" sz="2000">
                <a:latin typeface="Century Gothic" panose="020B0502020202020204" pitchFamily="34" charset="0"/>
              </a:rPr>
              <a:t> (x2 atom = 2)</a:t>
            </a:r>
          </a:p>
          <a:p>
            <a:r>
              <a:rPr lang="cy-GB" sz="2000">
                <a:latin typeface="Century Gothic" panose="020B0502020202020204" pitchFamily="34" charset="0"/>
              </a:rPr>
              <a:t>Màs atomig cymharol </a:t>
            </a:r>
            <a:r>
              <a:rPr lang="cy-GB" sz="2000" b="1">
                <a:latin typeface="Century Gothic" panose="020B0502020202020204" pitchFamily="34" charset="0"/>
              </a:rPr>
              <a:t>ocsigen</a:t>
            </a:r>
            <a:r>
              <a:rPr lang="cy-GB" sz="2000">
                <a:latin typeface="Century Gothic" panose="020B0502020202020204" pitchFamily="34" charset="0"/>
              </a:rPr>
              <a:t> yw </a:t>
            </a:r>
            <a:r>
              <a:rPr lang="cy-GB" sz="2000" b="1">
                <a:latin typeface="Century Gothic" panose="020B0502020202020204" pitchFamily="34" charset="0"/>
              </a:rPr>
              <a:t>16</a:t>
            </a:r>
          </a:p>
          <a:p>
            <a:r>
              <a:rPr lang="cy-GB" sz="2000">
                <a:latin typeface="Century Gothic" panose="020B0502020202020204" pitchFamily="34" charset="0"/>
              </a:rPr>
              <a:t>Cyfanswm y màs = </a:t>
            </a:r>
            <a:r>
              <a:rPr lang="cy-GB" sz="2000" b="1">
                <a:latin typeface="Century Gothic" panose="020B0502020202020204" pitchFamily="34" charset="0"/>
              </a:rPr>
              <a:t>18</a:t>
            </a:r>
          </a:p>
          <a:p>
            <a:r>
              <a:rPr lang="cy-GB" sz="2000">
                <a:latin typeface="Century Gothic" panose="020B0502020202020204" pitchFamily="34" charset="0"/>
              </a:rPr>
              <a:t>Cyfansoddiad: </a:t>
            </a:r>
            <a:r>
              <a:rPr lang="cy-GB" sz="2000" b="1">
                <a:latin typeface="Century Gothic" panose="020B0502020202020204" pitchFamily="34" charset="0"/>
              </a:rPr>
              <a:t>Hydrogen = 11%, Ocsigen = 89%</a:t>
            </a:r>
          </a:p>
          <a:p>
            <a:endParaRPr lang="cy-GB" sz="2000" b="1" dirty="0"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4" name="Group 3" descr="Diagram o foleciwl dŵr gyda’r ddau atom hydrogen wedi’u labelu H 1 a’r atom ocsigen wedi’i labelu O 16">
            <a:extLst>
              <a:ext uri="{FF2B5EF4-FFF2-40B4-BE49-F238E27FC236}">
                <a16:creationId xmlns:a16="http://schemas.microsoft.com/office/drawing/2014/main" id="{B06286E1-BC4F-406E-612F-B89D68D2F2F8}"/>
              </a:ext>
            </a:extLst>
          </p:cNvPr>
          <p:cNvGrpSpPr/>
          <p:nvPr/>
        </p:nvGrpSpPr>
        <p:grpSpPr>
          <a:xfrm>
            <a:off x="6577781" y="4454013"/>
            <a:ext cx="2632276" cy="1635156"/>
            <a:chOff x="4375753" y="1488571"/>
            <a:chExt cx="2680552" cy="1681448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C975B06-168F-7E8B-AB50-8CCDAABDFA8E}"/>
                </a:ext>
              </a:extLst>
            </p:cNvPr>
            <p:cNvSpPr/>
            <p:nvPr/>
          </p:nvSpPr>
          <p:spPr>
            <a:xfrm rot="18333223">
              <a:off x="4996029" y="1730019"/>
              <a:ext cx="1440000" cy="1440000"/>
            </a:xfrm>
            <a:prstGeom prst="ellipse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F03AE0A-F7D2-EB0D-4504-56FD79B602A3}"/>
                </a:ext>
              </a:extLst>
            </p:cNvPr>
            <p:cNvSpPr txBox="1"/>
            <p:nvPr/>
          </p:nvSpPr>
          <p:spPr>
            <a:xfrm>
              <a:off x="5275753" y="2049909"/>
              <a:ext cx="825737" cy="80021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cy-GB" sz="2800">
                  <a:latin typeface="Cambria Math" panose="02040503050406030204" pitchFamily="18" charset="0"/>
                  <a:ea typeface="Cambria Math"/>
                </a:rPr>
                <a:t>O</a:t>
              </a:r>
            </a:p>
            <a:p>
              <a:pPr algn="ctr"/>
              <a:r>
                <a:rPr lang="cy-GB">
                  <a:latin typeface="Cambria Math" panose="02040503050406030204" pitchFamily="18" charset="0"/>
                  <a:ea typeface="Cambria Math"/>
                </a:rPr>
                <a:t>16</a:t>
              </a:r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5C01C3DC-D3D5-2072-48BF-21175208F58B}"/>
                </a:ext>
              </a:extLst>
            </p:cNvPr>
            <p:cNvGrpSpPr/>
            <p:nvPr/>
          </p:nvGrpSpPr>
          <p:grpSpPr>
            <a:xfrm>
              <a:off x="4375753" y="1488572"/>
              <a:ext cx="900000" cy="800219"/>
              <a:chOff x="4250200" y="1374272"/>
              <a:chExt cx="900000" cy="800219"/>
            </a:xfrm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1C01B2E1-6452-E528-8952-DEB340BDF6E4}"/>
                  </a:ext>
                </a:extLst>
              </p:cNvPr>
              <p:cNvSpPr/>
              <p:nvPr/>
            </p:nvSpPr>
            <p:spPr>
              <a:xfrm rot="18333223">
                <a:off x="4340200" y="1414382"/>
                <a:ext cx="720000" cy="720000"/>
              </a:xfrm>
              <a:prstGeom prst="ellipse">
                <a:avLst/>
              </a:prstGeom>
              <a:solidFill>
                <a:srgbClr val="FF9B9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65F4703-19B5-BBE7-EE85-566EA0A5E433}"/>
                  </a:ext>
                </a:extLst>
              </p:cNvPr>
              <p:cNvSpPr txBox="1"/>
              <p:nvPr/>
            </p:nvSpPr>
            <p:spPr>
              <a:xfrm>
                <a:off x="4250200" y="1374272"/>
                <a:ext cx="900000" cy="8002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y-GB" sz="2800">
                    <a:latin typeface="Cambria Math" panose="02040503050406030204" pitchFamily="18" charset="0"/>
                    <a:ea typeface="Cambria Math"/>
                  </a:rPr>
                  <a:t>H</a:t>
                </a:r>
              </a:p>
              <a:p>
                <a:pPr algn="ctr"/>
                <a:r>
                  <a:rPr lang="cy-GB">
                    <a:latin typeface="Cambria Math" panose="02040503050406030204" pitchFamily="18" charset="0"/>
                    <a:ea typeface="Cambria Math"/>
                  </a:rPr>
                  <a:t>1</a:t>
                </a: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CBDC9A0B-C61D-A492-1DB3-75D0A0F8DEF8}"/>
                </a:ext>
              </a:extLst>
            </p:cNvPr>
            <p:cNvGrpSpPr/>
            <p:nvPr/>
          </p:nvGrpSpPr>
          <p:grpSpPr>
            <a:xfrm>
              <a:off x="6156305" y="1488571"/>
              <a:ext cx="900000" cy="800219"/>
              <a:chOff x="4250200" y="1374272"/>
              <a:chExt cx="900000" cy="800219"/>
            </a:xfrm>
          </p:grpSpPr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E5C9E813-A7E4-1447-CB8F-E3DF5E1E5589}"/>
                  </a:ext>
                </a:extLst>
              </p:cNvPr>
              <p:cNvSpPr/>
              <p:nvPr/>
            </p:nvSpPr>
            <p:spPr>
              <a:xfrm rot="18333223">
                <a:off x="4340200" y="1414382"/>
                <a:ext cx="720000" cy="720000"/>
              </a:xfrm>
              <a:prstGeom prst="ellipse">
                <a:avLst/>
              </a:prstGeom>
              <a:solidFill>
                <a:srgbClr val="FF9B9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E04B106C-0822-F408-29DA-C67D6C88484F}"/>
                  </a:ext>
                </a:extLst>
              </p:cNvPr>
              <p:cNvSpPr txBox="1"/>
              <p:nvPr/>
            </p:nvSpPr>
            <p:spPr>
              <a:xfrm>
                <a:off x="4250200" y="1374272"/>
                <a:ext cx="900000" cy="8002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y-GB" sz="2800">
                    <a:latin typeface="Cambria Math" panose="02040503050406030204" pitchFamily="18" charset="0"/>
                    <a:ea typeface="Cambria Math"/>
                  </a:rPr>
                  <a:t>H</a:t>
                </a:r>
              </a:p>
              <a:p>
                <a:pPr algn="ctr"/>
                <a:r>
                  <a:rPr lang="cy-GB">
                    <a:latin typeface="Cambria Math" panose="02040503050406030204" pitchFamily="18" charset="0"/>
                    <a:ea typeface="Cambria Math"/>
                  </a:rPr>
                  <a:t>1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02667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8" y="552915"/>
            <a:ext cx="4427721" cy="1015662"/>
          </a:xfrm>
        </p:spPr>
        <p:txBody>
          <a:bodyPr/>
          <a:lstStyle/>
          <a:p>
            <a:r>
              <a:rPr lang="cy-GB" sz="40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Màs atomig cymharol (</a:t>
            </a:r>
            <a:r>
              <a:rPr lang="cy-GB" sz="4000" i="1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</a:t>
            </a:r>
            <a:r>
              <a:rPr lang="cy-GB" sz="4000" baseline="-250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r</a:t>
            </a:r>
            <a:r>
              <a:rPr lang="cy-GB" sz="40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)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868421" y="534098"/>
            <a:ext cx="5821789" cy="1475001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36000" tIns="72000" rIns="36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màs cyfartalog atom o elfen, gan ystyried canrannau isotopau’r elfen sy’n digwydd yn naturiol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0307" y="2011931"/>
            <a:ext cx="4072868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màs cyfartalog atom o elfen benodol fel y dangosir yn y tabl cyfnodol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0306" y="6036531"/>
            <a:ext cx="3536192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Màs at-om-ig cym-har-ol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8066968" y="4817136"/>
            <a:ext cx="2623242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Nid dyma fàs gwirioneddol yr atom, gan y byddai hwnnw’n rhif bach iawn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946005" y="2259734"/>
            <a:ext cx="3744205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Màs atomig cymharol ocsigen yw 16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7836E-5FC3-F6CF-DB25-8B6E039EB72D}"/>
              </a:ext>
            </a:extLst>
          </p:cNvPr>
          <p:cNvSpPr txBox="1"/>
          <p:nvPr/>
        </p:nvSpPr>
        <p:spPr>
          <a:xfrm>
            <a:off x="462508" y="4661210"/>
            <a:ext cx="3083362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 panose="020B0502020202020204" pitchFamily="34" charset="0"/>
                <a:hlinkClick r:id="rId3"/>
              </a:rPr>
              <a:t>bit.ly/4al4ZG3</a:t>
            </a:r>
            <a:r>
              <a:rPr lang="cy-GB" sz="200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3261CB-0A66-0C64-1B46-6EF0D86E504D}"/>
              </a:ext>
            </a:extLst>
          </p:cNvPr>
          <p:cNvSpPr txBox="1"/>
          <p:nvPr/>
        </p:nvSpPr>
        <p:spPr>
          <a:xfrm>
            <a:off x="4231526" y="5432689"/>
            <a:ext cx="3413013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Màs molar, sef màs un môl o sylwedd mewn gramau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A48F71A-92D5-7331-1482-A2A1E54F5F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90693"/>
              </p:ext>
            </p:extLst>
          </p:nvPr>
        </p:nvGraphicFramePr>
        <p:xfrm>
          <a:off x="3703271" y="3484507"/>
          <a:ext cx="4206296" cy="13702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1574">
                  <a:extLst>
                    <a:ext uri="{9D8B030D-6E8A-4147-A177-3AD203B41FA5}">
                      <a16:colId xmlns:a16="http://schemas.microsoft.com/office/drawing/2014/main" val="1696520980"/>
                    </a:ext>
                  </a:extLst>
                </a:gridCol>
                <a:gridCol w="1051574">
                  <a:extLst>
                    <a:ext uri="{9D8B030D-6E8A-4147-A177-3AD203B41FA5}">
                      <a16:colId xmlns:a16="http://schemas.microsoft.com/office/drawing/2014/main" val="3024430413"/>
                    </a:ext>
                  </a:extLst>
                </a:gridCol>
                <a:gridCol w="1051574">
                  <a:extLst>
                    <a:ext uri="{9D8B030D-6E8A-4147-A177-3AD203B41FA5}">
                      <a16:colId xmlns:a16="http://schemas.microsoft.com/office/drawing/2014/main" val="4204497687"/>
                    </a:ext>
                  </a:extLst>
                </a:gridCol>
                <a:gridCol w="1051574">
                  <a:extLst>
                    <a:ext uri="{9D8B030D-6E8A-4147-A177-3AD203B41FA5}">
                      <a16:colId xmlns:a16="http://schemas.microsoft.com/office/drawing/2014/main" val="643836170"/>
                    </a:ext>
                  </a:extLst>
                </a:gridCol>
              </a:tblGrid>
              <a:tr h="179517"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>
                    <a:solidFill>
                      <a:srgbClr val="F4CF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>
                    <a:solidFill>
                      <a:srgbClr val="F4CF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>
                    <a:solidFill>
                      <a:srgbClr val="F4CF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>
                    <a:solidFill>
                      <a:srgbClr val="F4C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0400724"/>
                  </a:ext>
                </a:extLst>
              </a:tr>
              <a:tr h="364422"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latin typeface="Cambria Math" panose="02040503050406030204" pitchFamily="18" charset="0"/>
                          <a:ea typeface="Cambria Math"/>
                        </a:rPr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latin typeface="Cambria Math" panose="02040503050406030204" pitchFamily="18" charset="0"/>
                          <a:ea typeface="Cambria Math"/>
                        </a:rPr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latin typeface="Cambria Math" panose="02040503050406030204" pitchFamily="18" charset="0"/>
                          <a:ea typeface="Cambria Math"/>
                        </a:rPr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latin typeface="Cambria Math" panose="02040503050406030204" pitchFamily="18" charset="0"/>
                          <a:ea typeface="Cambria Math"/>
                        </a:rPr>
                        <a:t>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8758231"/>
                  </a:ext>
                </a:extLst>
              </a:tr>
              <a:tr h="208241"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Boron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Carbon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Nitrogen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Ocsigen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6677790"/>
                  </a:ext>
                </a:extLst>
              </a:tr>
              <a:tr h="179517"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3791243"/>
                  </a:ext>
                </a:extLst>
              </a:tr>
            </a:tbl>
          </a:graphicData>
        </a:graphic>
      </p:graphicFrame>
      <p:pic>
        <p:nvPicPr>
          <p:cNvPr id="4" name="Graphic 17" descr="Amlinell o law">
            <a:extLst>
              <a:ext uri="{FF2B5EF4-FFF2-40B4-BE49-F238E27FC236}">
                <a16:creationId xmlns:a16="http://schemas.microsoft.com/office/drawing/2014/main" id="{60FDB1E2-3DCA-A163-418D-3D0573091653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894706" y="4669040"/>
            <a:ext cx="538560" cy="538560"/>
          </a:xfrm>
          <a:prstGeom prst="rect">
            <a:avLst/>
          </a:prstGeom>
          <a:ln w="9525">
            <a:noFill/>
          </a:ln>
        </p:spPr>
      </p:pic>
      <p:pic>
        <p:nvPicPr>
          <p:cNvPr id="7" name="Graphic 16" descr="Amlinell o law wedi’i chodi">
            <a:extLst>
              <a:ext uri="{FF2B5EF4-FFF2-40B4-BE49-F238E27FC236}">
                <a16:creationId xmlns:a16="http://schemas.microsoft.com/office/drawing/2014/main" id="{60F2403B-CF63-D95E-48FE-AD7F284F2B0E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547626" y="4661210"/>
            <a:ext cx="543960" cy="543960"/>
          </a:xfrm>
          <a:prstGeom prst="rect">
            <a:avLst/>
          </a:prstGeom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5483371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Màs fformiwla cymharol (</a:t>
            </a:r>
            <a:r>
              <a:rPr lang="cy-GB" sz="4000" i="1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</a:t>
            </a:r>
            <a:r>
              <a:rPr lang="cy-GB" sz="4000" baseline="-250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r</a:t>
            </a:r>
            <a:r>
              <a:rPr lang="cy-GB" sz="40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)</a:t>
            </a:r>
            <a:r>
              <a:rPr lang="cy-GB" sz="4000">
                <a:effectLst/>
              </a:rPr>
              <a:t> </a:t>
            </a:r>
            <a:r>
              <a:rPr lang="cy-GB" sz="4000">
                <a:latin typeface="Century Gothic"/>
              </a:rPr>
              <a:t>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4496179" y="558000"/>
            <a:ext cx="6376415" cy="114260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wrap="square" lIns="36000" tIns="72000" rIns="36000" bIns="7200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cyfanswm masau atomig cymharol yr holl atomau sydd mewn fformiwla gemegol sylwedd wedi’u hadio at ei gilydd</a:t>
            </a:r>
            <a:r>
              <a:rPr lang="cy-GB" sz="24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62509" y="1981681"/>
            <a:ext cx="3580848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cyfanswm yr holl fasau atomig cymharol mewn cyfansoddyn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62509" y="3837604"/>
            <a:ext cx="3580848" cy="724564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Màs ffor-miw-la cym-har-ol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462509" y="4998002"/>
            <a:ext cx="3413014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màs molar, sef màs un môl o sylwedd mewn gramau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4252686" y="1987078"/>
            <a:ext cx="6586241" cy="440120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Màs fformiwla cymharol dŵr yw 18.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moleciwl dŵr wedi’i wneud o ddau atom hydrogen ac un atom ocsigen.</a:t>
            </a:r>
          </a:p>
          <a:p>
            <a:r>
              <a:rPr lang="cy-GB" sz="2000">
                <a:latin typeface="Century Gothic" panose="020B0502020202020204" pitchFamily="34" charset="0"/>
              </a:rPr>
              <a:t>Màs atomig cymharol </a:t>
            </a:r>
            <a:r>
              <a:rPr lang="cy-GB" sz="2000" b="1">
                <a:latin typeface="Century Gothic" panose="020B0502020202020204" pitchFamily="34" charset="0"/>
              </a:rPr>
              <a:t>hydrogen</a:t>
            </a:r>
            <a:r>
              <a:rPr lang="cy-GB" sz="2000">
                <a:latin typeface="Century Gothic" panose="020B0502020202020204" pitchFamily="34" charset="0"/>
              </a:rPr>
              <a:t> yw </a:t>
            </a:r>
            <a:r>
              <a:rPr lang="cy-GB" sz="2000" b="1">
                <a:latin typeface="Century Gothic" panose="020B0502020202020204" pitchFamily="34" charset="0"/>
              </a:rPr>
              <a:t>1</a:t>
            </a:r>
            <a:r>
              <a:rPr lang="cy-GB" sz="2000">
                <a:latin typeface="Century Gothic" panose="020B0502020202020204" pitchFamily="34" charset="0"/>
              </a:rPr>
              <a:t> (x 2 atom = </a:t>
            </a:r>
            <a:r>
              <a:rPr lang="cy-GB" sz="2000" b="1">
                <a:latin typeface="Century Gothic" panose="020B0502020202020204" pitchFamily="34" charset="0"/>
              </a:rPr>
              <a:t>2</a:t>
            </a:r>
            <a:r>
              <a:rPr lang="cy-GB" sz="2000">
                <a:latin typeface="Century Gothic" panose="020B0502020202020204" pitchFamily="34" charset="0"/>
              </a:rPr>
              <a:t>)</a:t>
            </a:r>
          </a:p>
          <a:p>
            <a:r>
              <a:rPr lang="cy-GB" sz="2000">
                <a:latin typeface="Century Gothic" panose="020B0502020202020204" pitchFamily="34" charset="0"/>
              </a:rPr>
              <a:t>Màs atomig cymharol </a:t>
            </a:r>
            <a:r>
              <a:rPr lang="cy-GB" sz="2000" b="1">
                <a:latin typeface="Century Gothic" panose="020B0502020202020204" pitchFamily="34" charset="0"/>
              </a:rPr>
              <a:t>ocsigen</a:t>
            </a:r>
            <a:r>
              <a:rPr lang="cy-GB" sz="2000">
                <a:latin typeface="Century Gothic" panose="020B0502020202020204" pitchFamily="34" charset="0"/>
              </a:rPr>
              <a:t> yw </a:t>
            </a:r>
            <a:r>
              <a:rPr lang="cy-GB" sz="2000" b="1">
                <a:latin typeface="Century Gothic" panose="020B0502020202020204" pitchFamily="34" charset="0"/>
              </a:rPr>
              <a:t>16</a:t>
            </a:r>
          </a:p>
          <a:p>
            <a:r>
              <a:rPr lang="cy-GB" sz="2000">
                <a:latin typeface="Century Gothic" panose="020B0502020202020204" pitchFamily="34" charset="0"/>
              </a:rPr>
              <a:t>Cyfanswm y màs = </a:t>
            </a:r>
            <a:r>
              <a:rPr lang="cy-GB" sz="2000" b="1">
                <a:latin typeface="Century Gothic" panose="020B0502020202020204" pitchFamily="34" charset="0"/>
              </a:rPr>
              <a:t>18</a:t>
            </a:r>
          </a:p>
          <a:p>
            <a:endParaRPr lang="en-GB" sz="2000" dirty="0">
              <a:solidFill>
                <a:srgbClr val="242424"/>
              </a:solidFill>
              <a:latin typeface="Century Gothic"/>
            </a:endParaRPr>
          </a:p>
          <a:p>
            <a:endParaRPr lang="en-GB" sz="2000" dirty="0">
              <a:solidFill>
                <a:srgbClr val="242424"/>
              </a:solidFill>
              <a:latin typeface="Century Gothic"/>
            </a:endParaRPr>
          </a:p>
          <a:p>
            <a:endParaRPr lang="en-GB" sz="2000" dirty="0">
              <a:solidFill>
                <a:srgbClr val="242424"/>
              </a:solidFill>
              <a:latin typeface="Century Gothic"/>
            </a:endParaRPr>
          </a:p>
          <a:p>
            <a:endParaRPr lang="en-GB" sz="2000" dirty="0">
              <a:solidFill>
                <a:srgbClr val="242424"/>
              </a:solidFill>
              <a:latin typeface="Century Gothic"/>
            </a:endParaRPr>
          </a:p>
          <a:p>
            <a:endParaRPr lang="en-GB" sz="2000" dirty="0">
              <a:solidFill>
                <a:srgbClr val="242424"/>
              </a:solidFill>
              <a:latin typeface="Century Gothic"/>
            </a:endParaRPr>
          </a:p>
          <a:p>
            <a:endParaRPr lang="en-GB" sz="2000" dirty="0">
              <a:solidFill>
                <a:srgbClr val="242424"/>
              </a:solidFill>
              <a:latin typeface="Century Gothic"/>
            </a:endParaRPr>
          </a:p>
          <a:p>
            <a:endParaRPr lang="en-GB" sz="2000" dirty="0">
              <a:solidFill>
                <a:srgbClr val="242424"/>
              </a:solidFill>
              <a:latin typeface="Century Gothic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836527-0215-4B46-7355-72437DA89A40}"/>
              </a:ext>
            </a:extLst>
          </p:cNvPr>
          <p:cNvSpPr txBox="1"/>
          <p:nvPr/>
        </p:nvSpPr>
        <p:spPr>
          <a:xfrm>
            <a:off x="5917426" y="4736022"/>
            <a:ext cx="1439333" cy="14400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dirty="0">
                <a:latin typeface="Century Gothic" panose="020B0502020202020204" pitchFamily="34" charset="0"/>
              </a:rPr>
              <a:t>1</a:t>
            </a:r>
          </a:p>
          <a:p>
            <a:pPr algn="ctr"/>
            <a:r>
              <a:rPr lang="cy-GB" sz="3100" dirty="0">
                <a:latin typeface="Cambria Math" panose="02040503050406030204" pitchFamily="18" charset="0"/>
                <a:ea typeface="Cambria Math"/>
              </a:rPr>
              <a:t>H</a:t>
            </a:r>
          </a:p>
          <a:p>
            <a:pPr algn="ctr"/>
            <a:r>
              <a:rPr lang="cy-GB" dirty="0">
                <a:latin typeface="Century Gothic" panose="020B0502020202020204" pitchFamily="34" charset="0"/>
              </a:rPr>
              <a:t>Hydrogen</a:t>
            </a:r>
          </a:p>
          <a:p>
            <a:pPr algn="ctr"/>
            <a:r>
              <a:rPr lang="cy-GB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07C5FF1-473E-12AA-7C93-1510C896AA08}"/>
              </a:ext>
            </a:extLst>
          </p:cNvPr>
          <p:cNvSpPr txBox="1"/>
          <p:nvPr/>
        </p:nvSpPr>
        <p:spPr>
          <a:xfrm>
            <a:off x="8264969" y="4736022"/>
            <a:ext cx="1440000" cy="14400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y-GB">
                <a:latin typeface="Century Gothic" panose="020B0502020202020204" pitchFamily="34" charset="0"/>
              </a:rPr>
              <a:t>16</a:t>
            </a:r>
          </a:p>
          <a:p>
            <a:pPr algn="ctr"/>
            <a:r>
              <a:rPr lang="cy-GB" sz="3100">
                <a:latin typeface="Cambria Math" panose="02040503050406030204" pitchFamily="18" charset="0"/>
                <a:ea typeface="Cambria Math"/>
              </a:rPr>
              <a:t>O</a:t>
            </a:r>
          </a:p>
          <a:p>
            <a:pPr algn="ctr"/>
            <a:r>
              <a:rPr lang="cy-GB">
                <a:latin typeface="Century Gothic" panose="020B0502020202020204" pitchFamily="34" charset="0"/>
              </a:rPr>
              <a:t>Ocsigen</a:t>
            </a:r>
          </a:p>
          <a:p>
            <a:pPr algn="ctr"/>
            <a:r>
              <a:rPr lang="cy-GB">
                <a:latin typeface="Century Gothic" panose="020B0502020202020204" pitchFamily="34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1523662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09" y="552915"/>
            <a:ext cx="4033670" cy="492322"/>
          </a:xfrm>
        </p:spPr>
        <p:txBody>
          <a:bodyPr/>
          <a:lstStyle/>
          <a:p>
            <a:r>
              <a:rPr lang="cy-GB" sz="4000">
                <a:latin typeface="Century Gothic"/>
              </a:rPr>
              <a:t>Màs cymharol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itle 1">
                <a:extLst>
                  <a:ext uri="{FF2B5EF4-FFF2-40B4-BE49-F238E27FC236}">
                    <a16:creationId xmlns:a16="http://schemas.microsoft.com/office/drawing/2014/main" id="{8706C835-D942-0B1B-16B7-C0E135FDBF3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297714" y="555914"/>
                <a:ext cx="5574878" cy="492322"/>
              </a:xfrm>
              <a:prstGeom prst="rect">
                <a:avLst/>
              </a:prstGeom>
              <a:solidFill>
                <a:srgbClr val="C8102E">
                  <a:alpha val="27000"/>
                </a:srgbClr>
              </a:solidFill>
            </p:spPr>
            <p:txBody>
              <a:bodyPr vert="horz" lIns="0" tIns="0" rIns="0" bIns="0" rtlCol="0" anchor="t" anchorCtr="0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400" b="1" i="0" kern="1200">
                    <a:solidFill>
                      <a:srgbClr val="C8102E"/>
                    </a:solidFill>
                    <a:latin typeface="Century Gothic" panose="020B0502020202020204" pitchFamily="34" charset="0"/>
                    <a:ea typeface="+mj-ea"/>
                    <a:cs typeface="+mj-cs"/>
                  </a:defRPr>
                </a:lvl1pPr>
              </a:lstStyle>
              <a:p>
                <a:pPr>
                  <a:spcBef>
                    <a:spcPts val="400"/>
                  </a:spcBef>
                </a:pPr>
                <a:r>
                  <a:rPr lang="cy-GB" sz="2000" b="0">
                    <a:solidFill>
                      <a:schemeClr val="tx1"/>
                    </a:solidFill>
                    <a:effectLst/>
                    <a:ea typeface=""/>
                    <a:cs typeface="Arial" panose="020B0604020202020204" pitchFamily="34" charset="0"/>
                  </a:rPr>
                  <a:t>màs gronyn yn gymharol i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20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r>
                          <a:rPr lang="en-GB" sz="20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cy-GB" sz="2000" b="0">
                    <a:solidFill>
                      <a:schemeClr val="tx1"/>
                    </a:solidFill>
                    <a:effectLst/>
                    <a:ea typeface=""/>
                    <a:cs typeface="Arial" panose="020B0604020202020204" pitchFamily="34" charset="0"/>
                  </a:rPr>
                  <a:t> o fàs atom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GB" sz="20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PrePr>
                      <m:sub>
                        <m:r>
                          <a:rPr lang="en-GB" sz="2000" b="0" i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 </m:t>
                        </m:r>
                      </m:sub>
                      <m:sup>
                        <m:r>
                          <a:rPr lang="en-GB" sz="20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C</m:t>
                        </m:r>
                      </m:e>
                    </m:sPre>
                  </m:oMath>
                </a14:m>
                <a:endParaRPr lang="cy-GB" sz="2000" b="0">
                  <a:solidFill>
                    <a:schemeClr val="tx1"/>
                  </a:solidFill>
                  <a:effectLst/>
                  <a:ea typeface="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Title 1">
                <a:extLst>
                  <a:ext uri="{FF2B5EF4-FFF2-40B4-BE49-F238E27FC236}">
                    <a16:creationId xmlns:a16="http://schemas.microsoft.com/office/drawing/2014/main" id="{8706C835-D942-0B1B-16B7-C0E135FDBF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7714" y="555914"/>
                <a:ext cx="5574878" cy="492322"/>
              </a:xfrm>
              <a:prstGeom prst="rect">
                <a:avLst/>
              </a:prstGeom>
              <a:blipFill>
                <a:blip r:embed="rId3"/>
                <a:stretch>
                  <a:fillRect l="-2732" t="-123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C055DC09-3C80-78F4-281D-99B345190F25}"/>
              </a:ext>
            </a:extLst>
          </p:cNvPr>
          <p:cNvSpPr txBox="1"/>
          <p:nvPr/>
        </p:nvSpPr>
        <p:spPr>
          <a:xfrm>
            <a:off x="434983" y="1663286"/>
            <a:ext cx="3517585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màs unrhyw ronyn, atom neu foleciwl o’i gymharu â charbon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34982" y="3695925"/>
            <a:ext cx="2927901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màs cym-har-ol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996003" y="3188094"/>
            <a:ext cx="2876589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 ...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Nid yw màs cymharol yn cael ei fesur mewn gramau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6564429" y="1663286"/>
            <a:ext cx="4308163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Màs cymharol proton yw 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3261CB-0A66-0C64-1B46-6EF0D86E504D}"/>
              </a:ext>
            </a:extLst>
          </p:cNvPr>
          <p:cNvSpPr txBox="1"/>
          <p:nvPr/>
        </p:nvSpPr>
        <p:spPr>
          <a:xfrm>
            <a:off x="434982" y="5332952"/>
            <a:ext cx="5980332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solidFill>
                  <a:srgbClr val="242424"/>
                </a:solidFill>
                <a:latin typeface="Century Gothic"/>
              </a:rPr>
              <a:t>Màs atomig cymharol, sef yr atom cyfan, neu fàs fformiwla cymharol, sef moleciwl cyfan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6E26C0C-8619-08D5-40FB-4BAC49D957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766741"/>
              </p:ext>
            </p:extLst>
          </p:nvPr>
        </p:nvGraphicFramePr>
        <p:xfrm>
          <a:off x="4261736" y="3015459"/>
          <a:ext cx="2835414" cy="18025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17707">
                  <a:extLst>
                    <a:ext uri="{9D8B030D-6E8A-4147-A177-3AD203B41FA5}">
                      <a16:colId xmlns:a16="http://schemas.microsoft.com/office/drawing/2014/main" val="2393310970"/>
                    </a:ext>
                  </a:extLst>
                </a:gridCol>
                <a:gridCol w="1417707">
                  <a:extLst>
                    <a:ext uri="{9D8B030D-6E8A-4147-A177-3AD203B41FA5}">
                      <a16:colId xmlns:a16="http://schemas.microsoft.com/office/drawing/2014/main" val="1249359324"/>
                    </a:ext>
                  </a:extLst>
                </a:gridCol>
              </a:tblGrid>
              <a:tr h="407804">
                <a:tc>
                  <a:txBody>
                    <a:bodyPr/>
                    <a:lstStyle/>
                    <a:p>
                      <a:pPr algn="l" rtl="0"/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rgbClr val="F4CF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latin typeface="Century Gothic" panose="020B0502020202020204" pitchFamily="34" charset="0"/>
                        </a:rPr>
                        <a:t>Màs Cymharol</a:t>
                      </a:r>
                    </a:p>
                  </a:txBody>
                  <a:tcPr anchor="ctr">
                    <a:solidFill>
                      <a:srgbClr val="F4C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8936942"/>
                  </a:ext>
                </a:extLst>
              </a:tr>
              <a:tr h="407804"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latin typeface="Century Gothic" panose="020B0502020202020204" pitchFamily="34" charset="0"/>
                        </a:rPr>
                        <a:t>Proton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4929990"/>
                  </a:ext>
                </a:extLst>
              </a:tr>
              <a:tr h="407804"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latin typeface="Century Gothic" panose="020B0502020202020204" pitchFamily="34" charset="0"/>
                        </a:rPr>
                        <a:t>Niwtron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85531843"/>
                  </a:ext>
                </a:extLst>
              </a:tr>
              <a:tr h="407804">
                <a:tc>
                  <a:txBody>
                    <a:bodyPr/>
                    <a:lstStyle/>
                    <a:p>
                      <a:pPr algn="ctr"/>
                      <a:r>
                        <a:rPr lang="cy-GB" sz="1600" b="1">
                          <a:latin typeface="Century Gothic" panose="020B0502020202020204" pitchFamily="34" charset="0"/>
                        </a:rPr>
                        <a:t>Electron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600">
                          <a:latin typeface="Century Gothic" panose="020B0502020202020204" pitchFamily="34" charset="0"/>
                        </a:rPr>
                        <a:t>0.000538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26676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10480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429E7-D84C-EF5A-F4DE-493E69D2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Diolchiadau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D4CCD-A11B-9851-057D-35C140E1C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60000"/>
            <a:ext cx="10289925" cy="5040000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cy-GB"/>
              <a:t>Y lluniau ar sleidiau 5, 11 a 30 © GIPhotoStock/Science Photo Library</a:t>
            </a:r>
          </a:p>
          <a:p>
            <a:r>
              <a:rPr lang="cy-GB"/>
              <a:t>Y llun ar sleid 9 © Martyn F. Chillmaid/ Science Photo Library</a:t>
            </a:r>
          </a:p>
          <a:p>
            <a:r>
              <a:rPr lang="cy-GB"/>
              <a:t>Y lluniau ar sleidiau </a:t>
            </a:r>
            <a:r>
              <a:rPr lang="cy-GB">
                <a:latin typeface="Century Gothic"/>
              </a:rPr>
              <a:t>4, 12, 19, 22–25, 27 a 33 </a:t>
            </a:r>
            <a:r>
              <a:rPr lang="cy-GB"/>
              <a:t>© Shutterstock</a:t>
            </a:r>
          </a:p>
          <a:p>
            <a:r>
              <a:rPr lang="cy-GB"/>
              <a:t>Pob llun arall © Y Gymdeithas Gemeg Frenhinol</a:t>
            </a:r>
          </a:p>
          <a:p>
            <a:endParaRPr lang="en-GB" dirty="0">
              <a:latin typeface="Century Gothic"/>
            </a:endParaRPr>
          </a:p>
          <a:p>
            <a:r>
              <a:rPr lang="cy-GB">
                <a:latin typeface="Century Gothic"/>
                <a:ea typeface="Century Gothic"/>
                <a:cs typeface="Aptos" panose="020B0004020202020204" pitchFamily="34" charset="0"/>
              </a:rPr>
              <a:t>Geirfâu Iaith Arwyddion Prydain o dermau’r cwricwlwm gan yr SSC </a:t>
            </a:r>
            <a:r>
              <a:rPr lang="cy-GB" u="sng">
                <a:solidFill>
                  <a:srgbClr val="467886"/>
                </a:solidFill>
                <a:latin typeface="Century Gothic"/>
                <a:ea typeface="Century Gothic"/>
                <a:cs typeface="Aptos" panose="020B0004020202020204" pitchFamily="34" charset="0"/>
                <a:hlinkClick r:id="rId2"/>
              </a:rPr>
              <a:t>https://www.ssc.education.ed.ac.uk/BSL/</a:t>
            </a:r>
          </a:p>
          <a:p>
            <a:pPr>
              <a:spcAft>
                <a:spcPts val="0"/>
              </a:spcAft>
            </a:pPr>
            <a:r>
              <a:rPr lang="cy-GB">
                <a:effectLst/>
                <a:latin typeface="Century Gothic"/>
                <a:ea typeface="Century Gothic"/>
                <a:cs typeface="Aptos" panose="020B0004020202020204" pitchFamily="34" charset="0"/>
              </a:rPr>
              <a:t>Geiriadur Iaith Arwyddion Prydain </a:t>
            </a:r>
          </a:p>
          <a:p>
            <a:pPr>
              <a:spcAft>
                <a:spcPts val="0"/>
              </a:spcAft>
            </a:pPr>
            <a:r>
              <a:rPr lang="cy-GB" u="sng">
                <a:solidFill>
                  <a:srgbClr val="467886"/>
                </a:solidFill>
                <a:effectLst/>
                <a:latin typeface="Century Gothic"/>
                <a:ea typeface="Century Gothic"/>
                <a:cs typeface="Aptos" panose="020B0004020202020204" pitchFamily="34" charset="0"/>
              </a:rPr>
              <a:t>https://www.signbsl.com/</a:t>
            </a:r>
          </a:p>
          <a:p>
            <a:endParaRPr lang="en-GB" u="sng" dirty="0">
              <a:solidFill>
                <a:srgbClr val="467886"/>
              </a:solidFill>
              <a:effectLst/>
              <a:latin typeface="Century Gothic"/>
              <a:ea typeface="Aptos" panose="020B0004020202020204" pitchFamily="34" charset="0"/>
              <a:cs typeface="Aptos" panose="020B0004020202020204" pitchFamily="34" charset="0"/>
            </a:endParaRPr>
          </a:p>
          <a:p>
            <a:endParaRPr lang="en-GB" u="sng" dirty="0">
              <a:solidFill>
                <a:srgbClr val="467886"/>
              </a:solidFill>
              <a:latin typeface="Century Gothic"/>
              <a:ea typeface="Aptos" panose="020B0004020202020204" pitchFamily="34" charset="0"/>
              <a:cs typeface="Aptos" panose="020B0004020202020204" pitchFamily="34" charset="0"/>
            </a:endParaRPr>
          </a:p>
          <a:p>
            <a:endParaRPr lang="en-GB" dirty="0">
              <a:effectLst/>
              <a:latin typeface="Century Gothic"/>
              <a:ea typeface="Aptos" panose="020B0004020202020204" pitchFamily="34" charset="0"/>
              <a:cs typeface="Aptos" panose="020B00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6534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  <Editorialstage xmlns="5c7d88b2-bc5d-47d8-b067-5f30c82b40f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543C3AB-3CA4-4EA7-B2A0-FDC288295AAB}">
  <ds:schemaRefs>
    <ds:schemaRef ds:uri="http://www.w3.org/XML/1998/namespace"/>
    <ds:schemaRef ds:uri="9e3c562f-56b0-4bc9-96c8-d04b09868558"/>
    <ds:schemaRef ds:uri="http://purl.org/dc/dcmitype/"/>
    <ds:schemaRef ds:uri="http://purl.org/dc/elements/1.1/"/>
    <ds:schemaRef ds:uri="http://purl.org/dc/terms/"/>
    <ds:schemaRef ds:uri="5c7d88b2-bc5d-47d8-b067-5f30c82b40fb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FBCEDBC7-9259-478B-9DAF-5E4F72D91D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0F44AA6-EFD8-4070-B7A4-E42323FBEDE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3823</Words>
  <Application>Microsoft Office PowerPoint</Application>
  <PresentationFormat>Widescreen</PresentationFormat>
  <Paragraphs>631</Paragraphs>
  <Slides>38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Aptos</vt:lpstr>
      <vt:lpstr>Arial</vt:lpstr>
      <vt:lpstr>Calibri</vt:lpstr>
      <vt:lpstr>Calibri Light</vt:lpstr>
      <vt:lpstr>Cambria Math</vt:lpstr>
      <vt:lpstr>Century Gothic</vt:lpstr>
      <vt:lpstr>Office Theme</vt:lpstr>
      <vt:lpstr>14–16 oed</vt:lpstr>
      <vt:lpstr>Cynnwys</vt:lpstr>
      <vt:lpstr>Cynnwys</vt:lpstr>
      <vt:lpstr>Swm y sylwedd</vt:lpstr>
      <vt:lpstr>Rhif Avogadro</vt:lpstr>
      <vt:lpstr>Decimetr ciwbig (dm3) </vt:lpstr>
      <vt:lpstr>Fformiwla empirig </vt:lpstr>
      <vt:lpstr>Màs (m)</vt:lpstr>
      <vt:lpstr>Màs molar (M)</vt:lpstr>
      <vt:lpstr>Cyfaint molar nwy (Vm) </vt:lpstr>
      <vt:lpstr>Môl (mol)</vt:lpstr>
      <vt:lpstr>Cyfaint (V)</vt:lpstr>
      <vt:lpstr>Economi atomau</vt:lpstr>
      <vt:lpstr>Hafaliad  symbolau cytbwys</vt:lpstr>
      <vt:lpstr>Sgil gynnyrch</vt:lpstr>
      <vt:lpstr>Fformiwla gemegol </vt:lpstr>
      <vt:lpstr>Gormodedd adweithydd</vt:lpstr>
      <vt:lpstr>Adweithydd cyfyngol </vt:lpstr>
      <vt:lpstr>Bwred</vt:lpstr>
      <vt:lpstr>Crynodiad (c)</vt:lpstr>
      <vt:lpstr>Canlyniadau cydgordiol</vt:lpstr>
      <vt:lpstr>Diweddbwynt</vt:lpstr>
      <vt:lpstr>Silindr mesur </vt:lpstr>
      <vt:lpstr>Dangosydd pH</vt:lpstr>
      <vt:lpstr>Pibed</vt:lpstr>
      <vt:lpstr>Hydoddiant </vt:lpstr>
      <vt:lpstr>Titradiad</vt:lpstr>
      <vt:lpstr>Titr</vt:lpstr>
      <vt:lpstr>Cynnyrch gwirioneddol</vt:lpstr>
      <vt:lpstr>Chwistrell nwy</vt:lpstr>
      <vt:lpstr>Cynnyrch canrannol</vt:lpstr>
      <vt:lpstr>Cynnyrch a ragfynegir/ cynnyrch damcaniaethol</vt:lpstr>
      <vt:lpstr>Clorian</vt:lpstr>
      <vt:lpstr>Cyfansoddiad canrannol</vt:lpstr>
      <vt:lpstr>Màs atomig cymharol (Ar)</vt:lpstr>
      <vt:lpstr>Màs fformiwla cymharol (Mr)  </vt:lpstr>
      <vt:lpstr>Màs cymharol</vt:lpstr>
      <vt:lpstr>Diolchiadau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Accessible glossary quantitative chemistry CYM</dc:title>
  <dc:creator>Royal Society of Chemistry</dc:creator>
  <cp:keywords>vocabulary; chemistry; glossary, key terms, key words, language of science; communication; quantitative chemistry, balancing equations, moles, relative mass, reacting masses, gas volumes, concentration, solutions, titration</cp:keywords>
  <dc:description>From rsc.li/439lYXj, teacher notes and worksheet, plus Frayer models and glossary also available</dc:description>
  <cp:lastModifiedBy>Hannah Griffiths</cp:lastModifiedBy>
  <cp:revision>24</cp:revision>
  <dcterms:created xsi:type="dcterms:W3CDTF">2025-03-28T15:30:14Z</dcterms:created>
  <dcterms:modified xsi:type="dcterms:W3CDTF">2026-06-19T09:46:24Z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0x010100E45D359969893149933A4D4A74E189F8</vt:lpwstr>
  </property>
</Properties>
</file>