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6"/>
  </p:notesMasterIdLst>
  <p:sldIdLst>
    <p:sldId id="29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84569" autoAdjust="0"/>
  </p:normalViewPr>
  <p:slideViewPr>
    <p:cSldViewPr snapToGrid="0" snapToObjects="1">
      <p:cViewPr varScale="1">
        <p:scale>
          <a:sx n="90" d="100"/>
          <a:sy n="90" d="100"/>
        </p:scale>
        <p:origin x="1794" y="8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8/10/relationships/authors" Target="authors.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39FEE6-68B1-4863-9977-3A95633844E7}" type="datetimeFigureOut">
              <a:rPr lang="en-GB" smtClean="0"/>
              <a:t>16/04/2026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9AEAF9-7482-4645-9523-1778CA73848E}" type="slidenum">
              <a:rPr lang="en-GB" smtClean="0"/>
              <a:t>‹#›</a:t>
            </a:fld>
            <a:endParaRPr lang="en-GB"/>
          </a:p>
        </p:txBody>
      </p:sp>
    </p:spTree>
    <p:extLst>
      <p:ext uri="{BB962C8B-B14F-4D97-AF65-F5344CB8AC3E}">
        <p14:creationId xmlns:p14="http://schemas.microsoft.com/office/powerpoint/2010/main" val="2677348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summarises a recent article published by </a:t>
            </a:r>
            <a:r>
              <a:rPr lang="en-GB" i="1" dirty="0"/>
              <a:t>Chemistry World</a:t>
            </a:r>
            <a:r>
              <a:rPr lang="en-GB" dirty="0"/>
              <a:t>. Use this as a lesson starter when teaching about electrochemical cells.</a:t>
            </a:r>
          </a:p>
          <a:p>
            <a:r>
              <a:rPr lang="en-GB" dirty="0"/>
              <a:t>Answers</a:t>
            </a:r>
          </a:p>
          <a:p>
            <a:pPr marL="228600" indent="-228600">
              <a:buAutoNum type="arabicPeriod"/>
            </a:pPr>
            <a:r>
              <a:rPr lang="en-US" dirty="0"/>
              <a:t>Batteries consist of two or more cells connected in series</a:t>
            </a:r>
            <a:r>
              <a:rPr lang="en-US" baseline="0" dirty="0"/>
              <a:t>.</a:t>
            </a:r>
          </a:p>
          <a:p>
            <a:pPr marL="228600" indent="-228600">
              <a:buAutoNum type="arabicPeriod"/>
            </a:pPr>
            <a:r>
              <a:rPr lang="en-US" baseline="0" dirty="0"/>
              <a:t>The copper vessel and iron rod may have acted as electrodes, with the vessel containing an electrolyte. Cells can be made from two different metals in contact with an electrolyte.</a:t>
            </a:r>
          </a:p>
          <a:p>
            <a:pPr marL="228600" indent="-228600">
              <a:buAutoNum type="arabicPeriod"/>
            </a:pPr>
            <a:r>
              <a:rPr lang="en-US" baseline="0" dirty="0"/>
              <a:t>The battery was found in fragments. There is no evidence about what it might have been used for. There is no real evidence electrical cells were in use 2000 years ago. Some researchers do not think it was a cell and have suggested other uses.</a:t>
            </a:r>
          </a:p>
        </p:txBody>
      </p:sp>
      <p:sp>
        <p:nvSpPr>
          <p:cNvPr id="4" name="Slide Number Placeholder 3"/>
          <p:cNvSpPr>
            <a:spLocks noGrp="1"/>
          </p:cNvSpPr>
          <p:nvPr>
            <p:ph type="sldNum" sz="quarter" idx="5"/>
          </p:nvPr>
        </p:nvSpPr>
        <p:spPr/>
        <p:txBody>
          <a:bodyPr/>
          <a:lstStyle/>
          <a:p>
            <a:fld id="{659AEAF9-7482-4645-9523-1778CA73848E}" type="slidenum">
              <a:rPr lang="en-GB" smtClean="0"/>
              <a:t>1</a:t>
            </a:fld>
            <a:endParaRPr lang="en-GB"/>
          </a:p>
        </p:txBody>
      </p:sp>
    </p:spTree>
    <p:extLst>
      <p:ext uri="{BB962C8B-B14F-4D97-AF65-F5344CB8AC3E}">
        <p14:creationId xmlns:p14="http://schemas.microsoft.com/office/powerpoint/2010/main" val="67107881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18" name="Picture 17">
            <a:extLst>
              <a:ext uri="{FF2B5EF4-FFF2-40B4-BE49-F238E27FC236}">
                <a16:creationId xmlns:a16="http://schemas.microsoft.com/office/drawing/2014/main" id="{CE05D642-4592-B14D-98B6-B60260A6476A}"/>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4/16/2026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noProof="0" dirty="0">
                <a:solidFill>
                  <a:schemeClr val="bg1"/>
                </a:solidFill>
                <a:latin typeface="Century Gothic" panose="020B0502020202020204" pitchFamily="34" charset="0"/>
              </a:rPr>
              <a:t>Science research news</a:t>
            </a:r>
          </a:p>
        </p:txBody>
      </p:sp>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Was the Baghdad battery really two cells?</a:t>
            </a:r>
            <a:br>
              <a:rPr lang="en-US" b="0" dirty="0"/>
            </a:br>
            <a:br>
              <a:rPr lang="en-US" b="0" dirty="0"/>
            </a:br>
            <a:br>
              <a:rPr lang="en-US" b="0" dirty="0"/>
            </a:br>
            <a:br>
              <a:rPr lang="en-GB" noProof="0" dirty="0"/>
            </a:br>
            <a:br>
              <a:rPr lang="en-GB" noProof="0" dirty="0"/>
            </a:br>
            <a:br>
              <a:rPr lang="en-GB" b="0" noProof="0" dirty="0"/>
            </a:br>
            <a:br>
              <a:rPr lang="en-GB" noProof="0" dirty="0"/>
            </a:br>
            <a:endParaRPr lang="en-GB" noProof="0" dirty="0"/>
          </a:p>
        </p:txBody>
      </p:sp>
      <p:sp>
        <p:nvSpPr>
          <p:cNvPr id="10" name="Title 1">
            <a:extLst>
              <a:ext uri="{FF2B5EF4-FFF2-40B4-BE49-F238E27FC236}">
                <a16:creationId xmlns:a16="http://schemas.microsoft.com/office/drawing/2014/main" id="{52C49F36-B0B9-49E7-B398-03B87BDA45BB}"/>
              </a:ext>
            </a:extLst>
          </p:cNvPr>
          <p:cNvSpPr txBox="1">
            <a:spLocks/>
          </p:cNvSpPr>
          <p:nvPr/>
        </p:nvSpPr>
        <p:spPr>
          <a:xfrm>
            <a:off x="540000" y="1055282"/>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1600" noProof="0" dirty="0">
                <a:solidFill>
                  <a:schemeClr val="tx1"/>
                </a:solidFill>
              </a:rPr>
              <a:t>Slide by Neil Goalby. Available from </a:t>
            </a:r>
            <a:r>
              <a:rPr lang="en-GB" sz="1600" noProof="0" dirty="0"/>
              <a:t>rsc.li/4tDO08M</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569115"/>
            <a:ext cx="5933875" cy="4463695"/>
          </a:xfrm>
        </p:spPr>
        <p:txBody>
          <a:bodyPr>
            <a:noAutofit/>
          </a:bodyPr>
          <a:lstStyle/>
          <a:p>
            <a:r>
              <a:rPr lang="en-GB" dirty="0"/>
              <a:t>A new study of a 2000 year-old artefact known as the Baghdad battery suggests it was not just a single electrochemical cell. Although the artefact was found in fragments, it seems to have consisted of a clay jar containing a sealed copper vessel surrounding an iron rod. The clay jar may have acted as a porous separator between an alkaline electrolyte and the ambient air. This design could have meant the outer cell and inner cell created by the copper and iron were connected in electrical series, creating a battery that produced 1.4 volts.  </a:t>
            </a:r>
            <a:endParaRPr lang="en-GB" noProof="0" dirty="0"/>
          </a:p>
        </p:txBody>
      </p:sp>
      <p:sp>
        <p:nvSpPr>
          <p:cNvPr id="8" name="Content Placeholder 2">
            <a:extLst>
              <a:ext uri="{FF2B5EF4-FFF2-40B4-BE49-F238E27FC236}">
                <a16:creationId xmlns:a16="http://schemas.microsoft.com/office/drawing/2014/main" id="{DFFA1DA3-2756-4B86-87AD-EE87219503AB}"/>
              </a:ext>
            </a:extLst>
          </p:cNvPr>
          <p:cNvSpPr txBox="1">
            <a:spLocks/>
          </p:cNvSpPr>
          <p:nvPr/>
        </p:nvSpPr>
        <p:spPr>
          <a:xfrm>
            <a:off x="6797643" y="3677632"/>
            <a:ext cx="3755994" cy="54777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100" i="1" noProof="0" dirty="0">
                <a:solidFill>
                  <a:srgbClr val="C8102E"/>
                </a:solidFill>
              </a:rPr>
              <a:t>Researchers have suggested that the iron and copper in the jar would have acted as electrodes, with an acidic liquid stored inside acting as the electrolyte</a:t>
            </a:r>
          </a:p>
        </p:txBody>
      </p:sp>
      <p:graphicFrame>
        <p:nvGraphicFramePr>
          <p:cNvPr id="11" name="Table 4">
            <a:extLst>
              <a:ext uri="{FF2B5EF4-FFF2-40B4-BE49-F238E27FC236}">
                <a16:creationId xmlns:a16="http://schemas.microsoft.com/office/drawing/2014/main" id="{EEA1A01F-587E-4473-9318-709907EEC958}"/>
              </a:ext>
            </a:extLst>
          </p:cNvPr>
          <p:cNvGraphicFramePr>
            <a:graphicFrameLocks noGrp="1"/>
          </p:cNvGraphicFramePr>
          <p:nvPr>
            <p:extLst>
              <p:ext uri="{D42A27DB-BD31-4B8C-83A1-F6EECF244321}">
                <p14:modId xmlns:p14="http://schemas.microsoft.com/office/powerpoint/2010/main" val="1970643383"/>
              </p:ext>
            </p:extLst>
          </p:nvPr>
        </p:nvGraphicFramePr>
        <p:xfrm>
          <a:off x="6796657" y="4325729"/>
          <a:ext cx="3755993" cy="2283386"/>
        </p:xfrm>
        <a:graphic>
          <a:graphicData uri="http://schemas.openxmlformats.org/drawingml/2006/table">
            <a:tbl>
              <a:tblPr firstRow="1" bandRow="1">
                <a:tableStyleId>{5C22544A-7EE6-4342-B048-85BDC9FD1C3A}</a:tableStyleId>
              </a:tblPr>
              <a:tblGrid>
                <a:gridCol w="3755993">
                  <a:extLst>
                    <a:ext uri="{9D8B030D-6E8A-4147-A177-3AD203B41FA5}">
                      <a16:colId xmlns:a16="http://schemas.microsoft.com/office/drawing/2014/main" val="3287607563"/>
                    </a:ext>
                  </a:extLst>
                </a:gridCol>
              </a:tblGrid>
              <a:tr h="464496">
                <a:tc>
                  <a:txBody>
                    <a:bodyPr/>
                    <a:lstStyle/>
                    <a:p>
                      <a:pPr algn="l"/>
                      <a:r>
                        <a:rPr lang="en-GB" sz="1600" b="1" i="0" noProof="0" dirty="0">
                          <a:latin typeface="Century Gothic" panose="020B0502020202020204" pitchFamily="34" charset="0"/>
                        </a:rPr>
                        <a:t>Questions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1818890">
                <a:tc>
                  <a:txBody>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How is a battery made from electrochemical cells?</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Suggest how the copper and iron vessel acted as a cell.</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Suggest why there is uncertainty about whether the artefact was a battery.</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bl>
          </a:graphicData>
        </a:graphic>
      </p:graphicFrame>
      <p:sp>
        <p:nvSpPr>
          <p:cNvPr id="4" name="TextBox 3">
            <a:extLst>
              <a:ext uri="{FF2B5EF4-FFF2-40B4-BE49-F238E27FC236}">
                <a16:creationId xmlns:a16="http://schemas.microsoft.com/office/drawing/2014/main" id="{475E2D19-E3DF-A450-9AB7-76B649665B4A}"/>
              </a:ext>
            </a:extLst>
          </p:cNvPr>
          <p:cNvSpPr txBox="1"/>
          <p:nvPr/>
        </p:nvSpPr>
        <p:spPr>
          <a:xfrm rot="16200000">
            <a:off x="9213987" y="2056174"/>
            <a:ext cx="3027471" cy="215444"/>
          </a:xfrm>
          <a:prstGeom prst="rect">
            <a:avLst/>
          </a:prstGeom>
          <a:noFill/>
        </p:spPr>
        <p:txBody>
          <a:bodyPr wrap="square" rtlCol="0">
            <a:spAutoFit/>
          </a:bodyPr>
          <a:lstStyle/>
          <a:p>
            <a:r>
              <a:rPr lang="en-GB" sz="800" noProof="0" dirty="0"/>
              <a:t>© </a:t>
            </a:r>
            <a:r>
              <a:rPr lang="en-GB" sz="800" dirty="0">
                <a:solidFill>
                  <a:srgbClr val="172B4D"/>
                </a:solidFill>
                <a:latin typeface="-apple-system"/>
              </a:rPr>
              <a:t>Courtesy of Alexander </a:t>
            </a:r>
            <a:r>
              <a:rPr lang="en-GB" sz="800" dirty="0" err="1">
                <a:solidFill>
                  <a:srgbClr val="172B4D"/>
                </a:solidFill>
                <a:latin typeface="-apple-system"/>
              </a:rPr>
              <a:t>Bazes</a:t>
            </a:r>
            <a:endParaRPr lang="en-GB" sz="800" noProof="0" dirty="0"/>
          </a:p>
        </p:txBody>
      </p:sp>
      <p:pic>
        <p:nvPicPr>
          <p:cNvPr id="6" name="Picture 5">
            <a:extLst>
              <a:ext uri="{FF2B5EF4-FFF2-40B4-BE49-F238E27FC236}">
                <a16:creationId xmlns:a16="http://schemas.microsoft.com/office/drawing/2014/main" id="{1E8B292F-C975-35D4-5788-36F543B9F4E5}"/>
              </a:ext>
            </a:extLst>
          </p:cNvPr>
          <p:cNvPicPr>
            <a:picLocks noChangeAspect="1"/>
          </p:cNvPicPr>
          <p:nvPr/>
        </p:nvPicPr>
        <p:blipFill>
          <a:blip r:embed="rId3"/>
          <a:srcRect/>
          <a:stretch>
            <a:fillRect/>
          </a:stretch>
        </p:blipFill>
        <p:spPr>
          <a:xfrm>
            <a:off x="6797643" y="1115784"/>
            <a:ext cx="3754020" cy="2501346"/>
          </a:xfrm>
          <a:prstGeom prst="rect">
            <a:avLst/>
          </a:prstGeom>
          <a:ln w="12700">
            <a:solidFill>
              <a:schemeClr val="tx1"/>
            </a:solidFill>
          </a:ln>
        </p:spPr>
      </p:pic>
    </p:spTree>
    <p:extLst>
      <p:ext uri="{BB962C8B-B14F-4D97-AF65-F5344CB8AC3E}">
        <p14:creationId xmlns:p14="http://schemas.microsoft.com/office/powerpoint/2010/main" val="4064198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4303df1-f625-401d-870a-accd1b2b7593">
      <Value>33</Value>
      <Value>30</Value>
      <Value>7</Value>
      <Value>39</Value>
      <Value>38</Value>
      <Value>52</Value>
      <Value>34</Value>
    </TaxCatchAll>
    <lcf76f155ced4ddcb4097134ff3c332f xmlns="f32b904c-5b1b-4754-bd9d-7ea4f1bdbcd1">
      <Terms xmlns="http://schemas.microsoft.com/office/infopath/2007/PartnerControls"/>
    </lcf76f155ced4ddcb4097134ff3c332f>
    <b9de0c3256d748e284af5b40895c1451 xmlns="f32b904c-5b1b-4754-bd9d-7ea4f1bdbcd1">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d2840a79-f070-44ee-81f4-348f0646ea6c</TermId>
        </TermInfo>
      </Terms>
    </b9de0c3256d748e284af5b40895c1451>
    <n7b504db7a1f4121af62d7dde2f43036 xmlns="f32b904c-5b1b-4754-bd9d-7ea4f1bdbcd1">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6f01d4b6-f8a8-4b3c-8e47-a0b2d31f46b9</TermId>
        </TermInfo>
      </Terms>
    </n7b504db7a1f4121af62d7dde2f43036>
    <b569b86bd8fd46f693512e8bddacb3f6 xmlns="f32b904c-5b1b-4754-bd9d-7ea4f1bdbcd1">
      <Terms xmlns="http://schemas.microsoft.com/office/infopath/2007/PartnerControls">
        <TermInfo xmlns="http://schemas.microsoft.com/office/infopath/2007/PartnerControls">
          <TermName xmlns="http://schemas.microsoft.com/office/infopath/2007/PartnerControls">Article</TermName>
          <TermId xmlns="http://schemas.microsoft.com/office/infopath/2007/PartnerControls">fa5b67b6-c027-41d6-a4d8-1cd27f251888</TermId>
        </TermInfo>
      </Terms>
    </b569b86bd8fd46f693512e8bddacb3f6>
    <i10d55677a0f46eeb3909f8b19131c80 xmlns="f32b904c-5b1b-4754-bd9d-7ea4f1bdbcd1">
      <Terms xmlns="http://schemas.microsoft.com/office/infopath/2007/PartnerControls">
        <TermInfo xmlns="http://schemas.microsoft.com/office/infopath/2007/PartnerControls">
          <TermName xmlns="http://schemas.microsoft.com/office/infopath/2007/PartnerControls">Education in Chemistry</TermName>
          <TermId xmlns="http://schemas.microsoft.com/office/infopath/2007/PartnerControls">88c676fb-4f12-4aea-9455-9b66df1d1cf1</TermId>
        </TermInfo>
      </Terms>
    </i10d55677a0f46eeb3909f8b19131c80>
    <d5ec952c3671439b9c1b97dc2ac5212f xmlns="f32b904c-5b1b-4754-bd9d-7ea4f1bdbcd1">
      <Terms xmlns="http://schemas.microsoft.com/office/infopath/2007/PartnerControls">
        <TermInfo xmlns="http://schemas.microsoft.com/office/infopath/2007/PartnerControls">
          <TermName xmlns="http://schemas.microsoft.com/office/infopath/2007/PartnerControls">May</TermName>
          <TermId xmlns="http://schemas.microsoft.com/office/infopath/2007/PartnerControls">a6210bed-b004-4c75-b500-d97bdacfe9f5</TermId>
        </TermInfo>
        <TermInfo xmlns="http://schemas.microsoft.com/office/infopath/2007/PartnerControls">
          <TermName xmlns="http://schemas.microsoft.com/office/infopath/2007/PartnerControls">2026</TermName>
          <TermId xmlns="http://schemas.microsoft.com/office/infopath/2007/PartnerControls">7e6aac3d-800f-4302-944f-6a5eec8e3838</TermId>
        </TermInfo>
        <TermInfo xmlns="http://schemas.microsoft.com/office/infopath/2007/PartnerControls">
          <TermName xmlns="http://schemas.microsoft.com/office/infopath/2007/PartnerControls">Submission</TermName>
          <TermId xmlns="http://schemas.microsoft.com/office/infopath/2007/PartnerControls">fd1990e1-6d09-4b2d-9266-78863e1ca53d</TermId>
        </TermInfo>
      </Terms>
    </d5ec952c3671439b9c1b97dc2ac521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DE432B100E3E245A16AAF28448BD44C" ma:contentTypeVersion="22" ma:contentTypeDescription="Create a new document." ma:contentTypeScope="" ma:versionID="5a33cdac519218d0b657d39ea553922e">
  <xsd:schema xmlns:xsd="http://www.w3.org/2001/XMLSchema" xmlns:xs="http://www.w3.org/2001/XMLSchema" xmlns:p="http://schemas.microsoft.com/office/2006/metadata/properties" xmlns:ns2="f32b904c-5b1b-4754-bd9d-7ea4f1bdbcd1" xmlns:ns3="44303df1-f625-401d-870a-accd1b2b7593" targetNamespace="http://schemas.microsoft.com/office/2006/metadata/properties" ma:root="true" ma:fieldsID="7dcf2bc5ca9ae939a1bb9ff49957fbd8" ns2:_="" ns3:_="">
    <xsd:import namespace="f32b904c-5b1b-4754-bd9d-7ea4f1bdbcd1"/>
    <xsd:import namespace="44303df1-f625-401d-870a-accd1b2b7593"/>
    <xsd:element name="properties">
      <xsd:complexType>
        <xsd:sequence>
          <xsd:element name="documentManagement">
            <xsd:complexType>
              <xsd:all>
                <xsd:element ref="ns2:n7b504db7a1f4121af62d7dde2f43036" minOccurs="0"/>
                <xsd:element ref="ns3:TaxCatchAll" minOccurs="0"/>
                <xsd:element ref="ns2:b569b86bd8fd46f693512e8bddacb3f6" minOccurs="0"/>
                <xsd:element ref="ns2:b9de0c3256d748e284af5b40895c1451" minOccurs="0"/>
                <xsd:element ref="ns2:i10d55677a0f46eeb3909f8b19131c80" minOccurs="0"/>
                <xsd:element ref="ns2:d5ec952c3671439b9c1b97dc2ac5212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lcf76f155ced4ddcb4097134ff3c332f" minOccurs="0"/>
                <xsd:element ref="ns2:MediaServiceOCR"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2b904c-5b1b-4754-bd9d-7ea4f1bdbcd1" elementFormDefault="qualified">
    <xsd:import namespace="http://schemas.microsoft.com/office/2006/documentManagement/types"/>
    <xsd:import namespace="http://schemas.microsoft.com/office/infopath/2007/PartnerControls"/>
    <xsd:element name="n7b504db7a1f4121af62d7dde2f43036" ma:index="9" ma:taxonomy="true" ma:internalName="n7b504db7a1f4121af62d7dde2f43036" ma:taxonomyFieldName="Directorate_x002f_Team_x002f_Function" ma:displayName="Directorate/Team/Function" ma:default="7;#Education|6f01d4b6-f8a8-4b3c-8e47-a0b2d31f46b9" ma:fieldId="{77b504db-7a1f-4121-af62-d7dde2f43036}" ma:taxonomyMulti="true" ma:sspId="acd698d5-2c6c-40f3-87af-cb5c6c865f62" ma:termSetId="6f21a7af-7e80-4763-b0f3-f88080127d59" ma:anchorId="00000000-0000-0000-0000-000000000000" ma:open="false" ma:isKeyword="false">
      <xsd:complexType>
        <xsd:sequence>
          <xsd:element ref="pc:Terms" minOccurs="0" maxOccurs="1"/>
        </xsd:sequence>
      </xsd:complexType>
    </xsd:element>
    <xsd:element name="b569b86bd8fd46f693512e8bddacb3f6" ma:index="12" ma:taxonomy="true" ma:internalName="b569b86bd8fd46f693512e8bddacb3f6" ma:taxonomyFieldName="Document_x0020_Type" ma:displayName="Document Type" ma:default="" ma:fieldId="{b569b86b-d8fd-46f6-9351-2e8bddacb3f6}" ma:taxonomyMulti="true" ma:sspId="acd698d5-2c6c-40f3-87af-cb5c6c865f62" ma:termSetId="0e861dca-3791-4471-a8b5-1ac06fdd1e89" ma:anchorId="00000000-0000-0000-0000-000000000000" ma:open="false" ma:isKeyword="false">
      <xsd:complexType>
        <xsd:sequence>
          <xsd:element ref="pc:Terms" minOccurs="0" maxOccurs="1"/>
        </xsd:sequence>
      </xsd:complexType>
    </xsd:element>
    <xsd:element name="b9de0c3256d748e284af5b40895c1451" ma:index="14" ma:taxonomy="true" ma:internalName="b9de0c3256d748e284af5b40895c1451" ma:taxonomyFieldName="Platform_x002f_Software" ma:displayName="Platform/Software" ma:default="30;#Education|d2840a79-f070-44ee-81f4-348f0646ea6c" ma:fieldId="{b9de0c32-56d7-48e2-84af-5b40895c1451}" ma:taxonomyMulti="true" ma:sspId="acd698d5-2c6c-40f3-87af-cb5c6c865f62" ma:termSetId="5ec93098-1380-4d9d-a407-4f2fa6590381" ma:anchorId="00000000-0000-0000-0000-000000000000" ma:open="false" ma:isKeyword="false">
      <xsd:complexType>
        <xsd:sequence>
          <xsd:element ref="pc:Terms" minOccurs="0" maxOccurs="1"/>
        </xsd:sequence>
      </xsd:complexType>
    </xsd:element>
    <xsd:element name="i10d55677a0f46eeb3909f8b19131c80" ma:index="16" ma:taxonomy="true" ma:internalName="i10d55677a0f46eeb3909f8b19131c80" ma:taxonomyFieldName="Project_x002f_Product" ma:displayName="Project/Product" ma:default="33;#Education in Chemistry|88c676fb-4f12-4aea-9455-9b66df1d1cf1" ma:fieldId="{210d5567-7a0f-46ee-b390-9f8b19131c80}" ma:taxonomyMulti="true" ma:sspId="acd698d5-2c6c-40f3-87af-cb5c6c865f62" ma:termSetId="b5afdfc8-a30d-4e9f-963f-82651d355fa4" ma:anchorId="00000000-0000-0000-0000-000000000000" ma:open="false" ma:isKeyword="false">
      <xsd:complexType>
        <xsd:sequence>
          <xsd:element ref="pc:Terms" minOccurs="0" maxOccurs="1"/>
        </xsd:sequence>
      </xsd:complexType>
    </xsd:element>
    <xsd:element name="d5ec952c3671439b9c1b97dc2ac5212f" ma:index="18" ma:taxonomy="true" ma:internalName="d5ec952c3671439b9c1b97dc2ac5212f" ma:taxonomyFieldName="Watchword" ma:displayName="Watchword" ma:default="" ma:fieldId="{d5ec952c-3671-439b-9c1b-97dc2ac5212f}" ma:taxonomyMulti="true" ma:sspId="acd698d5-2c6c-40f3-87af-cb5c6c865f62" ma:termSetId="1f8212ee-fa5e-40cf-a106-3e9510d6c62d" ma:anchorId="00000000-0000-0000-0000-000000000000" ma:open="false" ma:isKeyword="false">
      <xsd:complexType>
        <xsd:sequence>
          <xsd:element ref="pc:Terms" minOccurs="0" maxOccurs="1"/>
        </xsd:sequence>
      </xsd:complexType>
    </xsd:element>
    <xsd:element name="MediaServiceMetadata" ma:index="19" nillable="true" ma:displayName="MediaServiceMetadata" ma:hidden="true" ma:internalName="MediaServiceMetadata" ma:readOnly="true">
      <xsd:simpleType>
        <xsd:restriction base="dms:Note"/>
      </xsd:simpleType>
    </xsd:element>
    <xsd:element name="MediaServiceFastMetadata" ma:index="20" nillable="true" ma:displayName="MediaServiceFastMetadata" ma:hidden="true" ma:internalName="MediaServiceFastMetadata"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OCR" ma:index="27" nillable="true" ma:displayName="Extracted Text" ma:internalName="MediaServiceOCR" ma:readOnly="true">
      <xsd:simpleType>
        <xsd:restriction base="dms:Note">
          <xsd:maxLength value="255"/>
        </xsd:restriction>
      </xsd:simpleType>
    </xsd:element>
    <xsd:element name="MediaServiceLocation" ma:index="28" nillable="true" ma:displayName="Location" ma:indexed="true" ma:internalName="MediaServiceLocation" ma:readOnly="true">
      <xsd:simpleType>
        <xsd:restriction base="dms:Text"/>
      </xsd:simpleType>
    </xsd:element>
    <xsd:element name="MediaLengthInSeconds" ma:index="2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4303df1-f625-401d-870a-accd1b2b7593"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5519040-3cf5-4337-a4d6-3c4812ac86d8}" ma:internalName="TaxCatchAll" ma:showField="CatchAllData" ma:web="44303df1-f625-401d-870a-accd1b2b75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E32765-0D1B-4967-A921-DBD855E7514C}">
  <ds:schemaRefs>
    <ds:schemaRef ds:uri="http://purl.org/dc/dcmitype/"/>
    <ds:schemaRef ds:uri="http://purl.org/dc/terms/"/>
    <ds:schemaRef ds:uri="http://schemas.microsoft.com/office/2006/documentManagement/types"/>
    <ds:schemaRef ds:uri="http://www.w3.org/XML/1998/namespace"/>
    <ds:schemaRef ds:uri="http://purl.org/dc/elements/1.1/"/>
    <ds:schemaRef ds:uri="http://schemas.microsoft.com/office/infopath/2007/PartnerControls"/>
    <ds:schemaRef ds:uri="http://schemas.openxmlformats.org/package/2006/metadata/core-properties"/>
    <ds:schemaRef ds:uri="44303df1-f625-401d-870a-accd1b2b7593"/>
    <ds:schemaRef ds:uri="f32b904c-5b1b-4754-bd9d-7ea4f1bdbcd1"/>
    <ds:schemaRef ds:uri="http://schemas.microsoft.com/office/2006/metadata/properties"/>
  </ds:schemaRefs>
</ds:datastoreItem>
</file>

<file path=customXml/itemProps2.xml><?xml version="1.0" encoding="utf-8"?>
<ds:datastoreItem xmlns:ds="http://schemas.openxmlformats.org/officeDocument/2006/customXml" ds:itemID="{424FF2A0-C252-4A30-8EDD-02E4F295A901}">
  <ds:schemaRefs>
    <ds:schemaRef ds:uri="http://schemas.microsoft.com/sharepoint/v3/contenttype/forms"/>
  </ds:schemaRefs>
</ds:datastoreItem>
</file>

<file path=customXml/itemProps3.xml><?xml version="1.0" encoding="utf-8"?>
<ds:datastoreItem xmlns:ds="http://schemas.openxmlformats.org/officeDocument/2006/customXml" ds:itemID="{C541C4B9-1FDB-4B4C-96D5-053C7F62E2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2b904c-5b1b-4754-bd9d-7ea4f1bdbcd1"/>
    <ds:schemaRef ds:uri="44303df1-f625-401d-870a-accd1b2b75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315</Words>
  <Application>Microsoft Office PowerPoint</Application>
  <PresentationFormat>Widescreen</PresentationFormat>
  <Paragraphs>16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-apple-system</vt:lpstr>
      <vt:lpstr>Arial</vt:lpstr>
      <vt:lpstr>Calibri</vt:lpstr>
      <vt:lpstr>Calibri Light</vt:lpstr>
      <vt:lpstr>Century Gothic</vt:lpstr>
      <vt:lpstr>Office Theme</vt:lpstr>
      <vt:lpstr>Was the Baghdad battery really two cells?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Baghdad battery student slide</dc:title>
  <dc:creator/>
  <dc:description>From Education in Chemistry Baghdad battery theory gets a boost https://rsc.li/4tDO08M </dc:description>
  <cp:lastModifiedBy/>
  <cp:revision>1</cp:revision>
  <dcterms:created xsi:type="dcterms:W3CDTF">2022-07-21T16:12:38Z</dcterms:created>
  <dcterms:modified xsi:type="dcterms:W3CDTF">2026-04-16T10:32:34Z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0x010100DDE432B100E3E245A16AAF28448BD44C</vt:lpwstr>
  </property>
  <property fmtid="{D5CDD505-2E9C-101B-9397-08002B2CF9AE}" pid="3" name="Project/Product">
    <vt:lpwstr>33;#Education in Chemistry|88c676fb-4f12-4aea-9455-9b66df1d1cf1</vt:lpwstr>
  </property>
  <property fmtid="{D5CDD505-2E9C-101B-9397-08002B2CF9AE}" pid="4" name="Document_x0020_Type">
    <vt:lpwstr>38;#Article|fa5b67b6-c027-41d6-a4d8-1cd27f251888</vt:lpwstr>
  </property>
  <property fmtid="{D5CDD505-2E9C-101B-9397-08002B2CF9AE}" pid="5" name="MediaServiceImageTags">
    <vt:lpwstr/>
  </property>
  <property fmtid="{D5CDD505-2E9C-101B-9397-08002B2CF9AE}" pid="6" name="Directorate/Team/Function">
    <vt:lpwstr>7;#Education|6f01d4b6-f8a8-4b3c-8e47-a0b2d31f46b9</vt:lpwstr>
  </property>
  <property fmtid="{D5CDD505-2E9C-101B-9397-08002B2CF9AE}" pid="7" name="Platform_x002f_Software">
    <vt:lpwstr>30;#Education|d2840a79-f070-44ee-81f4-348f0646ea6c</vt:lpwstr>
  </property>
  <property fmtid="{D5CDD505-2E9C-101B-9397-08002B2CF9AE}" pid="8" name="Watchword">
    <vt:lpwstr>34;#May|a6210bed-b004-4c75-b500-d97bdacfe9f5;#52;#2026|7e6aac3d-800f-4302-944f-6a5eec8e3838;#39;#Submission|fd1990e1-6d09-4b2d-9266-78863e1ca53d</vt:lpwstr>
  </property>
  <property fmtid="{D5CDD505-2E9C-101B-9397-08002B2CF9AE}" pid="9" name="Platform/Software">
    <vt:lpwstr>30;#Education|d2840a79-f070-44ee-81f4-348f0646ea6c</vt:lpwstr>
  </property>
  <property fmtid="{D5CDD505-2E9C-101B-9397-08002B2CF9AE}" pid="10" name="Project_x002f_Product">
    <vt:lpwstr>33;#Education in Chemistry|88c676fb-4f12-4aea-9455-9b66df1d1cf1</vt:lpwstr>
  </property>
  <property fmtid="{D5CDD505-2E9C-101B-9397-08002B2CF9AE}" pid="11" name="Directorate_x002f_Team_x002f_Function">
    <vt:lpwstr>7;#Education|6f01d4b6-f8a8-4b3c-8e47-a0b2d31f46b9</vt:lpwstr>
  </property>
  <property fmtid="{D5CDD505-2E9C-101B-9397-08002B2CF9AE}" pid="12" name="Document Type">
    <vt:lpwstr>38;#Article|fa5b67b6-c027-41d6-a4d8-1cd27f251888</vt:lpwstr>
  </property>
</Properties>
</file>