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84" r:id="rId5"/>
    <p:sldId id="287" r:id="rId6"/>
    <p:sldId id="288" r:id="rId7"/>
    <p:sldId id="319" r:id="rId8"/>
    <p:sldId id="320" r:id="rId9"/>
    <p:sldId id="313" r:id="rId10"/>
    <p:sldId id="289" r:id="rId11"/>
    <p:sldId id="315" r:id="rId12"/>
    <p:sldId id="321" r:id="rId13"/>
    <p:sldId id="316" r:id="rId14"/>
    <p:sldId id="317" r:id="rId15"/>
    <p:sldId id="31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F1CC0B0-84E0-BD6A-D99C-C314168B48E6}" name="Juliet Kennard" initials="JK" userId="S::kennardj@rsc.org::171ce03e-ecb9-44f8-bcbb-a85643c4c66a" providerId="AD"/>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Nina Notman" initials="NN" lastIdx="2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E07C03-1D11-487E-90C8-B781E5B04920}" v="30" dt="2025-08-15T10:23:21.6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4"/>
    <p:restoredTop sz="87987" autoAdjust="0"/>
  </p:normalViewPr>
  <p:slideViewPr>
    <p:cSldViewPr snapToGrid="0" snapToObjects="1">
      <p:cViewPr varScale="1">
        <p:scale>
          <a:sx n="85" d="100"/>
          <a:sy n="85" d="100"/>
        </p:scale>
        <p:origin x="816" y="62"/>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EFE07C03-1D11-487E-90C8-B781E5B04920}"/>
    <pc:docChg chg="undo custSel addSld modSld">
      <pc:chgData name="Kirsty Patterson" userId="06c453ef-d90e-4cbc-ba6b-1bf363c3e0a9" providerId="ADAL" clId="{EFE07C03-1D11-487E-90C8-B781E5B04920}" dt="2025-08-15T10:23:32.812" v="102" actId="255"/>
      <pc:docMkLst>
        <pc:docMk/>
      </pc:docMkLst>
      <pc:sldChg chg="modSp mod">
        <pc:chgData name="Kirsty Patterson" userId="06c453ef-d90e-4cbc-ba6b-1bf363c3e0a9" providerId="ADAL" clId="{EFE07C03-1D11-487E-90C8-B781E5B04920}" dt="2025-08-14T17:23:54.542" v="3" actId="6549"/>
        <pc:sldMkLst>
          <pc:docMk/>
          <pc:sldMk cId="2592905256" sldId="313"/>
        </pc:sldMkLst>
        <pc:graphicFrameChg chg="modGraphic">
          <ac:chgData name="Kirsty Patterson" userId="06c453ef-d90e-4cbc-ba6b-1bf363c3e0a9" providerId="ADAL" clId="{EFE07C03-1D11-487E-90C8-B781E5B04920}" dt="2025-08-14T17:23:54.542" v="3" actId="6549"/>
          <ac:graphicFrameMkLst>
            <pc:docMk/>
            <pc:sldMk cId="2592905256" sldId="313"/>
            <ac:graphicFrameMk id="4" creationId="{2E093A2D-15A5-E94E-A20D-54B5573ADCF0}"/>
          </ac:graphicFrameMkLst>
        </pc:graphicFrameChg>
      </pc:sldChg>
      <pc:sldChg chg="modSp mod">
        <pc:chgData name="Kirsty Patterson" userId="06c453ef-d90e-4cbc-ba6b-1bf363c3e0a9" providerId="ADAL" clId="{EFE07C03-1D11-487E-90C8-B781E5B04920}" dt="2025-08-15T10:19:53.689" v="47" actId="798"/>
        <pc:sldMkLst>
          <pc:docMk/>
          <pc:sldMk cId="4177444076" sldId="315"/>
        </pc:sldMkLst>
        <pc:graphicFrameChg chg="mod modGraphic">
          <ac:chgData name="Kirsty Patterson" userId="06c453ef-d90e-4cbc-ba6b-1bf363c3e0a9" providerId="ADAL" clId="{EFE07C03-1D11-487E-90C8-B781E5B04920}" dt="2025-08-15T10:19:53.689" v="47" actId="798"/>
          <ac:graphicFrameMkLst>
            <pc:docMk/>
            <pc:sldMk cId="4177444076" sldId="315"/>
            <ac:graphicFrameMk id="4" creationId="{2E093A2D-15A5-E94E-A20D-54B5573ADCF0}"/>
          </ac:graphicFrameMkLst>
        </pc:graphicFrameChg>
      </pc:sldChg>
      <pc:sldChg chg="modSp mod">
        <pc:chgData name="Kirsty Patterson" userId="06c453ef-d90e-4cbc-ba6b-1bf363c3e0a9" providerId="ADAL" clId="{EFE07C03-1D11-487E-90C8-B781E5B04920}" dt="2025-08-15T10:17:09.148" v="9" actId="5793"/>
        <pc:sldMkLst>
          <pc:docMk/>
          <pc:sldMk cId="3265221497" sldId="318"/>
        </pc:sldMkLst>
        <pc:spChg chg="mod">
          <ac:chgData name="Kirsty Patterson" userId="06c453ef-d90e-4cbc-ba6b-1bf363c3e0a9" providerId="ADAL" clId="{EFE07C03-1D11-487E-90C8-B781E5B04920}" dt="2025-08-15T10:17:09.148" v="9" actId="5793"/>
          <ac:spMkLst>
            <pc:docMk/>
            <pc:sldMk cId="3265221497" sldId="318"/>
            <ac:spMk id="3" creationId="{B9B1F842-BC16-354A-84F3-BCA1F48752F2}"/>
          </ac:spMkLst>
        </pc:spChg>
      </pc:sldChg>
      <pc:sldChg chg="modSp add mod">
        <pc:chgData name="Kirsty Patterson" userId="06c453ef-d90e-4cbc-ba6b-1bf363c3e0a9" providerId="ADAL" clId="{EFE07C03-1D11-487E-90C8-B781E5B04920}" dt="2025-08-15T10:23:32.812" v="102" actId="255"/>
        <pc:sldMkLst>
          <pc:docMk/>
          <pc:sldMk cId="1690216847" sldId="321"/>
        </pc:sldMkLst>
        <pc:graphicFrameChg chg="mod modGraphic">
          <ac:chgData name="Kirsty Patterson" userId="06c453ef-d90e-4cbc-ba6b-1bf363c3e0a9" providerId="ADAL" clId="{EFE07C03-1D11-487E-90C8-B781E5B04920}" dt="2025-08-15T10:23:32.812" v="102" actId="255"/>
          <ac:graphicFrameMkLst>
            <pc:docMk/>
            <pc:sldMk cId="1690216847" sldId="321"/>
            <ac:graphicFrameMk id="4" creationId="{2A28FF4E-40E4-E33C-4E39-F9252522F405}"/>
          </ac:graphicFrameMkLst>
        </pc:graphicFrameChg>
      </pc:sldChg>
    </pc:docChg>
  </pc:docChgLst>
  <pc:docChgLst>
    <pc:chgData name="Juliet Kennard" userId="171ce03e-ecb9-44f8-bcbb-a85643c4c66a" providerId="ADAL" clId="{0DBF55F9-6BAF-45F3-A18C-6F5B70B77BD5}"/>
    <pc:docChg chg="custSel modSld modMainMaster">
      <pc:chgData name="Juliet Kennard" userId="171ce03e-ecb9-44f8-bcbb-a85643c4c66a" providerId="ADAL" clId="{0DBF55F9-6BAF-45F3-A18C-6F5B70B77BD5}" dt="2025-08-08T07:33:43.305" v="34" actId="255"/>
      <pc:docMkLst>
        <pc:docMk/>
      </pc:docMkLst>
      <pc:sldChg chg="addSp modSp mod">
        <pc:chgData name="Juliet Kennard" userId="171ce03e-ecb9-44f8-bcbb-a85643c4c66a" providerId="ADAL" clId="{0DBF55F9-6BAF-45F3-A18C-6F5B70B77BD5}" dt="2025-08-08T07:33:43.305" v="34" actId="255"/>
        <pc:sldMkLst>
          <pc:docMk/>
          <pc:sldMk cId="1883610943" sldId="284"/>
        </pc:sldMkLst>
        <pc:spChg chg="add mod">
          <ac:chgData name="Juliet Kennard" userId="171ce03e-ecb9-44f8-bcbb-a85643c4c66a" providerId="ADAL" clId="{0DBF55F9-6BAF-45F3-A18C-6F5B70B77BD5}" dt="2025-08-08T07:33:43.305" v="34" actId="255"/>
          <ac:spMkLst>
            <pc:docMk/>
            <pc:sldMk cId="1883610943" sldId="284"/>
            <ac:spMk id="14" creationId="{2281CF7B-F07A-C049-BDB9-748CCF3F310B}"/>
          </ac:spMkLst>
        </pc:spChg>
      </pc:sldChg>
      <pc:sldMasterChg chg="modSldLayout">
        <pc:chgData name="Juliet Kennard" userId="171ce03e-ecb9-44f8-bcbb-a85643c4c66a" providerId="ADAL" clId="{0DBF55F9-6BAF-45F3-A18C-6F5B70B77BD5}" dt="2025-08-08T07:32:56.276" v="0" actId="21"/>
        <pc:sldMasterMkLst>
          <pc:docMk/>
          <pc:sldMasterMk cId="2405364243" sldId="2147483648"/>
        </pc:sldMasterMkLst>
        <pc:sldLayoutChg chg="delSp mod">
          <pc:chgData name="Juliet Kennard" userId="171ce03e-ecb9-44f8-bcbb-a85643c4c66a" providerId="ADAL" clId="{0DBF55F9-6BAF-45F3-A18C-6F5B70B77BD5}" dt="2025-08-08T07:32:56.276" v="0" actId="21"/>
          <pc:sldLayoutMkLst>
            <pc:docMk/>
            <pc:sldMasterMk cId="2405364243" sldId="2147483648"/>
            <pc:sldLayoutMk cId="1226937080" sldId="214748364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B932F4-3392-4903-9FBE-068B3BE6BE21}" type="datetimeFigureOut">
              <a:rPr lang="en-GB" smtClean="0"/>
              <a:pPr/>
              <a:t>14/08/2025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810BEF-FFB5-400F-BC79-6D8937968685}" type="slidenum">
              <a:rPr lang="en-GB" smtClean="0"/>
              <a:pPr/>
              <a:t>‹#›</a:t>
            </a:fld>
            <a:endParaRPr lang="en-GB"/>
          </a:p>
        </p:txBody>
      </p:sp>
    </p:spTree>
    <p:extLst>
      <p:ext uri="{BB962C8B-B14F-4D97-AF65-F5344CB8AC3E}">
        <p14:creationId xmlns:p14="http://schemas.microsoft.com/office/powerpoint/2010/main" val="3492061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https://www.shutterstock.com/image-photo/puddle-water-on-country-road-countryside-2439228235</a:t>
            </a:r>
          </a:p>
        </p:txBody>
      </p:sp>
      <p:sp>
        <p:nvSpPr>
          <p:cNvPr id="4" name="Slide Number Placeholder 3"/>
          <p:cNvSpPr>
            <a:spLocks noGrp="1"/>
          </p:cNvSpPr>
          <p:nvPr>
            <p:ph type="sldNum" sz="quarter" idx="10"/>
          </p:nvPr>
        </p:nvSpPr>
        <p:spPr/>
        <p:txBody>
          <a:bodyPr/>
          <a:lstStyle/>
          <a:p>
            <a:fld id="{C2810BEF-FFB5-400F-BC79-6D8937968685}" type="slidenum">
              <a:rPr lang="en-GB" smtClean="0"/>
              <a:pPr/>
              <a:t>2</a:t>
            </a:fld>
            <a:endParaRPr lang="en-GB"/>
          </a:p>
        </p:txBody>
      </p:sp>
    </p:spTree>
    <p:extLst>
      <p:ext uri="{BB962C8B-B14F-4D97-AF65-F5344CB8AC3E}">
        <p14:creationId xmlns:p14="http://schemas.microsoft.com/office/powerpoint/2010/main" val="1287325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Mini-whiteboard exercise to recap particle</a:t>
            </a:r>
            <a:r>
              <a:rPr lang="en-GB" baseline="0" dirty="0"/>
              <a:t> theory and changes of state. </a:t>
            </a:r>
            <a:endParaRPr lang="en-GB" dirty="0"/>
          </a:p>
          <a:p>
            <a:endParaRPr lang="en-GB" dirty="0"/>
          </a:p>
          <a:p>
            <a:r>
              <a:rPr lang="en-GB" dirty="0"/>
              <a:t>A solid</a:t>
            </a:r>
          </a:p>
          <a:p>
            <a:r>
              <a:rPr lang="en-GB" dirty="0"/>
              <a:t>B liquid</a:t>
            </a:r>
          </a:p>
          <a:p>
            <a:r>
              <a:rPr lang="en-GB" dirty="0"/>
              <a:t>C</a:t>
            </a:r>
            <a:r>
              <a:rPr lang="en-GB" baseline="0" dirty="0"/>
              <a:t> gas</a:t>
            </a:r>
          </a:p>
          <a:p>
            <a:r>
              <a:rPr lang="en-GB" baseline="0" dirty="0"/>
              <a:t>D melting</a:t>
            </a:r>
          </a:p>
          <a:p>
            <a:r>
              <a:rPr lang="en-GB" baseline="0" dirty="0"/>
              <a:t>E evaporating</a:t>
            </a:r>
          </a:p>
          <a:p>
            <a:r>
              <a:rPr lang="en-GB" baseline="0" dirty="0"/>
              <a:t>F freezing</a:t>
            </a:r>
          </a:p>
          <a:p>
            <a:r>
              <a:rPr lang="en-GB" baseline="0" dirty="0"/>
              <a:t>G condensing</a:t>
            </a:r>
            <a:endParaRPr lang="en-GB" dirty="0"/>
          </a:p>
        </p:txBody>
      </p:sp>
      <p:sp>
        <p:nvSpPr>
          <p:cNvPr id="4" name="Slide Number Placeholder 3"/>
          <p:cNvSpPr>
            <a:spLocks noGrp="1"/>
          </p:cNvSpPr>
          <p:nvPr>
            <p:ph type="sldNum" sz="quarter" idx="10"/>
          </p:nvPr>
        </p:nvSpPr>
        <p:spPr/>
        <p:txBody>
          <a:bodyPr/>
          <a:lstStyle/>
          <a:p>
            <a:fld id="{63FD2BA7-4185-4B4F-A8F6-188B5F927D71}" type="slidenum">
              <a:rPr lang="en-GB" smtClean="0"/>
              <a:t>4</a:t>
            </a:fld>
            <a:endParaRPr lang="en-GB"/>
          </a:p>
        </p:txBody>
      </p:sp>
    </p:spTree>
    <p:extLst>
      <p:ext uri="{BB962C8B-B14F-4D97-AF65-F5344CB8AC3E}">
        <p14:creationId xmlns:p14="http://schemas.microsoft.com/office/powerpoint/2010/main" val="957035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C956C-034C-80FB-5025-D006A19C8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30B4A0-E926-7ABE-11EB-A2B556E038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CF27A2-211A-17B5-0DE0-AA13AB76F86B}"/>
              </a:ext>
            </a:extLst>
          </p:cNvPr>
          <p:cNvSpPr>
            <a:spLocks noGrp="1"/>
          </p:cNvSpPr>
          <p:nvPr>
            <p:ph type="body" idx="1"/>
          </p:nvPr>
        </p:nvSpPr>
        <p:spPr/>
        <p:txBody>
          <a:bodyPr/>
          <a:lstStyle/>
          <a:p>
            <a:r>
              <a:rPr lang="en-GB" dirty="0"/>
              <a:t>Mini-whiteboard exercise to recap particle</a:t>
            </a:r>
            <a:r>
              <a:rPr lang="en-GB" baseline="0" dirty="0"/>
              <a:t> theory and changes of state. </a:t>
            </a:r>
            <a:endParaRPr lang="en-GB" dirty="0"/>
          </a:p>
          <a:p>
            <a:endParaRPr lang="en-GB" dirty="0"/>
          </a:p>
          <a:p>
            <a:r>
              <a:rPr lang="en-GB" dirty="0"/>
              <a:t>A solid</a:t>
            </a:r>
          </a:p>
          <a:p>
            <a:r>
              <a:rPr lang="en-GB" dirty="0"/>
              <a:t>B liquid</a:t>
            </a:r>
          </a:p>
          <a:p>
            <a:r>
              <a:rPr lang="en-GB" dirty="0"/>
              <a:t>C</a:t>
            </a:r>
            <a:r>
              <a:rPr lang="en-GB" baseline="0" dirty="0"/>
              <a:t> gas</a:t>
            </a:r>
          </a:p>
          <a:p>
            <a:r>
              <a:rPr lang="en-GB" baseline="0" dirty="0"/>
              <a:t>D melting</a:t>
            </a:r>
          </a:p>
          <a:p>
            <a:r>
              <a:rPr lang="en-GB" baseline="0" dirty="0"/>
              <a:t>E evaporating</a:t>
            </a:r>
          </a:p>
          <a:p>
            <a:r>
              <a:rPr lang="en-GB" baseline="0" dirty="0"/>
              <a:t>F freezing</a:t>
            </a:r>
          </a:p>
          <a:p>
            <a:r>
              <a:rPr lang="en-GB" baseline="0" dirty="0"/>
              <a:t>G condensing</a:t>
            </a:r>
            <a:endParaRPr lang="en-GB" dirty="0"/>
          </a:p>
        </p:txBody>
      </p:sp>
      <p:sp>
        <p:nvSpPr>
          <p:cNvPr id="4" name="Slide Number Placeholder 3">
            <a:extLst>
              <a:ext uri="{FF2B5EF4-FFF2-40B4-BE49-F238E27FC236}">
                <a16:creationId xmlns:a16="http://schemas.microsoft.com/office/drawing/2014/main" id="{B0EBECE1-7E05-E0DC-09D0-E63AB98DDF91}"/>
              </a:ext>
            </a:extLst>
          </p:cNvPr>
          <p:cNvSpPr>
            <a:spLocks noGrp="1"/>
          </p:cNvSpPr>
          <p:nvPr>
            <p:ph type="sldNum" sz="quarter" idx="10"/>
          </p:nvPr>
        </p:nvSpPr>
        <p:spPr/>
        <p:txBody>
          <a:bodyPr/>
          <a:lstStyle/>
          <a:p>
            <a:fld id="{63FD2BA7-4185-4B4F-A8F6-188B5F927D71}" type="slidenum">
              <a:rPr lang="en-GB" smtClean="0"/>
              <a:t>5</a:t>
            </a:fld>
            <a:endParaRPr lang="en-GB"/>
          </a:p>
        </p:txBody>
      </p:sp>
    </p:spTree>
    <p:extLst>
      <p:ext uri="{BB962C8B-B14F-4D97-AF65-F5344CB8AC3E}">
        <p14:creationId xmlns:p14="http://schemas.microsoft.com/office/powerpoint/2010/main" val="4229010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https://www.shutterstock.com/image-photo/clean-clothes-hanging-on-washing-line-2222146781</a:t>
            </a:r>
          </a:p>
        </p:txBody>
      </p:sp>
      <p:sp>
        <p:nvSpPr>
          <p:cNvPr id="4" name="Slide Number Placeholder 3"/>
          <p:cNvSpPr>
            <a:spLocks noGrp="1"/>
          </p:cNvSpPr>
          <p:nvPr>
            <p:ph type="sldNum" sz="quarter" idx="10"/>
          </p:nvPr>
        </p:nvSpPr>
        <p:spPr/>
        <p:txBody>
          <a:bodyPr/>
          <a:lstStyle/>
          <a:p>
            <a:fld id="{C2810BEF-FFB5-400F-BC79-6D8937968685}" type="slidenum">
              <a:rPr lang="en-GB" smtClean="0"/>
              <a:pPr/>
              <a:t>11</a:t>
            </a:fld>
            <a:endParaRPr lang="en-GB"/>
          </a:p>
        </p:txBody>
      </p:sp>
    </p:spTree>
    <p:extLst>
      <p:ext uri="{BB962C8B-B14F-4D97-AF65-F5344CB8AC3E}">
        <p14:creationId xmlns:p14="http://schemas.microsoft.com/office/powerpoint/2010/main" val="416624406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Rate of evaporation</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49999" y="5850000"/>
            <a:ext cx="2470451" cy="336777"/>
          </a:xfrm>
          <a:prstGeom prst="rect">
            <a:avLst/>
          </a:prstGeom>
        </p:spPr>
        <p:txBody>
          <a:bodyPr vert="horz" lIns="0" tIns="0" rIns="0" bIns="0" rtlCol="0" anchor="b" anchorCtr="0">
            <a:normAutofit fontScale="92500"/>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none" kern="1200" dirty="0">
                <a:solidFill>
                  <a:schemeClr val="bg1"/>
                </a:solidFill>
                <a:effectLst/>
                <a:latin typeface="Century Gothic" panose="020B0502020202020204" pitchFamily="34" charset="0"/>
                <a:ea typeface="+mj-ea"/>
                <a:cs typeface="+mj-cs"/>
              </a:rPr>
              <a:t>wheelbarrow</a:t>
            </a:r>
            <a:endParaRPr lang="en-US" sz="1600" u="none" dirty="0">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49999" y="5850000"/>
            <a:ext cx="260345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none" kern="1200" dirty="0">
                <a:solidFill>
                  <a:schemeClr val="bg1"/>
                </a:solidFill>
                <a:effectLst/>
                <a:latin typeface="Century Gothic" panose="020B0502020202020204" pitchFamily="34" charset="0"/>
                <a:ea typeface="+mj-ea"/>
                <a:cs typeface="+mj-cs"/>
              </a:rPr>
              <a:t>wheelbarrow</a:t>
            </a:r>
            <a:endParaRPr lang="en-US" sz="1600" u="none" dirty="0">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Side heading</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8/14/2025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3F8qgWx"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p:txBody>
          <a:bodyPr/>
          <a:lstStyle/>
          <a:p>
            <a:r>
              <a:rPr lang="en-US" dirty="0"/>
              <a:t>Rate of evaporation</a:t>
            </a:r>
          </a:p>
        </p:txBody>
      </p:sp>
      <p:sp>
        <p:nvSpPr>
          <p:cNvPr id="8" name="Oval 7">
            <a:extLst>
              <a:ext uri="{FF2B5EF4-FFF2-40B4-BE49-F238E27FC236}">
                <a16:creationId xmlns:a16="http://schemas.microsoft.com/office/drawing/2014/main" id="{A7335F0B-29F5-2648-9B20-470CA4A491D6}"/>
              </a:ext>
              <a:ext uri="{C183D7F6-B498-43B3-948B-1728B52AA6E4}">
                <adec:decorative xmlns:adec="http://schemas.microsoft.com/office/drawing/2017/decorative" val="1"/>
              </a:ext>
            </a:extLst>
          </p:cNvPr>
          <p:cNvSpPr/>
          <p:nvPr/>
        </p:nvSpPr>
        <p:spPr>
          <a:xfrm>
            <a:off x="8827625" y="-870363"/>
            <a:ext cx="4320000" cy="4320000"/>
          </a:xfrm>
          <a:prstGeom prst="ellipse">
            <a:avLst/>
          </a:prstGeom>
          <a:blipFill>
            <a:blip r:embed="rId2" cstate="print">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2281CF7B-F07A-C049-BDB9-748CCF3F310B}"/>
              </a:ext>
            </a:extLst>
          </p:cNvPr>
          <p:cNvSpPr txBox="1">
            <a:spLocks/>
          </p:cNvSpPr>
          <p:nvPr/>
        </p:nvSpPr>
        <p:spPr>
          <a:xfrm>
            <a:off x="7348655" y="5850000"/>
            <a:ext cx="4398648"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800" b="1" i="0" u="none" kern="1200" dirty="0">
                <a:solidFill>
                  <a:schemeClr val="bg1"/>
                </a:solidFill>
                <a:effectLst/>
                <a:latin typeface="Century Gothic" panose="020B0502020202020204" pitchFamily="34" charset="0"/>
                <a:ea typeface="+mj-ea"/>
                <a:cs typeface="+mj-cs"/>
              </a:rPr>
              <a:t>Downloaded from: </a:t>
            </a:r>
            <a:r>
              <a:rPr lang="en-GB" sz="1800" b="1" i="0" u="none" kern="1200" dirty="0">
                <a:solidFill>
                  <a:schemeClr val="bg1"/>
                </a:solidFill>
                <a:effectLst/>
                <a:latin typeface="Century Gothic" panose="020B0502020202020204" pitchFamily="34" charset="0"/>
                <a:ea typeface="+mj-ea"/>
                <a:cs typeface="+mj-cs"/>
                <a:hlinkClick r:id="rId3">
                  <a:extLst>
                    <a:ext uri="{A12FA001-AC4F-418D-AE19-62706E023703}">
                      <ahyp:hlinkClr xmlns:ahyp="http://schemas.microsoft.com/office/drawing/2018/hyperlinkcolor" val="tx"/>
                    </a:ext>
                  </a:extLst>
                </a:hlinkClick>
              </a:rPr>
              <a:t>rsc.li/3F8qgWx </a:t>
            </a:r>
            <a:endParaRPr lang="en-US" sz="1800" u="none" dirty="0">
              <a:solidFill>
                <a:schemeClr val="bg1"/>
              </a:solidFill>
            </a:endParaRPr>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Introduction</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dirty="0"/>
              <a:t>The problem</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414658"/>
            <a:ext cx="4450539" cy="4903342"/>
          </a:xfrm>
        </p:spPr>
        <p:txBody>
          <a:bodyPr>
            <a:normAutofit lnSpcReduction="10000"/>
          </a:bodyPr>
          <a:lstStyle/>
          <a:p>
            <a:r>
              <a:rPr lang="en-GB" dirty="0"/>
              <a:t>Evaporation is the conversion of liquid to vapour without the boiling point necessarily being reached.</a:t>
            </a:r>
          </a:p>
          <a:p>
            <a:r>
              <a:rPr lang="en-GB" b="1" dirty="0">
                <a:solidFill>
                  <a:srgbClr val="006F62"/>
                </a:solidFill>
              </a:rPr>
              <a:t>How will this puddle change as the water evaporates?</a:t>
            </a:r>
          </a:p>
          <a:p>
            <a:endParaRPr lang="en-GB" dirty="0"/>
          </a:p>
          <a:p>
            <a:endParaRPr lang="en-GB" dirty="0"/>
          </a:p>
          <a:p>
            <a:r>
              <a:rPr lang="en-GB" dirty="0"/>
              <a:t>In today’s lesson you will investigate the time taken for a drop of propanone to evaporate under different conditions.</a:t>
            </a:r>
          </a:p>
        </p:txBody>
      </p:sp>
      <p:pic>
        <p:nvPicPr>
          <p:cNvPr id="1026" name="Picture 2" descr="A photo of a puddle on a gravel road. The  road around is dry">
            <a:extLst>
              <a:ext uri="{FF2B5EF4-FFF2-40B4-BE49-F238E27FC236}">
                <a16:creationId xmlns:a16="http://schemas.microsoft.com/office/drawing/2014/main" id="{A89E19AF-AF2F-DCF0-4FAB-1F0667CBFF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6936" r="16936"/>
          <a:stretch/>
        </p:blipFill>
        <p:spPr bwMode="auto">
          <a:xfrm>
            <a:off x="5379396" y="540000"/>
            <a:ext cx="5482035" cy="55303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F2AB07C-D941-A708-9D9E-2AAC13CC9D61}"/>
              </a:ext>
            </a:extLst>
          </p:cNvPr>
          <p:cNvSpPr txBox="1"/>
          <p:nvPr/>
        </p:nvSpPr>
        <p:spPr>
          <a:xfrm>
            <a:off x="8430322" y="6070363"/>
            <a:ext cx="2521844" cy="261610"/>
          </a:xfrm>
          <a:prstGeom prst="rect">
            <a:avLst/>
          </a:prstGeom>
          <a:noFill/>
        </p:spPr>
        <p:txBody>
          <a:bodyPr wrap="none" rtlCol="0">
            <a:spAutoFit/>
          </a:bodyPr>
          <a:lstStyle/>
          <a:p>
            <a:r>
              <a:rPr lang="en-GB" sz="1100" dirty="0">
                <a:latin typeface="Century Gothic" panose="020B0502020202020204" pitchFamily="34" charset="0"/>
              </a:rPr>
              <a:t>Source: Shutterstock/Mentor Beqiri</a:t>
            </a:r>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lvl="0" indent="0">
              <a:buNone/>
            </a:pPr>
            <a:r>
              <a:rPr lang="en-GB" dirty="0"/>
              <a:t>During this lesson you will:</a:t>
            </a:r>
          </a:p>
          <a:p>
            <a:pPr lvl="0"/>
            <a:r>
              <a:rPr lang="en-GB" dirty="0"/>
              <a:t>carry out an investigation into the rate of evaporation of </a:t>
            </a:r>
            <a:r>
              <a:rPr lang="en-GB" dirty="0" err="1"/>
              <a:t>propanone</a:t>
            </a:r>
            <a:r>
              <a:rPr lang="en-GB" dirty="0"/>
              <a:t>.</a:t>
            </a:r>
          </a:p>
          <a:p>
            <a:pPr lvl="0"/>
            <a:r>
              <a:rPr lang="en-GB" dirty="0"/>
              <a:t>make and record observations.</a:t>
            </a:r>
          </a:p>
          <a:p>
            <a:pPr lvl="0"/>
            <a:r>
              <a:rPr lang="en-GB" dirty="0"/>
              <a:t>use particle theory to explain your results.</a:t>
            </a:r>
          </a:p>
        </p:txBody>
      </p:sp>
      <p:sp>
        <p:nvSpPr>
          <p:cNvPr id="5" name="Vertical Title 1">
            <a:extLst>
              <a:ext uri="{FF2B5EF4-FFF2-40B4-BE49-F238E27FC236}">
                <a16:creationId xmlns:a16="http://schemas.microsoft.com/office/drawing/2014/main" id="{5E669BF9-8FCE-EEBA-5FB0-94CF003D558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62948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40335829-57ED-B34D-851D-AF966B65F04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Starter</a:t>
            </a:r>
            <a:endParaRPr lang="en-US" sz="2200" dirty="0">
              <a:solidFill>
                <a:schemeClr val="bg1"/>
              </a:solidFill>
            </a:endParaRPr>
          </a:p>
        </p:txBody>
      </p:sp>
      <p:sp>
        <p:nvSpPr>
          <p:cNvPr id="2" name="Title 1"/>
          <p:cNvSpPr>
            <a:spLocks noGrp="1"/>
          </p:cNvSpPr>
          <p:nvPr>
            <p:ph type="title"/>
          </p:nvPr>
        </p:nvSpPr>
        <p:spPr/>
        <p:txBody>
          <a:bodyPr/>
          <a:lstStyle/>
          <a:p>
            <a:r>
              <a:rPr lang="en-GB" dirty="0"/>
              <a:t>Revisiting changes of state</a:t>
            </a:r>
          </a:p>
        </p:txBody>
      </p:sp>
      <p:pic>
        <p:nvPicPr>
          <p:cNvPr id="5" name="Content Placeholder 4" descr="There are three images all containing grey circles which are the same size and shape. The image on the far left has grey circles arranged in a regular structure of five columns and five rows with all the circles touching. This image is labelled ice. There is a label above (A) to be filled in. The second image shows the grey circles in a container. They are not in a regular arrangement but most are touching and moving over each other. This image is labelled water. There is a label above (B) to be filled in. The third image shows six grey circles which are all separate from one another. This image is labelled steam. There is another label above (C) to be filled in. There  are four arrows with labels to be filled in. The four arrows point from ice to water (D), water to steam (E), steam to water (G) and water to ice (F)."/>
          <p:cNvPicPr>
            <a:picLocks noGrp="1"/>
          </p:cNvPicPr>
          <p:nvPr>
            <p:ph idx="10"/>
          </p:nvPr>
        </p:nvPicPr>
        <p:blipFill>
          <a:blip r:embed="rId3" cstate="print">
            <a:extLst>
              <a:ext uri="{28A0092B-C50C-407E-A947-70E740481C1C}">
                <a14:useLocalDpi xmlns:a14="http://schemas.microsoft.com/office/drawing/2010/main" val="0"/>
              </a:ext>
            </a:extLst>
          </a:blip>
          <a:stretch>
            <a:fillRect/>
          </a:stretch>
        </p:blipFill>
        <p:spPr bwMode="auto">
          <a:xfrm>
            <a:off x="1689360" y="1310104"/>
            <a:ext cx="8329391" cy="5012895"/>
          </a:xfrm>
          <a:prstGeom prst="rect">
            <a:avLst/>
          </a:prstGeom>
          <a:noFill/>
          <a:ln>
            <a:noFill/>
          </a:ln>
        </p:spPr>
      </p:pic>
      <p:sp>
        <p:nvSpPr>
          <p:cNvPr id="6" name="TextBox 5">
            <a:extLst>
              <a:ext uri="{C183D7F6-B498-43B3-948B-1728B52AA6E4}">
                <adec:decorative xmlns:adec="http://schemas.microsoft.com/office/drawing/2017/decorative" val="1"/>
              </a:ext>
            </a:extLst>
          </p:cNvPr>
          <p:cNvSpPr txBox="1"/>
          <p:nvPr/>
        </p:nvSpPr>
        <p:spPr>
          <a:xfrm>
            <a:off x="1835341" y="1633533"/>
            <a:ext cx="551146" cy="646331"/>
          </a:xfrm>
          <a:prstGeom prst="rect">
            <a:avLst/>
          </a:prstGeom>
          <a:noFill/>
        </p:spPr>
        <p:txBody>
          <a:bodyPr wrap="square" rtlCol="0">
            <a:spAutoFit/>
          </a:bodyPr>
          <a:lstStyle/>
          <a:p>
            <a:r>
              <a:rPr lang="en-GB" sz="3600" b="1" dirty="0"/>
              <a:t>A</a:t>
            </a:r>
          </a:p>
        </p:txBody>
      </p:sp>
      <p:sp>
        <p:nvSpPr>
          <p:cNvPr id="7" name="TextBox 6">
            <a:extLst>
              <a:ext uri="{C183D7F6-B498-43B3-948B-1728B52AA6E4}">
                <adec:decorative xmlns:adec="http://schemas.microsoft.com/office/drawing/2017/decorative" val="1"/>
              </a:ext>
            </a:extLst>
          </p:cNvPr>
          <p:cNvSpPr txBox="1"/>
          <p:nvPr/>
        </p:nvSpPr>
        <p:spPr>
          <a:xfrm>
            <a:off x="4619667" y="1654215"/>
            <a:ext cx="551146" cy="646331"/>
          </a:xfrm>
          <a:prstGeom prst="rect">
            <a:avLst/>
          </a:prstGeom>
          <a:noFill/>
        </p:spPr>
        <p:txBody>
          <a:bodyPr wrap="square" rtlCol="0">
            <a:spAutoFit/>
          </a:bodyPr>
          <a:lstStyle/>
          <a:p>
            <a:r>
              <a:rPr lang="en-GB" sz="3600" b="1" dirty="0"/>
              <a:t>B</a:t>
            </a:r>
          </a:p>
        </p:txBody>
      </p:sp>
      <p:sp>
        <p:nvSpPr>
          <p:cNvPr id="8" name="TextBox 7">
            <a:extLst>
              <a:ext uri="{C183D7F6-B498-43B3-948B-1728B52AA6E4}">
                <adec:decorative xmlns:adec="http://schemas.microsoft.com/office/drawing/2017/decorative" val="1"/>
              </a:ext>
            </a:extLst>
          </p:cNvPr>
          <p:cNvSpPr txBox="1"/>
          <p:nvPr/>
        </p:nvSpPr>
        <p:spPr>
          <a:xfrm>
            <a:off x="3223364" y="1193255"/>
            <a:ext cx="551146" cy="646331"/>
          </a:xfrm>
          <a:prstGeom prst="rect">
            <a:avLst/>
          </a:prstGeom>
          <a:noFill/>
        </p:spPr>
        <p:txBody>
          <a:bodyPr wrap="square" rtlCol="0">
            <a:spAutoFit/>
          </a:bodyPr>
          <a:lstStyle/>
          <a:p>
            <a:r>
              <a:rPr lang="en-GB" sz="3600" b="1" dirty="0"/>
              <a:t>D</a:t>
            </a:r>
          </a:p>
        </p:txBody>
      </p:sp>
      <p:sp>
        <p:nvSpPr>
          <p:cNvPr id="9" name="TextBox 8">
            <a:extLst>
              <a:ext uri="{C183D7F6-B498-43B3-948B-1728B52AA6E4}">
                <adec:decorative xmlns:adec="http://schemas.microsoft.com/office/drawing/2017/decorative" val="1"/>
              </a:ext>
            </a:extLst>
          </p:cNvPr>
          <p:cNvSpPr txBox="1"/>
          <p:nvPr/>
        </p:nvSpPr>
        <p:spPr>
          <a:xfrm>
            <a:off x="7499505" y="1677306"/>
            <a:ext cx="551146" cy="646331"/>
          </a:xfrm>
          <a:prstGeom prst="rect">
            <a:avLst/>
          </a:prstGeom>
          <a:noFill/>
        </p:spPr>
        <p:txBody>
          <a:bodyPr wrap="square" rtlCol="0">
            <a:spAutoFit/>
          </a:bodyPr>
          <a:lstStyle/>
          <a:p>
            <a:r>
              <a:rPr lang="en-GB" sz="3600" b="1" dirty="0"/>
              <a:t>C</a:t>
            </a:r>
          </a:p>
        </p:txBody>
      </p:sp>
      <p:sp>
        <p:nvSpPr>
          <p:cNvPr id="10" name="TextBox 9">
            <a:extLst>
              <a:ext uri="{C183D7F6-B498-43B3-948B-1728B52AA6E4}">
                <adec:decorative xmlns:adec="http://schemas.microsoft.com/office/drawing/2017/decorative" val="1"/>
              </a:ext>
            </a:extLst>
          </p:cNvPr>
          <p:cNvSpPr txBox="1"/>
          <p:nvPr/>
        </p:nvSpPr>
        <p:spPr>
          <a:xfrm>
            <a:off x="6200730" y="1218927"/>
            <a:ext cx="551146" cy="646331"/>
          </a:xfrm>
          <a:prstGeom prst="rect">
            <a:avLst/>
          </a:prstGeom>
          <a:noFill/>
        </p:spPr>
        <p:txBody>
          <a:bodyPr wrap="square" rtlCol="0">
            <a:spAutoFit/>
          </a:bodyPr>
          <a:lstStyle/>
          <a:p>
            <a:r>
              <a:rPr lang="en-GB" sz="3600" b="1" dirty="0"/>
              <a:t>E</a:t>
            </a:r>
          </a:p>
        </p:txBody>
      </p:sp>
      <p:sp>
        <p:nvSpPr>
          <p:cNvPr id="11" name="TextBox 10">
            <a:extLst>
              <a:ext uri="{C183D7F6-B498-43B3-948B-1728B52AA6E4}">
                <adec:decorative xmlns:adec="http://schemas.microsoft.com/office/drawing/2017/decorative" val="1"/>
              </a:ext>
            </a:extLst>
          </p:cNvPr>
          <p:cNvSpPr txBox="1"/>
          <p:nvPr/>
        </p:nvSpPr>
        <p:spPr>
          <a:xfrm>
            <a:off x="6260437" y="5727468"/>
            <a:ext cx="551146" cy="646331"/>
          </a:xfrm>
          <a:prstGeom prst="rect">
            <a:avLst/>
          </a:prstGeom>
          <a:noFill/>
        </p:spPr>
        <p:txBody>
          <a:bodyPr wrap="square" rtlCol="0">
            <a:spAutoFit/>
          </a:bodyPr>
          <a:lstStyle/>
          <a:p>
            <a:r>
              <a:rPr lang="en-GB" sz="3600" b="1" dirty="0"/>
              <a:t>G</a:t>
            </a:r>
          </a:p>
        </p:txBody>
      </p:sp>
      <p:sp>
        <p:nvSpPr>
          <p:cNvPr id="12" name="TextBox 11"/>
          <p:cNvSpPr txBox="1"/>
          <p:nvPr/>
        </p:nvSpPr>
        <p:spPr>
          <a:xfrm>
            <a:off x="3341527" y="5727468"/>
            <a:ext cx="551146" cy="646331"/>
          </a:xfrm>
          <a:prstGeom prst="rect">
            <a:avLst/>
          </a:prstGeom>
          <a:noFill/>
        </p:spPr>
        <p:txBody>
          <a:bodyPr wrap="square" rtlCol="0">
            <a:spAutoFit/>
          </a:bodyPr>
          <a:lstStyle/>
          <a:p>
            <a:r>
              <a:rPr lang="en-GB" sz="3600" b="1" dirty="0"/>
              <a:t>F</a:t>
            </a:r>
          </a:p>
        </p:txBody>
      </p:sp>
    </p:spTree>
    <p:extLst>
      <p:ext uri="{BB962C8B-B14F-4D97-AF65-F5344CB8AC3E}">
        <p14:creationId xmlns:p14="http://schemas.microsoft.com/office/powerpoint/2010/main" val="3363204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985E6-C2D1-8919-BCBE-043B23FCDED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89903E39-C091-C254-8189-048934604355}"/>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Starter: answers</a:t>
            </a:r>
            <a:endParaRPr lang="en-US" sz="2200" dirty="0">
              <a:solidFill>
                <a:schemeClr val="bg1"/>
              </a:solidFill>
            </a:endParaRPr>
          </a:p>
        </p:txBody>
      </p:sp>
      <p:sp>
        <p:nvSpPr>
          <p:cNvPr id="2" name="Title 1">
            <a:extLst>
              <a:ext uri="{FF2B5EF4-FFF2-40B4-BE49-F238E27FC236}">
                <a16:creationId xmlns:a16="http://schemas.microsoft.com/office/drawing/2014/main" id="{274643BF-FB1B-365D-B8C1-205B6C2510E9}"/>
              </a:ext>
            </a:extLst>
          </p:cNvPr>
          <p:cNvSpPr>
            <a:spLocks noGrp="1"/>
          </p:cNvSpPr>
          <p:nvPr>
            <p:ph type="title"/>
          </p:nvPr>
        </p:nvSpPr>
        <p:spPr/>
        <p:txBody>
          <a:bodyPr/>
          <a:lstStyle/>
          <a:p>
            <a:r>
              <a:rPr lang="en-GB" dirty="0"/>
              <a:t>Revisiting changes of state: answers</a:t>
            </a:r>
          </a:p>
        </p:txBody>
      </p:sp>
      <p:pic>
        <p:nvPicPr>
          <p:cNvPr id="5" name="Content Placeholder 4" descr="There are three images all containing grey circles which are the same size and shape. The image on the far left has grey circles arranged in a regular structure of five columns and five rows with all the circles touching. This image is labelled ice. There is a label above (A) which says 'solid'. The second image shows the grey circles in a container. They are not in a regular arrangement but most are touching and moving over each other. This image is labelled water. There is a label above (B) which says 'liquid'. The third image shows six grey circles which are all separate from one another. This image is labelled steam. There is another label above (C) which says 'gas'. There  are four arrows with labels. The four arrows point from ice to water (D) which is labelled 'melting; water to steam (E) which is labelled 'boiling); steam to water (G) which is labelled 'condensing' and water to ice (F) which is labelled 'freezing'.">
            <a:extLst>
              <a:ext uri="{FF2B5EF4-FFF2-40B4-BE49-F238E27FC236}">
                <a16:creationId xmlns:a16="http://schemas.microsoft.com/office/drawing/2014/main" id="{6CF35890-EE08-FA4B-3073-185A0EB7A650}"/>
              </a:ext>
            </a:extLst>
          </p:cNvPr>
          <p:cNvPicPr>
            <a:picLocks noGrp="1"/>
          </p:cNvPicPr>
          <p:nvPr>
            <p:ph idx="10"/>
          </p:nvPr>
        </p:nvPicPr>
        <p:blipFill>
          <a:blip r:embed="rId3" cstate="print">
            <a:extLst>
              <a:ext uri="{28A0092B-C50C-407E-A947-70E740481C1C}">
                <a14:useLocalDpi xmlns:a14="http://schemas.microsoft.com/office/drawing/2010/main" val="0"/>
              </a:ext>
            </a:extLst>
          </a:blip>
          <a:srcRect/>
          <a:stretch/>
        </p:blipFill>
        <p:spPr bwMode="auto">
          <a:xfrm>
            <a:off x="1370413" y="1377623"/>
            <a:ext cx="8282321" cy="4946276"/>
          </a:xfrm>
          <a:prstGeom prst="rect">
            <a:avLst/>
          </a:prstGeom>
          <a:noFill/>
          <a:ln>
            <a:noFill/>
          </a:ln>
        </p:spPr>
      </p:pic>
      <p:sp>
        <p:nvSpPr>
          <p:cNvPr id="6" name="TextBox 5">
            <a:extLst>
              <a:ext uri="{FF2B5EF4-FFF2-40B4-BE49-F238E27FC236}">
                <a16:creationId xmlns:a16="http://schemas.microsoft.com/office/drawing/2014/main" id="{E52A0D9C-C759-FAA2-803A-42AEFE7FD06A}"/>
              </a:ext>
              <a:ext uri="{C183D7F6-B498-43B3-948B-1728B52AA6E4}">
                <adec:decorative xmlns:adec="http://schemas.microsoft.com/office/drawing/2017/decorative" val="1"/>
              </a:ext>
            </a:extLst>
          </p:cNvPr>
          <p:cNvSpPr txBox="1"/>
          <p:nvPr/>
        </p:nvSpPr>
        <p:spPr>
          <a:xfrm>
            <a:off x="2255051" y="1544427"/>
            <a:ext cx="551146" cy="646331"/>
          </a:xfrm>
          <a:prstGeom prst="rect">
            <a:avLst/>
          </a:prstGeom>
          <a:noFill/>
        </p:spPr>
        <p:txBody>
          <a:bodyPr wrap="square" rtlCol="0">
            <a:spAutoFit/>
          </a:bodyPr>
          <a:lstStyle/>
          <a:p>
            <a:r>
              <a:rPr lang="en-GB" sz="3600" b="1" dirty="0"/>
              <a:t>A</a:t>
            </a:r>
          </a:p>
        </p:txBody>
      </p:sp>
      <p:sp>
        <p:nvSpPr>
          <p:cNvPr id="7" name="TextBox 6">
            <a:extLst>
              <a:ext uri="{FF2B5EF4-FFF2-40B4-BE49-F238E27FC236}">
                <a16:creationId xmlns:a16="http://schemas.microsoft.com/office/drawing/2014/main" id="{591AA0C7-CD57-39A8-510F-BD33DC134B05}"/>
              </a:ext>
              <a:ext uri="{C183D7F6-B498-43B3-948B-1728B52AA6E4}">
                <adec:decorative xmlns:adec="http://schemas.microsoft.com/office/drawing/2017/decorative" val="1"/>
              </a:ext>
            </a:extLst>
          </p:cNvPr>
          <p:cNvSpPr txBox="1"/>
          <p:nvPr/>
        </p:nvSpPr>
        <p:spPr>
          <a:xfrm>
            <a:off x="4912879" y="1582790"/>
            <a:ext cx="551146" cy="646331"/>
          </a:xfrm>
          <a:prstGeom prst="rect">
            <a:avLst/>
          </a:prstGeom>
          <a:noFill/>
        </p:spPr>
        <p:txBody>
          <a:bodyPr wrap="square" rtlCol="0">
            <a:spAutoFit/>
          </a:bodyPr>
          <a:lstStyle/>
          <a:p>
            <a:r>
              <a:rPr lang="en-GB" sz="3600" b="1" dirty="0"/>
              <a:t>B</a:t>
            </a:r>
          </a:p>
        </p:txBody>
      </p:sp>
      <p:sp>
        <p:nvSpPr>
          <p:cNvPr id="8" name="TextBox 7">
            <a:extLst>
              <a:ext uri="{FF2B5EF4-FFF2-40B4-BE49-F238E27FC236}">
                <a16:creationId xmlns:a16="http://schemas.microsoft.com/office/drawing/2014/main" id="{435327DF-70FE-FD64-6BCC-527817F92482}"/>
              </a:ext>
              <a:ext uri="{C183D7F6-B498-43B3-948B-1728B52AA6E4}">
                <adec:decorative xmlns:adec="http://schemas.microsoft.com/office/drawing/2017/decorative" val="1"/>
              </a:ext>
            </a:extLst>
          </p:cNvPr>
          <p:cNvSpPr txBox="1"/>
          <p:nvPr/>
        </p:nvSpPr>
        <p:spPr>
          <a:xfrm>
            <a:off x="3378879" y="1282365"/>
            <a:ext cx="551146" cy="646331"/>
          </a:xfrm>
          <a:prstGeom prst="rect">
            <a:avLst/>
          </a:prstGeom>
          <a:noFill/>
        </p:spPr>
        <p:txBody>
          <a:bodyPr wrap="square" rtlCol="0">
            <a:spAutoFit/>
          </a:bodyPr>
          <a:lstStyle/>
          <a:p>
            <a:r>
              <a:rPr lang="en-GB" sz="3600" b="1" dirty="0"/>
              <a:t>D</a:t>
            </a:r>
          </a:p>
        </p:txBody>
      </p:sp>
      <p:sp>
        <p:nvSpPr>
          <p:cNvPr id="9" name="TextBox 8">
            <a:extLst>
              <a:ext uri="{FF2B5EF4-FFF2-40B4-BE49-F238E27FC236}">
                <a16:creationId xmlns:a16="http://schemas.microsoft.com/office/drawing/2014/main" id="{C0E9245F-8793-05DC-935D-3AC6A4602E7C}"/>
              </a:ext>
              <a:ext uri="{C183D7F6-B498-43B3-948B-1728B52AA6E4}">
                <adec:decorative xmlns:adec="http://schemas.microsoft.com/office/drawing/2017/decorative" val="1"/>
              </a:ext>
            </a:extLst>
          </p:cNvPr>
          <p:cNvSpPr txBox="1"/>
          <p:nvPr/>
        </p:nvSpPr>
        <p:spPr>
          <a:xfrm>
            <a:off x="7720838" y="1611521"/>
            <a:ext cx="551146" cy="646331"/>
          </a:xfrm>
          <a:prstGeom prst="rect">
            <a:avLst/>
          </a:prstGeom>
          <a:noFill/>
        </p:spPr>
        <p:txBody>
          <a:bodyPr wrap="square" rtlCol="0">
            <a:spAutoFit/>
          </a:bodyPr>
          <a:lstStyle/>
          <a:p>
            <a:r>
              <a:rPr lang="en-GB" sz="3600" b="1" dirty="0"/>
              <a:t>C</a:t>
            </a:r>
          </a:p>
        </p:txBody>
      </p:sp>
      <p:sp>
        <p:nvSpPr>
          <p:cNvPr id="10" name="TextBox 9">
            <a:extLst>
              <a:ext uri="{FF2B5EF4-FFF2-40B4-BE49-F238E27FC236}">
                <a16:creationId xmlns:a16="http://schemas.microsoft.com/office/drawing/2014/main" id="{4814493E-F0F3-C060-6953-534910E4C2F8}"/>
              </a:ext>
              <a:ext uri="{C183D7F6-B498-43B3-948B-1728B52AA6E4}">
                <adec:decorative xmlns:adec="http://schemas.microsoft.com/office/drawing/2017/decorative" val="1"/>
              </a:ext>
            </a:extLst>
          </p:cNvPr>
          <p:cNvSpPr txBox="1"/>
          <p:nvPr/>
        </p:nvSpPr>
        <p:spPr>
          <a:xfrm>
            <a:off x="6220730" y="1252132"/>
            <a:ext cx="551146" cy="646331"/>
          </a:xfrm>
          <a:prstGeom prst="rect">
            <a:avLst/>
          </a:prstGeom>
          <a:noFill/>
        </p:spPr>
        <p:txBody>
          <a:bodyPr wrap="square" rtlCol="0">
            <a:spAutoFit/>
          </a:bodyPr>
          <a:lstStyle/>
          <a:p>
            <a:r>
              <a:rPr lang="en-GB" sz="3600" b="1" dirty="0"/>
              <a:t>E</a:t>
            </a:r>
          </a:p>
        </p:txBody>
      </p:sp>
      <p:sp>
        <p:nvSpPr>
          <p:cNvPr id="11" name="TextBox 10">
            <a:extLst>
              <a:ext uri="{FF2B5EF4-FFF2-40B4-BE49-F238E27FC236}">
                <a16:creationId xmlns:a16="http://schemas.microsoft.com/office/drawing/2014/main" id="{D812A7A1-3244-33F0-182C-FF05F6262C45}"/>
              </a:ext>
              <a:ext uri="{C183D7F6-B498-43B3-948B-1728B52AA6E4}">
                <adec:decorative xmlns:adec="http://schemas.microsoft.com/office/drawing/2017/decorative" val="1"/>
              </a:ext>
            </a:extLst>
          </p:cNvPr>
          <p:cNvSpPr txBox="1"/>
          <p:nvPr/>
        </p:nvSpPr>
        <p:spPr>
          <a:xfrm>
            <a:off x="5847964" y="5540007"/>
            <a:ext cx="551146" cy="646331"/>
          </a:xfrm>
          <a:prstGeom prst="rect">
            <a:avLst/>
          </a:prstGeom>
          <a:noFill/>
        </p:spPr>
        <p:txBody>
          <a:bodyPr wrap="square" rtlCol="0">
            <a:spAutoFit/>
          </a:bodyPr>
          <a:lstStyle/>
          <a:p>
            <a:r>
              <a:rPr lang="en-GB" sz="3600" b="1" dirty="0"/>
              <a:t>G</a:t>
            </a:r>
          </a:p>
        </p:txBody>
      </p:sp>
      <p:sp>
        <p:nvSpPr>
          <p:cNvPr id="12" name="TextBox 11">
            <a:extLst>
              <a:ext uri="{FF2B5EF4-FFF2-40B4-BE49-F238E27FC236}">
                <a16:creationId xmlns:a16="http://schemas.microsoft.com/office/drawing/2014/main" id="{EE1A1B18-27A4-7B7A-374A-54310E876BC7}"/>
              </a:ext>
              <a:ext uri="{C183D7F6-B498-43B3-948B-1728B52AA6E4}">
                <adec:decorative xmlns:adec="http://schemas.microsoft.com/office/drawing/2017/decorative" val="1"/>
              </a:ext>
            </a:extLst>
          </p:cNvPr>
          <p:cNvSpPr txBox="1"/>
          <p:nvPr/>
        </p:nvSpPr>
        <p:spPr>
          <a:xfrm>
            <a:off x="3411039" y="5531949"/>
            <a:ext cx="551146" cy="646331"/>
          </a:xfrm>
          <a:prstGeom prst="rect">
            <a:avLst/>
          </a:prstGeom>
          <a:noFill/>
        </p:spPr>
        <p:txBody>
          <a:bodyPr wrap="square" rtlCol="0">
            <a:spAutoFit/>
          </a:bodyPr>
          <a:lstStyle/>
          <a:p>
            <a:r>
              <a:rPr lang="en-GB" sz="3600" b="1" dirty="0"/>
              <a:t>F</a:t>
            </a:r>
          </a:p>
        </p:txBody>
      </p:sp>
    </p:spTree>
    <p:extLst>
      <p:ext uri="{BB962C8B-B14F-4D97-AF65-F5344CB8AC3E}">
        <p14:creationId xmlns:p14="http://schemas.microsoft.com/office/powerpoint/2010/main" val="3050826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0335829-57ED-B34D-851D-AF966B65F04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Planning</a:t>
            </a:r>
            <a:endParaRPr lang="en-US" sz="2200" dirty="0">
              <a:solidFill>
                <a:schemeClr val="bg1"/>
              </a:solidFill>
            </a:endParaRPr>
          </a:p>
        </p:txBody>
      </p:sp>
      <p:graphicFrame>
        <p:nvGraphicFramePr>
          <p:cNvPr id="4" name="Table 4">
            <a:extLst>
              <a:ext uri="{FF2B5EF4-FFF2-40B4-BE49-F238E27FC236}">
                <a16:creationId xmlns:a16="http://schemas.microsoft.com/office/drawing/2014/main" id="{2E093A2D-15A5-E94E-A20D-54B5573ADCF0}"/>
              </a:ext>
            </a:extLst>
          </p:cNvPr>
          <p:cNvGraphicFramePr>
            <a:graphicFrameLocks noGrp="1"/>
          </p:cNvGraphicFramePr>
          <p:nvPr>
            <p:extLst>
              <p:ext uri="{D42A27DB-BD31-4B8C-83A1-F6EECF244321}">
                <p14:modId xmlns:p14="http://schemas.microsoft.com/office/powerpoint/2010/main" val="2324652184"/>
              </p:ext>
            </p:extLst>
          </p:nvPr>
        </p:nvGraphicFramePr>
        <p:xfrm>
          <a:off x="539998" y="1289936"/>
          <a:ext cx="10080001" cy="4828760"/>
        </p:xfrm>
        <a:graphic>
          <a:graphicData uri="http://schemas.openxmlformats.org/drawingml/2006/table">
            <a:tbl>
              <a:tblPr firstRow="1" bandRow="1">
                <a:tableStyleId>{5C22544A-7EE6-4342-B048-85BDC9FD1C3A}</a:tableStyleId>
              </a:tblPr>
              <a:tblGrid>
                <a:gridCol w="2627031">
                  <a:extLst>
                    <a:ext uri="{9D8B030D-6E8A-4147-A177-3AD203B41FA5}">
                      <a16:colId xmlns:a16="http://schemas.microsoft.com/office/drawing/2014/main" val="3287607563"/>
                    </a:ext>
                  </a:extLst>
                </a:gridCol>
                <a:gridCol w="7452970">
                  <a:extLst>
                    <a:ext uri="{9D8B030D-6E8A-4147-A177-3AD203B41FA5}">
                      <a16:colId xmlns:a16="http://schemas.microsoft.com/office/drawing/2014/main" val="232293668"/>
                    </a:ext>
                  </a:extLst>
                </a:gridCol>
              </a:tblGrid>
              <a:tr h="763038">
                <a:tc>
                  <a:txBody>
                    <a:bodyPr/>
                    <a:lstStyle/>
                    <a:p>
                      <a:pPr algn="ctr"/>
                      <a:r>
                        <a:rPr lang="en-US" sz="2000" b="1" i="0" dirty="0">
                          <a:latin typeface="Century Gothic" panose="020B0502020202020204" pitchFamily="34" charset="0"/>
                        </a:rPr>
                        <a:t>Conditions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latin typeface="Century Gothic" panose="020B0502020202020204" pitchFamily="34" charset="0"/>
                        </a:rPr>
                        <a:t>How to achieve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969059">
                <a:tc>
                  <a:txBody>
                    <a:bodyPr/>
                    <a:lstStyle/>
                    <a:p>
                      <a:pPr algn="ctr">
                        <a:lnSpc>
                          <a:spcPct val="100000"/>
                        </a:lnSpc>
                      </a:pPr>
                      <a:r>
                        <a:rPr lang="en-US" sz="2000" b="0" i="0" dirty="0">
                          <a:latin typeface="Century Gothic" panose="020B0502020202020204" pitchFamily="34" charset="0"/>
                        </a:rPr>
                        <a:t>Warm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algn="l" defTabSz="914400" rtl="0" eaLnBrk="1" latinLnBrk="0" hangingPunct="1">
                        <a:lnSpc>
                          <a:spcPct val="100000"/>
                        </a:lnSpc>
                      </a:pPr>
                      <a:r>
                        <a:rPr lang="en-GB" sz="2000" b="0" i="0" kern="1200" dirty="0">
                          <a:solidFill>
                            <a:schemeClr val="dk1"/>
                          </a:solidFill>
                          <a:latin typeface="Century Gothic" panose="020B0502020202020204" pitchFamily="34" charset="0"/>
                          <a:ea typeface="+mn-ea"/>
                          <a:cs typeface="+mn-cs"/>
                        </a:rPr>
                        <a:t>Warm slide in hands and hold on a flat palm.</a:t>
                      </a:r>
                      <a:br>
                        <a:rPr lang="en-GB" sz="2000" b="0" i="0" kern="1200" dirty="0">
                          <a:solidFill>
                            <a:schemeClr val="dk1"/>
                          </a:solidFill>
                          <a:latin typeface="Century Gothic" panose="020B0502020202020204" pitchFamily="34" charset="0"/>
                          <a:ea typeface="+mn-ea"/>
                          <a:cs typeface="+mn-cs"/>
                        </a:rPr>
                      </a:br>
                      <a:r>
                        <a:rPr lang="en-GB" sz="2000" b="0" i="0" kern="1200" dirty="0">
                          <a:solidFill>
                            <a:schemeClr val="dk1"/>
                          </a:solidFill>
                          <a:latin typeface="Century Gothic" panose="020B0502020202020204" pitchFamily="34" charset="0"/>
                          <a:ea typeface="+mn-ea"/>
                          <a:cs typeface="+mn-cs"/>
                        </a:rPr>
                        <a:t>Alternatively, place the slide in warm water then dry it.</a:t>
                      </a:r>
                      <a:endParaRPr lang="en-US" sz="2000" b="0" i="0" kern="1200" dirty="0">
                        <a:solidFill>
                          <a:schemeClr val="dk1"/>
                        </a:solidFill>
                        <a:latin typeface="Century Gothic" panose="020B0502020202020204" pitchFamily="34" charset="0"/>
                        <a:ea typeface="+mn-ea"/>
                        <a:cs typeface="+mn-cs"/>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8075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latin typeface="Century Gothic" panose="020B0502020202020204" pitchFamily="34" charset="0"/>
                        </a:rPr>
                        <a:t>Cool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20955" indent="-226695" algn="l" defTabSz="914400" rtl="0" eaLnBrk="1" latinLnBrk="0" hangingPunct="1">
                        <a:lnSpc>
                          <a:spcPct val="100000"/>
                        </a:lnSpc>
                        <a:spcAft>
                          <a:spcPts val="0"/>
                        </a:spcAft>
                        <a:tabLst>
                          <a:tab pos="1011555" algn="l"/>
                        </a:tabLst>
                      </a:pPr>
                      <a:r>
                        <a:rPr lang="en-GB" sz="2000" b="0" i="0" kern="1200" dirty="0">
                          <a:solidFill>
                            <a:schemeClr val="dk1"/>
                          </a:solidFill>
                          <a:latin typeface="Century Gothic" panose="020B0502020202020204" pitchFamily="34" charset="0"/>
                          <a:ea typeface="+mn-ea"/>
                          <a:cs typeface="+mn-cs"/>
                        </a:rPr>
                        <a:t>Room temperature. Or keep the slides in a fridge, cool box or between two bags of cooling gel.</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7630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latin typeface="Century Gothic" panose="020B0502020202020204" pitchFamily="34" charset="0"/>
                        </a:rPr>
                        <a:t>Spread out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20955" indent="-226695" algn="l" defTabSz="914400" rtl="0" eaLnBrk="1" latinLnBrk="0" hangingPunct="1">
                        <a:lnSpc>
                          <a:spcPct val="100000"/>
                        </a:lnSpc>
                        <a:spcAft>
                          <a:spcPts val="0"/>
                        </a:spcAft>
                        <a:tabLst>
                          <a:tab pos="1011555" algn="l"/>
                        </a:tabLst>
                      </a:pPr>
                      <a:r>
                        <a:rPr lang="en-GB" sz="2000" b="0" i="0" kern="1200" dirty="0">
                          <a:solidFill>
                            <a:schemeClr val="dk1"/>
                          </a:solidFill>
                          <a:latin typeface="Century Gothic" panose="020B0502020202020204" pitchFamily="34" charset="0"/>
                          <a:ea typeface="+mn-ea"/>
                          <a:cs typeface="+mn-cs"/>
                        </a:rPr>
                        <a:t>Spread the drop of </a:t>
                      </a:r>
                      <a:r>
                        <a:rPr lang="en-GB" sz="2000" b="0" i="0" kern="1200" dirty="0" err="1">
                          <a:solidFill>
                            <a:schemeClr val="dk1"/>
                          </a:solidFill>
                          <a:latin typeface="Century Gothic" panose="020B0502020202020204" pitchFamily="34" charset="0"/>
                          <a:ea typeface="+mn-ea"/>
                          <a:cs typeface="+mn-cs"/>
                        </a:rPr>
                        <a:t>propanone</a:t>
                      </a:r>
                      <a:r>
                        <a:rPr lang="en-GB" sz="2000" b="0" i="0" kern="1200" dirty="0">
                          <a:solidFill>
                            <a:schemeClr val="dk1"/>
                          </a:solidFill>
                          <a:latin typeface="Century Gothic" panose="020B0502020202020204" pitchFamily="34" charset="0"/>
                          <a:ea typeface="+mn-ea"/>
                          <a:cs typeface="+mn-cs"/>
                        </a:rPr>
                        <a:t> on the slide with a matchstick.</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7630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err="1">
                          <a:latin typeface="Century Gothic" panose="020B0502020202020204" pitchFamily="34" charset="0"/>
                        </a:rPr>
                        <a:t>Unspread</a:t>
                      </a:r>
                      <a:endParaRPr lang="en-US" sz="20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20955" indent="-226695" algn="l" defTabSz="914400" rtl="0" eaLnBrk="1" latinLnBrk="0" hangingPunct="1">
                        <a:lnSpc>
                          <a:spcPct val="100000"/>
                        </a:lnSpc>
                        <a:spcAft>
                          <a:spcPts val="0"/>
                        </a:spcAft>
                        <a:tabLst>
                          <a:tab pos="1011555" algn="l"/>
                        </a:tabLst>
                      </a:pPr>
                      <a:r>
                        <a:rPr lang="en-GB" sz="2000" b="0" i="0" kern="1200" dirty="0">
                          <a:solidFill>
                            <a:schemeClr val="dk1"/>
                          </a:solidFill>
                          <a:latin typeface="Century Gothic" panose="020B0502020202020204" pitchFamily="34" charset="0"/>
                          <a:ea typeface="+mn-ea"/>
                          <a:cs typeface="+mn-cs"/>
                        </a:rPr>
                        <a:t>Drop to</a:t>
                      </a:r>
                      <a:r>
                        <a:rPr lang="en-GB" sz="2000" b="0" i="0" kern="1200" baseline="0" dirty="0">
                          <a:solidFill>
                            <a:schemeClr val="dk1"/>
                          </a:solidFill>
                          <a:latin typeface="Century Gothic" panose="020B0502020202020204" pitchFamily="34" charset="0"/>
                          <a:ea typeface="+mn-ea"/>
                          <a:cs typeface="+mn-cs"/>
                        </a:rPr>
                        <a:t> be </a:t>
                      </a:r>
                      <a:r>
                        <a:rPr lang="en-GB" sz="2000" b="0" i="0" kern="1200" dirty="0">
                          <a:solidFill>
                            <a:schemeClr val="dk1"/>
                          </a:solidFill>
                          <a:latin typeface="Century Gothic" panose="020B0502020202020204" pitchFamily="34" charset="0"/>
                          <a:ea typeface="+mn-ea"/>
                          <a:cs typeface="+mn-cs"/>
                        </a:rPr>
                        <a:t>left as one drop on the slide.</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7630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latin typeface="Century Gothic" panose="020B0502020202020204" pitchFamily="34" charset="0"/>
                        </a:rPr>
                        <a:t>Air flow</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20955" indent="-226695" algn="l" defTabSz="914400" rtl="0" eaLnBrk="1" latinLnBrk="0" hangingPunct="1">
                        <a:lnSpc>
                          <a:spcPct val="100000"/>
                        </a:lnSpc>
                        <a:spcAft>
                          <a:spcPts val="0"/>
                        </a:spcAft>
                        <a:tabLst>
                          <a:tab pos="1011555" algn="l"/>
                        </a:tabLst>
                      </a:pPr>
                      <a:r>
                        <a:rPr lang="en-GB" sz="2000" b="0" i="0" kern="1200" dirty="0">
                          <a:solidFill>
                            <a:schemeClr val="dk1"/>
                          </a:solidFill>
                          <a:latin typeface="Century Gothic" panose="020B0502020202020204" pitchFamily="34" charset="0"/>
                          <a:ea typeface="+mn-ea"/>
                          <a:cs typeface="+mn-cs"/>
                        </a:rPr>
                        <a:t>Blow across drop, fan with book or use a hairdryer on a cool setting.</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5"/>
                  </a:ext>
                </a:extLst>
              </a:tr>
            </a:tbl>
          </a:graphicData>
        </a:graphic>
      </p:graphicFrame>
      <p:sp>
        <p:nvSpPr>
          <p:cNvPr id="6" name="Title 1">
            <a:extLst>
              <a:ext uri="{FF2B5EF4-FFF2-40B4-BE49-F238E27FC236}">
                <a16:creationId xmlns:a16="http://schemas.microsoft.com/office/drawing/2014/main" id="{DE747243-26CC-AB48-86F7-D5536334B21F}"/>
              </a:ext>
              <a:ext uri="{C183D7F6-B498-43B3-948B-1728B52AA6E4}">
                <adec:decorative xmlns:adec="http://schemas.microsoft.com/office/drawing/2017/decorative" val="1"/>
              </a:ext>
            </a:extLst>
          </p:cNvPr>
          <p:cNvSpPr>
            <a:spLocks noGrp="1"/>
          </p:cNvSpPr>
          <p:nvPr>
            <p:ph type="title"/>
          </p:nvPr>
        </p:nvSpPr>
        <p:spPr>
          <a:xfrm>
            <a:off x="540000" y="540000"/>
            <a:ext cx="10080000" cy="440661"/>
          </a:xfrm>
        </p:spPr>
        <p:txBody>
          <a:bodyPr/>
          <a:lstStyle/>
          <a:p>
            <a:r>
              <a:rPr lang="en-US" dirty="0"/>
              <a:t>Planning</a:t>
            </a:r>
          </a:p>
        </p:txBody>
      </p:sp>
    </p:spTree>
    <p:extLst>
      <p:ext uri="{BB962C8B-B14F-4D97-AF65-F5344CB8AC3E}">
        <p14:creationId xmlns:p14="http://schemas.microsoft.com/office/powerpoint/2010/main" val="2592905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dirty="0"/>
              <a:t>Method</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p:txBody>
          <a:bodyPr/>
          <a:lstStyle/>
          <a:p>
            <a:pPr lvl="0"/>
            <a:r>
              <a:rPr lang="en-GB" dirty="0"/>
              <a:t>Put a drop of propanone onto a microscope slide and time how long it takes to evaporate.</a:t>
            </a:r>
          </a:p>
          <a:p>
            <a:pPr lvl="0"/>
            <a:r>
              <a:rPr lang="en-GB" dirty="0"/>
              <a:t>Change the conditions and repeat the experiment, ensuring that you record the conditions used and the time taken for each one. </a:t>
            </a:r>
          </a:p>
        </p:txBody>
      </p:sp>
      <p:sp>
        <p:nvSpPr>
          <p:cNvPr id="4" name="Title 1">
            <a:extLst>
              <a:ext uri="{FF2B5EF4-FFF2-40B4-BE49-F238E27FC236}">
                <a16:creationId xmlns:a16="http://schemas.microsoft.com/office/drawing/2014/main" id="{76CD6E36-2F1F-E04E-93A3-B9BB4B23EDD1}"/>
              </a:ext>
              <a:ext uri="{C183D7F6-B498-43B3-948B-1728B52AA6E4}">
                <adec:decorative xmlns:adec="http://schemas.microsoft.com/office/drawing/2017/decorative" val="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endParaRPr lang="en-US" sz="2200" dirty="0">
              <a:solidFill>
                <a:schemeClr val="bg1"/>
              </a:solidFill>
            </a:endParaRPr>
          </a:p>
        </p:txBody>
      </p:sp>
      <p:sp>
        <p:nvSpPr>
          <p:cNvPr id="5" name="Vertical Title 1">
            <a:extLst>
              <a:ext uri="{FF2B5EF4-FFF2-40B4-BE49-F238E27FC236}">
                <a16:creationId xmlns:a16="http://schemas.microsoft.com/office/drawing/2014/main" id="{82A1F79E-63FC-9D2C-FDDF-8C916E2E1F4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653521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0335829-57ED-B34D-851D-AF966B65F047}"/>
              </a:ext>
              <a:ext uri="{C183D7F6-B498-43B3-948B-1728B52AA6E4}">
                <adec:decorative xmlns:adec="http://schemas.microsoft.com/office/drawing/2017/decorative" val="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Results</a:t>
            </a:r>
            <a:endParaRPr lang="en-US" sz="2200" dirty="0">
              <a:solidFill>
                <a:schemeClr val="bg1"/>
              </a:solidFill>
            </a:endParaRPr>
          </a:p>
        </p:txBody>
      </p:sp>
      <p:sp>
        <p:nvSpPr>
          <p:cNvPr id="6" name="Title 1">
            <a:extLst>
              <a:ext uri="{FF2B5EF4-FFF2-40B4-BE49-F238E27FC236}">
                <a16:creationId xmlns:a16="http://schemas.microsoft.com/office/drawing/2014/main" id="{DE747243-26CC-AB48-86F7-D5536334B21F}"/>
              </a:ext>
            </a:extLst>
          </p:cNvPr>
          <p:cNvSpPr>
            <a:spLocks noGrp="1"/>
          </p:cNvSpPr>
          <p:nvPr>
            <p:ph type="title"/>
          </p:nvPr>
        </p:nvSpPr>
        <p:spPr>
          <a:xfrm>
            <a:off x="540000" y="540000"/>
            <a:ext cx="10080000" cy="440661"/>
          </a:xfrm>
        </p:spPr>
        <p:txBody>
          <a:bodyPr/>
          <a:lstStyle/>
          <a:p>
            <a:r>
              <a:rPr lang="en-US" dirty="0"/>
              <a:t>Results table</a:t>
            </a:r>
          </a:p>
        </p:txBody>
      </p:sp>
      <p:graphicFrame>
        <p:nvGraphicFramePr>
          <p:cNvPr id="4" name="Table 4">
            <a:extLst>
              <a:ext uri="{FF2B5EF4-FFF2-40B4-BE49-F238E27FC236}">
                <a16:creationId xmlns:a16="http://schemas.microsoft.com/office/drawing/2014/main" id="{2E093A2D-15A5-E94E-A20D-54B5573ADCF0}"/>
              </a:ext>
            </a:extLst>
          </p:cNvPr>
          <p:cNvGraphicFramePr>
            <a:graphicFrameLocks noGrp="1"/>
          </p:cNvGraphicFramePr>
          <p:nvPr>
            <p:extLst>
              <p:ext uri="{D42A27DB-BD31-4B8C-83A1-F6EECF244321}">
                <p14:modId xmlns:p14="http://schemas.microsoft.com/office/powerpoint/2010/main" val="3247599834"/>
              </p:ext>
            </p:extLst>
          </p:nvPr>
        </p:nvGraphicFramePr>
        <p:xfrm>
          <a:off x="540000" y="1092851"/>
          <a:ext cx="9542832" cy="5589550"/>
        </p:xfrm>
        <a:graphic>
          <a:graphicData uri="http://schemas.openxmlformats.org/drawingml/2006/table">
            <a:tbl>
              <a:tblPr firstRow="1" bandRow="1">
                <a:tableStyleId>{5C22544A-7EE6-4342-B048-85BDC9FD1C3A}</a:tableStyleId>
              </a:tblPr>
              <a:tblGrid>
                <a:gridCol w="2639438">
                  <a:extLst>
                    <a:ext uri="{9D8B030D-6E8A-4147-A177-3AD203B41FA5}">
                      <a16:colId xmlns:a16="http://schemas.microsoft.com/office/drawing/2014/main" val="3287607563"/>
                    </a:ext>
                  </a:extLst>
                </a:gridCol>
                <a:gridCol w="2639438">
                  <a:extLst>
                    <a:ext uri="{9D8B030D-6E8A-4147-A177-3AD203B41FA5}">
                      <a16:colId xmlns:a16="http://schemas.microsoft.com/office/drawing/2014/main" val="365523584"/>
                    </a:ext>
                  </a:extLst>
                </a:gridCol>
                <a:gridCol w="2639438">
                  <a:extLst>
                    <a:ext uri="{9D8B030D-6E8A-4147-A177-3AD203B41FA5}">
                      <a16:colId xmlns:a16="http://schemas.microsoft.com/office/drawing/2014/main" val="689224538"/>
                    </a:ext>
                  </a:extLst>
                </a:gridCol>
                <a:gridCol w="1624518">
                  <a:extLst>
                    <a:ext uri="{9D8B030D-6E8A-4147-A177-3AD203B41FA5}">
                      <a16:colId xmlns:a16="http://schemas.microsoft.com/office/drawing/2014/main" val="232293668"/>
                    </a:ext>
                  </a:extLst>
                </a:gridCol>
              </a:tblGrid>
              <a:tr h="558955">
                <a:tc gridSpan="3">
                  <a:txBody>
                    <a:bodyPr/>
                    <a:lstStyle/>
                    <a:p>
                      <a:pPr algn="ctr"/>
                      <a:r>
                        <a:rPr lang="en-US" sz="1500" b="1" i="0" dirty="0">
                          <a:latin typeface="Century Gothic" panose="020B0502020202020204" pitchFamily="34" charset="0"/>
                        </a:rPr>
                        <a:t>Conditions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algn="ctr"/>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algn="ctr"/>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Evaporation 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558955">
                <a:tc>
                  <a:txBody>
                    <a:bodyPr/>
                    <a:lstStyle/>
                    <a:p>
                      <a:pPr algn="ctr"/>
                      <a:r>
                        <a:rPr lang="en-US" sz="1500" b="1" i="0" dirty="0">
                          <a:solidFill>
                            <a:schemeClr val="bg1"/>
                          </a:solidFill>
                          <a:latin typeface="Century Gothic" panose="020B0502020202020204" pitchFamily="34" charset="0"/>
                        </a:rPr>
                        <a:t>Warm?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algn="ctr"/>
                      <a:r>
                        <a:rPr lang="en-US" sz="1500" b="1" i="0" dirty="0">
                          <a:solidFill>
                            <a:schemeClr val="bg1"/>
                          </a:solidFill>
                          <a:latin typeface="Century Gothic" panose="020B0502020202020204" pitchFamily="34" charset="0"/>
                        </a:rPr>
                        <a:t>Spread out?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algn="ctr"/>
                      <a:r>
                        <a:rPr lang="en-US" sz="1500" b="1" i="0" dirty="0">
                          <a:solidFill>
                            <a:schemeClr val="bg1"/>
                          </a:solidFill>
                          <a:latin typeface="Century Gothic" panose="020B0502020202020204" pitchFamily="34" charset="0"/>
                        </a:rPr>
                        <a:t>Air movement?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966437981"/>
                  </a:ext>
                </a:extLst>
              </a:tr>
              <a:tr h="558955">
                <a:tc>
                  <a:txBody>
                    <a:bodyPr/>
                    <a:lstStyle/>
                    <a:p>
                      <a:pPr>
                        <a:lnSpc>
                          <a:spcPct val="100000"/>
                        </a:lnSpc>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nSpc>
                          <a:spcPct val="100000"/>
                        </a:lnSpc>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nSpc>
                          <a:spcPct val="100000"/>
                        </a:lnSpc>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5"/>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6"/>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7"/>
                  </a:ext>
                </a:extLst>
              </a:tr>
              <a:tr h="5589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177444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B67A8-611C-CA16-853C-B2FFBEAB4C3A}"/>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4EB39DF0-BC55-6C6B-6770-39F103C73C8B}"/>
              </a:ext>
              <a:ext uri="{C183D7F6-B498-43B3-948B-1728B52AA6E4}">
                <adec:decorative xmlns:adec="http://schemas.microsoft.com/office/drawing/2017/decorative" val="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Results</a:t>
            </a:r>
            <a:endParaRPr lang="en-US" sz="2200" dirty="0">
              <a:solidFill>
                <a:schemeClr val="bg1"/>
              </a:solidFill>
            </a:endParaRPr>
          </a:p>
        </p:txBody>
      </p:sp>
      <p:sp>
        <p:nvSpPr>
          <p:cNvPr id="6" name="Title 1">
            <a:extLst>
              <a:ext uri="{FF2B5EF4-FFF2-40B4-BE49-F238E27FC236}">
                <a16:creationId xmlns:a16="http://schemas.microsoft.com/office/drawing/2014/main" id="{C3788F46-1550-0C70-A33E-917C59DA3BB5}"/>
              </a:ext>
            </a:extLst>
          </p:cNvPr>
          <p:cNvSpPr>
            <a:spLocks noGrp="1"/>
          </p:cNvSpPr>
          <p:nvPr>
            <p:ph type="title"/>
          </p:nvPr>
        </p:nvSpPr>
        <p:spPr>
          <a:xfrm>
            <a:off x="540000" y="540000"/>
            <a:ext cx="10080000" cy="440661"/>
          </a:xfrm>
        </p:spPr>
        <p:txBody>
          <a:bodyPr/>
          <a:lstStyle/>
          <a:p>
            <a:r>
              <a:rPr lang="en-US" dirty="0"/>
              <a:t>Results table</a:t>
            </a:r>
          </a:p>
        </p:txBody>
      </p:sp>
      <p:graphicFrame>
        <p:nvGraphicFramePr>
          <p:cNvPr id="4" name="Table 4">
            <a:extLst>
              <a:ext uri="{FF2B5EF4-FFF2-40B4-BE49-F238E27FC236}">
                <a16:creationId xmlns:a16="http://schemas.microsoft.com/office/drawing/2014/main" id="{2A28FF4E-40E4-E33C-4E39-F9252522F405}"/>
              </a:ext>
            </a:extLst>
          </p:cNvPr>
          <p:cNvGraphicFramePr>
            <a:graphicFrameLocks noGrp="1"/>
          </p:cNvGraphicFramePr>
          <p:nvPr>
            <p:extLst>
              <p:ext uri="{D42A27DB-BD31-4B8C-83A1-F6EECF244321}">
                <p14:modId xmlns:p14="http://schemas.microsoft.com/office/powerpoint/2010/main" val="1249722735"/>
              </p:ext>
            </p:extLst>
          </p:nvPr>
        </p:nvGraphicFramePr>
        <p:xfrm>
          <a:off x="540000" y="1092851"/>
          <a:ext cx="9542832" cy="5589550"/>
        </p:xfrm>
        <a:graphic>
          <a:graphicData uri="http://schemas.openxmlformats.org/drawingml/2006/table">
            <a:tbl>
              <a:tblPr firstRow="1" bandRow="1">
                <a:tableStyleId>{5C22544A-7EE6-4342-B048-85BDC9FD1C3A}</a:tableStyleId>
              </a:tblPr>
              <a:tblGrid>
                <a:gridCol w="2639438">
                  <a:extLst>
                    <a:ext uri="{9D8B030D-6E8A-4147-A177-3AD203B41FA5}">
                      <a16:colId xmlns:a16="http://schemas.microsoft.com/office/drawing/2014/main" val="3287607563"/>
                    </a:ext>
                  </a:extLst>
                </a:gridCol>
                <a:gridCol w="2639438">
                  <a:extLst>
                    <a:ext uri="{9D8B030D-6E8A-4147-A177-3AD203B41FA5}">
                      <a16:colId xmlns:a16="http://schemas.microsoft.com/office/drawing/2014/main" val="365523584"/>
                    </a:ext>
                  </a:extLst>
                </a:gridCol>
                <a:gridCol w="2639438">
                  <a:extLst>
                    <a:ext uri="{9D8B030D-6E8A-4147-A177-3AD203B41FA5}">
                      <a16:colId xmlns:a16="http://schemas.microsoft.com/office/drawing/2014/main" val="689224538"/>
                    </a:ext>
                  </a:extLst>
                </a:gridCol>
                <a:gridCol w="1624518">
                  <a:extLst>
                    <a:ext uri="{9D8B030D-6E8A-4147-A177-3AD203B41FA5}">
                      <a16:colId xmlns:a16="http://schemas.microsoft.com/office/drawing/2014/main" val="232293668"/>
                    </a:ext>
                  </a:extLst>
                </a:gridCol>
              </a:tblGrid>
              <a:tr h="558955">
                <a:tc gridSpan="3">
                  <a:txBody>
                    <a:bodyPr/>
                    <a:lstStyle/>
                    <a:p>
                      <a:pPr algn="ctr"/>
                      <a:r>
                        <a:rPr lang="en-US" sz="1500" b="1" i="0" dirty="0">
                          <a:latin typeface="Century Gothic" panose="020B0502020202020204" pitchFamily="34" charset="0"/>
                        </a:rPr>
                        <a:t>Conditions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algn="ctr"/>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algn="ctr"/>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Evaporation 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558955">
                <a:tc>
                  <a:txBody>
                    <a:bodyPr/>
                    <a:lstStyle/>
                    <a:p>
                      <a:pPr algn="ctr"/>
                      <a:r>
                        <a:rPr lang="en-US" sz="1500" b="1" i="0" dirty="0">
                          <a:solidFill>
                            <a:schemeClr val="bg1"/>
                          </a:solidFill>
                          <a:latin typeface="Century Gothic" panose="020B0502020202020204" pitchFamily="34" charset="0"/>
                        </a:rPr>
                        <a:t>Warm?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algn="ctr"/>
                      <a:r>
                        <a:rPr lang="en-US" sz="1500" b="1" i="0" dirty="0">
                          <a:solidFill>
                            <a:schemeClr val="bg1"/>
                          </a:solidFill>
                          <a:latin typeface="Century Gothic" panose="020B0502020202020204" pitchFamily="34" charset="0"/>
                        </a:rPr>
                        <a:t>Spread out?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algn="ctr"/>
                      <a:r>
                        <a:rPr lang="en-US" sz="1500" b="1" i="0" dirty="0">
                          <a:solidFill>
                            <a:schemeClr val="bg1"/>
                          </a:solidFill>
                          <a:latin typeface="Century Gothic" panose="020B0502020202020204" pitchFamily="34" charset="0"/>
                        </a:rPr>
                        <a:t>Air movement?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966437981"/>
                  </a:ext>
                </a:extLst>
              </a:tr>
              <a:tr h="558955">
                <a:tc>
                  <a:txBody>
                    <a:bodyPr/>
                    <a:lstStyle/>
                    <a:p>
                      <a:pPr algn="ctr">
                        <a:lnSpc>
                          <a:spcPct val="100000"/>
                        </a:lnSpc>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4253212424"/>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39372766"/>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r>
                        <a:rPr lang="en-GB" sz="2800" b="1" kern="1200" dirty="0">
                          <a:solidFill>
                            <a:srgbClr val="006F62"/>
                          </a:solidFill>
                          <a:effectLst/>
                          <a:latin typeface="+mn-lt"/>
                          <a:ea typeface="+mn-ea"/>
                          <a:cs typeface="+mn-cs"/>
                          <a:sym typeface="Wingdings 2" panose="05020102010507070707" pitchFamily="18" charset="2"/>
                        </a:rPr>
                        <a:t></a:t>
                      </a:r>
                      <a:endParaRPr lang="en-GB" sz="2800" b="1" dirty="0">
                        <a:solidFill>
                          <a:srgbClr val="006F62"/>
                        </a:solidFill>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5"/>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6"/>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7"/>
                  </a:ext>
                </a:extLst>
              </a:tr>
              <a:tr h="5589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kern="1200" dirty="0">
                          <a:solidFill>
                            <a:srgbClr val="006F62"/>
                          </a:solidFill>
                          <a:effectLst/>
                          <a:latin typeface="+mn-lt"/>
                          <a:ea typeface="+mn-ea"/>
                          <a:cs typeface="+mn-cs"/>
                          <a:sym typeface="Wingdings 2" panose="05020102010507070707" pitchFamily="18" charset="2"/>
                        </a:rPr>
                        <a:t></a:t>
                      </a:r>
                      <a:endParaRPr lang="en-US" sz="2800" b="1" i="0" dirty="0">
                        <a:solidFill>
                          <a:srgbClr val="006F62"/>
                        </a:solidFill>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endParaRPr lang="en-GB" dirty="0"/>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6902168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normAutofit fontScale="92500" lnSpcReduction="10000"/>
          </a:bodyPr>
          <a:lstStyle/>
          <a:p>
            <a:pPr marL="268288" lvl="0" indent="-268288">
              <a:buNone/>
            </a:pPr>
            <a:r>
              <a:rPr lang="en-GB" b="1" dirty="0">
                <a:solidFill>
                  <a:srgbClr val="006F62"/>
                </a:solidFill>
              </a:rPr>
              <a:t>1. </a:t>
            </a:r>
            <a:r>
              <a:rPr lang="en-GB" dirty="0"/>
              <a:t>Draw a particle diagram to show how the particles rearrange during evaporation.</a:t>
            </a:r>
          </a:p>
          <a:p>
            <a:pPr marL="268288" lvl="0" indent="-268288">
              <a:buNone/>
            </a:pPr>
            <a:r>
              <a:rPr lang="en-GB" b="1" dirty="0">
                <a:solidFill>
                  <a:srgbClr val="006F62"/>
                </a:solidFill>
              </a:rPr>
              <a:t>2. </a:t>
            </a:r>
            <a:r>
              <a:rPr lang="en-GB" dirty="0"/>
              <a:t>For your investigation state the following: </a:t>
            </a:r>
          </a:p>
          <a:p>
            <a:pPr marL="268288" lvl="0" indent="-268288">
              <a:buNone/>
            </a:pPr>
            <a:r>
              <a:rPr lang="en-GB" dirty="0"/>
              <a:t>(a) The control variables    </a:t>
            </a:r>
          </a:p>
          <a:p>
            <a:pPr marL="268288" lvl="0" indent="-268288">
              <a:buNone/>
            </a:pPr>
            <a:r>
              <a:rPr lang="en-GB" dirty="0"/>
              <a:t>(b) The dependent variable  </a:t>
            </a:r>
          </a:p>
          <a:p>
            <a:pPr marL="268288" lvl="0" indent="-268288">
              <a:buNone/>
            </a:pPr>
            <a:r>
              <a:rPr lang="en-GB" dirty="0"/>
              <a:t>(c) The independent variable</a:t>
            </a:r>
          </a:p>
          <a:p>
            <a:pPr marL="268288" indent="-268288">
              <a:buNone/>
            </a:pPr>
            <a:r>
              <a:rPr lang="en-GB" b="1" dirty="0">
                <a:solidFill>
                  <a:srgbClr val="006F62"/>
                </a:solidFill>
              </a:rPr>
              <a:t>3. </a:t>
            </a:r>
            <a:r>
              <a:rPr lang="en-GB" dirty="0"/>
              <a:t>Draw a bar chart of your results.</a:t>
            </a:r>
          </a:p>
          <a:p>
            <a:pPr marL="268288" indent="-268288">
              <a:buNone/>
            </a:pPr>
            <a:r>
              <a:rPr lang="en-GB" b="1" dirty="0">
                <a:solidFill>
                  <a:srgbClr val="006F62"/>
                </a:solidFill>
              </a:rPr>
              <a:t>4. </a:t>
            </a:r>
            <a:r>
              <a:rPr lang="en-GB" dirty="0"/>
              <a:t>List the conditions in order, from those taking the shortest time to evaporate to      those taking the longest time to evaporate. </a:t>
            </a:r>
          </a:p>
          <a:p>
            <a:pPr marL="268288" lvl="0" indent="-268288">
              <a:buNone/>
            </a:pPr>
            <a:r>
              <a:rPr lang="en-GB" b="1" dirty="0">
                <a:solidFill>
                  <a:srgbClr val="006F62"/>
                </a:solidFill>
              </a:rPr>
              <a:t>5. </a:t>
            </a:r>
            <a:r>
              <a:rPr lang="en-GB" dirty="0"/>
              <a:t>Use your results to answer the following questions. Suggest a reason for your answer.</a:t>
            </a:r>
          </a:p>
          <a:p>
            <a:pPr marL="268288" lvl="0" indent="-268288">
              <a:buNone/>
            </a:pPr>
            <a:r>
              <a:rPr lang="en-GB" dirty="0"/>
              <a:t>(a) Which conditions resulted in the fastest rate of evaporation? </a:t>
            </a:r>
          </a:p>
          <a:p>
            <a:pPr marL="268288" lvl="0" indent="-268288">
              <a:buNone/>
            </a:pPr>
            <a:r>
              <a:rPr lang="en-GB" dirty="0"/>
              <a:t>(b) Which conditions resulted in the slowest rate of evaporation?</a:t>
            </a:r>
          </a:p>
        </p:txBody>
      </p:sp>
      <p:sp>
        <p:nvSpPr>
          <p:cNvPr id="4" name="Vertical Title 1">
            <a:extLst>
              <a:ext uri="{FF2B5EF4-FFF2-40B4-BE49-F238E27FC236}">
                <a16:creationId xmlns:a16="http://schemas.microsoft.com/office/drawing/2014/main" id="{C7129652-0A2C-526A-4E2D-F9AB102A4AC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92100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a:xfrm>
            <a:off x="540000" y="1260000"/>
            <a:ext cx="3302426" cy="5040000"/>
          </a:xfrm>
        </p:spPr>
        <p:txBody>
          <a:bodyPr>
            <a:normAutofit/>
          </a:bodyPr>
          <a:lstStyle/>
          <a:p>
            <a:pPr marL="0" indent="0">
              <a:buNone/>
            </a:pPr>
            <a:r>
              <a:rPr lang="en-GB" b="1" dirty="0">
                <a:solidFill>
                  <a:srgbClr val="006F62"/>
                </a:solidFill>
              </a:rPr>
              <a:t>6.</a:t>
            </a:r>
            <a:r>
              <a:rPr lang="en-GB" dirty="0">
                <a:solidFill>
                  <a:schemeClr val="accent6">
                    <a:lumMod val="75000"/>
                  </a:schemeClr>
                </a:solidFill>
              </a:rPr>
              <a:t> </a:t>
            </a:r>
            <a:r>
              <a:rPr lang="en-GB" dirty="0"/>
              <a:t>Explain why it takes less time for the washing to dry on a sunny, windy day than on a dull, calm day.</a:t>
            </a:r>
          </a:p>
          <a:p>
            <a:pPr marL="0" lvl="0" indent="0">
              <a:buNone/>
            </a:pPr>
            <a:endParaRPr lang="en-GB" dirty="0"/>
          </a:p>
        </p:txBody>
      </p:sp>
      <p:sp>
        <p:nvSpPr>
          <p:cNvPr id="4" name="Vertical Title 1">
            <a:extLst>
              <a:ext uri="{FF2B5EF4-FFF2-40B4-BE49-F238E27FC236}">
                <a16:creationId xmlns:a16="http://schemas.microsoft.com/office/drawing/2014/main" id="{AB070CA3-8960-1F12-95C9-B47B39E8121F}"/>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Questions</a:t>
            </a:r>
            <a:endParaRPr lang="en-US" sz="2200" b="1" i="0" dirty="0">
              <a:solidFill>
                <a:schemeClr val="bg1"/>
              </a:solidFill>
              <a:latin typeface="Century Gothic" panose="020B0502020202020204" pitchFamily="34" charset="0"/>
            </a:endParaRPr>
          </a:p>
        </p:txBody>
      </p:sp>
      <p:pic>
        <p:nvPicPr>
          <p:cNvPr id="2050" name="Picture 2" descr="Three shirts hanging on a washing line on a sunny, windy day">
            <a:extLst>
              <a:ext uri="{FF2B5EF4-FFF2-40B4-BE49-F238E27FC236}">
                <a16:creationId xmlns:a16="http://schemas.microsoft.com/office/drawing/2014/main" id="{2DB821D0-81E3-B0B7-E640-3D97B2DF96D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194" b="194"/>
          <a:stretch/>
        </p:blipFill>
        <p:spPr bwMode="auto">
          <a:xfrm>
            <a:off x="4265481" y="1211918"/>
            <a:ext cx="6600315" cy="43860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3A93C9B-140B-E50D-A482-D871744D0B9F}"/>
              </a:ext>
            </a:extLst>
          </p:cNvPr>
          <p:cNvSpPr txBox="1"/>
          <p:nvPr/>
        </p:nvSpPr>
        <p:spPr>
          <a:xfrm>
            <a:off x="8530681" y="5627879"/>
            <a:ext cx="2382383" cy="261610"/>
          </a:xfrm>
          <a:prstGeom prst="rect">
            <a:avLst/>
          </a:prstGeom>
          <a:noFill/>
        </p:spPr>
        <p:txBody>
          <a:bodyPr wrap="none" rtlCol="0">
            <a:spAutoFit/>
          </a:bodyPr>
          <a:lstStyle/>
          <a:p>
            <a:r>
              <a:rPr lang="en-GB" sz="1100" dirty="0">
                <a:latin typeface="Century Gothic" panose="020B0502020202020204" pitchFamily="34" charset="0"/>
              </a:rPr>
              <a:t>Source: Shutterstock/New Africa</a:t>
            </a:r>
          </a:p>
        </p:txBody>
      </p:sp>
    </p:spTree>
    <p:extLst>
      <p:ext uri="{BB962C8B-B14F-4D97-AF65-F5344CB8AC3E}">
        <p14:creationId xmlns:p14="http://schemas.microsoft.com/office/powerpoint/2010/main" val="659025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lvl="0" indent="0">
              <a:buNone/>
            </a:pPr>
            <a:r>
              <a:rPr lang="en-GB" dirty="0"/>
              <a:t>During this lesson you will:</a:t>
            </a:r>
          </a:p>
          <a:p>
            <a:pPr lvl="0"/>
            <a:r>
              <a:rPr lang="en-GB" dirty="0"/>
              <a:t>carry out an investigation into the rate of evaporation of </a:t>
            </a:r>
            <a:r>
              <a:rPr lang="en-GB" dirty="0" err="1"/>
              <a:t>propanone</a:t>
            </a:r>
            <a:r>
              <a:rPr lang="en-GB" dirty="0"/>
              <a:t>.</a:t>
            </a:r>
          </a:p>
          <a:p>
            <a:pPr lvl="0"/>
            <a:r>
              <a:rPr lang="en-GB" dirty="0"/>
              <a:t>make and record observations.</a:t>
            </a:r>
          </a:p>
          <a:p>
            <a:pPr lvl="0"/>
            <a:r>
              <a:rPr lang="en-GB" dirty="0"/>
              <a:t>use particle theory to explain your results.</a:t>
            </a:r>
          </a:p>
          <a:p>
            <a:pPr lvl="0"/>
            <a:endParaRPr lang="en-GB" dirty="0"/>
          </a:p>
          <a:p>
            <a:pPr lvl="0"/>
            <a:endParaRPr lang="en-GB" dirty="0"/>
          </a:p>
          <a:p>
            <a:pPr lvl="0"/>
            <a:endParaRPr lang="en-GB" dirty="0"/>
          </a:p>
          <a:p>
            <a:pPr marL="0" indent="0">
              <a:buNone/>
            </a:pPr>
            <a:br>
              <a:rPr lang="en-GB" b="1" dirty="0">
                <a:solidFill>
                  <a:srgbClr val="006F62"/>
                </a:solidFill>
              </a:rPr>
            </a:br>
            <a:br>
              <a:rPr lang="en-GB" b="1" dirty="0">
                <a:solidFill>
                  <a:srgbClr val="006F62"/>
                </a:solidFill>
              </a:rPr>
            </a:br>
            <a:r>
              <a:rPr lang="en-GB" b="1" dirty="0">
                <a:solidFill>
                  <a:srgbClr val="006F62"/>
                </a:solidFill>
              </a:rPr>
              <a:t>Have you met all of the learning objectives?</a:t>
            </a:r>
          </a:p>
          <a:p>
            <a:pPr lvl="0"/>
            <a:endParaRPr lang="en-GB" dirty="0"/>
          </a:p>
        </p:txBody>
      </p:sp>
      <p:sp>
        <p:nvSpPr>
          <p:cNvPr id="4" name="Vertical Title 1">
            <a:extLst>
              <a:ext uri="{FF2B5EF4-FFF2-40B4-BE49-F238E27FC236}">
                <a16:creationId xmlns:a16="http://schemas.microsoft.com/office/drawing/2014/main" id="{C7CD4D6A-AF13-5291-0707-AE0E20C04F48}"/>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65221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1e359e7040c60661ae7072c482267ad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9332d97d0f911b960840dd6ec88f9031"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AD58E82-5F7B-4B83-BA1F-67B949D8DD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29CD485-D2B5-47FC-AED6-D7695DBA8A9C}">
  <ds:schemaRefs>
    <ds:schemaRef ds:uri="9e3c562f-56b0-4bc9-96c8-d04b09868558"/>
    <ds:schemaRef ds:uri="http://schemas.microsoft.com/office/2006/documentManagement/types"/>
    <ds:schemaRef ds:uri="http://purl.org/dc/dcmitype/"/>
    <ds:schemaRef ds:uri="http://schemas.openxmlformats.org/package/2006/metadata/core-properties"/>
    <ds:schemaRef ds:uri="http://www.w3.org/XML/1998/namespace"/>
    <ds:schemaRef ds:uri="http://purl.org/dc/terms/"/>
    <ds:schemaRef ds:uri="5c7d88b2-bc5d-47d8-b067-5f30c82b40fb"/>
    <ds:schemaRef ds:uri="http://purl.org/dc/elements/1.1/"/>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9BB307D2-FA8D-4BE7-A2A6-C629894E92E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2772</TotalTime>
  <Words>609</Words>
  <Application>Microsoft Office PowerPoint</Application>
  <PresentationFormat>Widescreen</PresentationFormat>
  <Paragraphs>141</Paragraphs>
  <Slides>12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Century Gothic</vt:lpstr>
      <vt:lpstr>Office Theme</vt:lpstr>
      <vt:lpstr>11–14 years</vt:lpstr>
      <vt:lpstr>The problem</vt:lpstr>
      <vt:lpstr>Learning objectives</vt:lpstr>
      <vt:lpstr>Revisiting changes of state</vt:lpstr>
      <vt:lpstr>Revisiting changes of state: answers</vt:lpstr>
      <vt:lpstr>Planning</vt:lpstr>
      <vt:lpstr>Method</vt:lpstr>
      <vt:lpstr>Results table</vt:lpstr>
      <vt:lpstr>Results table</vt:lpstr>
      <vt:lpstr>Questions</vt:lpstr>
      <vt:lpstr>Questions</vt:lpstr>
      <vt:lpstr>Learning objectives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Rate of evaporation presentation slides</dc:title>
  <dc:creator>Royal Society of Chemistry</dc:creator>
  <cp:keywords>changing state; phase change; states of matter; particle model; evaporation; rate; conditions; propanone; KS3; chemistry; practical; experiment; Nuffield; worksheet</cp:keywords>
  <dc:description>From https://rsc.li/3F8qgWx; teacher notes and differentiated student worksheets also available</dc:description>
  <cp:lastModifiedBy>Kirsty Patterson</cp:lastModifiedBy>
  <cp:revision>629</cp:revision>
  <dcterms:created xsi:type="dcterms:W3CDTF">2021-04-13T16:26:00Z</dcterms:created>
  <dcterms:modified xsi:type="dcterms:W3CDTF">2025-08-15T10:23:37Z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