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17"/>
  </p:notesMasterIdLst>
  <p:sldIdLst>
    <p:sldId id="292" r:id="rId5"/>
    <p:sldId id="295" r:id="rId6"/>
    <p:sldId id="293" r:id="rId7"/>
    <p:sldId id="312" r:id="rId8"/>
    <p:sldId id="294" r:id="rId9"/>
    <p:sldId id="311" r:id="rId10"/>
    <p:sldId id="313" r:id="rId11"/>
    <p:sldId id="314" r:id="rId12"/>
    <p:sldId id="316" r:id="rId13"/>
    <p:sldId id="315" r:id="rId14"/>
    <p:sldId id="318" r:id="rId15"/>
    <p:sldId id="319"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D2371552-BB1A-7295-3334-3FDD11079F0D}" name="Emily Kelly" initials="EK" userId="S::kellye@rsc.org::129b2903-a77d-4011-b626-fdf346dce13b" providerId="AD"/>
  <p188:author id="{93898FDF-1F87-EDD6-6458-059E95E842BE}" name="Kirsty Patterson" initials="" userId="S::pattersonk@rsc.org::06c453ef-d90e-4cbc-ba6b-1bf363c3e0a9" providerId="AD"/>
  <p188:author id="{62D8FEFE-A14C-226C-6982-83ABA77395D4}" name="Emily Kelly" initials="EK" userId="S::KellyE@rsc.org::129b2903-a77d-4011-b626-fdf346dce13b"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8102E"/>
    <a:srgbClr val="FFFFFF"/>
    <a:srgbClr val="E6F1EF"/>
    <a:srgbClr val="006F62"/>
    <a:srgbClr val="EDF6F9"/>
    <a:srgbClr val="48A9C5"/>
    <a:srgbClr val="FAE7EA"/>
    <a:srgbClr val="F7DBE0"/>
    <a:srgbClr val="F4CFD5"/>
    <a:srgbClr val="FF9E1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A5E933F-82C3-4C4C-8FFF-D1E3626E096B}" v="82" dt="2026-01-27T09:50:01.838"/>
    <p1510:client id="{8D0400BE-57C3-4A5B-9949-FF7F5C277471}" v="3" dt="2026-01-27T09:55:03.90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7998"/>
    <p:restoredTop sz="96336"/>
  </p:normalViewPr>
  <p:slideViewPr>
    <p:cSldViewPr snapToGrid="0" snapToObjects="1">
      <p:cViewPr varScale="1">
        <p:scale>
          <a:sx n="106" d="100"/>
          <a:sy n="106" d="100"/>
        </p:scale>
        <p:origin x="1194" y="114"/>
      </p:cViewPr>
      <p:guideLst/>
    </p:cSldViewPr>
  </p:slideViewPr>
  <p:notesTextViewPr>
    <p:cViewPr>
      <p:scale>
        <a:sx n="1" d="1"/>
        <a:sy n="1" d="1"/>
      </p:scale>
      <p:origin x="0" y="0"/>
    </p:cViewPr>
  </p:notesTextViewPr>
  <p:sorterViewPr>
    <p:cViewPr>
      <p:scale>
        <a:sx n="80" d="100"/>
        <a:sy n="8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8/10/relationships/authors" Target="authors.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5/10/relationships/revisionInfo" Target="revisionInfo.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B738282-6526-486C-9E7E-EA310B5AF639}" type="datetimeFigureOut">
              <a:rPr lang="en-GB" smtClean="0"/>
              <a:t>27/01/2026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7B036E0-A84D-49C1-AB18-451978DA65F8}" type="slidenum">
              <a:rPr lang="en-GB" smtClean="0"/>
              <a:t>‹#›</a:t>
            </a:fld>
            <a:endParaRPr lang="en-GB"/>
          </a:p>
        </p:txBody>
      </p:sp>
    </p:spTree>
    <p:extLst>
      <p:ext uri="{BB962C8B-B14F-4D97-AF65-F5344CB8AC3E}">
        <p14:creationId xmlns:p14="http://schemas.microsoft.com/office/powerpoint/2010/main" val="29086139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7B036E0-A84D-49C1-AB18-451978DA65F8}" type="slidenum">
              <a:rPr lang="en-GB" smtClean="0"/>
              <a:t>12</a:t>
            </a:fld>
            <a:endParaRPr lang="en-GB"/>
          </a:p>
        </p:txBody>
      </p:sp>
    </p:spTree>
    <p:extLst>
      <p:ext uri="{BB962C8B-B14F-4D97-AF65-F5344CB8AC3E}">
        <p14:creationId xmlns:p14="http://schemas.microsoft.com/office/powerpoint/2010/main" val="3396327835"/>
      </p:ext>
    </p:extLst>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hyperlink" Target="https://rsc.li/2UfBalB" TargetMode="External"/><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 Id="rId9" Type="http://schemas.openxmlformats.org/officeDocument/2006/relationships/image" Target="../media/image7.png"/></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 Id="rId9" Type="http://schemas.openxmlformats.org/officeDocument/2006/relationships/hyperlink" Target="https://rsc.li/2UfBalB" TargetMode="External"/></Relationships>
</file>

<file path=ppt/slideLayouts/_rels/slideLayout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 Id="rId9" Type="http://schemas.openxmlformats.org/officeDocument/2006/relationships/hyperlink" Target="https://edu.rsc.org/experiments/a-microscale-acid-base-titration/536.article?utm_source=download&amp;utm_medium=resource&amp;utm_campaign=Nuffield" TargetMode="Externa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4-16 years Title, single line, generic photo">
    <p:spTree>
      <p:nvGrpSpPr>
        <p:cNvPr id="1" name=""/>
        <p:cNvGrpSpPr/>
        <p:nvPr/>
      </p:nvGrpSpPr>
      <p:grpSpPr>
        <a:xfrm>
          <a:off x="0" y="0"/>
          <a:ext cx="0" cy="0"/>
          <a:chOff x="0" y="0"/>
          <a:chExt cx="0" cy="0"/>
        </a:xfrm>
      </p:grpSpPr>
      <p:pic>
        <p:nvPicPr>
          <p:cNvPr id="21" name="Picture 20">
            <a:extLst>
              <a:ext uri="{FF2B5EF4-FFF2-40B4-BE49-F238E27FC236}">
                <a16:creationId xmlns:a16="http://schemas.microsoft.com/office/drawing/2014/main" id="{38610100-38BC-194F-9079-8DDE723951FF}"/>
              </a:ext>
            </a:extLst>
          </p:cNvPr>
          <p:cNvPicPr>
            <a:picLocks/>
          </p:cNvPicPr>
          <p:nvPr userDrawn="1"/>
        </p:nvPicPr>
        <p:blipFill>
          <a:blip r:embed="rId2" cstate="print">
            <a:extLst>
              <a:ext uri="{28A0092B-C50C-407E-A947-70E740481C1C}">
                <a14:useLocalDpi xmlns:a14="http://schemas.microsoft.com/office/drawing/2010/main"/>
              </a:ext>
            </a:extLst>
          </a:blip>
          <a:stretch>
            <a:fillRect/>
          </a:stretch>
        </p:blipFill>
        <p:spPr>
          <a:xfrm>
            <a:off x="823" y="0"/>
            <a:ext cx="12196800" cy="6856330"/>
          </a:xfrm>
          <a:prstGeom prst="rect">
            <a:avLst/>
          </a:prstGeom>
        </p:spPr>
      </p:pic>
      <p:pic>
        <p:nvPicPr>
          <p:cNvPr id="5" name="Picture 4">
            <a:extLst>
              <a:ext uri="{FF2B5EF4-FFF2-40B4-BE49-F238E27FC236}">
                <a16:creationId xmlns:a16="http://schemas.microsoft.com/office/drawing/2014/main" id="{BBA549A9-FDA4-D149-B497-B5121421C2DF}"/>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5339623" y="0"/>
            <a:ext cx="6858000" cy="6858000"/>
          </a:xfrm>
          <a:prstGeom prst="rect">
            <a:avLst/>
          </a:prstGeom>
        </p:spPr>
      </p:pic>
      <p:pic>
        <p:nvPicPr>
          <p:cNvPr id="12" name="Picture 11">
            <a:extLst>
              <a:ext uri="{FF2B5EF4-FFF2-40B4-BE49-F238E27FC236}">
                <a16:creationId xmlns:a16="http://schemas.microsoft.com/office/drawing/2014/main" id="{4C3C2113-31B6-7F4D-83F0-729A1B46C583}"/>
              </a:ext>
            </a:extLst>
          </p:cNvPr>
          <p:cNvPicPr>
            <a:picLocks noChangeAspect="1"/>
          </p:cNvPicPr>
          <p:nvPr userDrawn="1"/>
        </p:nvPicPr>
        <p:blipFill>
          <a:blip r:embed="rId4"/>
          <a:stretch>
            <a:fillRect/>
          </a:stretch>
        </p:blipFill>
        <p:spPr>
          <a:xfrm>
            <a:off x="0" y="0"/>
            <a:ext cx="7485972" cy="6858000"/>
          </a:xfrm>
          <a:prstGeom prst="rect">
            <a:avLst/>
          </a:prstGeom>
        </p:spPr>
      </p:pic>
      <p:pic>
        <p:nvPicPr>
          <p:cNvPr id="25" name="Picture 24">
            <a:extLst>
              <a:ext uri="{FF2B5EF4-FFF2-40B4-BE49-F238E27FC236}">
                <a16:creationId xmlns:a16="http://schemas.microsoft.com/office/drawing/2014/main" id="{7AE3D22E-2B57-CE4A-B915-F81A74DD96F1}"/>
              </a:ext>
            </a:extLst>
          </p:cNvPr>
          <p:cNvPicPr>
            <a:picLocks noChangeAspect="1"/>
          </p:cNvPicPr>
          <p:nvPr userDrawn="1"/>
        </p:nvPicPr>
        <p:blipFill>
          <a:blip r:embed="rId5" cstate="print">
            <a:extLst>
              <a:ext uri="{28A0092B-C50C-407E-A947-70E740481C1C}">
                <a14:useLocalDpi xmlns:a14="http://schemas.microsoft.com/office/drawing/2010/main"/>
              </a:ext>
            </a:extLst>
          </a:blip>
          <a:stretch>
            <a:fillRect/>
          </a:stretch>
        </p:blipFill>
        <p:spPr>
          <a:xfrm>
            <a:off x="3562957" y="0"/>
            <a:ext cx="3991277" cy="6861600"/>
          </a:xfrm>
          <a:prstGeom prst="rect">
            <a:avLst/>
          </a:prstGeom>
        </p:spPr>
      </p:pic>
      <p:pic>
        <p:nvPicPr>
          <p:cNvPr id="27" name="Picture 26">
            <a:extLst>
              <a:ext uri="{FF2B5EF4-FFF2-40B4-BE49-F238E27FC236}">
                <a16:creationId xmlns:a16="http://schemas.microsoft.com/office/drawing/2014/main" id="{E4983CAC-993B-784B-BDEA-00ABFD7B6D78}"/>
              </a:ext>
            </a:extLst>
          </p:cNvPr>
          <p:cNvPicPr>
            <a:picLocks/>
          </p:cNvPicPr>
          <p:nvPr userDrawn="1"/>
        </p:nvPicPr>
        <p:blipFill>
          <a:blip r:embed="rId6" cstate="print">
            <a:extLst>
              <a:ext uri="{28A0092B-C50C-407E-A947-70E740481C1C}">
                <a14:useLocalDpi xmlns:a14="http://schemas.microsoft.com/office/drawing/2010/main"/>
              </a:ext>
            </a:extLst>
          </a:blip>
          <a:stretch>
            <a:fillRect/>
          </a:stretch>
        </p:blipFill>
        <p:spPr>
          <a:xfrm>
            <a:off x="4436982" y="0"/>
            <a:ext cx="3195988" cy="2815200"/>
          </a:xfrm>
          <a:prstGeom prst="rect">
            <a:avLst/>
          </a:prstGeom>
        </p:spPr>
      </p:pic>
      <p:sp>
        <p:nvSpPr>
          <p:cNvPr id="15" name="Title 1">
            <a:extLst>
              <a:ext uri="{FF2B5EF4-FFF2-40B4-BE49-F238E27FC236}">
                <a16:creationId xmlns:a16="http://schemas.microsoft.com/office/drawing/2014/main" id="{8E12F9B7-525F-0A4B-9E77-89C192EAFCBE}"/>
              </a:ext>
            </a:extLst>
          </p:cNvPr>
          <p:cNvSpPr>
            <a:spLocks noGrp="1"/>
          </p:cNvSpPr>
          <p:nvPr>
            <p:ph type="ctrTitle" hasCustomPrompt="1"/>
          </p:nvPr>
        </p:nvSpPr>
        <p:spPr>
          <a:xfrm>
            <a:off x="540000" y="1238400"/>
            <a:ext cx="5220000" cy="336777"/>
          </a:xfrm>
        </p:spPr>
        <p:txBody>
          <a:bodyPr lIns="0" tIns="0" rIns="0" bIns="0" anchor="t" anchorCtr="0">
            <a:normAutofit/>
          </a:bodyPr>
          <a:lstStyle>
            <a:lvl1pPr algn="l">
              <a:defRPr sz="2400" b="1" i="0">
                <a:latin typeface="Century Gothic" panose="020B0502020202020204" pitchFamily="34" charset="0"/>
              </a:defRPr>
            </a:lvl1pPr>
          </a:lstStyle>
          <a:p>
            <a:r>
              <a:rPr lang="en-GB" dirty="0"/>
              <a:t>14–16 years</a:t>
            </a:r>
            <a:endParaRPr lang="en-US" dirty="0"/>
          </a:p>
        </p:txBody>
      </p:sp>
      <p:sp>
        <p:nvSpPr>
          <p:cNvPr id="16" name="Subtitle 2">
            <a:extLst>
              <a:ext uri="{FF2B5EF4-FFF2-40B4-BE49-F238E27FC236}">
                <a16:creationId xmlns:a16="http://schemas.microsoft.com/office/drawing/2014/main" id="{4B3093CA-596C-304F-86CF-A159FB36541B}"/>
              </a:ext>
            </a:extLst>
          </p:cNvPr>
          <p:cNvSpPr>
            <a:spLocks noGrp="1"/>
          </p:cNvSpPr>
          <p:nvPr>
            <p:ph type="subTitle" idx="1" hasCustomPrompt="1"/>
          </p:nvPr>
        </p:nvSpPr>
        <p:spPr>
          <a:xfrm>
            <a:off x="540000" y="1980000"/>
            <a:ext cx="5220000" cy="713843"/>
          </a:xfrm>
        </p:spPr>
        <p:txBody>
          <a:bodyPr lIns="0" tIns="0" rIns="0" bIns="0">
            <a:noAutofit/>
          </a:bodyPr>
          <a:lstStyle>
            <a:lvl1pPr marL="0" indent="0" algn="l">
              <a:spcBef>
                <a:spcPts val="0"/>
              </a:spcBef>
              <a:buNone/>
              <a:defRPr sz="5000" b="1" i="0">
                <a:solidFill>
                  <a:srgbClr val="C8102E"/>
                </a:solidFill>
                <a:latin typeface="Century Gothic" panose="020B0502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Single line title</a:t>
            </a:r>
            <a:endParaRPr lang="en-US" dirty="0"/>
          </a:p>
        </p:txBody>
      </p:sp>
      <p:pic>
        <p:nvPicPr>
          <p:cNvPr id="17" name="Picture 16">
            <a:extLst>
              <a:ext uri="{FF2B5EF4-FFF2-40B4-BE49-F238E27FC236}">
                <a16:creationId xmlns:a16="http://schemas.microsoft.com/office/drawing/2014/main" id="{C921A4C6-5661-3A4E-8B85-9900DC479D2E}"/>
              </a:ext>
            </a:extLst>
          </p:cNvPr>
          <p:cNvPicPr>
            <a:picLocks noChangeAspect="1"/>
          </p:cNvPicPr>
          <p:nvPr userDrawn="1"/>
        </p:nvPicPr>
        <p:blipFill>
          <a:blip r:embed="rId7"/>
          <a:stretch>
            <a:fillRect/>
          </a:stretch>
        </p:blipFill>
        <p:spPr>
          <a:xfrm>
            <a:off x="540000" y="5640908"/>
            <a:ext cx="2568960" cy="716919"/>
          </a:xfrm>
          <a:prstGeom prst="rect">
            <a:avLst/>
          </a:prstGeom>
        </p:spPr>
      </p:pic>
      <p:sp>
        <p:nvSpPr>
          <p:cNvPr id="13" name="Title 1">
            <a:extLst>
              <a:ext uri="{FF2B5EF4-FFF2-40B4-BE49-F238E27FC236}">
                <a16:creationId xmlns:a16="http://schemas.microsoft.com/office/drawing/2014/main" id="{A5BB0AE8-6DC8-9941-9AD4-FAD7BFF45B99}"/>
              </a:ext>
            </a:extLst>
          </p:cNvPr>
          <p:cNvSpPr txBox="1">
            <a:spLocks/>
          </p:cNvSpPr>
          <p:nvPr userDrawn="1"/>
        </p:nvSpPr>
        <p:spPr>
          <a:xfrm>
            <a:off x="9450000" y="5850000"/>
            <a:ext cx="2160000" cy="336777"/>
          </a:xfrm>
          <a:prstGeom prst="rect">
            <a:avLst/>
          </a:prstGeom>
        </p:spPr>
        <p:txBody>
          <a:bodyPr vert="horz" lIns="0" tIns="0" rIns="0" bIns="0" rtlCol="0" anchor="b" anchorCtr="0">
            <a:normAutofit/>
          </a:bodyPr>
          <a:lstStyle>
            <a:lvl1pPr algn="l" defTabSz="914400" rtl="0" eaLnBrk="1" latinLnBrk="0" hangingPunct="1">
              <a:lnSpc>
                <a:spcPct val="90000"/>
              </a:lnSpc>
              <a:spcBef>
                <a:spcPct val="0"/>
              </a:spcBef>
              <a:buNone/>
              <a:defRPr sz="2400" b="1" i="0" kern="1200">
                <a:solidFill>
                  <a:schemeClr val="tx1"/>
                </a:solidFill>
                <a:latin typeface="Century Gothic" panose="020B0502020202020204" pitchFamily="34" charset="0"/>
                <a:ea typeface="+mj-ea"/>
                <a:cs typeface="+mj-cs"/>
              </a:defRPr>
            </a:lvl1pPr>
          </a:lstStyle>
          <a:p>
            <a:pPr algn="r"/>
            <a:r>
              <a:rPr lang="en-GB" sz="1600" b="1" i="0" u="none" kern="1200" dirty="0">
                <a:solidFill>
                  <a:schemeClr val="bg1"/>
                </a:solidFill>
                <a:effectLst/>
                <a:latin typeface="Century Gothic" panose="020B0502020202020204" pitchFamily="34" charset="0"/>
                <a:ea typeface="+mj-ea"/>
                <a:cs typeface="+mj-cs"/>
                <a:hlinkClick r:id="rId8">
                  <a:extLst>
                    <a:ext uri="{A12FA001-AC4F-418D-AE19-62706E023703}">
                      <ahyp:hlinkClr xmlns:ahyp="http://schemas.microsoft.com/office/drawing/2018/hyperlinkcolor" val="tx"/>
                    </a:ext>
                  </a:extLst>
                </a:hlinkClick>
              </a:rPr>
              <a:t>https://rsc.li/2UfBalB</a:t>
            </a:r>
            <a:endParaRPr lang="en-US" sz="1600" u="none" dirty="0">
              <a:solidFill>
                <a:schemeClr val="bg1"/>
              </a:solidFill>
            </a:endParaRPr>
          </a:p>
        </p:txBody>
      </p:sp>
      <p:pic>
        <p:nvPicPr>
          <p:cNvPr id="4" name="Picture 3">
            <a:extLst>
              <a:ext uri="{FF2B5EF4-FFF2-40B4-BE49-F238E27FC236}">
                <a16:creationId xmlns:a16="http://schemas.microsoft.com/office/drawing/2014/main" id="{500BAFC7-69D9-B349-14AF-6B03B04B7B64}"/>
              </a:ext>
            </a:extLst>
          </p:cNvPr>
          <p:cNvPicPr>
            <a:picLocks noChangeAspect="1"/>
          </p:cNvPicPr>
          <p:nvPr userDrawn="1"/>
        </p:nvPicPr>
        <p:blipFill>
          <a:blip r:embed="rId9" cstate="print">
            <a:extLst>
              <a:ext uri="{28A0092B-C50C-407E-A947-70E740481C1C}">
                <a14:useLocalDpi xmlns:a14="http://schemas.microsoft.com/office/drawing/2010/main"/>
              </a:ext>
            </a:extLst>
          </a:blip>
          <a:stretch>
            <a:fillRect/>
          </a:stretch>
        </p:blipFill>
        <p:spPr>
          <a:xfrm>
            <a:off x="3648960" y="5816600"/>
            <a:ext cx="1754412" cy="417717"/>
          </a:xfrm>
          <a:prstGeom prst="rect">
            <a:avLst/>
          </a:prstGeom>
        </p:spPr>
      </p:pic>
    </p:spTree>
    <p:extLst>
      <p:ext uri="{BB962C8B-B14F-4D97-AF65-F5344CB8AC3E}">
        <p14:creationId xmlns:p14="http://schemas.microsoft.com/office/powerpoint/2010/main" val="41709657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4-16 years Title, double line, content photo">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8D691BC6-D72A-6741-958D-F420E148587A}"/>
              </a:ext>
            </a:extLst>
          </p:cNvPr>
          <p:cNvPicPr>
            <a:picLocks/>
          </p:cNvPicPr>
          <p:nvPr userDrawn="1"/>
        </p:nvPicPr>
        <p:blipFill>
          <a:blip r:embed="rId2" cstate="print">
            <a:extLst>
              <a:ext uri="{28A0092B-C50C-407E-A947-70E740481C1C}">
                <a14:useLocalDpi xmlns:a14="http://schemas.microsoft.com/office/drawing/2010/main"/>
              </a:ext>
            </a:extLst>
          </a:blip>
          <a:stretch>
            <a:fillRect/>
          </a:stretch>
        </p:blipFill>
        <p:spPr>
          <a:xfrm>
            <a:off x="823" y="0"/>
            <a:ext cx="12196800" cy="6856330"/>
          </a:xfrm>
          <a:prstGeom prst="rect">
            <a:avLst/>
          </a:prstGeom>
        </p:spPr>
      </p:pic>
      <p:pic>
        <p:nvPicPr>
          <p:cNvPr id="12" name="Picture 11">
            <a:extLst>
              <a:ext uri="{FF2B5EF4-FFF2-40B4-BE49-F238E27FC236}">
                <a16:creationId xmlns:a16="http://schemas.microsoft.com/office/drawing/2014/main" id="{E9E727C2-D80B-264D-94C3-9BC1E36809DC}"/>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5339623" y="0"/>
            <a:ext cx="6858000" cy="6858000"/>
          </a:xfrm>
          <a:prstGeom prst="rect">
            <a:avLst/>
          </a:prstGeom>
        </p:spPr>
      </p:pic>
      <p:pic>
        <p:nvPicPr>
          <p:cNvPr id="13" name="Picture 12">
            <a:extLst>
              <a:ext uri="{FF2B5EF4-FFF2-40B4-BE49-F238E27FC236}">
                <a16:creationId xmlns:a16="http://schemas.microsoft.com/office/drawing/2014/main" id="{F2C25AED-0875-2647-84A2-6621C0D4157D}"/>
              </a:ext>
            </a:extLst>
          </p:cNvPr>
          <p:cNvPicPr>
            <a:picLocks noChangeAspect="1"/>
          </p:cNvPicPr>
          <p:nvPr userDrawn="1"/>
        </p:nvPicPr>
        <p:blipFill>
          <a:blip r:embed="rId4"/>
          <a:stretch>
            <a:fillRect/>
          </a:stretch>
        </p:blipFill>
        <p:spPr>
          <a:xfrm>
            <a:off x="0" y="0"/>
            <a:ext cx="7485972" cy="6858000"/>
          </a:xfrm>
          <a:prstGeom prst="rect">
            <a:avLst/>
          </a:prstGeom>
        </p:spPr>
      </p:pic>
      <p:pic>
        <p:nvPicPr>
          <p:cNvPr id="18" name="Picture 17">
            <a:extLst>
              <a:ext uri="{FF2B5EF4-FFF2-40B4-BE49-F238E27FC236}">
                <a16:creationId xmlns:a16="http://schemas.microsoft.com/office/drawing/2014/main" id="{61D0A769-27C5-794F-BB2C-54D8520DEA0A}"/>
              </a:ext>
            </a:extLst>
          </p:cNvPr>
          <p:cNvPicPr>
            <a:picLocks noChangeAspect="1"/>
          </p:cNvPicPr>
          <p:nvPr userDrawn="1"/>
        </p:nvPicPr>
        <p:blipFill>
          <a:blip r:embed="rId5" cstate="print">
            <a:extLst>
              <a:ext uri="{28A0092B-C50C-407E-A947-70E740481C1C}">
                <a14:useLocalDpi xmlns:a14="http://schemas.microsoft.com/office/drawing/2010/main"/>
              </a:ext>
            </a:extLst>
          </a:blip>
          <a:stretch>
            <a:fillRect/>
          </a:stretch>
        </p:blipFill>
        <p:spPr>
          <a:xfrm>
            <a:off x="3562957" y="0"/>
            <a:ext cx="3991277" cy="6861600"/>
          </a:xfrm>
          <a:prstGeom prst="rect">
            <a:avLst/>
          </a:prstGeom>
        </p:spPr>
      </p:pic>
      <p:pic>
        <p:nvPicPr>
          <p:cNvPr id="19" name="Picture 18">
            <a:extLst>
              <a:ext uri="{FF2B5EF4-FFF2-40B4-BE49-F238E27FC236}">
                <a16:creationId xmlns:a16="http://schemas.microsoft.com/office/drawing/2014/main" id="{A7ADC76F-BA8F-214E-B243-0EA627DD15EE}"/>
              </a:ext>
            </a:extLst>
          </p:cNvPr>
          <p:cNvPicPr>
            <a:picLocks/>
          </p:cNvPicPr>
          <p:nvPr userDrawn="1"/>
        </p:nvPicPr>
        <p:blipFill>
          <a:blip r:embed="rId6" cstate="print">
            <a:extLst>
              <a:ext uri="{28A0092B-C50C-407E-A947-70E740481C1C}">
                <a14:useLocalDpi xmlns:a14="http://schemas.microsoft.com/office/drawing/2010/main"/>
              </a:ext>
            </a:extLst>
          </a:blip>
          <a:stretch>
            <a:fillRect/>
          </a:stretch>
        </p:blipFill>
        <p:spPr>
          <a:xfrm>
            <a:off x="4436982" y="0"/>
            <a:ext cx="3195988" cy="2815200"/>
          </a:xfrm>
          <a:prstGeom prst="rect">
            <a:avLst/>
          </a:prstGeom>
        </p:spPr>
      </p:pic>
      <p:sp>
        <p:nvSpPr>
          <p:cNvPr id="20" name="Title 1">
            <a:extLst>
              <a:ext uri="{FF2B5EF4-FFF2-40B4-BE49-F238E27FC236}">
                <a16:creationId xmlns:a16="http://schemas.microsoft.com/office/drawing/2014/main" id="{BB26D91E-C4B8-AA46-ABD6-429FEA0A917D}"/>
              </a:ext>
            </a:extLst>
          </p:cNvPr>
          <p:cNvSpPr>
            <a:spLocks noGrp="1"/>
          </p:cNvSpPr>
          <p:nvPr>
            <p:ph type="ctrTitle" hasCustomPrompt="1"/>
          </p:nvPr>
        </p:nvSpPr>
        <p:spPr>
          <a:xfrm>
            <a:off x="540000" y="1238400"/>
            <a:ext cx="5220000" cy="336777"/>
          </a:xfrm>
        </p:spPr>
        <p:txBody>
          <a:bodyPr lIns="0" tIns="0" rIns="0" bIns="0" anchor="t" anchorCtr="0">
            <a:normAutofit/>
          </a:bodyPr>
          <a:lstStyle>
            <a:lvl1pPr algn="l">
              <a:defRPr sz="2400" b="1" i="0">
                <a:latin typeface="Century Gothic" panose="020B0502020202020204" pitchFamily="34" charset="0"/>
              </a:defRPr>
            </a:lvl1pPr>
          </a:lstStyle>
          <a:p>
            <a:r>
              <a:rPr lang="en-GB" dirty="0"/>
              <a:t>14–16 years</a:t>
            </a:r>
            <a:endParaRPr lang="en-US" dirty="0"/>
          </a:p>
        </p:txBody>
      </p:sp>
      <p:sp>
        <p:nvSpPr>
          <p:cNvPr id="23" name="Subtitle 2">
            <a:extLst>
              <a:ext uri="{FF2B5EF4-FFF2-40B4-BE49-F238E27FC236}">
                <a16:creationId xmlns:a16="http://schemas.microsoft.com/office/drawing/2014/main" id="{7D9DF858-8FC9-1C4F-9D6D-B98DF46EDE03}"/>
              </a:ext>
            </a:extLst>
          </p:cNvPr>
          <p:cNvSpPr>
            <a:spLocks noGrp="1"/>
          </p:cNvSpPr>
          <p:nvPr>
            <p:ph type="subTitle" idx="1" hasCustomPrompt="1"/>
          </p:nvPr>
        </p:nvSpPr>
        <p:spPr>
          <a:xfrm>
            <a:off x="540000" y="1980000"/>
            <a:ext cx="5220000" cy="1789112"/>
          </a:xfrm>
        </p:spPr>
        <p:txBody>
          <a:bodyPr lIns="0" tIns="0" rIns="0" bIns="0">
            <a:noAutofit/>
          </a:bodyPr>
          <a:lstStyle>
            <a:lvl1pPr marL="0" indent="0" algn="l">
              <a:spcBef>
                <a:spcPts val="0"/>
              </a:spcBef>
              <a:buNone/>
              <a:defRPr sz="5000" b="1" i="0">
                <a:solidFill>
                  <a:srgbClr val="C8102E"/>
                </a:solidFill>
                <a:latin typeface="Century Gothic" panose="020B0502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Double line title with turnover</a:t>
            </a:r>
            <a:endParaRPr lang="en-US" dirty="0"/>
          </a:p>
        </p:txBody>
      </p:sp>
      <p:pic>
        <p:nvPicPr>
          <p:cNvPr id="24" name="Picture 23">
            <a:extLst>
              <a:ext uri="{FF2B5EF4-FFF2-40B4-BE49-F238E27FC236}">
                <a16:creationId xmlns:a16="http://schemas.microsoft.com/office/drawing/2014/main" id="{D2E5BEC9-7686-2241-AE5C-CEEBC1DA495A}"/>
              </a:ext>
            </a:extLst>
          </p:cNvPr>
          <p:cNvPicPr>
            <a:picLocks noChangeAspect="1"/>
          </p:cNvPicPr>
          <p:nvPr userDrawn="1"/>
        </p:nvPicPr>
        <p:blipFill>
          <a:blip r:embed="rId7"/>
          <a:stretch>
            <a:fillRect/>
          </a:stretch>
        </p:blipFill>
        <p:spPr>
          <a:xfrm>
            <a:off x="540000" y="5640908"/>
            <a:ext cx="2568960" cy="716919"/>
          </a:xfrm>
          <a:prstGeom prst="rect">
            <a:avLst/>
          </a:prstGeom>
        </p:spPr>
      </p:pic>
      <p:pic>
        <p:nvPicPr>
          <p:cNvPr id="25" name="Picture 24">
            <a:extLst>
              <a:ext uri="{FF2B5EF4-FFF2-40B4-BE49-F238E27FC236}">
                <a16:creationId xmlns:a16="http://schemas.microsoft.com/office/drawing/2014/main" id="{7C4DEFC6-320B-5246-85C1-E493344F5648}"/>
              </a:ext>
            </a:extLst>
          </p:cNvPr>
          <p:cNvPicPr>
            <a:picLocks noChangeAspect="1"/>
          </p:cNvPicPr>
          <p:nvPr userDrawn="1"/>
        </p:nvPicPr>
        <p:blipFill>
          <a:blip r:embed="rId8" cstate="print">
            <a:extLst>
              <a:ext uri="{28A0092B-C50C-407E-A947-70E740481C1C}">
                <a14:useLocalDpi xmlns:a14="http://schemas.microsoft.com/office/drawing/2010/main"/>
              </a:ext>
            </a:extLst>
          </a:blip>
          <a:stretch>
            <a:fillRect/>
          </a:stretch>
        </p:blipFill>
        <p:spPr>
          <a:xfrm>
            <a:off x="3648960" y="5816600"/>
            <a:ext cx="1754412" cy="417717"/>
          </a:xfrm>
          <a:prstGeom prst="rect">
            <a:avLst/>
          </a:prstGeom>
        </p:spPr>
      </p:pic>
      <p:sp>
        <p:nvSpPr>
          <p:cNvPr id="14" name="Title 1">
            <a:extLst>
              <a:ext uri="{FF2B5EF4-FFF2-40B4-BE49-F238E27FC236}">
                <a16:creationId xmlns:a16="http://schemas.microsoft.com/office/drawing/2014/main" id="{81CC5E98-2B71-6344-A937-ED75B3E16CA3}"/>
              </a:ext>
            </a:extLst>
          </p:cNvPr>
          <p:cNvSpPr txBox="1">
            <a:spLocks/>
          </p:cNvSpPr>
          <p:nvPr userDrawn="1"/>
        </p:nvSpPr>
        <p:spPr>
          <a:xfrm>
            <a:off x="9450000" y="5850000"/>
            <a:ext cx="2160000" cy="336777"/>
          </a:xfrm>
          <a:prstGeom prst="rect">
            <a:avLst/>
          </a:prstGeom>
        </p:spPr>
        <p:txBody>
          <a:bodyPr vert="horz" lIns="0" tIns="0" rIns="0" bIns="0" rtlCol="0" anchor="b" anchorCtr="0">
            <a:normAutofit/>
          </a:bodyPr>
          <a:lstStyle>
            <a:lvl1pPr algn="l" defTabSz="914400" rtl="0" eaLnBrk="1" latinLnBrk="0" hangingPunct="1">
              <a:lnSpc>
                <a:spcPct val="90000"/>
              </a:lnSpc>
              <a:spcBef>
                <a:spcPct val="0"/>
              </a:spcBef>
              <a:buNone/>
              <a:defRPr sz="2400" b="1" i="0" kern="1200">
                <a:solidFill>
                  <a:schemeClr val="tx1"/>
                </a:solidFill>
                <a:latin typeface="Century Gothic" panose="020B0502020202020204" pitchFamily="34" charset="0"/>
                <a:ea typeface="+mj-ea"/>
                <a:cs typeface="+mj-cs"/>
              </a:defRPr>
            </a:lvl1pPr>
          </a:lstStyle>
          <a:p>
            <a:pPr algn="r"/>
            <a:r>
              <a:rPr lang="en-GB" sz="1600" b="1" i="0" u="none" kern="1200" dirty="0">
                <a:solidFill>
                  <a:schemeClr val="bg1"/>
                </a:solidFill>
                <a:effectLst/>
                <a:latin typeface="Century Gothic" panose="020B0502020202020204" pitchFamily="34" charset="0"/>
                <a:ea typeface="+mj-ea"/>
                <a:cs typeface="+mj-cs"/>
                <a:hlinkClick r:id="rId9">
                  <a:extLst>
                    <a:ext uri="{A12FA001-AC4F-418D-AE19-62706E023703}">
                      <ahyp:hlinkClr xmlns:ahyp="http://schemas.microsoft.com/office/drawing/2018/hyperlinkcolor" val="tx"/>
                    </a:ext>
                  </a:extLst>
                </a:hlinkClick>
              </a:rPr>
              <a:t>https://rsc.li/2UfBalB</a:t>
            </a:r>
            <a:endParaRPr lang="en-US" sz="1600" u="none" dirty="0">
              <a:solidFill>
                <a:schemeClr val="bg1"/>
              </a:solidFill>
            </a:endParaRPr>
          </a:p>
        </p:txBody>
      </p:sp>
    </p:spTree>
    <p:extLst>
      <p:ext uri="{BB962C8B-B14F-4D97-AF65-F5344CB8AC3E}">
        <p14:creationId xmlns:p14="http://schemas.microsoft.com/office/powerpoint/2010/main" val="1320281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4-16 years Title, triple line, no photo">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9F2D102C-435D-1247-9482-FA39153AC15A}"/>
              </a:ext>
            </a:extLst>
          </p:cNvPr>
          <p:cNvPicPr>
            <a:picLocks/>
          </p:cNvPicPr>
          <p:nvPr userDrawn="1"/>
        </p:nvPicPr>
        <p:blipFill>
          <a:blip r:embed="rId2" cstate="print">
            <a:extLst>
              <a:ext uri="{28A0092B-C50C-407E-A947-70E740481C1C}">
                <a14:useLocalDpi xmlns:a14="http://schemas.microsoft.com/office/drawing/2010/main"/>
              </a:ext>
            </a:extLst>
          </a:blip>
          <a:stretch>
            <a:fillRect/>
          </a:stretch>
        </p:blipFill>
        <p:spPr>
          <a:xfrm>
            <a:off x="823" y="0"/>
            <a:ext cx="12196800" cy="6856330"/>
          </a:xfrm>
          <a:prstGeom prst="rect">
            <a:avLst/>
          </a:prstGeom>
        </p:spPr>
      </p:pic>
      <p:pic>
        <p:nvPicPr>
          <p:cNvPr id="12" name="Picture 11">
            <a:extLst>
              <a:ext uri="{FF2B5EF4-FFF2-40B4-BE49-F238E27FC236}">
                <a16:creationId xmlns:a16="http://schemas.microsoft.com/office/drawing/2014/main" id="{17813B56-FDD1-0F40-B923-3F191328A33A}"/>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5339623" y="0"/>
            <a:ext cx="6858000" cy="6858000"/>
          </a:xfrm>
          <a:prstGeom prst="rect">
            <a:avLst/>
          </a:prstGeom>
        </p:spPr>
      </p:pic>
      <p:pic>
        <p:nvPicPr>
          <p:cNvPr id="13" name="Picture 12">
            <a:extLst>
              <a:ext uri="{FF2B5EF4-FFF2-40B4-BE49-F238E27FC236}">
                <a16:creationId xmlns:a16="http://schemas.microsoft.com/office/drawing/2014/main" id="{20670BE4-3267-6144-9BEC-0A5842E71904}"/>
              </a:ext>
            </a:extLst>
          </p:cNvPr>
          <p:cNvPicPr>
            <a:picLocks noChangeAspect="1"/>
          </p:cNvPicPr>
          <p:nvPr userDrawn="1"/>
        </p:nvPicPr>
        <p:blipFill>
          <a:blip r:embed="rId4"/>
          <a:stretch>
            <a:fillRect/>
          </a:stretch>
        </p:blipFill>
        <p:spPr>
          <a:xfrm>
            <a:off x="0" y="0"/>
            <a:ext cx="7485972" cy="6858000"/>
          </a:xfrm>
          <a:prstGeom prst="rect">
            <a:avLst/>
          </a:prstGeom>
        </p:spPr>
      </p:pic>
      <p:pic>
        <p:nvPicPr>
          <p:cNvPr id="18" name="Picture 17">
            <a:extLst>
              <a:ext uri="{FF2B5EF4-FFF2-40B4-BE49-F238E27FC236}">
                <a16:creationId xmlns:a16="http://schemas.microsoft.com/office/drawing/2014/main" id="{1D271170-6657-144A-B313-197829316174}"/>
              </a:ext>
            </a:extLst>
          </p:cNvPr>
          <p:cNvPicPr>
            <a:picLocks noChangeAspect="1"/>
          </p:cNvPicPr>
          <p:nvPr userDrawn="1"/>
        </p:nvPicPr>
        <p:blipFill>
          <a:blip r:embed="rId5" cstate="print">
            <a:extLst>
              <a:ext uri="{28A0092B-C50C-407E-A947-70E740481C1C}">
                <a14:useLocalDpi xmlns:a14="http://schemas.microsoft.com/office/drawing/2010/main"/>
              </a:ext>
            </a:extLst>
          </a:blip>
          <a:stretch>
            <a:fillRect/>
          </a:stretch>
        </p:blipFill>
        <p:spPr>
          <a:xfrm>
            <a:off x="3562957" y="0"/>
            <a:ext cx="3991277" cy="6861600"/>
          </a:xfrm>
          <a:prstGeom prst="rect">
            <a:avLst/>
          </a:prstGeom>
        </p:spPr>
      </p:pic>
      <p:pic>
        <p:nvPicPr>
          <p:cNvPr id="19" name="Picture 18">
            <a:extLst>
              <a:ext uri="{FF2B5EF4-FFF2-40B4-BE49-F238E27FC236}">
                <a16:creationId xmlns:a16="http://schemas.microsoft.com/office/drawing/2014/main" id="{F658CCC5-9B98-EA4E-B87D-06F4CFA1356F}"/>
              </a:ext>
            </a:extLst>
          </p:cNvPr>
          <p:cNvPicPr>
            <a:picLocks/>
          </p:cNvPicPr>
          <p:nvPr userDrawn="1"/>
        </p:nvPicPr>
        <p:blipFill>
          <a:blip r:embed="rId6" cstate="print">
            <a:extLst>
              <a:ext uri="{28A0092B-C50C-407E-A947-70E740481C1C}">
                <a14:useLocalDpi xmlns:a14="http://schemas.microsoft.com/office/drawing/2010/main"/>
              </a:ext>
            </a:extLst>
          </a:blip>
          <a:stretch>
            <a:fillRect/>
          </a:stretch>
        </p:blipFill>
        <p:spPr>
          <a:xfrm>
            <a:off x="4436982" y="0"/>
            <a:ext cx="3195988" cy="2815200"/>
          </a:xfrm>
          <a:prstGeom prst="rect">
            <a:avLst/>
          </a:prstGeom>
        </p:spPr>
      </p:pic>
      <p:sp>
        <p:nvSpPr>
          <p:cNvPr id="20" name="Title 1">
            <a:extLst>
              <a:ext uri="{FF2B5EF4-FFF2-40B4-BE49-F238E27FC236}">
                <a16:creationId xmlns:a16="http://schemas.microsoft.com/office/drawing/2014/main" id="{1F49BB23-095E-0349-B695-0649F94B3898}"/>
              </a:ext>
            </a:extLst>
          </p:cNvPr>
          <p:cNvSpPr>
            <a:spLocks noGrp="1"/>
          </p:cNvSpPr>
          <p:nvPr>
            <p:ph type="ctrTitle" hasCustomPrompt="1"/>
          </p:nvPr>
        </p:nvSpPr>
        <p:spPr>
          <a:xfrm>
            <a:off x="540000" y="1238400"/>
            <a:ext cx="5220000" cy="336777"/>
          </a:xfrm>
        </p:spPr>
        <p:txBody>
          <a:bodyPr lIns="0" tIns="0" rIns="0" bIns="0" anchor="t" anchorCtr="0">
            <a:normAutofit/>
          </a:bodyPr>
          <a:lstStyle>
            <a:lvl1pPr algn="l">
              <a:defRPr sz="2400" b="1" i="0">
                <a:latin typeface="Century Gothic" panose="020B0502020202020204" pitchFamily="34" charset="0"/>
              </a:defRPr>
            </a:lvl1pPr>
          </a:lstStyle>
          <a:p>
            <a:r>
              <a:rPr lang="en-GB" dirty="0"/>
              <a:t>14–16 years</a:t>
            </a:r>
            <a:endParaRPr lang="en-US" dirty="0"/>
          </a:p>
        </p:txBody>
      </p:sp>
      <p:sp>
        <p:nvSpPr>
          <p:cNvPr id="23" name="Subtitle 2">
            <a:extLst>
              <a:ext uri="{FF2B5EF4-FFF2-40B4-BE49-F238E27FC236}">
                <a16:creationId xmlns:a16="http://schemas.microsoft.com/office/drawing/2014/main" id="{E8641A31-A6C0-CB44-B10F-BD75069256DD}"/>
              </a:ext>
            </a:extLst>
          </p:cNvPr>
          <p:cNvSpPr>
            <a:spLocks noGrp="1"/>
          </p:cNvSpPr>
          <p:nvPr>
            <p:ph type="subTitle" idx="1" hasCustomPrompt="1"/>
          </p:nvPr>
        </p:nvSpPr>
        <p:spPr>
          <a:xfrm>
            <a:off x="540000" y="1980000"/>
            <a:ext cx="5220000" cy="2447034"/>
          </a:xfrm>
        </p:spPr>
        <p:txBody>
          <a:bodyPr lIns="0" tIns="0" rIns="0" bIns="0">
            <a:noAutofit/>
          </a:bodyPr>
          <a:lstStyle>
            <a:lvl1pPr marL="0" indent="0" algn="l">
              <a:spcBef>
                <a:spcPts val="0"/>
              </a:spcBef>
              <a:buNone/>
              <a:defRPr sz="5000" b="1" i="0">
                <a:solidFill>
                  <a:srgbClr val="C8102E"/>
                </a:solidFill>
                <a:latin typeface="Century Gothic" panose="020B0502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Triple line title with turnover on three lines</a:t>
            </a:r>
            <a:endParaRPr lang="en-US" dirty="0"/>
          </a:p>
        </p:txBody>
      </p:sp>
      <p:pic>
        <p:nvPicPr>
          <p:cNvPr id="24" name="Picture 23">
            <a:extLst>
              <a:ext uri="{FF2B5EF4-FFF2-40B4-BE49-F238E27FC236}">
                <a16:creationId xmlns:a16="http://schemas.microsoft.com/office/drawing/2014/main" id="{9AE99957-780D-FD42-96A0-31CC12A11864}"/>
              </a:ext>
            </a:extLst>
          </p:cNvPr>
          <p:cNvPicPr>
            <a:picLocks noChangeAspect="1"/>
          </p:cNvPicPr>
          <p:nvPr userDrawn="1"/>
        </p:nvPicPr>
        <p:blipFill>
          <a:blip r:embed="rId7"/>
          <a:stretch>
            <a:fillRect/>
          </a:stretch>
        </p:blipFill>
        <p:spPr>
          <a:xfrm>
            <a:off x="540000" y="5640908"/>
            <a:ext cx="2568960" cy="716919"/>
          </a:xfrm>
          <a:prstGeom prst="rect">
            <a:avLst/>
          </a:prstGeom>
        </p:spPr>
      </p:pic>
      <p:pic>
        <p:nvPicPr>
          <p:cNvPr id="25" name="Picture 24">
            <a:extLst>
              <a:ext uri="{FF2B5EF4-FFF2-40B4-BE49-F238E27FC236}">
                <a16:creationId xmlns:a16="http://schemas.microsoft.com/office/drawing/2014/main" id="{157CCCE1-E878-7F47-B778-AE1FC8180F9C}"/>
              </a:ext>
            </a:extLst>
          </p:cNvPr>
          <p:cNvPicPr>
            <a:picLocks noChangeAspect="1"/>
          </p:cNvPicPr>
          <p:nvPr userDrawn="1"/>
        </p:nvPicPr>
        <p:blipFill>
          <a:blip r:embed="rId8" cstate="print">
            <a:extLst>
              <a:ext uri="{28A0092B-C50C-407E-A947-70E740481C1C}">
                <a14:useLocalDpi xmlns:a14="http://schemas.microsoft.com/office/drawing/2010/main"/>
              </a:ext>
            </a:extLst>
          </a:blip>
          <a:stretch>
            <a:fillRect/>
          </a:stretch>
        </p:blipFill>
        <p:spPr>
          <a:xfrm>
            <a:off x="3648960" y="5816600"/>
            <a:ext cx="1754412" cy="417717"/>
          </a:xfrm>
          <a:prstGeom prst="rect">
            <a:avLst/>
          </a:prstGeom>
        </p:spPr>
      </p:pic>
      <p:sp>
        <p:nvSpPr>
          <p:cNvPr id="14" name="Title 1">
            <a:extLst>
              <a:ext uri="{FF2B5EF4-FFF2-40B4-BE49-F238E27FC236}">
                <a16:creationId xmlns:a16="http://schemas.microsoft.com/office/drawing/2014/main" id="{733B6428-7651-D44C-BAFC-EA24E6298D54}"/>
              </a:ext>
            </a:extLst>
          </p:cNvPr>
          <p:cNvSpPr txBox="1">
            <a:spLocks/>
          </p:cNvSpPr>
          <p:nvPr userDrawn="1"/>
        </p:nvSpPr>
        <p:spPr>
          <a:xfrm>
            <a:off x="9450000" y="5850000"/>
            <a:ext cx="2160000" cy="336777"/>
          </a:xfrm>
          <a:prstGeom prst="rect">
            <a:avLst/>
          </a:prstGeom>
        </p:spPr>
        <p:txBody>
          <a:bodyPr vert="horz" lIns="0" tIns="0" rIns="0" bIns="0" rtlCol="0" anchor="b" anchorCtr="0">
            <a:normAutofit/>
          </a:bodyPr>
          <a:lstStyle>
            <a:lvl1pPr algn="l" defTabSz="914400" rtl="0" eaLnBrk="1" latinLnBrk="0" hangingPunct="1">
              <a:lnSpc>
                <a:spcPct val="90000"/>
              </a:lnSpc>
              <a:spcBef>
                <a:spcPct val="0"/>
              </a:spcBef>
              <a:buNone/>
              <a:defRPr sz="2400" b="1" i="0" kern="1200">
                <a:solidFill>
                  <a:schemeClr val="tx1"/>
                </a:solidFill>
                <a:latin typeface="Century Gothic" panose="020B0502020202020204" pitchFamily="34" charset="0"/>
                <a:ea typeface="+mj-ea"/>
                <a:cs typeface="+mj-cs"/>
              </a:defRPr>
            </a:lvl1pPr>
          </a:lstStyle>
          <a:p>
            <a:pPr algn="r"/>
            <a:r>
              <a:rPr lang="en-GB" sz="1600" b="1" i="0" u="none" kern="1200" dirty="0">
                <a:solidFill>
                  <a:schemeClr val="bg1"/>
                </a:solidFill>
                <a:effectLst/>
                <a:latin typeface="Century Gothic" panose="020B0502020202020204" pitchFamily="34" charset="0"/>
                <a:ea typeface="+mj-ea"/>
                <a:cs typeface="+mj-cs"/>
                <a:hlinkClick r:id="rId9">
                  <a:extLst>
                    <a:ext uri="{A12FA001-AC4F-418D-AE19-62706E023703}">
                      <ahyp:hlinkClr xmlns:ahyp="http://schemas.microsoft.com/office/drawing/2018/hyperlinkcolor" val="tx"/>
                    </a:ext>
                  </a:extLst>
                </a:hlinkClick>
              </a:rPr>
              <a:t>https://rsc.li/4jxSTfA</a:t>
            </a:r>
            <a:endParaRPr lang="en-US" sz="1600" u="none" dirty="0">
              <a:solidFill>
                <a:schemeClr val="bg1"/>
              </a:solidFill>
            </a:endParaRPr>
          </a:p>
        </p:txBody>
      </p:sp>
    </p:spTree>
    <p:extLst>
      <p:ext uri="{BB962C8B-B14F-4D97-AF65-F5344CB8AC3E}">
        <p14:creationId xmlns:p14="http://schemas.microsoft.com/office/powerpoint/2010/main" val="4860974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4-16 years Content - single column/normal text">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0583686F-22FD-2C41-A7CA-BC21FE71A1A0}"/>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3828" y="0"/>
            <a:ext cx="3584602" cy="6858000"/>
          </a:xfrm>
          <a:prstGeom prst="rect">
            <a:avLst/>
          </a:prstGeom>
        </p:spPr>
      </p:pic>
      <p:sp>
        <p:nvSpPr>
          <p:cNvPr id="10" name="Title 1">
            <a:extLst>
              <a:ext uri="{FF2B5EF4-FFF2-40B4-BE49-F238E27FC236}">
                <a16:creationId xmlns:a16="http://schemas.microsoft.com/office/drawing/2014/main" id="{85D72720-E5A5-3242-8856-378E7BAC1FA2}"/>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C8102E"/>
                </a:solidFill>
                <a:latin typeface="Century Gothic" panose="020B0502020202020204" pitchFamily="34" charset="0"/>
              </a:defRPr>
            </a:lvl1pPr>
          </a:lstStyle>
          <a:p>
            <a:r>
              <a:rPr lang="en-GB" dirty="0"/>
              <a:t>Heading</a:t>
            </a:r>
            <a:endParaRPr lang="en-US" dirty="0"/>
          </a:p>
        </p:txBody>
      </p:sp>
      <p:sp>
        <p:nvSpPr>
          <p:cNvPr id="11" name="Content Placeholder 2">
            <a:extLst>
              <a:ext uri="{FF2B5EF4-FFF2-40B4-BE49-F238E27FC236}">
                <a16:creationId xmlns:a16="http://schemas.microsoft.com/office/drawing/2014/main" id="{A0988D83-F3D7-9D4F-AC03-6D180FF1A933}"/>
              </a:ext>
            </a:extLst>
          </p:cNvPr>
          <p:cNvSpPr>
            <a:spLocks noGrp="1"/>
          </p:cNvSpPr>
          <p:nvPr>
            <p:ph idx="1" hasCustomPrompt="1"/>
          </p:nvPr>
        </p:nvSpPr>
        <p:spPr>
          <a:xfrm>
            <a:off x="540000" y="1260000"/>
            <a:ext cx="1008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dirty="0"/>
              <a:t>Here is the text.</a:t>
            </a:r>
          </a:p>
        </p:txBody>
      </p:sp>
      <p:sp>
        <p:nvSpPr>
          <p:cNvPr id="12" name="Rectangle 11">
            <a:extLst>
              <a:ext uri="{FF2B5EF4-FFF2-40B4-BE49-F238E27FC236}">
                <a16:creationId xmlns:a16="http://schemas.microsoft.com/office/drawing/2014/main" id="{C2A8AE51-3ADC-DC40-BD2B-98B2216A4E03}"/>
              </a:ext>
            </a:extLst>
          </p:cNvPr>
          <p:cNvSpPr/>
          <p:nvPr userDrawn="1"/>
        </p:nvSpPr>
        <p:spPr>
          <a:xfrm>
            <a:off x="11382000" y="0"/>
            <a:ext cx="810000" cy="6858000"/>
          </a:xfrm>
          <a:prstGeom prst="rect">
            <a:avLst/>
          </a:prstGeom>
          <a:solidFill>
            <a:srgbClr val="C81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7EFF6300-565F-2B49-B4C4-E3CDD55E32DE}"/>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1029949" y="4643257"/>
            <a:ext cx="1158481" cy="2214743"/>
          </a:xfrm>
          <a:prstGeom prst="rect">
            <a:avLst/>
          </a:prstGeom>
        </p:spPr>
      </p:pic>
      <p:pic>
        <p:nvPicPr>
          <p:cNvPr id="19" name="Picture 18">
            <a:extLst>
              <a:ext uri="{FF2B5EF4-FFF2-40B4-BE49-F238E27FC236}">
                <a16:creationId xmlns:a16="http://schemas.microsoft.com/office/drawing/2014/main" id="{06AF348B-C532-AF44-9D34-EF7F36FFBDE3}"/>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844226" y="4777211"/>
            <a:ext cx="1238261" cy="2080789"/>
          </a:xfrm>
          <a:prstGeom prst="rect">
            <a:avLst/>
          </a:prstGeom>
        </p:spPr>
      </p:pic>
    </p:spTree>
    <p:extLst>
      <p:ext uri="{BB962C8B-B14F-4D97-AF65-F5344CB8AC3E}">
        <p14:creationId xmlns:p14="http://schemas.microsoft.com/office/powerpoint/2010/main" val="1608631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4-16 years Content - single column/bulleted list">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246F2C0A-6FEF-3A44-B379-1EDDEA6CD955}"/>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3828" y="0"/>
            <a:ext cx="3584602" cy="6858000"/>
          </a:xfrm>
          <a:prstGeom prst="rect">
            <a:avLst/>
          </a:prstGeom>
        </p:spPr>
      </p:pic>
      <p:sp>
        <p:nvSpPr>
          <p:cNvPr id="8" name="Title 1">
            <a:extLst>
              <a:ext uri="{FF2B5EF4-FFF2-40B4-BE49-F238E27FC236}">
                <a16:creationId xmlns:a16="http://schemas.microsoft.com/office/drawing/2014/main" id="{0E25749E-D8CB-D944-A298-64E999C3A814}"/>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C8102E"/>
                </a:solidFill>
                <a:latin typeface="Century Gothic" panose="020B0502020202020204" pitchFamily="34" charset="0"/>
              </a:defRPr>
            </a:lvl1pPr>
          </a:lstStyle>
          <a:p>
            <a:r>
              <a:rPr lang="en-GB" dirty="0"/>
              <a:t>Heading</a:t>
            </a:r>
            <a:endParaRPr lang="en-US" dirty="0"/>
          </a:p>
        </p:txBody>
      </p:sp>
      <p:sp>
        <p:nvSpPr>
          <p:cNvPr id="10" name="Rectangle 9">
            <a:extLst>
              <a:ext uri="{FF2B5EF4-FFF2-40B4-BE49-F238E27FC236}">
                <a16:creationId xmlns:a16="http://schemas.microsoft.com/office/drawing/2014/main" id="{6B8811BD-F50F-A84E-B39E-DC7C79CD5D27}"/>
              </a:ext>
            </a:extLst>
          </p:cNvPr>
          <p:cNvSpPr/>
          <p:nvPr userDrawn="1"/>
        </p:nvSpPr>
        <p:spPr>
          <a:xfrm>
            <a:off x="11382000" y="0"/>
            <a:ext cx="810000" cy="6858000"/>
          </a:xfrm>
          <a:prstGeom prst="rect">
            <a:avLst/>
          </a:prstGeom>
          <a:solidFill>
            <a:srgbClr val="C81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6D21E9C2-01C9-7242-9C40-2EF3DCCAE5B2}"/>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1029949" y="4643257"/>
            <a:ext cx="1158481" cy="2214743"/>
          </a:xfrm>
          <a:prstGeom prst="rect">
            <a:avLst/>
          </a:prstGeom>
        </p:spPr>
      </p:pic>
      <p:pic>
        <p:nvPicPr>
          <p:cNvPr id="13" name="Picture 12">
            <a:extLst>
              <a:ext uri="{FF2B5EF4-FFF2-40B4-BE49-F238E27FC236}">
                <a16:creationId xmlns:a16="http://schemas.microsoft.com/office/drawing/2014/main" id="{D7371E1F-9A1C-8848-A2F7-FE022C5BB7DA}"/>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844226" y="4777211"/>
            <a:ext cx="1238261" cy="2080789"/>
          </a:xfrm>
          <a:prstGeom prst="rect">
            <a:avLst/>
          </a:prstGeom>
        </p:spPr>
      </p:pic>
      <p:sp>
        <p:nvSpPr>
          <p:cNvPr id="14" name="Content Placeholder 2">
            <a:extLst>
              <a:ext uri="{FF2B5EF4-FFF2-40B4-BE49-F238E27FC236}">
                <a16:creationId xmlns:a16="http://schemas.microsoft.com/office/drawing/2014/main" id="{7E44F30F-ACCA-494A-92DE-CD0E2B3C5A32}"/>
              </a:ext>
            </a:extLst>
          </p:cNvPr>
          <p:cNvSpPr>
            <a:spLocks noGrp="1"/>
          </p:cNvSpPr>
          <p:nvPr>
            <p:ph idx="1" hasCustomPrompt="1"/>
          </p:nvPr>
        </p:nvSpPr>
        <p:spPr>
          <a:xfrm>
            <a:off x="540000" y="1260000"/>
            <a:ext cx="10080000" cy="5040000"/>
          </a:xfrm>
        </p:spPr>
        <p:txBody>
          <a:bodyPr lIns="0" tIns="0" rIns="0" bIns="0">
            <a:normAutofit/>
          </a:bodyPr>
          <a:lstStyle>
            <a:lvl1pPr marL="342900" indent="-342900">
              <a:lnSpc>
                <a:spcPct val="100000"/>
              </a:lnSpc>
              <a:spcBef>
                <a:spcPts val="0"/>
              </a:spcBef>
              <a:spcAft>
                <a:spcPts val="1200"/>
              </a:spcAft>
              <a:buClr>
                <a:srgbClr val="C8102E"/>
              </a:buClr>
              <a:buSzPct val="125000"/>
              <a:buFont typeface="Arial" panose="020B0604020202020204" pitchFamily="34" charset="0"/>
              <a:buChar char="•"/>
              <a:defRPr sz="2200" b="0" i="0">
                <a:latin typeface="Century Gothic" panose="020B0502020202020204" pitchFamily="34" charset="0"/>
              </a:defRPr>
            </a:lvl1pPr>
          </a:lstStyle>
          <a:p>
            <a:pPr lvl="0"/>
            <a:r>
              <a:rPr lang="en-GB" dirty="0"/>
              <a:t>Here is the text.</a:t>
            </a:r>
          </a:p>
        </p:txBody>
      </p:sp>
    </p:spTree>
    <p:extLst>
      <p:ext uri="{BB962C8B-B14F-4D97-AF65-F5344CB8AC3E}">
        <p14:creationId xmlns:p14="http://schemas.microsoft.com/office/powerpoint/2010/main" val="8498087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4-16 years Content - single column/numbered list">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726F667C-BABD-E64D-A87B-FC8C55110839}"/>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3828" y="0"/>
            <a:ext cx="3584602" cy="6858000"/>
          </a:xfrm>
          <a:prstGeom prst="rect">
            <a:avLst/>
          </a:prstGeom>
        </p:spPr>
      </p:pic>
      <p:sp>
        <p:nvSpPr>
          <p:cNvPr id="8" name="Title 1">
            <a:extLst>
              <a:ext uri="{FF2B5EF4-FFF2-40B4-BE49-F238E27FC236}">
                <a16:creationId xmlns:a16="http://schemas.microsoft.com/office/drawing/2014/main" id="{7FC5948B-67D3-AC4F-890F-725332428FCA}"/>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C8102E"/>
                </a:solidFill>
                <a:latin typeface="Century Gothic" panose="020B0502020202020204" pitchFamily="34" charset="0"/>
              </a:defRPr>
            </a:lvl1pPr>
          </a:lstStyle>
          <a:p>
            <a:r>
              <a:rPr lang="en-GB" dirty="0"/>
              <a:t>Heading</a:t>
            </a:r>
            <a:endParaRPr lang="en-US" dirty="0"/>
          </a:p>
        </p:txBody>
      </p:sp>
      <p:sp>
        <p:nvSpPr>
          <p:cNvPr id="10" name="Rectangle 9">
            <a:extLst>
              <a:ext uri="{FF2B5EF4-FFF2-40B4-BE49-F238E27FC236}">
                <a16:creationId xmlns:a16="http://schemas.microsoft.com/office/drawing/2014/main" id="{182690D6-31DD-8445-BDEA-5C196119A1D9}"/>
              </a:ext>
            </a:extLst>
          </p:cNvPr>
          <p:cNvSpPr/>
          <p:nvPr userDrawn="1"/>
        </p:nvSpPr>
        <p:spPr>
          <a:xfrm>
            <a:off x="11382000" y="0"/>
            <a:ext cx="810000" cy="6858000"/>
          </a:xfrm>
          <a:prstGeom prst="rect">
            <a:avLst/>
          </a:prstGeom>
          <a:solidFill>
            <a:srgbClr val="C81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BAEE427C-0248-7F4C-8145-DF61B84F8A3F}"/>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1029949" y="4643257"/>
            <a:ext cx="1158481" cy="2214743"/>
          </a:xfrm>
          <a:prstGeom prst="rect">
            <a:avLst/>
          </a:prstGeom>
        </p:spPr>
      </p:pic>
      <p:pic>
        <p:nvPicPr>
          <p:cNvPr id="13" name="Picture 12">
            <a:extLst>
              <a:ext uri="{FF2B5EF4-FFF2-40B4-BE49-F238E27FC236}">
                <a16:creationId xmlns:a16="http://schemas.microsoft.com/office/drawing/2014/main" id="{BA8DF516-E004-0343-8DCB-7D8B3A6B398D}"/>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844226" y="4777211"/>
            <a:ext cx="1238261" cy="2080789"/>
          </a:xfrm>
          <a:prstGeom prst="rect">
            <a:avLst/>
          </a:prstGeom>
        </p:spPr>
      </p:pic>
      <p:sp>
        <p:nvSpPr>
          <p:cNvPr id="14" name="Content Placeholder 2">
            <a:extLst>
              <a:ext uri="{FF2B5EF4-FFF2-40B4-BE49-F238E27FC236}">
                <a16:creationId xmlns:a16="http://schemas.microsoft.com/office/drawing/2014/main" id="{1A5DC58F-EBD6-924E-8C77-CBCA410F81E1}"/>
              </a:ext>
            </a:extLst>
          </p:cNvPr>
          <p:cNvSpPr>
            <a:spLocks noGrp="1"/>
          </p:cNvSpPr>
          <p:nvPr>
            <p:ph idx="1" hasCustomPrompt="1"/>
          </p:nvPr>
        </p:nvSpPr>
        <p:spPr>
          <a:xfrm>
            <a:off x="540000" y="1260000"/>
            <a:ext cx="10080000" cy="5040000"/>
          </a:xfrm>
        </p:spPr>
        <p:txBody>
          <a:bodyPr lIns="0" tIns="0" rIns="0" bIns="0">
            <a:normAutofit/>
          </a:bodyPr>
          <a:lstStyle>
            <a:lvl1pPr marL="457200" indent="-457200">
              <a:lnSpc>
                <a:spcPct val="100000"/>
              </a:lnSpc>
              <a:spcBef>
                <a:spcPts val="0"/>
              </a:spcBef>
              <a:spcAft>
                <a:spcPts val="1200"/>
              </a:spcAft>
              <a:buClr>
                <a:srgbClr val="C8102E"/>
              </a:buClr>
              <a:buSzPct val="100000"/>
              <a:buFont typeface="+mj-lt"/>
              <a:buAutoNum type="arabicPeriod"/>
              <a:defRPr sz="2200" b="0" i="0">
                <a:latin typeface="Century Gothic" panose="020B0502020202020204" pitchFamily="34" charset="0"/>
              </a:defRPr>
            </a:lvl1pPr>
          </a:lstStyle>
          <a:p>
            <a:pPr lvl="0"/>
            <a:r>
              <a:rPr lang="en-GB" dirty="0"/>
              <a:t>Here is the text.</a:t>
            </a:r>
          </a:p>
        </p:txBody>
      </p:sp>
    </p:spTree>
    <p:extLst>
      <p:ext uri="{BB962C8B-B14F-4D97-AF65-F5344CB8AC3E}">
        <p14:creationId xmlns:p14="http://schemas.microsoft.com/office/powerpoint/2010/main" val="30473233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4-16 years Content - two columns/normal text">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A95B0693-64BD-8246-9D0D-0F1C12E8155A}"/>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3828" y="0"/>
            <a:ext cx="3584602" cy="6858000"/>
          </a:xfrm>
          <a:prstGeom prst="rect">
            <a:avLst/>
          </a:prstGeom>
        </p:spPr>
      </p:pic>
      <p:sp>
        <p:nvSpPr>
          <p:cNvPr id="12" name="Rectangle 11">
            <a:extLst>
              <a:ext uri="{FF2B5EF4-FFF2-40B4-BE49-F238E27FC236}">
                <a16:creationId xmlns:a16="http://schemas.microsoft.com/office/drawing/2014/main" id="{9AA5D099-93EE-7B4C-B9DA-563093148325}"/>
              </a:ext>
            </a:extLst>
          </p:cNvPr>
          <p:cNvSpPr/>
          <p:nvPr userDrawn="1"/>
        </p:nvSpPr>
        <p:spPr>
          <a:xfrm>
            <a:off x="11382000" y="0"/>
            <a:ext cx="810000" cy="6858000"/>
          </a:xfrm>
          <a:prstGeom prst="rect">
            <a:avLst/>
          </a:prstGeom>
          <a:solidFill>
            <a:srgbClr val="C81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FF4338AF-FD94-6E4C-B45B-9288553FBDA3}"/>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1029949" y="4643257"/>
            <a:ext cx="1158481" cy="2214743"/>
          </a:xfrm>
          <a:prstGeom prst="rect">
            <a:avLst/>
          </a:prstGeom>
        </p:spPr>
      </p:pic>
      <p:pic>
        <p:nvPicPr>
          <p:cNvPr id="14" name="Picture 13">
            <a:extLst>
              <a:ext uri="{FF2B5EF4-FFF2-40B4-BE49-F238E27FC236}">
                <a16:creationId xmlns:a16="http://schemas.microsoft.com/office/drawing/2014/main" id="{6FCEA1DE-E905-1F44-8E1A-6F92FDAED5AC}"/>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844226" y="4777211"/>
            <a:ext cx="1238261" cy="2080789"/>
          </a:xfrm>
          <a:prstGeom prst="rect">
            <a:avLst/>
          </a:prstGeom>
        </p:spPr>
      </p:pic>
      <p:sp>
        <p:nvSpPr>
          <p:cNvPr id="2" name="Title 1">
            <a:extLst>
              <a:ext uri="{FF2B5EF4-FFF2-40B4-BE49-F238E27FC236}">
                <a16:creationId xmlns:a16="http://schemas.microsoft.com/office/drawing/2014/main" id="{34E509EB-9400-F246-80DD-17D9CB1342B4}"/>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C8102E"/>
                </a:solidFill>
                <a:latin typeface="Century Gothic" panose="020B0502020202020204" pitchFamily="34" charset="0"/>
              </a:defRPr>
            </a:lvl1pPr>
          </a:lstStyle>
          <a:p>
            <a:r>
              <a:rPr lang="en-GB" dirty="0"/>
              <a:t>Heading</a:t>
            </a:r>
            <a:endParaRPr lang="en-US" dirty="0"/>
          </a:p>
        </p:txBody>
      </p:sp>
      <p:sp>
        <p:nvSpPr>
          <p:cNvPr id="9" name="Content Placeholder 2">
            <a:extLst>
              <a:ext uri="{FF2B5EF4-FFF2-40B4-BE49-F238E27FC236}">
                <a16:creationId xmlns:a16="http://schemas.microsoft.com/office/drawing/2014/main" id="{44CF73D6-3D48-1B45-A993-9ADA7101AA45}"/>
              </a:ext>
            </a:extLst>
          </p:cNvPr>
          <p:cNvSpPr>
            <a:spLocks noGrp="1"/>
          </p:cNvSpPr>
          <p:nvPr>
            <p:ph idx="1" hasCustomPrompt="1"/>
          </p:nvPr>
        </p:nvSpPr>
        <p:spPr>
          <a:xfrm>
            <a:off x="540000" y="1260000"/>
            <a:ext cx="477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dirty="0"/>
              <a:t>Here is two-column text.</a:t>
            </a:r>
          </a:p>
        </p:txBody>
      </p:sp>
      <p:sp>
        <p:nvSpPr>
          <p:cNvPr id="10" name="Content Placeholder 2">
            <a:extLst>
              <a:ext uri="{FF2B5EF4-FFF2-40B4-BE49-F238E27FC236}">
                <a16:creationId xmlns:a16="http://schemas.microsoft.com/office/drawing/2014/main" id="{D3DEFFEE-B12C-0C46-9DD2-0B32699A7C75}"/>
              </a:ext>
            </a:extLst>
          </p:cNvPr>
          <p:cNvSpPr>
            <a:spLocks noGrp="1"/>
          </p:cNvSpPr>
          <p:nvPr>
            <p:ph idx="10" hasCustomPrompt="1"/>
          </p:nvPr>
        </p:nvSpPr>
        <p:spPr>
          <a:xfrm>
            <a:off x="5850000" y="1260000"/>
            <a:ext cx="477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dirty="0"/>
              <a:t>Here is two-column text.</a:t>
            </a:r>
          </a:p>
        </p:txBody>
      </p:sp>
    </p:spTree>
    <p:extLst>
      <p:ext uri="{BB962C8B-B14F-4D97-AF65-F5344CB8AC3E}">
        <p14:creationId xmlns:p14="http://schemas.microsoft.com/office/powerpoint/2010/main" val="8307468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4-16 years Content plus image - single column/normal text">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855D6538-5671-7E47-8746-EF8E03552003}"/>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3828" y="0"/>
            <a:ext cx="3584602" cy="6858000"/>
          </a:xfrm>
          <a:prstGeom prst="rect">
            <a:avLst/>
          </a:prstGeom>
        </p:spPr>
      </p:pic>
      <p:sp>
        <p:nvSpPr>
          <p:cNvPr id="12" name="Rectangle 11">
            <a:extLst>
              <a:ext uri="{FF2B5EF4-FFF2-40B4-BE49-F238E27FC236}">
                <a16:creationId xmlns:a16="http://schemas.microsoft.com/office/drawing/2014/main" id="{879C527B-D5B5-874C-8803-29B2EF7DBAB2}"/>
              </a:ext>
            </a:extLst>
          </p:cNvPr>
          <p:cNvSpPr/>
          <p:nvPr userDrawn="1"/>
        </p:nvSpPr>
        <p:spPr>
          <a:xfrm>
            <a:off x="11382000" y="0"/>
            <a:ext cx="810000" cy="6858000"/>
          </a:xfrm>
          <a:prstGeom prst="rect">
            <a:avLst/>
          </a:prstGeom>
          <a:solidFill>
            <a:srgbClr val="C81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F09143BE-64DA-4048-A391-C081EE8F0D3D}"/>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1029949" y="4643257"/>
            <a:ext cx="1158481" cy="2214743"/>
          </a:xfrm>
          <a:prstGeom prst="rect">
            <a:avLst/>
          </a:prstGeom>
        </p:spPr>
      </p:pic>
      <p:pic>
        <p:nvPicPr>
          <p:cNvPr id="14" name="Picture 13">
            <a:extLst>
              <a:ext uri="{FF2B5EF4-FFF2-40B4-BE49-F238E27FC236}">
                <a16:creationId xmlns:a16="http://schemas.microsoft.com/office/drawing/2014/main" id="{DE66297D-9236-F34E-A7A7-84947CD50579}"/>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844226" y="4777211"/>
            <a:ext cx="1238261" cy="2080789"/>
          </a:xfrm>
          <a:prstGeom prst="rect">
            <a:avLst/>
          </a:prstGeom>
        </p:spPr>
      </p:pic>
      <p:sp>
        <p:nvSpPr>
          <p:cNvPr id="2" name="Title 1">
            <a:extLst>
              <a:ext uri="{FF2B5EF4-FFF2-40B4-BE49-F238E27FC236}">
                <a16:creationId xmlns:a16="http://schemas.microsoft.com/office/drawing/2014/main" id="{34E509EB-9400-F246-80DD-17D9CB1342B4}"/>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C8102E"/>
                </a:solidFill>
                <a:latin typeface="Century Gothic" panose="020B0502020202020204" pitchFamily="34" charset="0"/>
              </a:defRPr>
            </a:lvl1pPr>
          </a:lstStyle>
          <a:p>
            <a:r>
              <a:rPr lang="en-GB" dirty="0"/>
              <a:t>Heading</a:t>
            </a:r>
            <a:endParaRPr lang="en-US" dirty="0"/>
          </a:p>
        </p:txBody>
      </p:sp>
      <p:sp>
        <p:nvSpPr>
          <p:cNvPr id="3" name="Content Placeholder 2">
            <a:extLst>
              <a:ext uri="{FF2B5EF4-FFF2-40B4-BE49-F238E27FC236}">
                <a16:creationId xmlns:a16="http://schemas.microsoft.com/office/drawing/2014/main" id="{F6A7337C-FA52-FB46-8FA7-74A8AC54711C}"/>
              </a:ext>
            </a:extLst>
          </p:cNvPr>
          <p:cNvSpPr>
            <a:spLocks noGrp="1"/>
          </p:cNvSpPr>
          <p:nvPr>
            <p:ph idx="1" hasCustomPrompt="1"/>
          </p:nvPr>
        </p:nvSpPr>
        <p:spPr>
          <a:xfrm>
            <a:off x="540000" y="1260000"/>
            <a:ext cx="567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dirty="0"/>
              <a:t>Here is the text.</a:t>
            </a:r>
          </a:p>
        </p:txBody>
      </p:sp>
      <p:sp>
        <p:nvSpPr>
          <p:cNvPr id="10" name="Content Placeholder 2">
            <a:extLst>
              <a:ext uri="{FF2B5EF4-FFF2-40B4-BE49-F238E27FC236}">
                <a16:creationId xmlns:a16="http://schemas.microsoft.com/office/drawing/2014/main" id="{BBDB531A-9234-7C46-9D42-ED30499DD1E7}"/>
              </a:ext>
            </a:extLst>
          </p:cNvPr>
          <p:cNvSpPr>
            <a:spLocks noGrp="1"/>
          </p:cNvSpPr>
          <p:nvPr>
            <p:ph idx="10" hasCustomPrompt="1"/>
          </p:nvPr>
        </p:nvSpPr>
        <p:spPr>
          <a:xfrm>
            <a:off x="6593800" y="1260000"/>
            <a:ext cx="4023400" cy="5040000"/>
          </a:xfrm>
        </p:spPr>
        <p:txBody>
          <a:bodyPr lIns="0" tIns="0" rIns="0" bIns="0" anchor="ctr" anchorCtr="0">
            <a:normAutofit/>
          </a:bodyPr>
          <a:lstStyle>
            <a:lvl1pPr marL="0" indent="0" algn="ctr">
              <a:lnSpc>
                <a:spcPct val="100000"/>
              </a:lnSpc>
              <a:spcBef>
                <a:spcPts val="0"/>
              </a:spcBef>
              <a:spcAft>
                <a:spcPts val="1200"/>
              </a:spcAft>
              <a:buFontTx/>
              <a:buNone/>
              <a:defRPr sz="1200" b="1" i="0">
                <a:latin typeface="Century Gothic" panose="020B0502020202020204" pitchFamily="34" charset="0"/>
              </a:defRPr>
            </a:lvl1pPr>
          </a:lstStyle>
          <a:p>
            <a:pPr lvl="0"/>
            <a:r>
              <a:rPr lang="en-GB" dirty="0"/>
              <a:t>Image goes here.</a:t>
            </a:r>
          </a:p>
        </p:txBody>
      </p:sp>
    </p:spTree>
    <p:extLst>
      <p:ext uri="{BB962C8B-B14F-4D97-AF65-F5344CB8AC3E}">
        <p14:creationId xmlns:p14="http://schemas.microsoft.com/office/powerpoint/2010/main" val="26922590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4-16 years Table">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0583686F-22FD-2C41-A7CA-BC21FE71A1A0}"/>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3828" y="0"/>
            <a:ext cx="3584602" cy="6858000"/>
          </a:xfrm>
          <a:prstGeom prst="rect">
            <a:avLst/>
          </a:prstGeom>
        </p:spPr>
      </p:pic>
      <p:sp>
        <p:nvSpPr>
          <p:cNvPr id="12" name="Rectangle 11">
            <a:extLst>
              <a:ext uri="{FF2B5EF4-FFF2-40B4-BE49-F238E27FC236}">
                <a16:creationId xmlns:a16="http://schemas.microsoft.com/office/drawing/2014/main" id="{C2A8AE51-3ADC-DC40-BD2B-98B2216A4E03}"/>
              </a:ext>
            </a:extLst>
          </p:cNvPr>
          <p:cNvSpPr/>
          <p:nvPr userDrawn="1"/>
        </p:nvSpPr>
        <p:spPr>
          <a:xfrm>
            <a:off x="11382000" y="0"/>
            <a:ext cx="810000" cy="6858000"/>
          </a:xfrm>
          <a:prstGeom prst="rect">
            <a:avLst/>
          </a:prstGeom>
          <a:solidFill>
            <a:srgbClr val="C81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7EFF6300-565F-2B49-B4C4-E3CDD55E32DE}"/>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1029949" y="4643257"/>
            <a:ext cx="1158481" cy="2214743"/>
          </a:xfrm>
          <a:prstGeom prst="rect">
            <a:avLst/>
          </a:prstGeom>
        </p:spPr>
      </p:pic>
      <p:pic>
        <p:nvPicPr>
          <p:cNvPr id="19" name="Picture 18">
            <a:extLst>
              <a:ext uri="{FF2B5EF4-FFF2-40B4-BE49-F238E27FC236}">
                <a16:creationId xmlns:a16="http://schemas.microsoft.com/office/drawing/2014/main" id="{06AF348B-C532-AF44-9D34-EF7F36FFBDE3}"/>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844226" y="4777211"/>
            <a:ext cx="1238261" cy="2080789"/>
          </a:xfrm>
          <a:prstGeom prst="rect">
            <a:avLst/>
          </a:prstGeom>
        </p:spPr>
      </p:pic>
      <p:sp>
        <p:nvSpPr>
          <p:cNvPr id="14" name="Content Placeholder 2">
            <a:extLst>
              <a:ext uri="{FF2B5EF4-FFF2-40B4-BE49-F238E27FC236}">
                <a16:creationId xmlns:a16="http://schemas.microsoft.com/office/drawing/2014/main" id="{3856C763-F1AA-E649-B7C9-96967ACB3B2C}"/>
              </a:ext>
            </a:extLst>
          </p:cNvPr>
          <p:cNvSpPr>
            <a:spLocks noGrp="1"/>
          </p:cNvSpPr>
          <p:nvPr>
            <p:ph idx="1" hasCustomPrompt="1"/>
          </p:nvPr>
        </p:nvSpPr>
        <p:spPr>
          <a:xfrm>
            <a:off x="540000" y="1260000"/>
            <a:ext cx="10080000" cy="5040000"/>
          </a:xfrm>
        </p:spPr>
        <p:txBody>
          <a:bodyPr lIns="0" tIns="0" rIns="0" bIns="0" anchor="ctr" anchorCtr="0">
            <a:normAutofit/>
          </a:bodyPr>
          <a:lstStyle>
            <a:lvl1pPr marL="0" indent="0" algn="ctr">
              <a:lnSpc>
                <a:spcPct val="100000"/>
              </a:lnSpc>
              <a:spcBef>
                <a:spcPts val="0"/>
              </a:spcBef>
              <a:spcAft>
                <a:spcPts val="1200"/>
              </a:spcAft>
              <a:buFontTx/>
              <a:buNone/>
              <a:defRPr sz="1200" b="1" i="0">
                <a:latin typeface="Century Gothic" panose="020B0502020202020204" pitchFamily="34" charset="0"/>
              </a:defRPr>
            </a:lvl1pPr>
          </a:lstStyle>
          <a:p>
            <a:pPr lvl="0"/>
            <a:r>
              <a:rPr lang="en-GB" dirty="0"/>
              <a:t>Table goes here.</a:t>
            </a:r>
          </a:p>
        </p:txBody>
      </p:sp>
      <p:sp>
        <p:nvSpPr>
          <p:cNvPr id="8" name="Title 1">
            <a:extLst>
              <a:ext uri="{FF2B5EF4-FFF2-40B4-BE49-F238E27FC236}">
                <a16:creationId xmlns:a16="http://schemas.microsoft.com/office/drawing/2014/main" id="{6F0FA6AE-B2DA-2E40-8552-72071DEBE73F}"/>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C8102E"/>
                </a:solidFill>
                <a:latin typeface="Century Gothic" panose="020B0502020202020204" pitchFamily="34" charset="0"/>
              </a:defRPr>
            </a:lvl1pPr>
          </a:lstStyle>
          <a:p>
            <a:r>
              <a:rPr lang="en-GB" dirty="0"/>
              <a:t>Heading</a:t>
            </a:r>
            <a:endParaRPr lang="en-US" dirty="0"/>
          </a:p>
        </p:txBody>
      </p:sp>
    </p:spTree>
    <p:extLst>
      <p:ext uri="{BB962C8B-B14F-4D97-AF65-F5344CB8AC3E}">
        <p14:creationId xmlns:p14="http://schemas.microsoft.com/office/powerpoint/2010/main" val="25069700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4-16 years Content - single column/smaller text">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0D6356E9-83DB-3846-875C-C5E5EC7EAC3A}"/>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3828" y="0"/>
            <a:ext cx="3584602" cy="6858000"/>
          </a:xfrm>
          <a:prstGeom prst="rect">
            <a:avLst/>
          </a:prstGeom>
        </p:spPr>
      </p:pic>
      <p:sp>
        <p:nvSpPr>
          <p:cNvPr id="7" name="Title 1">
            <a:extLst>
              <a:ext uri="{FF2B5EF4-FFF2-40B4-BE49-F238E27FC236}">
                <a16:creationId xmlns:a16="http://schemas.microsoft.com/office/drawing/2014/main" id="{13FA7FB9-7137-9A45-867D-BCE63D3F8DC1}"/>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C8102E"/>
                </a:solidFill>
                <a:latin typeface="Century Gothic" panose="020B0502020202020204" pitchFamily="34" charset="0"/>
              </a:defRPr>
            </a:lvl1pPr>
          </a:lstStyle>
          <a:p>
            <a:r>
              <a:rPr lang="en-GB" dirty="0"/>
              <a:t>Acknowledgements</a:t>
            </a:r>
            <a:endParaRPr lang="en-US" dirty="0"/>
          </a:p>
        </p:txBody>
      </p:sp>
      <p:sp>
        <p:nvSpPr>
          <p:cNvPr id="8" name="Rectangle 7">
            <a:extLst>
              <a:ext uri="{FF2B5EF4-FFF2-40B4-BE49-F238E27FC236}">
                <a16:creationId xmlns:a16="http://schemas.microsoft.com/office/drawing/2014/main" id="{8BA6B8E1-696C-5E4F-9D45-7AC232FB1B33}"/>
              </a:ext>
            </a:extLst>
          </p:cNvPr>
          <p:cNvSpPr/>
          <p:nvPr userDrawn="1"/>
        </p:nvSpPr>
        <p:spPr>
          <a:xfrm>
            <a:off x="11382000" y="0"/>
            <a:ext cx="810000" cy="6858000"/>
          </a:xfrm>
          <a:prstGeom prst="rect">
            <a:avLst/>
          </a:prstGeom>
          <a:solidFill>
            <a:srgbClr val="C81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72D3B23A-8279-7E4D-B704-7EA3436F9DC4}"/>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1029949" y="4643257"/>
            <a:ext cx="1158481" cy="2214743"/>
          </a:xfrm>
          <a:prstGeom prst="rect">
            <a:avLst/>
          </a:prstGeom>
        </p:spPr>
      </p:pic>
      <p:pic>
        <p:nvPicPr>
          <p:cNvPr id="10" name="Picture 9">
            <a:extLst>
              <a:ext uri="{FF2B5EF4-FFF2-40B4-BE49-F238E27FC236}">
                <a16:creationId xmlns:a16="http://schemas.microsoft.com/office/drawing/2014/main" id="{9A2D1C70-0A69-9541-B558-61D09370CE80}"/>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844226" y="4777211"/>
            <a:ext cx="1238261" cy="2080789"/>
          </a:xfrm>
          <a:prstGeom prst="rect">
            <a:avLst/>
          </a:prstGeom>
        </p:spPr>
      </p:pic>
      <p:sp>
        <p:nvSpPr>
          <p:cNvPr id="12" name="Content Placeholder 2">
            <a:extLst>
              <a:ext uri="{FF2B5EF4-FFF2-40B4-BE49-F238E27FC236}">
                <a16:creationId xmlns:a16="http://schemas.microsoft.com/office/drawing/2014/main" id="{4E92CBCD-F514-E94A-B0E6-0F1674066114}"/>
              </a:ext>
            </a:extLst>
          </p:cNvPr>
          <p:cNvSpPr>
            <a:spLocks noGrp="1"/>
          </p:cNvSpPr>
          <p:nvPr>
            <p:ph idx="1" hasCustomPrompt="1"/>
          </p:nvPr>
        </p:nvSpPr>
        <p:spPr>
          <a:xfrm>
            <a:off x="540000" y="1260000"/>
            <a:ext cx="10080000" cy="5040000"/>
          </a:xfrm>
        </p:spPr>
        <p:txBody>
          <a:bodyPr lIns="0" tIns="0" rIns="0" bIns="0">
            <a:normAutofit/>
          </a:bodyPr>
          <a:lstStyle>
            <a:lvl1pPr marL="230400" indent="-230400">
              <a:lnSpc>
                <a:spcPct val="100000"/>
              </a:lnSpc>
              <a:spcBef>
                <a:spcPts val="0"/>
              </a:spcBef>
              <a:spcAft>
                <a:spcPts val="1200"/>
              </a:spcAft>
              <a:buFontTx/>
              <a:buNone/>
              <a:defRPr sz="1800" b="0" i="0">
                <a:latin typeface="Century Gothic" panose="020B0502020202020204" pitchFamily="34" charset="0"/>
              </a:defRPr>
            </a:lvl1pPr>
          </a:lstStyle>
          <a:p>
            <a:r>
              <a:rPr lang="en-US" dirty="0"/>
              <a:t>Here is the text</a:t>
            </a:r>
          </a:p>
        </p:txBody>
      </p:sp>
    </p:spTree>
    <p:extLst>
      <p:ext uri="{BB962C8B-B14F-4D97-AF65-F5344CB8AC3E}">
        <p14:creationId xmlns:p14="http://schemas.microsoft.com/office/powerpoint/2010/main" val="34917109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FE5FE99-04D4-864B-A80A-C8A4E40F4D1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3A6DAB5F-D1BC-0941-A323-571F5198174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FDCBC3C7-2FB0-4543-87F4-792C792E801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B8D5C9B-1D41-4B4A-8E9D-54021847FEFA}" type="datetimeFigureOut">
              <a:rPr lang="en-US" smtClean="0"/>
              <a:t>1/27/2026</a:t>
            </a:fld>
            <a:endParaRPr lang="en-US"/>
          </a:p>
        </p:txBody>
      </p:sp>
      <p:sp>
        <p:nvSpPr>
          <p:cNvPr id="5" name="Footer Placeholder 4">
            <a:extLst>
              <a:ext uri="{FF2B5EF4-FFF2-40B4-BE49-F238E27FC236}">
                <a16:creationId xmlns:a16="http://schemas.microsoft.com/office/drawing/2014/main" id="{E0A315A7-5034-7B47-AC42-72B007F5CF4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D48891DA-332A-A543-AACF-9B3ADDF2215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8F4554D-C745-0D49-B311-95A2F21E8E70}" type="slidenum">
              <a:rPr lang="en-US" smtClean="0"/>
              <a:t>‹#›</a:t>
            </a:fld>
            <a:endParaRPr lang="en-US"/>
          </a:p>
        </p:txBody>
      </p:sp>
      <p:sp>
        <p:nvSpPr>
          <p:cNvPr id="7" name="Rectangle 6">
            <a:extLst>
              <a:ext uri="{FF2B5EF4-FFF2-40B4-BE49-F238E27FC236}">
                <a16:creationId xmlns:a16="http://schemas.microsoft.com/office/drawing/2014/main" id="{32B1A816-D175-C045-A883-B30BA8D52EAD}"/>
              </a:ext>
            </a:extLst>
          </p:cNvPr>
          <p:cNvSpPr/>
          <p:nvPr userDrawn="1"/>
        </p:nvSpPr>
        <p:spPr>
          <a:xfrm>
            <a:off x="0" y="0"/>
            <a:ext cx="12192000" cy="6858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05364243"/>
      </p:ext>
    </p:extLst>
  </p:cSld>
  <p:clrMap bg1="lt1" tx1="dk1" bg2="lt2" tx2="dk2" accent1="accent1" accent2="accent2" accent3="accent3" accent4="accent4" accent5="accent5" accent6="accent6" hlink="hlink" folHlink="folHlink"/>
  <p:sldLayoutIdLst>
    <p:sldLayoutId id="2147483675" r:id="rId1"/>
    <p:sldLayoutId id="2147483661" r:id="rId2"/>
    <p:sldLayoutId id="2147483679" r:id="rId3"/>
    <p:sldLayoutId id="2147483662" r:id="rId4"/>
    <p:sldLayoutId id="2147483672" r:id="rId5"/>
    <p:sldLayoutId id="2147483668" r:id="rId6"/>
    <p:sldLayoutId id="2147483686" r:id="rId7"/>
    <p:sldLayoutId id="2147483689" r:id="rId8"/>
    <p:sldLayoutId id="2147483692" r:id="rId9"/>
    <p:sldLayoutId id="2147483683"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xm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A35DD6-39D8-2946-B43E-D8B3E9316A1B}"/>
              </a:ext>
            </a:extLst>
          </p:cNvPr>
          <p:cNvSpPr>
            <a:spLocks noGrp="1"/>
          </p:cNvSpPr>
          <p:nvPr>
            <p:ph type="ctrTitle"/>
          </p:nvPr>
        </p:nvSpPr>
        <p:spPr/>
        <p:txBody>
          <a:bodyPr/>
          <a:lstStyle/>
          <a:p>
            <a:r>
              <a:rPr lang="en-US" dirty="0"/>
              <a:t>14–16 years</a:t>
            </a:r>
          </a:p>
        </p:txBody>
      </p:sp>
      <p:sp>
        <p:nvSpPr>
          <p:cNvPr id="3" name="Subtitle 2">
            <a:extLst>
              <a:ext uri="{FF2B5EF4-FFF2-40B4-BE49-F238E27FC236}">
                <a16:creationId xmlns:a16="http://schemas.microsoft.com/office/drawing/2014/main" id="{DFE117A8-3006-844E-A87E-1574BE8ABE1B}"/>
              </a:ext>
            </a:extLst>
          </p:cNvPr>
          <p:cNvSpPr>
            <a:spLocks noGrp="1"/>
          </p:cNvSpPr>
          <p:nvPr>
            <p:ph type="subTitle" idx="1"/>
          </p:nvPr>
        </p:nvSpPr>
        <p:spPr/>
        <p:txBody>
          <a:bodyPr/>
          <a:lstStyle/>
          <a:p>
            <a:r>
              <a:rPr lang="en-US" dirty="0"/>
              <a:t>A microscale acid−base titration</a:t>
            </a:r>
          </a:p>
        </p:txBody>
      </p:sp>
    </p:spTree>
    <p:extLst>
      <p:ext uri="{BB962C8B-B14F-4D97-AF65-F5344CB8AC3E}">
        <p14:creationId xmlns:p14="http://schemas.microsoft.com/office/powerpoint/2010/main" val="4728538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535224-A8A8-2E45-84A9-F49EACE9109C}"/>
              </a:ext>
            </a:extLst>
          </p:cNvPr>
          <p:cNvSpPr>
            <a:spLocks noGrp="1"/>
          </p:cNvSpPr>
          <p:nvPr>
            <p:ph type="title"/>
          </p:nvPr>
        </p:nvSpPr>
        <p:spPr/>
        <p:txBody>
          <a:bodyPr/>
          <a:lstStyle/>
          <a:p>
            <a:r>
              <a:rPr lang="en-US" dirty="0"/>
              <a:t>Learning objectives</a:t>
            </a:r>
          </a:p>
        </p:txBody>
      </p:sp>
      <p:sp>
        <p:nvSpPr>
          <p:cNvPr id="3" name="Content Placeholder 2">
            <a:extLst>
              <a:ext uri="{FF2B5EF4-FFF2-40B4-BE49-F238E27FC236}">
                <a16:creationId xmlns:a16="http://schemas.microsoft.com/office/drawing/2014/main" id="{044BF228-D223-1941-AD30-403DC2926113}"/>
              </a:ext>
            </a:extLst>
          </p:cNvPr>
          <p:cNvSpPr>
            <a:spLocks noGrp="1"/>
          </p:cNvSpPr>
          <p:nvPr>
            <p:ph idx="1"/>
          </p:nvPr>
        </p:nvSpPr>
        <p:spPr/>
        <p:txBody>
          <a:bodyPr/>
          <a:lstStyle/>
          <a:p>
            <a:pPr lvl="0"/>
            <a:r>
              <a:rPr lang="en-GB" dirty="0"/>
              <a:t>Safely carry out a microscale titration of sodium hydroxide and hydrochloric acid.</a:t>
            </a:r>
          </a:p>
          <a:p>
            <a:pPr lvl="0"/>
            <a:r>
              <a:rPr lang="en-GB" dirty="0"/>
              <a:t>Use practical results to calculate an unknown concentration.</a:t>
            </a:r>
          </a:p>
        </p:txBody>
      </p:sp>
      <p:sp>
        <p:nvSpPr>
          <p:cNvPr id="4" name="Vertical Title 1">
            <a:extLst>
              <a:ext uri="{FF2B5EF4-FFF2-40B4-BE49-F238E27FC236}">
                <a16:creationId xmlns:a16="http://schemas.microsoft.com/office/drawing/2014/main" id="{FEE63CE5-8A72-4242-81BD-5FB3FC7CB196}"/>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i="0" dirty="0">
                <a:solidFill>
                  <a:schemeClr val="bg1"/>
                </a:solidFill>
                <a:latin typeface="Century Gothic" panose="020B0502020202020204" pitchFamily="34" charset="0"/>
              </a:rPr>
              <a:t>Learning objectives</a:t>
            </a:r>
            <a:endParaRPr lang="en-US" sz="2200" b="1" i="0" dirty="0">
              <a:solidFill>
                <a:schemeClr val="bg1"/>
              </a:solidFill>
              <a:latin typeface="Century Gothic" panose="020B0502020202020204" pitchFamily="34" charset="0"/>
            </a:endParaRPr>
          </a:p>
        </p:txBody>
      </p:sp>
    </p:spTree>
    <p:extLst>
      <p:ext uri="{BB962C8B-B14F-4D97-AF65-F5344CB8AC3E}">
        <p14:creationId xmlns:p14="http://schemas.microsoft.com/office/powerpoint/2010/main" val="114847461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D222CD-678A-0543-B7C7-C1E80F753B1E}"/>
              </a:ext>
            </a:extLst>
          </p:cNvPr>
          <p:cNvSpPr>
            <a:spLocks noGrp="1"/>
          </p:cNvSpPr>
          <p:nvPr>
            <p:ph type="title"/>
          </p:nvPr>
        </p:nvSpPr>
        <p:spPr/>
        <p:txBody>
          <a:bodyPr/>
          <a:lstStyle/>
          <a:p>
            <a:r>
              <a:rPr lang="en-US" dirty="0"/>
              <a:t>A microscale acid−base titration</a:t>
            </a:r>
          </a:p>
        </p:txBody>
      </p:sp>
      <p:sp>
        <p:nvSpPr>
          <p:cNvPr id="3" name="Content Placeholder 2">
            <a:extLst>
              <a:ext uri="{FF2B5EF4-FFF2-40B4-BE49-F238E27FC236}">
                <a16:creationId xmlns:a16="http://schemas.microsoft.com/office/drawing/2014/main" id="{CC673AA7-0565-0C45-BCCD-847B36196BF5}"/>
              </a:ext>
            </a:extLst>
          </p:cNvPr>
          <p:cNvSpPr>
            <a:spLocks noGrp="1"/>
          </p:cNvSpPr>
          <p:nvPr>
            <p:ph idx="1"/>
          </p:nvPr>
        </p:nvSpPr>
        <p:spPr>
          <a:xfrm>
            <a:off x="540000" y="1260000"/>
            <a:ext cx="5940000" cy="5040000"/>
          </a:xfrm>
        </p:spPr>
        <p:txBody>
          <a:bodyPr anchor="ctr">
            <a:normAutofit/>
          </a:bodyPr>
          <a:lstStyle/>
          <a:p>
            <a:r>
              <a:rPr lang="en-GB" dirty="0"/>
              <a:t>In this experiment, you will use </a:t>
            </a:r>
            <a:r>
              <a:rPr lang="en-GB" b="1" dirty="0"/>
              <a:t>microscale titration apparatus</a:t>
            </a:r>
            <a:r>
              <a:rPr lang="en-GB" dirty="0"/>
              <a:t> to carry out an accurate titration on a much smaller scale. You will fill the microscale burette with a known concentration of hydrochloric acid and use a microscale pipette to transfer sodium hydroxide solution to a beaker. You will then carry out the titration, using your results to calculate the concentration of sodium hydroxide.</a:t>
            </a:r>
          </a:p>
        </p:txBody>
      </p:sp>
      <p:pic>
        <p:nvPicPr>
          <p:cNvPr id="4" name="Picture 3">
            <a:extLst>
              <a:ext uri="{FF2B5EF4-FFF2-40B4-BE49-F238E27FC236}">
                <a16:creationId xmlns:a16="http://schemas.microsoft.com/office/drawing/2014/main" id="{D6DD316D-5351-5244-9DCF-E30A2E9A1DD8}"/>
              </a:ext>
            </a:extLst>
          </p:cNvPr>
          <p:cNvPicPr>
            <a:picLocks noChangeAspect="1"/>
          </p:cNvPicPr>
          <p:nvPr/>
        </p:nvPicPr>
        <p:blipFill>
          <a:blip r:embed="rId2"/>
          <a:srcRect/>
          <a:stretch/>
        </p:blipFill>
        <p:spPr>
          <a:xfrm>
            <a:off x="6718402" y="1562822"/>
            <a:ext cx="4425195" cy="3996006"/>
          </a:xfrm>
          <a:prstGeom prst="rect">
            <a:avLst/>
          </a:prstGeom>
        </p:spPr>
      </p:pic>
      <p:sp>
        <p:nvSpPr>
          <p:cNvPr id="5" name="Vertical Title 1">
            <a:extLst>
              <a:ext uri="{FF2B5EF4-FFF2-40B4-BE49-F238E27FC236}">
                <a16:creationId xmlns:a16="http://schemas.microsoft.com/office/drawing/2014/main" id="{94DF5491-C51B-5546-8D63-8BD341C64B0A}"/>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i="0" dirty="0">
                <a:solidFill>
                  <a:schemeClr val="bg1"/>
                </a:solidFill>
                <a:latin typeface="Century Gothic" panose="020B0502020202020204" pitchFamily="34" charset="0"/>
              </a:rPr>
              <a:t>Introduction</a:t>
            </a:r>
            <a:endParaRPr lang="en-US" sz="2200" b="1" i="0" dirty="0">
              <a:solidFill>
                <a:schemeClr val="bg1"/>
              </a:solidFill>
              <a:latin typeface="Century Gothic" panose="020B0502020202020204" pitchFamily="34" charset="0"/>
            </a:endParaRPr>
          </a:p>
        </p:txBody>
      </p:sp>
    </p:spTree>
    <p:extLst>
      <p:ext uri="{BB962C8B-B14F-4D97-AF65-F5344CB8AC3E}">
        <p14:creationId xmlns:p14="http://schemas.microsoft.com/office/powerpoint/2010/main" val="37081218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651F36-B37E-E350-D6AB-7A52292AC076}"/>
            </a:ext>
          </a:extLst>
        </p:cNvPr>
        <p:cNvGrpSpPr/>
        <p:nvPr/>
      </p:nvGrpSpPr>
      <p:grpSpPr>
        <a:xfrm>
          <a:off x="0" y="0"/>
          <a:ext cx="0" cy="0"/>
          <a:chOff x="0" y="0"/>
          <a:chExt cx="0" cy="0"/>
        </a:xfrm>
      </p:grpSpPr>
      <p:sp>
        <p:nvSpPr>
          <p:cNvPr id="5" name="Vertical Title 1">
            <a:extLst>
              <a:ext uri="{FF2B5EF4-FFF2-40B4-BE49-F238E27FC236}">
                <a16:creationId xmlns:a16="http://schemas.microsoft.com/office/drawing/2014/main" id="{B7EE833A-2D0A-9742-A25B-3F6E19BE958D}"/>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i="0" dirty="0">
                <a:solidFill>
                  <a:schemeClr val="bg1"/>
                </a:solidFill>
                <a:latin typeface="Century Gothic" panose="020B0502020202020204" pitchFamily="34" charset="0"/>
              </a:rPr>
              <a:t>Introduction</a:t>
            </a:r>
            <a:endParaRPr lang="en-US" sz="2200" b="1" i="0" dirty="0">
              <a:solidFill>
                <a:schemeClr val="bg1"/>
              </a:solidFill>
              <a:latin typeface="Century Gothic" panose="020B0502020202020204" pitchFamily="34" charset="0"/>
            </a:endParaRPr>
          </a:p>
        </p:txBody>
      </p:sp>
      <p:sp>
        <p:nvSpPr>
          <p:cNvPr id="2" name="Title 1">
            <a:extLst>
              <a:ext uri="{FF2B5EF4-FFF2-40B4-BE49-F238E27FC236}">
                <a16:creationId xmlns:a16="http://schemas.microsoft.com/office/drawing/2014/main" id="{C4CDB9E2-AD74-6734-BC7D-1AFB72253492}"/>
              </a:ext>
            </a:extLst>
          </p:cNvPr>
          <p:cNvSpPr>
            <a:spLocks noGrp="1"/>
          </p:cNvSpPr>
          <p:nvPr>
            <p:ph type="title"/>
          </p:nvPr>
        </p:nvSpPr>
        <p:spPr/>
        <p:txBody>
          <a:bodyPr/>
          <a:lstStyle/>
          <a:p>
            <a:r>
              <a:rPr lang="en-US" dirty="0"/>
              <a:t>A microscale acid−base titration</a:t>
            </a:r>
          </a:p>
        </p:txBody>
      </p:sp>
      <p:sp>
        <p:nvSpPr>
          <p:cNvPr id="3" name="Content Placeholder 2">
            <a:extLst>
              <a:ext uri="{FF2B5EF4-FFF2-40B4-BE49-F238E27FC236}">
                <a16:creationId xmlns:a16="http://schemas.microsoft.com/office/drawing/2014/main" id="{F0140B9D-18E9-FFA4-B62E-BF0289EC7FFB}"/>
              </a:ext>
            </a:extLst>
          </p:cNvPr>
          <p:cNvSpPr>
            <a:spLocks noGrp="1"/>
          </p:cNvSpPr>
          <p:nvPr>
            <p:ph idx="1"/>
          </p:nvPr>
        </p:nvSpPr>
        <p:spPr>
          <a:xfrm>
            <a:off x="540000" y="1260000"/>
            <a:ext cx="5940000" cy="5040000"/>
          </a:xfrm>
        </p:spPr>
        <p:txBody>
          <a:bodyPr anchor="ctr">
            <a:normAutofit/>
          </a:bodyPr>
          <a:lstStyle/>
          <a:p>
            <a:r>
              <a:rPr lang="en-GB" dirty="0"/>
              <a:t>This technique can be a little fiddly at first! Microscale techniques allow us to work quicker and more safely (as less chemicals are used) while still maintaining accuracy in our results. </a:t>
            </a:r>
          </a:p>
        </p:txBody>
      </p:sp>
      <p:pic>
        <p:nvPicPr>
          <p:cNvPr id="6" name="Picture 5">
            <a:extLst>
              <a:ext uri="{FF2B5EF4-FFF2-40B4-BE49-F238E27FC236}">
                <a16:creationId xmlns:a16="http://schemas.microsoft.com/office/drawing/2014/main" id="{6FB33CF3-E897-F824-0C2A-8CCAE05936E8}"/>
              </a:ext>
            </a:extLst>
          </p:cNvPr>
          <p:cNvPicPr>
            <a:picLocks noChangeAspect="1"/>
          </p:cNvPicPr>
          <p:nvPr/>
        </p:nvPicPr>
        <p:blipFill>
          <a:blip r:embed="rId2"/>
          <a:srcRect/>
          <a:stretch/>
        </p:blipFill>
        <p:spPr>
          <a:xfrm>
            <a:off x="6718402" y="1562822"/>
            <a:ext cx="4425195" cy="3996006"/>
          </a:xfrm>
          <a:prstGeom prst="rect">
            <a:avLst/>
          </a:prstGeom>
        </p:spPr>
      </p:pic>
    </p:spTree>
    <p:extLst>
      <p:ext uri="{BB962C8B-B14F-4D97-AF65-F5344CB8AC3E}">
        <p14:creationId xmlns:p14="http://schemas.microsoft.com/office/powerpoint/2010/main" val="37934974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Vertical Title 1">
            <a:extLst>
              <a:ext uri="{FF2B5EF4-FFF2-40B4-BE49-F238E27FC236}">
                <a16:creationId xmlns:a16="http://schemas.microsoft.com/office/drawing/2014/main" id="{F7D30168-AF11-EC48-A4B1-E40039751BBA}"/>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dirty="0">
                <a:solidFill>
                  <a:schemeClr val="bg1"/>
                </a:solidFill>
                <a:latin typeface="Century Gothic" panose="020B0502020202020204" pitchFamily="34" charset="0"/>
              </a:rPr>
              <a:t>Method</a:t>
            </a:r>
            <a:endParaRPr lang="en-US" sz="2200" b="1" i="0" dirty="0">
              <a:solidFill>
                <a:schemeClr val="bg1"/>
              </a:solidFill>
              <a:latin typeface="Century Gothic" panose="020B0502020202020204" pitchFamily="34" charset="0"/>
            </a:endParaRPr>
          </a:p>
        </p:txBody>
      </p:sp>
      <p:sp>
        <p:nvSpPr>
          <p:cNvPr id="2" name="Title 1">
            <a:extLst>
              <a:ext uri="{FF2B5EF4-FFF2-40B4-BE49-F238E27FC236}">
                <a16:creationId xmlns:a16="http://schemas.microsoft.com/office/drawing/2014/main" id="{29AF3E64-1BFF-3149-9C48-B3318BBD3AA7}"/>
              </a:ext>
            </a:extLst>
          </p:cNvPr>
          <p:cNvSpPr>
            <a:spLocks noGrp="1"/>
          </p:cNvSpPr>
          <p:nvPr>
            <p:ph type="title"/>
          </p:nvPr>
        </p:nvSpPr>
        <p:spPr/>
        <p:txBody>
          <a:bodyPr/>
          <a:lstStyle/>
          <a:p>
            <a:r>
              <a:rPr lang="en-US" dirty="0"/>
              <a:t>Method</a:t>
            </a:r>
          </a:p>
        </p:txBody>
      </p:sp>
      <p:sp>
        <p:nvSpPr>
          <p:cNvPr id="3" name="Content Placeholder 2">
            <a:extLst>
              <a:ext uri="{FF2B5EF4-FFF2-40B4-BE49-F238E27FC236}">
                <a16:creationId xmlns:a16="http://schemas.microsoft.com/office/drawing/2014/main" id="{BCFFB25B-F7CD-BA43-B498-C6CDF64364F7}"/>
              </a:ext>
            </a:extLst>
          </p:cNvPr>
          <p:cNvSpPr>
            <a:spLocks noGrp="1"/>
          </p:cNvSpPr>
          <p:nvPr>
            <p:ph idx="1"/>
          </p:nvPr>
        </p:nvSpPr>
        <p:spPr/>
        <p:txBody>
          <a:bodyPr>
            <a:normAutofit fontScale="85000" lnSpcReduction="20000"/>
          </a:bodyPr>
          <a:lstStyle/>
          <a:p>
            <a:pPr marL="457200" lvl="0" indent="-457200">
              <a:buFont typeface="+mj-lt"/>
              <a:buAutoNum type="arabicPeriod"/>
            </a:pPr>
            <a:r>
              <a:rPr lang="en-GB" dirty="0"/>
              <a:t>Clamp the microscale burette as shown in the diagram. Fill the microscale burette with 0.1 M hydrochloric acid.</a:t>
            </a:r>
          </a:p>
          <a:p>
            <a:pPr marL="457200" lvl="0" indent="-457200">
              <a:buFont typeface="+mj-lt"/>
              <a:buAutoNum type="arabicPeriod"/>
            </a:pPr>
            <a:r>
              <a:rPr lang="en-GB" dirty="0"/>
              <a:t>Use the 1 cm</a:t>
            </a:r>
            <a:r>
              <a:rPr lang="en-GB" baseline="30000" dirty="0"/>
              <a:t>3</a:t>
            </a:r>
            <a:r>
              <a:rPr lang="en-GB" dirty="0"/>
              <a:t> microscale pipette and pipette filler to transfer exactly 1.0 cm</a:t>
            </a:r>
            <a:r>
              <a:rPr lang="en-GB" baseline="30000" dirty="0"/>
              <a:t>3</a:t>
            </a:r>
            <a:r>
              <a:rPr lang="en-GB" dirty="0"/>
              <a:t> of the sodium hydroxide solution into a clean 10 cm</a:t>
            </a:r>
            <a:r>
              <a:rPr lang="en-GB" baseline="30000" dirty="0"/>
              <a:t>3</a:t>
            </a:r>
            <a:r>
              <a:rPr lang="en-GB" dirty="0"/>
              <a:t> beaker.</a:t>
            </a:r>
          </a:p>
          <a:p>
            <a:pPr marL="457200" lvl="0" indent="-457200">
              <a:buFont typeface="+mj-lt"/>
              <a:buAutoNum type="arabicPeriod"/>
            </a:pPr>
            <a:r>
              <a:rPr lang="en-GB" dirty="0"/>
              <a:t>Add one small drop (no more!) of phenolphthalein indicator solution to the sodium hydroxide solution.</a:t>
            </a:r>
          </a:p>
          <a:p>
            <a:pPr marL="457200" lvl="0" indent="-457200">
              <a:buFont typeface="+mj-lt"/>
              <a:buAutoNum type="arabicPeriod"/>
            </a:pPr>
            <a:r>
              <a:rPr lang="en-GB" dirty="0"/>
              <a:t>Adjust the position of the microscale burette so that the tip is just below the surface of the sodium hydroxide and indicator solution in the beaker. </a:t>
            </a:r>
          </a:p>
          <a:p>
            <a:pPr marL="457200" lvl="0" indent="-457200">
              <a:buFont typeface="+mj-lt"/>
              <a:buAutoNum type="arabicPeriod"/>
            </a:pPr>
            <a:r>
              <a:rPr lang="en-GB" dirty="0"/>
              <a:t>Titrate the acid solution into the alkali by pressing down on the syringe plunger </a:t>
            </a:r>
            <a:r>
              <a:rPr lang="en-GB" b="1" dirty="0"/>
              <a:t>very gently</a:t>
            </a:r>
            <a:r>
              <a:rPr lang="en-GB" dirty="0"/>
              <a:t>, swirling to allow each tiny addition to mix and react before adding more.</a:t>
            </a:r>
          </a:p>
          <a:p>
            <a:pPr marL="457200" lvl="0" indent="-457200">
              <a:buFont typeface="+mj-lt"/>
              <a:buAutoNum type="arabicPeriod"/>
            </a:pPr>
            <a:r>
              <a:rPr lang="en-GB" dirty="0"/>
              <a:t>Continue until the colour of the indicator just turns from pink to permanently colourless.</a:t>
            </a:r>
          </a:p>
          <a:p>
            <a:pPr marL="457200" lvl="0" indent="-457200">
              <a:buFont typeface="+mj-lt"/>
              <a:buAutoNum type="arabicPeriod"/>
            </a:pPr>
            <a:r>
              <a:rPr lang="en-GB" dirty="0"/>
              <a:t>Record the volume of hydrochloric acid added at that point.</a:t>
            </a:r>
          </a:p>
          <a:p>
            <a:pPr marL="457200" lvl="0" indent="-457200">
              <a:buFont typeface="+mj-lt"/>
              <a:buAutoNum type="arabicPeriod"/>
            </a:pPr>
            <a:r>
              <a:rPr lang="en-GB" dirty="0"/>
              <a:t>Repeat the titration until you get reproducible measurements  – concordant results within 0.1 cm</a:t>
            </a:r>
            <a:r>
              <a:rPr lang="en-GB" baseline="30000" dirty="0"/>
              <a:t>3</a:t>
            </a:r>
            <a:r>
              <a:rPr lang="en-GB" dirty="0"/>
              <a:t> of each other.</a:t>
            </a:r>
          </a:p>
        </p:txBody>
      </p:sp>
    </p:spTree>
    <p:extLst>
      <p:ext uri="{BB962C8B-B14F-4D97-AF65-F5344CB8AC3E}">
        <p14:creationId xmlns:p14="http://schemas.microsoft.com/office/powerpoint/2010/main" val="36594831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Vertical Title 1">
            <a:extLst>
              <a:ext uri="{FF2B5EF4-FFF2-40B4-BE49-F238E27FC236}">
                <a16:creationId xmlns:a16="http://schemas.microsoft.com/office/drawing/2014/main" id="{F5535C47-19FF-734C-86EE-239D00062969}"/>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i="0" dirty="0">
                <a:solidFill>
                  <a:schemeClr val="bg1"/>
                </a:solidFill>
                <a:latin typeface="Century Gothic" panose="020B0502020202020204" pitchFamily="34" charset="0"/>
              </a:rPr>
              <a:t>Results</a:t>
            </a:r>
            <a:endParaRPr lang="en-US" sz="2200" b="1" i="0" dirty="0">
              <a:solidFill>
                <a:schemeClr val="bg1"/>
              </a:solidFill>
              <a:latin typeface="Century Gothic" panose="020B0502020202020204" pitchFamily="34" charset="0"/>
            </a:endParaRPr>
          </a:p>
        </p:txBody>
      </p:sp>
      <p:sp>
        <p:nvSpPr>
          <p:cNvPr id="5" name="Title 1">
            <a:extLst>
              <a:ext uri="{FF2B5EF4-FFF2-40B4-BE49-F238E27FC236}">
                <a16:creationId xmlns:a16="http://schemas.microsoft.com/office/drawing/2014/main" id="{C314621B-2618-9542-9796-4047F680C1FA}"/>
              </a:ext>
            </a:extLst>
          </p:cNvPr>
          <p:cNvSpPr>
            <a:spLocks noGrp="1"/>
          </p:cNvSpPr>
          <p:nvPr>
            <p:ph type="title"/>
          </p:nvPr>
        </p:nvSpPr>
        <p:spPr>
          <a:xfrm>
            <a:off x="540000" y="540000"/>
            <a:ext cx="10080000" cy="440661"/>
          </a:xfrm>
        </p:spPr>
        <p:txBody>
          <a:bodyPr/>
          <a:lstStyle/>
          <a:p>
            <a:r>
              <a:rPr lang="en-US" dirty="0"/>
              <a:t>Results</a:t>
            </a:r>
          </a:p>
        </p:txBody>
      </p:sp>
      <p:graphicFrame>
        <p:nvGraphicFramePr>
          <p:cNvPr id="4" name="Table 4">
            <a:extLst>
              <a:ext uri="{FF2B5EF4-FFF2-40B4-BE49-F238E27FC236}">
                <a16:creationId xmlns:a16="http://schemas.microsoft.com/office/drawing/2014/main" id="{59A0F642-12EE-9B49-9288-D3B594BE9414}"/>
              </a:ext>
            </a:extLst>
          </p:cNvPr>
          <p:cNvGraphicFramePr>
            <a:graphicFrameLocks noGrp="1"/>
          </p:cNvGraphicFramePr>
          <p:nvPr>
            <p:extLst>
              <p:ext uri="{D42A27DB-BD31-4B8C-83A1-F6EECF244321}">
                <p14:modId xmlns:p14="http://schemas.microsoft.com/office/powerpoint/2010/main" val="4012294175"/>
              </p:ext>
            </p:extLst>
          </p:nvPr>
        </p:nvGraphicFramePr>
        <p:xfrm>
          <a:off x="539999" y="1289937"/>
          <a:ext cx="10080000" cy="2566184"/>
        </p:xfrm>
        <a:graphic>
          <a:graphicData uri="http://schemas.openxmlformats.org/drawingml/2006/table">
            <a:tbl>
              <a:tblPr firstRow="1" bandRow="1">
                <a:tableStyleId>{5C22544A-7EE6-4342-B048-85BDC9FD1C3A}</a:tableStyleId>
              </a:tblPr>
              <a:tblGrid>
                <a:gridCol w="2016000">
                  <a:extLst>
                    <a:ext uri="{9D8B030D-6E8A-4147-A177-3AD203B41FA5}">
                      <a16:colId xmlns:a16="http://schemas.microsoft.com/office/drawing/2014/main" val="3287607563"/>
                    </a:ext>
                  </a:extLst>
                </a:gridCol>
                <a:gridCol w="2016000">
                  <a:extLst>
                    <a:ext uri="{9D8B030D-6E8A-4147-A177-3AD203B41FA5}">
                      <a16:colId xmlns:a16="http://schemas.microsoft.com/office/drawing/2014/main" val="232293668"/>
                    </a:ext>
                  </a:extLst>
                </a:gridCol>
                <a:gridCol w="2016000">
                  <a:extLst>
                    <a:ext uri="{9D8B030D-6E8A-4147-A177-3AD203B41FA5}">
                      <a16:colId xmlns:a16="http://schemas.microsoft.com/office/drawing/2014/main" val="2397117002"/>
                    </a:ext>
                  </a:extLst>
                </a:gridCol>
                <a:gridCol w="2016000">
                  <a:extLst>
                    <a:ext uri="{9D8B030D-6E8A-4147-A177-3AD203B41FA5}">
                      <a16:colId xmlns:a16="http://schemas.microsoft.com/office/drawing/2014/main" val="1723039764"/>
                    </a:ext>
                  </a:extLst>
                </a:gridCol>
                <a:gridCol w="2016000">
                  <a:extLst>
                    <a:ext uri="{9D8B030D-6E8A-4147-A177-3AD203B41FA5}">
                      <a16:colId xmlns:a16="http://schemas.microsoft.com/office/drawing/2014/main" val="3687660352"/>
                    </a:ext>
                  </a:extLst>
                </a:gridCol>
              </a:tblGrid>
              <a:tr h="641546">
                <a:tc>
                  <a:txBody>
                    <a:bodyPr/>
                    <a:lstStyle/>
                    <a:p>
                      <a:pPr algn="l"/>
                      <a:endParaRPr lang="en-US" sz="1500" b="1" i="0" dirty="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C8102E"/>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500" b="1" i="0" dirty="0">
                          <a:latin typeface="Century Gothic" panose="020B0502020202020204" pitchFamily="34" charset="0"/>
                        </a:rPr>
                        <a:t>Rough</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C8102E"/>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500" b="1" i="0" dirty="0">
                          <a:latin typeface="Century Gothic" panose="020B0502020202020204" pitchFamily="34" charset="0"/>
                        </a:rPr>
                        <a:t>Trial 1</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C8102E"/>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500" b="1" i="0" dirty="0">
                          <a:latin typeface="Century Gothic" panose="020B0502020202020204" pitchFamily="34" charset="0"/>
                        </a:rPr>
                        <a:t>Trial 2</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C8102E"/>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500" b="1" i="0" dirty="0">
                          <a:latin typeface="Century Gothic" panose="020B0502020202020204" pitchFamily="34" charset="0"/>
                        </a:rPr>
                        <a:t>Trial 3</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C8102E"/>
                    </a:solidFill>
                  </a:tcPr>
                </a:tc>
                <a:extLst>
                  <a:ext uri="{0D108BD9-81ED-4DB2-BD59-A6C34878D82A}">
                    <a16:rowId xmlns:a16="http://schemas.microsoft.com/office/drawing/2014/main" val="1202464764"/>
                  </a:ext>
                </a:extLst>
              </a:tr>
              <a:tr h="641546">
                <a:tc>
                  <a:txBody>
                    <a:bodyPr/>
                    <a:lstStyle/>
                    <a:p>
                      <a:pPr>
                        <a:lnSpc>
                          <a:spcPct val="100000"/>
                        </a:lnSpc>
                      </a:pPr>
                      <a:r>
                        <a:rPr lang="en-US" sz="1500" b="0" i="0" dirty="0">
                          <a:latin typeface="Century Gothic" panose="020B0502020202020204" pitchFamily="34" charset="0"/>
                        </a:rPr>
                        <a:t>Initial volume / cm</a:t>
                      </a:r>
                      <a:r>
                        <a:rPr lang="en-US" sz="1500" b="0" i="0" baseline="30000" dirty="0">
                          <a:latin typeface="Century Gothic" panose="020B0502020202020204" pitchFamily="34" charset="0"/>
                        </a:rPr>
                        <a:t>3</a:t>
                      </a:r>
                      <a:endParaRPr lang="en-US" sz="1500" b="0" i="0" dirty="0">
                        <a:latin typeface="Century Gothic" panose="020B0502020202020204" pitchFamily="34" charset="0"/>
                      </a:endParaRPr>
                    </a:p>
                  </a:txBody>
                  <a:tcPr marL="72000" marR="7200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AE7EA"/>
                    </a:solidFill>
                  </a:tcPr>
                </a:tc>
                <a:tc>
                  <a:txBody>
                    <a:bodyPr/>
                    <a:lstStyle/>
                    <a:p>
                      <a:pPr algn="ctr">
                        <a:lnSpc>
                          <a:spcPct val="100000"/>
                        </a:lnSpc>
                      </a:pPr>
                      <a:endParaRPr lang="en-US" sz="1500" b="0" i="0" dirty="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AE7EA"/>
                    </a:solidFill>
                  </a:tcPr>
                </a:tc>
                <a:tc>
                  <a:txBody>
                    <a:bodyPr/>
                    <a:lstStyle/>
                    <a:p>
                      <a:pPr algn="ctr">
                        <a:lnSpc>
                          <a:spcPct val="100000"/>
                        </a:lnSpc>
                      </a:pPr>
                      <a:endParaRPr lang="en-US" sz="1500" b="0" i="0" dirty="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AE7EA"/>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500" b="0" i="0" dirty="0">
                        <a:latin typeface="Century Gothic" panose="020B0502020202020204" pitchFamily="34" charset="0"/>
                      </a:endParaRPr>
                    </a:p>
                  </a:txBody>
                  <a:tcPr marL="72000" marR="7200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AE7EA"/>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500" b="0" i="0" dirty="0">
                        <a:latin typeface="Century Gothic" panose="020B0502020202020204" pitchFamily="34" charset="0"/>
                      </a:endParaRPr>
                    </a:p>
                  </a:txBody>
                  <a:tcPr marL="72000" marR="7200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AE7EA"/>
                    </a:solidFill>
                  </a:tcPr>
                </a:tc>
                <a:extLst>
                  <a:ext uri="{0D108BD9-81ED-4DB2-BD59-A6C34878D82A}">
                    <a16:rowId xmlns:a16="http://schemas.microsoft.com/office/drawing/2014/main" val="2824927119"/>
                  </a:ext>
                </a:extLst>
              </a:tr>
              <a:tr h="64154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500" b="0" i="0" dirty="0">
                          <a:latin typeface="Century Gothic" panose="020B0502020202020204" pitchFamily="34" charset="0"/>
                        </a:rPr>
                        <a:t>Final volume / cm</a:t>
                      </a:r>
                      <a:r>
                        <a:rPr lang="en-US" sz="1500" b="0" i="0" baseline="30000" dirty="0">
                          <a:latin typeface="Century Gothic" panose="020B0502020202020204" pitchFamily="34" charset="0"/>
                        </a:rPr>
                        <a:t>3</a:t>
                      </a:r>
                      <a:endParaRPr lang="en-US" sz="1500" b="0" i="0" dirty="0">
                        <a:latin typeface="Century Gothic" panose="020B0502020202020204" pitchFamily="34" charset="0"/>
                      </a:endParaRPr>
                    </a:p>
                  </a:txBody>
                  <a:tcPr marL="72000" marR="7200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AE7EA"/>
                    </a:solidFill>
                  </a:tcPr>
                </a:tc>
                <a:tc>
                  <a:txBody>
                    <a:bodyPr/>
                    <a:lstStyle/>
                    <a:p>
                      <a:pPr algn="ctr">
                        <a:lnSpc>
                          <a:spcPct val="100000"/>
                        </a:lnSpc>
                      </a:pPr>
                      <a:endParaRPr lang="en-US" sz="1500" b="0" i="0" dirty="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AE7EA"/>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500" b="0" i="0" dirty="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AE7EA"/>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500" b="0" i="0" dirty="0">
                        <a:latin typeface="Century Gothic" panose="020B0502020202020204" pitchFamily="34" charset="0"/>
                      </a:endParaRPr>
                    </a:p>
                  </a:txBody>
                  <a:tcPr marL="72000" marR="7200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AE7EA"/>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500" b="0" i="0" dirty="0">
                        <a:latin typeface="Century Gothic" panose="020B0502020202020204" pitchFamily="34" charset="0"/>
                      </a:endParaRPr>
                    </a:p>
                  </a:txBody>
                  <a:tcPr marL="72000" marR="7200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AE7EA"/>
                    </a:solidFill>
                  </a:tcPr>
                </a:tc>
                <a:extLst>
                  <a:ext uri="{0D108BD9-81ED-4DB2-BD59-A6C34878D82A}">
                    <a16:rowId xmlns:a16="http://schemas.microsoft.com/office/drawing/2014/main" val="1174088422"/>
                  </a:ext>
                </a:extLst>
              </a:tr>
              <a:tr h="64154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500" b="0" i="0" dirty="0" err="1">
                          <a:latin typeface="Century Gothic" panose="020B0502020202020204" pitchFamily="34" charset="0"/>
                        </a:rPr>
                        <a:t>Titre</a:t>
                      </a:r>
                      <a:r>
                        <a:rPr lang="en-US" sz="1500" b="0" i="0" dirty="0">
                          <a:latin typeface="Century Gothic" panose="020B0502020202020204" pitchFamily="34" charset="0"/>
                        </a:rPr>
                        <a:t> / cm</a:t>
                      </a:r>
                      <a:r>
                        <a:rPr lang="en-US" sz="1500" b="0" i="0" baseline="30000" dirty="0">
                          <a:latin typeface="Century Gothic" panose="020B0502020202020204" pitchFamily="34" charset="0"/>
                        </a:rPr>
                        <a:t>3</a:t>
                      </a:r>
                      <a:endParaRPr lang="en-US" sz="1500" b="0" i="0" dirty="0">
                        <a:latin typeface="Century Gothic" panose="020B0502020202020204" pitchFamily="34" charset="0"/>
                      </a:endParaRPr>
                    </a:p>
                  </a:txBody>
                  <a:tcPr marL="72000" marR="7200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AE7EA"/>
                    </a:solidFill>
                  </a:tcPr>
                </a:tc>
                <a:tc>
                  <a:txBody>
                    <a:bodyPr/>
                    <a:lstStyle/>
                    <a:p>
                      <a:pPr algn="ctr">
                        <a:lnSpc>
                          <a:spcPct val="100000"/>
                        </a:lnSpc>
                      </a:pPr>
                      <a:endParaRPr lang="en-US" sz="1500" b="0" i="0" dirty="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AE7EA"/>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500" b="0" i="0" dirty="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AE7EA"/>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500" b="0" i="0" dirty="0">
                        <a:latin typeface="Century Gothic" panose="020B0502020202020204" pitchFamily="34" charset="0"/>
                      </a:endParaRPr>
                    </a:p>
                  </a:txBody>
                  <a:tcPr marL="72000" marR="7200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AE7EA"/>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500" b="0" i="0" dirty="0">
                        <a:latin typeface="Century Gothic" panose="020B0502020202020204" pitchFamily="34" charset="0"/>
                      </a:endParaRPr>
                    </a:p>
                  </a:txBody>
                  <a:tcPr marL="72000" marR="7200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AE7EA"/>
                    </a:solidFill>
                  </a:tcPr>
                </a:tc>
                <a:extLst>
                  <a:ext uri="{0D108BD9-81ED-4DB2-BD59-A6C34878D82A}">
                    <a16:rowId xmlns:a16="http://schemas.microsoft.com/office/drawing/2014/main" val="4253212424"/>
                  </a:ext>
                </a:extLst>
              </a:tr>
            </a:tbl>
          </a:graphicData>
        </a:graphic>
      </p:graphicFrame>
      <p:sp>
        <p:nvSpPr>
          <p:cNvPr id="2" name="TextBox 1">
            <a:extLst>
              <a:ext uri="{FF2B5EF4-FFF2-40B4-BE49-F238E27FC236}">
                <a16:creationId xmlns:a16="http://schemas.microsoft.com/office/drawing/2014/main" id="{892FFE5E-4E1F-C6E8-EC6B-73A1C4E51988}"/>
              </a:ext>
            </a:extLst>
          </p:cNvPr>
          <p:cNvSpPr txBox="1"/>
          <p:nvPr/>
        </p:nvSpPr>
        <p:spPr>
          <a:xfrm>
            <a:off x="1251284" y="4024563"/>
            <a:ext cx="2815390" cy="646331"/>
          </a:xfrm>
          <a:prstGeom prst="rect">
            <a:avLst/>
          </a:prstGeom>
          <a:noFill/>
        </p:spPr>
        <p:txBody>
          <a:bodyPr wrap="square" rtlCol="0">
            <a:spAutoFit/>
          </a:bodyPr>
          <a:lstStyle/>
          <a:p>
            <a:r>
              <a:rPr lang="en-GB" dirty="0">
                <a:latin typeface="Century Gothic" panose="020B0502020202020204" pitchFamily="34" charset="0"/>
              </a:rPr>
              <a:t>Average titre = ______ cm</a:t>
            </a:r>
            <a:r>
              <a:rPr lang="en-GB" baseline="30000" dirty="0">
                <a:latin typeface="Century Gothic" panose="020B0502020202020204" pitchFamily="34" charset="0"/>
              </a:rPr>
              <a:t>3</a:t>
            </a:r>
            <a:endParaRPr lang="en-GB" dirty="0">
              <a:latin typeface="Century Gothic" panose="020B0502020202020204" pitchFamily="34" charset="0"/>
            </a:endParaRPr>
          </a:p>
        </p:txBody>
      </p:sp>
    </p:spTree>
    <p:extLst>
      <p:ext uri="{BB962C8B-B14F-4D97-AF65-F5344CB8AC3E}">
        <p14:creationId xmlns:p14="http://schemas.microsoft.com/office/powerpoint/2010/main" val="38984687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7D344A-9CBB-0C20-8935-B2D802830C37}"/>
            </a:ext>
          </a:extLst>
        </p:cNvPr>
        <p:cNvGrpSpPr/>
        <p:nvPr/>
      </p:nvGrpSpPr>
      <p:grpSpPr>
        <a:xfrm>
          <a:off x="0" y="0"/>
          <a:ext cx="0" cy="0"/>
          <a:chOff x="0" y="0"/>
          <a:chExt cx="0" cy="0"/>
        </a:xfrm>
      </p:grpSpPr>
      <p:sp>
        <p:nvSpPr>
          <p:cNvPr id="7" name="Vertical Title 1">
            <a:extLst>
              <a:ext uri="{FF2B5EF4-FFF2-40B4-BE49-F238E27FC236}">
                <a16:creationId xmlns:a16="http://schemas.microsoft.com/office/drawing/2014/main" id="{8DEAB89E-2AA2-D2F8-E03B-3BC15EDA2527}"/>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i="0" dirty="0">
                <a:solidFill>
                  <a:schemeClr val="bg1"/>
                </a:solidFill>
                <a:latin typeface="Century Gothic" panose="020B0502020202020204" pitchFamily="34" charset="0"/>
              </a:rPr>
              <a:t>Example results</a:t>
            </a:r>
            <a:endParaRPr lang="en-US" sz="2200" b="1" i="0" dirty="0">
              <a:solidFill>
                <a:schemeClr val="bg1"/>
              </a:solidFill>
              <a:latin typeface="Century Gothic" panose="020B0502020202020204" pitchFamily="34" charset="0"/>
            </a:endParaRPr>
          </a:p>
        </p:txBody>
      </p:sp>
      <p:sp>
        <p:nvSpPr>
          <p:cNvPr id="5" name="Title 1">
            <a:extLst>
              <a:ext uri="{FF2B5EF4-FFF2-40B4-BE49-F238E27FC236}">
                <a16:creationId xmlns:a16="http://schemas.microsoft.com/office/drawing/2014/main" id="{C3CABAC4-EBDC-BB27-5C3A-6A1607933979}"/>
              </a:ext>
            </a:extLst>
          </p:cNvPr>
          <p:cNvSpPr>
            <a:spLocks noGrp="1"/>
          </p:cNvSpPr>
          <p:nvPr>
            <p:ph type="title"/>
          </p:nvPr>
        </p:nvSpPr>
        <p:spPr>
          <a:xfrm>
            <a:off x="540000" y="540000"/>
            <a:ext cx="10080000" cy="440661"/>
          </a:xfrm>
        </p:spPr>
        <p:txBody>
          <a:bodyPr/>
          <a:lstStyle/>
          <a:p>
            <a:r>
              <a:rPr lang="en-US" dirty="0"/>
              <a:t>Example results</a:t>
            </a:r>
          </a:p>
        </p:txBody>
      </p:sp>
      <p:graphicFrame>
        <p:nvGraphicFramePr>
          <p:cNvPr id="4" name="Table 4">
            <a:extLst>
              <a:ext uri="{FF2B5EF4-FFF2-40B4-BE49-F238E27FC236}">
                <a16:creationId xmlns:a16="http://schemas.microsoft.com/office/drawing/2014/main" id="{42B1438D-6E1C-7A95-AF92-AB869020AB20}"/>
              </a:ext>
            </a:extLst>
          </p:cNvPr>
          <p:cNvGraphicFramePr>
            <a:graphicFrameLocks noGrp="1"/>
          </p:cNvGraphicFramePr>
          <p:nvPr>
            <p:extLst>
              <p:ext uri="{D42A27DB-BD31-4B8C-83A1-F6EECF244321}">
                <p14:modId xmlns:p14="http://schemas.microsoft.com/office/powerpoint/2010/main" val="910689893"/>
              </p:ext>
            </p:extLst>
          </p:nvPr>
        </p:nvGraphicFramePr>
        <p:xfrm>
          <a:off x="539999" y="1289937"/>
          <a:ext cx="10080000" cy="2566184"/>
        </p:xfrm>
        <a:graphic>
          <a:graphicData uri="http://schemas.openxmlformats.org/drawingml/2006/table">
            <a:tbl>
              <a:tblPr firstRow="1" bandRow="1">
                <a:tableStyleId>{5C22544A-7EE6-4342-B048-85BDC9FD1C3A}</a:tableStyleId>
              </a:tblPr>
              <a:tblGrid>
                <a:gridCol w="2016000">
                  <a:extLst>
                    <a:ext uri="{9D8B030D-6E8A-4147-A177-3AD203B41FA5}">
                      <a16:colId xmlns:a16="http://schemas.microsoft.com/office/drawing/2014/main" val="3287607563"/>
                    </a:ext>
                  </a:extLst>
                </a:gridCol>
                <a:gridCol w="2016000">
                  <a:extLst>
                    <a:ext uri="{9D8B030D-6E8A-4147-A177-3AD203B41FA5}">
                      <a16:colId xmlns:a16="http://schemas.microsoft.com/office/drawing/2014/main" val="232293668"/>
                    </a:ext>
                  </a:extLst>
                </a:gridCol>
                <a:gridCol w="2016000">
                  <a:extLst>
                    <a:ext uri="{9D8B030D-6E8A-4147-A177-3AD203B41FA5}">
                      <a16:colId xmlns:a16="http://schemas.microsoft.com/office/drawing/2014/main" val="2397117002"/>
                    </a:ext>
                  </a:extLst>
                </a:gridCol>
                <a:gridCol w="2016000">
                  <a:extLst>
                    <a:ext uri="{9D8B030D-6E8A-4147-A177-3AD203B41FA5}">
                      <a16:colId xmlns:a16="http://schemas.microsoft.com/office/drawing/2014/main" val="1723039764"/>
                    </a:ext>
                  </a:extLst>
                </a:gridCol>
                <a:gridCol w="2016000">
                  <a:extLst>
                    <a:ext uri="{9D8B030D-6E8A-4147-A177-3AD203B41FA5}">
                      <a16:colId xmlns:a16="http://schemas.microsoft.com/office/drawing/2014/main" val="3687660352"/>
                    </a:ext>
                  </a:extLst>
                </a:gridCol>
              </a:tblGrid>
              <a:tr h="641546">
                <a:tc>
                  <a:txBody>
                    <a:bodyPr/>
                    <a:lstStyle/>
                    <a:p>
                      <a:pPr algn="l"/>
                      <a:endParaRPr lang="en-US" sz="1500" b="1" i="0" dirty="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C8102E"/>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500" b="1" i="0" dirty="0">
                          <a:latin typeface="Century Gothic" panose="020B0502020202020204" pitchFamily="34" charset="0"/>
                        </a:rPr>
                        <a:t>Rough</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C8102E"/>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500" b="1" i="0" dirty="0">
                          <a:latin typeface="Century Gothic" panose="020B0502020202020204" pitchFamily="34" charset="0"/>
                        </a:rPr>
                        <a:t>Trial 1</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C8102E"/>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500" b="1" i="0" dirty="0">
                          <a:latin typeface="Century Gothic" panose="020B0502020202020204" pitchFamily="34" charset="0"/>
                        </a:rPr>
                        <a:t>Trial 2</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C8102E"/>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500" b="1" i="0" dirty="0">
                          <a:latin typeface="Century Gothic" panose="020B0502020202020204" pitchFamily="34" charset="0"/>
                        </a:rPr>
                        <a:t>Trial 3</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C8102E"/>
                    </a:solidFill>
                  </a:tcPr>
                </a:tc>
                <a:extLst>
                  <a:ext uri="{0D108BD9-81ED-4DB2-BD59-A6C34878D82A}">
                    <a16:rowId xmlns:a16="http://schemas.microsoft.com/office/drawing/2014/main" val="1202464764"/>
                  </a:ext>
                </a:extLst>
              </a:tr>
              <a:tr h="641546">
                <a:tc>
                  <a:txBody>
                    <a:bodyPr/>
                    <a:lstStyle/>
                    <a:p>
                      <a:pPr>
                        <a:lnSpc>
                          <a:spcPct val="100000"/>
                        </a:lnSpc>
                      </a:pPr>
                      <a:r>
                        <a:rPr lang="en-US" sz="1500" b="0" i="0" dirty="0">
                          <a:latin typeface="Century Gothic" panose="020B0502020202020204" pitchFamily="34" charset="0"/>
                        </a:rPr>
                        <a:t>Initial volume / cm</a:t>
                      </a:r>
                      <a:r>
                        <a:rPr lang="en-US" sz="1500" b="0" i="0" baseline="30000" dirty="0">
                          <a:latin typeface="Century Gothic" panose="020B0502020202020204" pitchFamily="34" charset="0"/>
                        </a:rPr>
                        <a:t>3</a:t>
                      </a:r>
                      <a:endParaRPr lang="en-US" sz="1500" b="0" i="0" dirty="0">
                        <a:latin typeface="Century Gothic" panose="020B0502020202020204" pitchFamily="34" charset="0"/>
                      </a:endParaRPr>
                    </a:p>
                  </a:txBody>
                  <a:tcPr marL="72000" marR="7200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AE7EA"/>
                    </a:solidFill>
                  </a:tcPr>
                </a:tc>
                <a:tc>
                  <a:txBody>
                    <a:bodyPr/>
                    <a:lstStyle/>
                    <a:p>
                      <a:pPr algn="ctr">
                        <a:lnSpc>
                          <a:spcPct val="100000"/>
                        </a:lnSpc>
                      </a:pPr>
                      <a:r>
                        <a:rPr lang="en-US" sz="1500" b="0" i="0" dirty="0">
                          <a:latin typeface="Century Gothic" panose="020B0502020202020204" pitchFamily="34" charset="0"/>
                        </a:rPr>
                        <a:t>0.00</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AE7EA"/>
                    </a:solidFill>
                  </a:tcPr>
                </a:tc>
                <a:tc>
                  <a:txBody>
                    <a:bodyPr/>
                    <a:lstStyle/>
                    <a:p>
                      <a:pPr algn="ctr">
                        <a:lnSpc>
                          <a:spcPct val="100000"/>
                        </a:lnSpc>
                      </a:pPr>
                      <a:r>
                        <a:rPr lang="en-US" sz="1500" b="0" i="0" dirty="0">
                          <a:latin typeface="Century Gothic" panose="020B0502020202020204" pitchFamily="34" charset="0"/>
                        </a:rPr>
                        <a:t>0.00</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AE7EA"/>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500" b="0" i="0" dirty="0">
                          <a:latin typeface="Century Gothic" panose="020B0502020202020204" pitchFamily="34" charset="0"/>
                        </a:rPr>
                        <a:t>0.10</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AE7EA"/>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500" b="0" i="0" dirty="0">
                          <a:latin typeface="Century Gothic" panose="020B0502020202020204" pitchFamily="34" charset="0"/>
                        </a:rPr>
                        <a:t>0.20</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AE7EA"/>
                    </a:solidFill>
                  </a:tcPr>
                </a:tc>
                <a:extLst>
                  <a:ext uri="{0D108BD9-81ED-4DB2-BD59-A6C34878D82A}">
                    <a16:rowId xmlns:a16="http://schemas.microsoft.com/office/drawing/2014/main" val="2824927119"/>
                  </a:ext>
                </a:extLst>
              </a:tr>
              <a:tr h="64154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500" b="0" i="0" dirty="0">
                          <a:latin typeface="Century Gothic" panose="020B0502020202020204" pitchFamily="34" charset="0"/>
                        </a:rPr>
                        <a:t>Final volume / cm</a:t>
                      </a:r>
                      <a:r>
                        <a:rPr lang="en-US" sz="1500" b="0" i="0" baseline="30000" dirty="0">
                          <a:latin typeface="Century Gothic" panose="020B0502020202020204" pitchFamily="34" charset="0"/>
                        </a:rPr>
                        <a:t>3</a:t>
                      </a:r>
                      <a:endParaRPr lang="en-US" sz="1500" b="0" i="0" dirty="0">
                        <a:latin typeface="Century Gothic" panose="020B0502020202020204" pitchFamily="34" charset="0"/>
                      </a:endParaRPr>
                    </a:p>
                  </a:txBody>
                  <a:tcPr marL="72000" marR="7200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AE7EA"/>
                    </a:solidFill>
                  </a:tcPr>
                </a:tc>
                <a:tc>
                  <a:txBody>
                    <a:bodyPr/>
                    <a:lstStyle/>
                    <a:p>
                      <a:pPr algn="ctr">
                        <a:lnSpc>
                          <a:spcPct val="100000"/>
                        </a:lnSpc>
                      </a:pPr>
                      <a:r>
                        <a:rPr lang="en-US" sz="1500" b="0" i="0" dirty="0">
                          <a:latin typeface="Century Gothic" panose="020B0502020202020204" pitchFamily="34" charset="0"/>
                        </a:rPr>
                        <a:t>1.01</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AE7EA"/>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500" b="0" i="0" dirty="0">
                          <a:latin typeface="Century Gothic" panose="020B0502020202020204" pitchFamily="34" charset="0"/>
                        </a:rPr>
                        <a:t>1.01</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AE7EA"/>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500" b="0" i="0" dirty="0">
                          <a:latin typeface="Century Gothic" panose="020B0502020202020204" pitchFamily="34" charset="0"/>
                        </a:rPr>
                        <a:t>1.12</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AE7EA"/>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500" b="0" i="0" dirty="0">
                          <a:latin typeface="Century Gothic" panose="020B0502020202020204" pitchFamily="34" charset="0"/>
                        </a:rPr>
                        <a:t>1.45</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AE7EA"/>
                    </a:solidFill>
                  </a:tcPr>
                </a:tc>
                <a:extLst>
                  <a:ext uri="{0D108BD9-81ED-4DB2-BD59-A6C34878D82A}">
                    <a16:rowId xmlns:a16="http://schemas.microsoft.com/office/drawing/2014/main" val="1174088422"/>
                  </a:ext>
                </a:extLst>
              </a:tr>
              <a:tr h="64154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500" b="0" i="0" dirty="0" err="1">
                          <a:latin typeface="Century Gothic" panose="020B0502020202020204" pitchFamily="34" charset="0"/>
                        </a:rPr>
                        <a:t>Titre</a:t>
                      </a:r>
                      <a:r>
                        <a:rPr lang="en-US" sz="1500" b="0" i="0" dirty="0">
                          <a:latin typeface="Century Gothic" panose="020B0502020202020204" pitchFamily="34" charset="0"/>
                        </a:rPr>
                        <a:t> / cm</a:t>
                      </a:r>
                      <a:r>
                        <a:rPr lang="en-US" sz="1500" b="0" i="0" baseline="30000" dirty="0">
                          <a:latin typeface="Century Gothic" panose="020B0502020202020204" pitchFamily="34" charset="0"/>
                        </a:rPr>
                        <a:t>3</a:t>
                      </a:r>
                      <a:endParaRPr lang="en-US" sz="1500" b="0" i="0" dirty="0">
                        <a:latin typeface="Century Gothic" panose="020B0502020202020204" pitchFamily="34" charset="0"/>
                      </a:endParaRPr>
                    </a:p>
                  </a:txBody>
                  <a:tcPr marL="72000" marR="7200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AE7EA"/>
                    </a:solidFill>
                  </a:tcPr>
                </a:tc>
                <a:tc>
                  <a:txBody>
                    <a:bodyPr/>
                    <a:lstStyle/>
                    <a:p>
                      <a:pPr algn="ctr">
                        <a:lnSpc>
                          <a:spcPct val="100000"/>
                        </a:lnSpc>
                      </a:pPr>
                      <a:r>
                        <a:rPr lang="en-US" sz="1500" b="0" i="0" dirty="0">
                          <a:latin typeface="Century Gothic" panose="020B0502020202020204" pitchFamily="34" charset="0"/>
                        </a:rPr>
                        <a:t>1.01</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AE7EA"/>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500" b="0" i="0" dirty="0">
                          <a:latin typeface="Century Gothic" panose="020B0502020202020204" pitchFamily="34" charset="0"/>
                        </a:rPr>
                        <a:t>1.01</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AE7EA"/>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500" b="0" i="0" dirty="0">
                          <a:latin typeface="Century Gothic" panose="020B0502020202020204" pitchFamily="34" charset="0"/>
                        </a:rPr>
                        <a:t>1.02</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AE7EA"/>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500" b="0" i="0" dirty="0">
                          <a:latin typeface="Century Gothic" panose="020B0502020202020204" pitchFamily="34" charset="0"/>
                        </a:rPr>
                        <a:t>1.25</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AE7EA"/>
                    </a:solidFill>
                  </a:tcPr>
                </a:tc>
                <a:extLst>
                  <a:ext uri="{0D108BD9-81ED-4DB2-BD59-A6C34878D82A}">
                    <a16:rowId xmlns:a16="http://schemas.microsoft.com/office/drawing/2014/main" val="4253212424"/>
                  </a:ext>
                </a:extLst>
              </a:tr>
            </a:tbl>
          </a:graphicData>
        </a:graphic>
      </p:graphicFrame>
      <mc:AlternateContent xmlns:mc="http://schemas.openxmlformats.org/markup-compatibility/2006" xmlns:a14="http://schemas.microsoft.com/office/drawing/2010/main">
        <mc:Choice Requires="a14">
          <p:sp>
            <p:nvSpPr>
              <p:cNvPr id="2" name="TextBox 1">
                <a:extLst>
                  <a:ext uri="{FF2B5EF4-FFF2-40B4-BE49-F238E27FC236}">
                    <a16:creationId xmlns:a16="http://schemas.microsoft.com/office/drawing/2014/main" id="{2E08D517-B582-E3F1-DDF1-80834D6BE10A}"/>
                  </a:ext>
                </a:extLst>
              </p:cNvPr>
              <p:cNvSpPr txBox="1"/>
              <p:nvPr/>
            </p:nvSpPr>
            <p:spPr>
              <a:xfrm>
                <a:off x="260684" y="4226361"/>
                <a:ext cx="5835316" cy="61273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n-GB" b="0" i="1" smtClean="0">
                          <a:latin typeface="Cambria Math" panose="02040503050406030204" pitchFamily="18" charset="0"/>
                        </a:rPr>
                        <m:t>𝐴𝑣𝑒𝑟𝑎𝑔𝑒</m:t>
                      </m:r>
                      <m:r>
                        <a:rPr lang="en-GB" b="0" i="1" smtClean="0">
                          <a:latin typeface="Cambria Math" panose="02040503050406030204" pitchFamily="18" charset="0"/>
                        </a:rPr>
                        <m:t> </m:t>
                      </m:r>
                      <m:r>
                        <a:rPr lang="en-GB" b="0" i="1" smtClean="0">
                          <a:latin typeface="Cambria Math" panose="02040503050406030204" pitchFamily="18" charset="0"/>
                        </a:rPr>
                        <m:t>𝑡𝑖𝑡𝑟𝑒</m:t>
                      </m:r>
                      <m:r>
                        <a:rPr lang="en-GB" b="0" i="1" smtClean="0">
                          <a:latin typeface="Cambria Math" panose="02040503050406030204" pitchFamily="18" charset="0"/>
                        </a:rPr>
                        <m:t>=</m:t>
                      </m:r>
                      <m:f>
                        <m:fPr>
                          <m:ctrlPr>
                            <a:rPr lang="en-GB" b="0" i="1" smtClean="0">
                              <a:latin typeface="Cambria Math" panose="02040503050406030204" pitchFamily="18" charset="0"/>
                            </a:rPr>
                          </m:ctrlPr>
                        </m:fPr>
                        <m:num>
                          <m:r>
                            <a:rPr lang="en-GB" b="0" i="1" smtClean="0">
                              <a:latin typeface="Cambria Math" panose="02040503050406030204" pitchFamily="18" charset="0"/>
                            </a:rPr>
                            <m:t>1.01+1.01+1.02</m:t>
                          </m:r>
                        </m:num>
                        <m:den>
                          <m:r>
                            <a:rPr lang="en-GB" b="0" i="1" smtClean="0">
                              <a:latin typeface="Cambria Math" panose="02040503050406030204" pitchFamily="18" charset="0"/>
                            </a:rPr>
                            <m:t>3</m:t>
                          </m:r>
                        </m:den>
                      </m:f>
                      <m:r>
                        <a:rPr lang="en-GB" b="0" i="1" smtClean="0">
                          <a:latin typeface="Cambria Math" panose="02040503050406030204" pitchFamily="18" charset="0"/>
                        </a:rPr>
                        <m:t>=1.01 </m:t>
                      </m:r>
                      <m:sSup>
                        <m:sSupPr>
                          <m:ctrlPr>
                            <a:rPr lang="en-GB" b="0" i="1" smtClean="0">
                              <a:latin typeface="Cambria Math" panose="02040503050406030204" pitchFamily="18" charset="0"/>
                            </a:rPr>
                          </m:ctrlPr>
                        </m:sSupPr>
                        <m:e>
                          <m:r>
                            <a:rPr lang="en-GB" b="0" i="1" smtClean="0">
                              <a:latin typeface="Cambria Math" panose="02040503050406030204" pitchFamily="18" charset="0"/>
                            </a:rPr>
                            <m:t>𝑐𝑚</m:t>
                          </m:r>
                        </m:e>
                        <m:sup>
                          <m:r>
                            <a:rPr lang="en-GB" b="0" i="1" smtClean="0">
                              <a:latin typeface="Cambria Math" panose="02040503050406030204" pitchFamily="18" charset="0"/>
                            </a:rPr>
                            <m:t>3</m:t>
                          </m:r>
                        </m:sup>
                      </m:sSup>
                    </m:oMath>
                  </m:oMathPara>
                </a14:m>
                <a:endParaRPr lang="en-GB" dirty="0">
                  <a:latin typeface="Century Gothic" panose="020B0502020202020204" pitchFamily="34" charset="0"/>
                </a:endParaRPr>
              </a:p>
            </p:txBody>
          </p:sp>
        </mc:Choice>
        <mc:Fallback xmlns="">
          <p:sp>
            <p:nvSpPr>
              <p:cNvPr id="2" name="TextBox 1">
                <a:extLst>
                  <a:ext uri="{FF2B5EF4-FFF2-40B4-BE49-F238E27FC236}">
                    <a16:creationId xmlns:a16="http://schemas.microsoft.com/office/drawing/2014/main" id="{2E08D517-B582-E3F1-DDF1-80834D6BE10A}"/>
                  </a:ext>
                </a:extLst>
              </p:cNvPr>
              <p:cNvSpPr txBox="1">
                <a:spLocks noRot="1" noChangeAspect="1" noMove="1" noResize="1" noEditPoints="1" noAdjustHandles="1" noChangeArrowheads="1" noChangeShapeType="1" noTextEdit="1"/>
              </p:cNvSpPr>
              <p:nvPr/>
            </p:nvSpPr>
            <p:spPr>
              <a:xfrm>
                <a:off x="260684" y="4226361"/>
                <a:ext cx="5835316" cy="612732"/>
              </a:xfrm>
              <a:prstGeom prst="rect">
                <a:avLst/>
              </a:prstGeom>
              <a:blipFill>
                <a:blip r:embed="rId3"/>
                <a:stretch>
                  <a:fillRect/>
                </a:stretch>
              </a:blipFill>
            </p:spPr>
            <p:txBody>
              <a:bodyPr/>
              <a:lstStyle/>
              <a:p>
                <a:r>
                  <a:rPr lang="en-GB">
                    <a:noFill/>
                  </a:rPr>
                  <a:t> </a:t>
                </a:r>
              </a:p>
            </p:txBody>
          </p:sp>
        </mc:Fallback>
      </mc:AlternateContent>
    </p:spTree>
    <p:extLst>
      <p:ext uri="{BB962C8B-B14F-4D97-AF65-F5344CB8AC3E}">
        <p14:creationId xmlns:p14="http://schemas.microsoft.com/office/powerpoint/2010/main" val="142066571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46ACC2-B556-C502-8973-6C339652B98D}"/>
            </a:ext>
          </a:extLst>
        </p:cNvPr>
        <p:cNvGrpSpPr/>
        <p:nvPr/>
      </p:nvGrpSpPr>
      <p:grpSpPr>
        <a:xfrm>
          <a:off x="0" y="0"/>
          <a:ext cx="0" cy="0"/>
          <a:chOff x="0" y="0"/>
          <a:chExt cx="0" cy="0"/>
        </a:xfrm>
      </p:grpSpPr>
      <p:sp>
        <p:nvSpPr>
          <p:cNvPr id="4" name="Vertical Title 1">
            <a:extLst>
              <a:ext uri="{FF2B5EF4-FFF2-40B4-BE49-F238E27FC236}">
                <a16:creationId xmlns:a16="http://schemas.microsoft.com/office/drawing/2014/main" id="{6807371B-05D3-DFA2-C671-394F342093AC}"/>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dirty="0">
                <a:solidFill>
                  <a:schemeClr val="bg1"/>
                </a:solidFill>
                <a:latin typeface="Century Gothic" panose="020B0502020202020204" pitchFamily="34" charset="0"/>
              </a:rPr>
              <a:t>Scaffolded questions</a:t>
            </a:r>
            <a:endParaRPr lang="en-US" sz="2200" b="1" i="0" dirty="0">
              <a:solidFill>
                <a:schemeClr val="bg1"/>
              </a:solidFill>
              <a:latin typeface="Century Gothic" panose="020B0502020202020204" pitchFamily="34" charset="0"/>
            </a:endParaRPr>
          </a:p>
        </p:txBody>
      </p:sp>
      <p:sp>
        <p:nvSpPr>
          <p:cNvPr id="2" name="Title 1">
            <a:extLst>
              <a:ext uri="{FF2B5EF4-FFF2-40B4-BE49-F238E27FC236}">
                <a16:creationId xmlns:a16="http://schemas.microsoft.com/office/drawing/2014/main" id="{2CB2B985-A04F-0C71-9CA6-429FBCD3835A}"/>
              </a:ext>
            </a:extLst>
          </p:cNvPr>
          <p:cNvSpPr>
            <a:spLocks noGrp="1"/>
          </p:cNvSpPr>
          <p:nvPr>
            <p:ph type="title"/>
          </p:nvPr>
        </p:nvSpPr>
        <p:spPr>
          <a:xfrm>
            <a:off x="540000" y="540000"/>
            <a:ext cx="10080000" cy="440661"/>
          </a:xfrm>
        </p:spPr>
        <p:txBody>
          <a:bodyPr/>
          <a:lstStyle/>
          <a:p>
            <a:r>
              <a:rPr lang="en-US" dirty="0"/>
              <a:t>Scaffolded questions</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575121FF-E1C3-EF2D-F828-CE52F75319E2}"/>
                  </a:ext>
                </a:extLst>
              </p:cNvPr>
              <p:cNvSpPr>
                <a:spLocks noGrp="1"/>
              </p:cNvSpPr>
              <p:nvPr>
                <p:ph idx="1"/>
              </p:nvPr>
            </p:nvSpPr>
            <p:spPr>
              <a:xfrm>
                <a:off x="540000" y="1260000"/>
                <a:ext cx="10080000" cy="5040000"/>
              </a:xfrm>
            </p:spPr>
            <p:txBody>
              <a:bodyPr>
                <a:normAutofit fontScale="85000" lnSpcReduction="20000"/>
              </a:bodyPr>
              <a:lstStyle/>
              <a:p>
                <a:pPr marL="457200" lvl="0" indent="-457200">
                  <a:buFont typeface="+mj-lt"/>
                  <a:buAutoNum type="arabicPeriod"/>
                </a:pPr>
                <a:r>
                  <a:rPr lang="en-GB" dirty="0"/>
                  <a:t>The equation for the neutralisation reaction is:</a:t>
                </a:r>
                <a:br>
                  <a:rPr lang="en-GB" dirty="0"/>
                </a:br>
                <a:r>
                  <a:rPr lang="pt-PT" dirty="0">
                    <a:latin typeface="Cambria Math" panose="02040503050406030204" pitchFamily="18" charset="0"/>
                    <a:ea typeface="Cambria Math" panose="02040503050406030204" pitchFamily="18" charset="0"/>
                  </a:rPr>
                  <a:t>HCl</a:t>
                </a:r>
                <a:r>
                  <a:rPr lang="pt-PT" baseline="-25000" dirty="0">
                    <a:latin typeface="Cambria Math" panose="02040503050406030204" pitchFamily="18" charset="0"/>
                    <a:ea typeface="Cambria Math" panose="02040503050406030204" pitchFamily="18" charset="0"/>
                  </a:rPr>
                  <a:t>(aq) </a:t>
                </a:r>
                <a:r>
                  <a:rPr lang="pt-PT" dirty="0">
                    <a:latin typeface="Cambria Math" panose="02040503050406030204" pitchFamily="18" charset="0"/>
                    <a:ea typeface="Cambria Math" panose="02040503050406030204" pitchFamily="18" charset="0"/>
                  </a:rPr>
                  <a:t>+ NaOH</a:t>
                </a:r>
                <a:r>
                  <a:rPr lang="pt-PT" baseline="-25000" dirty="0">
                    <a:latin typeface="Cambria Math" panose="02040503050406030204" pitchFamily="18" charset="0"/>
                    <a:ea typeface="Cambria Math" panose="02040503050406030204" pitchFamily="18" charset="0"/>
                  </a:rPr>
                  <a:t>(aq)</a:t>
                </a:r>
                <a:r>
                  <a:rPr lang="pt-PT" dirty="0">
                    <a:latin typeface="Cambria Math" panose="02040503050406030204" pitchFamily="18" charset="0"/>
                    <a:ea typeface="Cambria Math" panose="02040503050406030204" pitchFamily="18" charset="0"/>
                  </a:rPr>
                  <a:t> → NaCl</a:t>
                </a:r>
                <a:r>
                  <a:rPr lang="pt-PT" baseline="-25000" dirty="0">
                    <a:latin typeface="Cambria Math" panose="02040503050406030204" pitchFamily="18" charset="0"/>
                    <a:ea typeface="Cambria Math" panose="02040503050406030204" pitchFamily="18" charset="0"/>
                  </a:rPr>
                  <a:t>(aq)</a:t>
                </a:r>
                <a:r>
                  <a:rPr lang="pt-PT" dirty="0">
                    <a:latin typeface="Cambria Math" panose="02040503050406030204" pitchFamily="18" charset="0"/>
                    <a:ea typeface="Cambria Math" panose="02040503050406030204" pitchFamily="18" charset="0"/>
                  </a:rPr>
                  <a:t> + H</a:t>
                </a:r>
                <a:r>
                  <a:rPr lang="pt-PT" baseline="-25000" dirty="0">
                    <a:latin typeface="Cambria Math" panose="02040503050406030204" pitchFamily="18" charset="0"/>
                    <a:ea typeface="Cambria Math" panose="02040503050406030204" pitchFamily="18" charset="0"/>
                  </a:rPr>
                  <a:t>2</a:t>
                </a:r>
                <a:r>
                  <a:rPr lang="pt-PT" dirty="0">
                    <a:latin typeface="Cambria Math" panose="02040503050406030204" pitchFamily="18" charset="0"/>
                    <a:ea typeface="Cambria Math" panose="02040503050406030204" pitchFamily="18" charset="0"/>
                  </a:rPr>
                  <a:t>O</a:t>
                </a:r>
                <a:r>
                  <a:rPr lang="pt-PT" baseline="-25000" dirty="0">
                    <a:latin typeface="Cambria Math" panose="02040503050406030204" pitchFamily="18" charset="0"/>
                    <a:ea typeface="Cambria Math" panose="02040503050406030204" pitchFamily="18" charset="0"/>
                  </a:rPr>
                  <a:t>(l)</a:t>
                </a:r>
                <a:endParaRPr lang="en-GB" baseline="-25000" dirty="0">
                  <a:latin typeface="Cambria Math" panose="02040503050406030204" pitchFamily="18" charset="0"/>
                  <a:ea typeface="Cambria Math" panose="02040503050406030204" pitchFamily="18" charset="0"/>
                </a:endParaRPr>
              </a:p>
              <a:p>
                <a:pPr marL="342900" lvl="1" indent="0">
                  <a:buNone/>
                </a:pPr>
                <a:r>
                  <a:rPr lang="en-GB" sz="2200" dirty="0">
                    <a:latin typeface="Century Gothic" panose="020B0502020202020204" pitchFamily="34" charset="0"/>
                  </a:rPr>
                  <a:t> What is the molar ratio of hydrochloric acid to sodium hydroxide?</a:t>
                </a:r>
                <a:br>
                  <a:rPr lang="en-GB" sz="2200" dirty="0"/>
                </a:br>
                <a:br>
                  <a:rPr lang="en-GB" sz="2200" dirty="0"/>
                </a:br>
                <a:endParaRPr lang="en-GB" sz="2200" dirty="0"/>
              </a:p>
              <a:p>
                <a:pPr marL="457200" lvl="0" indent="-457200">
                  <a:buFont typeface="+mj-lt"/>
                  <a:buAutoNum type="arabicPeriod"/>
                </a:pPr>
                <a:r>
                  <a:rPr lang="en-GB" dirty="0"/>
                  <a:t>Calculate the moles of 1 M hydrochloric acid used in the titration by following these steps:</a:t>
                </a:r>
              </a:p>
              <a:p>
                <a:pPr marL="457200" lvl="1" indent="0">
                  <a:buNone/>
                </a:pPr>
                <a:r>
                  <a:rPr lang="en-GB" sz="2200" dirty="0">
                    <a:latin typeface="Century Gothic" panose="020B0502020202020204" pitchFamily="34" charset="0"/>
                  </a:rPr>
                  <a:t>a) Convert your average titre from cm</a:t>
                </a:r>
                <a:r>
                  <a:rPr lang="en-GB" sz="2200" baseline="30000" dirty="0">
                    <a:latin typeface="Century Gothic" panose="020B0502020202020204" pitchFamily="34" charset="0"/>
                  </a:rPr>
                  <a:t>3</a:t>
                </a:r>
                <a:r>
                  <a:rPr lang="en-GB" sz="2200" dirty="0">
                    <a:latin typeface="Century Gothic" panose="020B0502020202020204" pitchFamily="34" charset="0"/>
                  </a:rPr>
                  <a:t> to dm</a:t>
                </a:r>
                <a:r>
                  <a:rPr lang="en-GB" sz="2200" baseline="30000" dirty="0">
                    <a:latin typeface="Century Gothic" panose="020B0502020202020204" pitchFamily="34" charset="0"/>
                  </a:rPr>
                  <a:t>3</a:t>
                </a:r>
                <a:r>
                  <a:rPr lang="en-GB" sz="2200" dirty="0">
                    <a:latin typeface="Century Gothic" panose="020B0502020202020204" pitchFamily="34" charset="0"/>
                  </a:rPr>
                  <a:t>.</a:t>
                </a:r>
                <a:br>
                  <a:rPr lang="en-GB" sz="2200" dirty="0">
                    <a:latin typeface="Century Gothic" panose="020B0502020202020204" pitchFamily="34" charset="0"/>
                  </a:rPr>
                </a:br>
                <a:endParaRPr lang="en-GB" sz="2200" dirty="0">
                  <a:latin typeface="Century Gothic" panose="020B0502020202020204" pitchFamily="34" charset="0"/>
                </a:endParaRPr>
              </a:p>
              <a:p>
                <a:pPr marL="457200" lvl="1" indent="0">
                  <a:buNone/>
                </a:pPr>
                <a:r>
                  <a:rPr lang="en-GB" sz="2200" dirty="0">
                    <a:latin typeface="Century Gothic" panose="020B0502020202020204" pitchFamily="34" charset="0"/>
                  </a:rPr>
                  <a:t>b) Use the equation, </a:t>
                </a:r>
                <a14:m>
                  <m:oMath xmlns:m="http://schemas.openxmlformats.org/officeDocument/2006/math">
                    <m:r>
                      <a:rPr lang="en-GB" sz="2200" b="0" i="1" smtClean="0">
                        <a:latin typeface="Cambria Math" panose="02040503050406030204" pitchFamily="18" charset="0"/>
                      </a:rPr>
                      <m:t>𝑐𝑜𝑛𝑐𝑒𝑛𝑡𝑟𝑎𝑡𝑖𝑜𝑛</m:t>
                    </m:r>
                    <m:r>
                      <a:rPr lang="en-GB" sz="2200" b="0" i="1" smtClean="0">
                        <a:latin typeface="Cambria Math" panose="02040503050406030204" pitchFamily="18" charset="0"/>
                      </a:rPr>
                      <m:t>=</m:t>
                    </m:r>
                    <m:f>
                      <m:fPr>
                        <m:ctrlPr>
                          <a:rPr lang="en-GB" sz="2200" b="0" i="1" smtClean="0">
                            <a:latin typeface="Cambria Math" panose="02040503050406030204" pitchFamily="18" charset="0"/>
                          </a:rPr>
                        </m:ctrlPr>
                      </m:fPr>
                      <m:num>
                        <m:r>
                          <a:rPr lang="en-GB" sz="2200" b="0" i="1" smtClean="0">
                            <a:latin typeface="Cambria Math" panose="02040503050406030204" pitchFamily="18" charset="0"/>
                          </a:rPr>
                          <m:t>𝑚𝑜𝑙𝑒𝑠</m:t>
                        </m:r>
                      </m:num>
                      <m:den>
                        <m:r>
                          <a:rPr lang="en-GB" sz="2200" b="0" i="1" smtClean="0">
                            <a:latin typeface="Cambria Math" panose="02040503050406030204" pitchFamily="18" charset="0"/>
                          </a:rPr>
                          <m:t>𝑣𝑜𝑙𝑢𝑚𝑒</m:t>
                        </m:r>
                        <m:r>
                          <a:rPr lang="en-GB" sz="2200" b="0" i="1" smtClean="0">
                            <a:latin typeface="Cambria Math" panose="02040503050406030204" pitchFamily="18" charset="0"/>
                          </a:rPr>
                          <m:t> (</m:t>
                        </m:r>
                        <m:sSup>
                          <m:sSupPr>
                            <m:ctrlPr>
                              <a:rPr lang="en-GB" sz="2200" b="0" i="1" smtClean="0">
                                <a:latin typeface="Cambria Math" panose="02040503050406030204" pitchFamily="18" charset="0"/>
                              </a:rPr>
                            </m:ctrlPr>
                          </m:sSupPr>
                          <m:e>
                            <m:r>
                              <a:rPr lang="en-GB" sz="2200" b="0" i="1" smtClean="0">
                                <a:latin typeface="Cambria Math" panose="02040503050406030204" pitchFamily="18" charset="0"/>
                              </a:rPr>
                              <m:t>𝑑𝑚</m:t>
                            </m:r>
                          </m:e>
                          <m:sup>
                            <m:r>
                              <a:rPr lang="en-GB" sz="2200" b="0" i="1" smtClean="0">
                                <a:latin typeface="Cambria Math" panose="02040503050406030204" pitchFamily="18" charset="0"/>
                              </a:rPr>
                              <m:t>3</m:t>
                            </m:r>
                          </m:sup>
                        </m:sSup>
                        <m:r>
                          <a:rPr lang="en-GB" sz="2200" b="0" i="1" smtClean="0">
                            <a:latin typeface="Cambria Math" panose="02040503050406030204" pitchFamily="18" charset="0"/>
                          </a:rPr>
                          <m:t>)</m:t>
                        </m:r>
                      </m:den>
                    </m:f>
                  </m:oMath>
                </a14:m>
                <a:r>
                  <a:rPr lang="en-GB" sz="2200" dirty="0">
                    <a:latin typeface="Century Gothic" panose="020B0502020202020204" pitchFamily="34" charset="0"/>
                  </a:rPr>
                  <a:t> to find the moles of hydrochloric acid added.</a:t>
                </a:r>
                <a:br>
                  <a:rPr lang="en-GB" sz="2200" dirty="0"/>
                </a:br>
                <a:endParaRPr lang="en-GB" sz="2200" dirty="0"/>
              </a:p>
              <a:p>
                <a:pPr marL="457200" lvl="0" indent="-457200">
                  <a:buFont typeface="+mj-lt"/>
                  <a:buAutoNum type="arabicPeriod"/>
                </a:pPr>
                <a:r>
                  <a:rPr lang="en-GB" dirty="0"/>
                  <a:t>a) From the balanced symbol equation for the reaction, how many moles of sodium hydroxide reacted? </a:t>
                </a:r>
                <a:r>
                  <a:rPr lang="en-GB" i="1" dirty="0">
                    <a:solidFill>
                      <a:srgbClr val="C8102E"/>
                    </a:solidFill>
                  </a:rPr>
                  <a:t>Hint: </a:t>
                </a:r>
                <a:r>
                  <a:rPr lang="en-GB" i="1" dirty="0"/>
                  <a:t>use your answer to Q1 to help you.</a:t>
                </a:r>
              </a:p>
              <a:p>
                <a:pPr marL="0" lvl="0" indent="0">
                  <a:buNone/>
                </a:pPr>
                <a:r>
                  <a:rPr lang="en-GB" dirty="0"/>
                  <a:t>      b) What volume of sodium hydroxide was pipetted over in dm</a:t>
                </a:r>
                <a:r>
                  <a:rPr lang="en-GB" baseline="30000" dirty="0"/>
                  <a:t>3</a:t>
                </a:r>
                <a:r>
                  <a:rPr lang="en-GB" dirty="0"/>
                  <a:t>?</a:t>
                </a:r>
              </a:p>
              <a:p>
                <a:pPr marL="0" lvl="0" indent="0">
                  <a:buNone/>
                </a:pPr>
                <a:r>
                  <a:rPr lang="en-GB" dirty="0"/>
                  <a:t>      c) Use the equation, </a:t>
                </a:r>
                <a14:m>
                  <m:oMath xmlns:m="http://schemas.openxmlformats.org/officeDocument/2006/math">
                    <m:r>
                      <a:rPr lang="en-GB" b="0" i="1" smtClean="0">
                        <a:latin typeface="Cambria Math" panose="02040503050406030204" pitchFamily="18" charset="0"/>
                      </a:rPr>
                      <m:t>𝑐𝑜𝑛𝑐𝑒𝑛𝑡𝑟𝑎𝑡𝑖𝑜𝑛</m:t>
                    </m:r>
                    <m:r>
                      <a:rPr lang="en-GB" b="0" i="1" smtClean="0">
                        <a:latin typeface="Cambria Math" panose="02040503050406030204" pitchFamily="18" charset="0"/>
                      </a:rPr>
                      <m:t>=</m:t>
                    </m:r>
                    <m:f>
                      <m:fPr>
                        <m:ctrlPr>
                          <a:rPr lang="en-GB" b="0" i="1" smtClean="0">
                            <a:latin typeface="Cambria Math" panose="02040503050406030204" pitchFamily="18" charset="0"/>
                          </a:rPr>
                        </m:ctrlPr>
                      </m:fPr>
                      <m:num>
                        <m:r>
                          <a:rPr lang="en-GB" b="0" i="1" smtClean="0">
                            <a:latin typeface="Cambria Math" panose="02040503050406030204" pitchFamily="18" charset="0"/>
                          </a:rPr>
                          <m:t>𝑚𝑜𝑙𝑒𝑠</m:t>
                        </m:r>
                      </m:num>
                      <m:den>
                        <m:r>
                          <a:rPr lang="en-GB" b="0" i="1" smtClean="0">
                            <a:latin typeface="Cambria Math" panose="02040503050406030204" pitchFamily="18" charset="0"/>
                          </a:rPr>
                          <m:t>𝑣𝑜𝑙𝑢𝑚𝑒</m:t>
                        </m:r>
                        <m:r>
                          <a:rPr lang="en-GB" b="0" i="1" smtClean="0">
                            <a:latin typeface="Cambria Math" panose="02040503050406030204" pitchFamily="18" charset="0"/>
                          </a:rPr>
                          <m:t> (</m:t>
                        </m:r>
                        <m:sSup>
                          <m:sSupPr>
                            <m:ctrlPr>
                              <a:rPr lang="en-GB" b="0" i="1" smtClean="0">
                                <a:latin typeface="Cambria Math" panose="02040503050406030204" pitchFamily="18" charset="0"/>
                              </a:rPr>
                            </m:ctrlPr>
                          </m:sSupPr>
                          <m:e>
                            <m:r>
                              <a:rPr lang="en-GB" b="0" i="1" smtClean="0">
                                <a:latin typeface="Cambria Math" panose="02040503050406030204" pitchFamily="18" charset="0"/>
                              </a:rPr>
                              <m:t>𝑑𝑚</m:t>
                            </m:r>
                          </m:e>
                          <m:sup>
                            <m:r>
                              <a:rPr lang="en-GB" b="0" i="1" smtClean="0">
                                <a:latin typeface="Cambria Math" panose="02040503050406030204" pitchFamily="18" charset="0"/>
                              </a:rPr>
                              <m:t>3</m:t>
                            </m:r>
                          </m:sup>
                        </m:sSup>
                        <m:r>
                          <a:rPr lang="en-GB" b="0" i="1" smtClean="0">
                            <a:latin typeface="Cambria Math" panose="02040503050406030204" pitchFamily="18" charset="0"/>
                          </a:rPr>
                          <m:t>)</m:t>
                        </m:r>
                      </m:den>
                    </m:f>
                  </m:oMath>
                </a14:m>
                <a:r>
                  <a:rPr lang="en-GB" dirty="0"/>
                  <a:t> and your answers to Q3a and 3b to find the concentration of sodium hydroxide.</a:t>
                </a:r>
              </a:p>
              <a:p>
                <a:pPr marL="457200" lvl="0" indent="-457200">
                  <a:buFont typeface="+mj-lt"/>
                  <a:buAutoNum type="arabicPeriod"/>
                </a:pPr>
                <a:endParaRPr lang="en-GB" dirty="0"/>
              </a:p>
            </p:txBody>
          </p:sp>
        </mc:Choice>
        <mc:Fallback xmlns="">
          <p:sp>
            <p:nvSpPr>
              <p:cNvPr id="3" name="Content Placeholder 2">
                <a:extLst>
                  <a:ext uri="{FF2B5EF4-FFF2-40B4-BE49-F238E27FC236}">
                    <a16:creationId xmlns:a16="http://schemas.microsoft.com/office/drawing/2014/main" id="{575121FF-E1C3-EF2D-F828-CE52F75319E2}"/>
                  </a:ext>
                </a:extLst>
              </p:cNvPr>
              <p:cNvSpPr>
                <a:spLocks noGrp="1" noRot="1" noChangeAspect="1" noMove="1" noResize="1" noEditPoints="1" noAdjustHandles="1" noChangeArrowheads="1" noChangeShapeType="1" noTextEdit="1"/>
              </p:cNvSpPr>
              <p:nvPr>
                <p:ph idx="1"/>
              </p:nvPr>
            </p:nvSpPr>
            <p:spPr>
              <a:xfrm>
                <a:off x="540000" y="1260000"/>
                <a:ext cx="10080000" cy="5040000"/>
              </a:xfrm>
              <a:blipFill>
                <a:blip r:embed="rId2"/>
                <a:stretch>
                  <a:fillRect l="-1815" t="-4237"/>
                </a:stretch>
              </a:blipFill>
            </p:spPr>
            <p:txBody>
              <a:bodyPr/>
              <a:lstStyle/>
              <a:p>
                <a:r>
                  <a:rPr lang="en-GB">
                    <a:noFill/>
                  </a:rPr>
                  <a:t> </a:t>
                </a:r>
              </a:p>
            </p:txBody>
          </p:sp>
        </mc:Fallback>
      </mc:AlternateContent>
    </p:spTree>
    <p:extLst>
      <p:ext uri="{BB962C8B-B14F-4D97-AF65-F5344CB8AC3E}">
        <p14:creationId xmlns:p14="http://schemas.microsoft.com/office/powerpoint/2010/main" val="150055280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372AB0-2A7F-9CBD-6A01-E1E19AD20BA7}"/>
            </a:ext>
          </a:extLst>
        </p:cNvPr>
        <p:cNvGrpSpPr/>
        <p:nvPr/>
      </p:nvGrpSpPr>
      <p:grpSpPr>
        <a:xfrm>
          <a:off x="0" y="0"/>
          <a:ext cx="0" cy="0"/>
          <a:chOff x="0" y="0"/>
          <a:chExt cx="0" cy="0"/>
        </a:xfrm>
      </p:grpSpPr>
      <p:sp>
        <p:nvSpPr>
          <p:cNvPr id="4" name="Vertical Title 1">
            <a:extLst>
              <a:ext uri="{FF2B5EF4-FFF2-40B4-BE49-F238E27FC236}">
                <a16:creationId xmlns:a16="http://schemas.microsoft.com/office/drawing/2014/main" id="{0AC2C68A-9670-8C1C-9BED-CAFCA60F9F50}"/>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dirty="0">
                <a:solidFill>
                  <a:schemeClr val="bg1"/>
                </a:solidFill>
                <a:latin typeface="Century Gothic" panose="020B0502020202020204" pitchFamily="34" charset="0"/>
              </a:rPr>
              <a:t>Scaffolded questions</a:t>
            </a:r>
            <a:endParaRPr lang="en-US" sz="2200" b="1" i="0" dirty="0">
              <a:solidFill>
                <a:schemeClr val="bg1"/>
              </a:solidFill>
              <a:latin typeface="Century Gothic" panose="020B0502020202020204" pitchFamily="34" charset="0"/>
            </a:endParaRPr>
          </a:p>
        </p:txBody>
      </p:sp>
      <p:sp>
        <p:nvSpPr>
          <p:cNvPr id="2" name="Title 1">
            <a:extLst>
              <a:ext uri="{FF2B5EF4-FFF2-40B4-BE49-F238E27FC236}">
                <a16:creationId xmlns:a16="http://schemas.microsoft.com/office/drawing/2014/main" id="{69630B08-E92A-88C0-1D6B-B4284D7C26E0}"/>
              </a:ext>
            </a:extLst>
          </p:cNvPr>
          <p:cNvSpPr>
            <a:spLocks noGrp="1"/>
          </p:cNvSpPr>
          <p:nvPr>
            <p:ph type="title"/>
          </p:nvPr>
        </p:nvSpPr>
        <p:spPr>
          <a:xfrm>
            <a:off x="540000" y="540000"/>
            <a:ext cx="10080000" cy="440661"/>
          </a:xfrm>
        </p:spPr>
        <p:txBody>
          <a:bodyPr/>
          <a:lstStyle/>
          <a:p>
            <a:r>
              <a:rPr lang="en-US" dirty="0"/>
              <a:t>Scaffolded questions</a:t>
            </a:r>
          </a:p>
        </p:txBody>
      </p:sp>
      <p:sp>
        <p:nvSpPr>
          <p:cNvPr id="3" name="Content Placeholder 2">
            <a:extLst>
              <a:ext uri="{FF2B5EF4-FFF2-40B4-BE49-F238E27FC236}">
                <a16:creationId xmlns:a16="http://schemas.microsoft.com/office/drawing/2014/main" id="{73EA3C6B-1C73-C952-501E-DAEAFCE82D9D}"/>
              </a:ext>
            </a:extLst>
          </p:cNvPr>
          <p:cNvSpPr>
            <a:spLocks noGrp="1"/>
          </p:cNvSpPr>
          <p:nvPr>
            <p:ph idx="1"/>
          </p:nvPr>
        </p:nvSpPr>
        <p:spPr>
          <a:xfrm>
            <a:off x="540000" y="1260000"/>
            <a:ext cx="10080000" cy="5040000"/>
          </a:xfrm>
        </p:spPr>
        <p:txBody>
          <a:bodyPr>
            <a:normAutofit/>
          </a:bodyPr>
          <a:lstStyle/>
          <a:p>
            <a:pPr marL="457200" lvl="0" indent="-457200">
              <a:buFont typeface="+mj-lt"/>
              <a:buAutoNum type="arabicPeriod" startAt="4"/>
            </a:pPr>
            <a:r>
              <a:rPr lang="en-GB" sz="2400" dirty="0"/>
              <a:t>A student completed the titration and found the exact amount of hydrochloric acid to neutralise the sodium hydroxide. They repeated the experiment, adding the same volume of acid to the sodium hydroxide </a:t>
            </a:r>
            <a:r>
              <a:rPr lang="en-GB" sz="2400" b="1" dirty="0"/>
              <a:t>without indicator</a:t>
            </a:r>
            <a:r>
              <a:rPr lang="en-GB" sz="2400" dirty="0"/>
              <a:t>. They then used separation techniques to produce a pure, dry sample of the salt.</a:t>
            </a:r>
          </a:p>
          <a:p>
            <a:pPr marL="800100" lvl="1" indent="-457200">
              <a:buFont typeface="+mj-lt"/>
              <a:buAutoNum type="alphaLcParenR"/>
            </a:pPr>
            <a:r>
              <a:rPr lang="en-GB" dirty="0">
                <a:latin typeface="Century Gothic" panose="020B0502020202020204" pitchFamily="34" charset="0"/>
              </a:rPr>
              <a:t>Why did the student need to repeat the experiment without indicator?</a:t>
            </a:r>
          </a:p>
          <a:p>
            <a:pPr marL="800100" lvl="1" indent="-457200">
              <a:buFont typeface="+mj-lt"/>
              <a:buAutoNum type="alphaLcParenR"/>
            </a:pPr>
            <a:r>
              <a:rPr lang="en-GB" dirty="0">
                <a:latin typeface="Century Gothic" panose="020B0502020202020204" pitchFamily="34" charset="0"/>
              </a:rPr>
              <a:t>Which separation technique would the student use to produce a pure, dry sample of sodium chloride?</a:t>
            </a:r>
          </a:p>
          <a:p>
            <a:pPr marL="800100" lvl="1" indent="-457200">
              <a:buFont typeface="+mj-lt"/>
              <a:buAutoNum type="alphaLcParenR"/>
            </a:pPr>
            <a:r>
              <a:rPr lang="en-GB" dirty="0">
                <a:latin typeface="Century Gothic" panose="020B0502020202020204" pitchFamily="34" charset="0"/>
              </a:rPr>
              <a:t>Explain how the student could use melting point analysis to determine if the salt is pure.</a:t>
            </a:r>
          </a:p>
        </p:txBody>
      </p:sp>
    </p:spTree>
    <p:extLst>
      <p:ext uri="{BB962C8B-B14F-4D97-AF65-F5344CB8AC3E}">
        <p14:creationId xmlns:p14="http://schemas.microsoft.com/office/powerpoint/2010/main" val="279739894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488683-6014-AA71-BFDA-A2037825C906}"/>
            </a:ext>
          </a:extLst>
        </p:cNvPr>
        <p:cNvGrpSpPr/>
        <p:nvPr/>
      </p:nvGrpSpPr>
      <p:grpSpPr>
        <a:xfrm>
          <a:off x="0" y="0"/>
          <a:ext cx="0" cy="0"/>
          <a:chOff x="0" y="0"/>
          <a:chExt cx="0" cy="0"/>
        </a:xfrm>
      </p:grpSpPr>
      <p:sp>
        <p:nvSpPr>
          <p:cNvPr id="4" name="Vertical Title 1">
            <a:extLst>
              <a:ext uri="{FF2B5EF4-FFF2-40B4-BE49-F238E27FC236}">
                <a16:creationId xmlns:a16="http://schemas.microsoft.com/office/drawing/2014/main" id="{43955A0A-29C9-E4A1-6DFA-804DD7731666}"/>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dirty="0">
                <a:solidFill>
                  <a:schemeClr val="bg1"/>
                </a:solidFill>
                <a:latin typeface="Century Gothic" panose="020B0502020202020204" pitchFamily="34" charset="0"/>
              </a:rPr>
              <a:t>Unscaffolded questions </a:t>
            </a:r>
            <a:endParaRPr lang="en-US" sz="2200" b="1" i="0" dirty="0">
              <a:solidFill>
                <a:schemeClr val="bg1"/>
              </a:solidFill>
              <a:latin typeface="Century Gothic" panose="020B0502020202020204" pitchFamily="34" charset="0"/>
            </a:endParaRPr>
          </a:p>
        </p:txBody>
      </p:sp>
      <p:sp>
        <p:nvSpPr>
          <p:cNvPr id="2" name="Title 1">
            <a:extLst>
              <a:ext uri="{FF2B5EF4-FFF2-40B4-BE49-F238E27FC236}">
                <a16:creationId xmlns:a16="http://schemas.microsoft.com/office/drawing/2014/main" id="{4E9B7AB1-CF1C-34E7-3A96-D13E7A168EDC}"/>
              </a:ext>
            </a:extLst>
          </p:cNvPr>
          <p:cNvSpPr>
            <a:spLocks noGrp="1"/>
          </p:cNvSpPr>
          <p:nvPr>
            <p:ph type="title"/>
          </p:nvPr>
        </p:nvSpPr>
        <p:spPr>
          <a:xfrm>
            <a:off x="540000" y="540000"/>
            <a:ext cx="10080000" cy="440661"/>
          </a:xfrm>
        </p:spPr>
        <p:txBody>
          <a:bodyPr/>
          <a:lstStyle/>
          <a:p>
            <a:r>
              <a:rPr lang="en-US" dirty="0" err="1"/>
              <a:t>Unscaffolded</a:t>
            </a:r>
            <a:r>
              <a:rPr lang="en-US" dirty="0"/>
              <a:t> questions</a:t>
            </a:r>
          </a:p>
        </p:txBody>
      </p:sp>
      <p:sp>
        <p:nvSpPr>
          <p:cNvPr id="3" name="Content Placeholder 2">
            <a:extLst>
              <a:ext uri="{FF2B5EF4-FFF2-40B4-BE49-F238E27FC236}">
                <a16:creationId xmlns:a16="http://schemas.microsoft.com/office/drawing/2014/main" id="{E632E036-5956-5B4D-4A2C-B74633F5785A}"/>
              </a:ext>
            </a:extLst>
          </p:cNvPr>
          <p:cNvSpPr>
            <a:spLocks noGrp="1"/>
          </p:cNvSpPr>
          <p:nvPr>
            <p:ph idx="1"/>
          </p:nvPr>
        </p:nvSpPr>
        <p:spPr>
          <a:xfrm>
            <a:off x="540000" y="1260000"/>
            <a:ext cx="10080000" cy="5040000"/>
          </a:xfrm>
        </p:spPr>
        <p:txBody>
          <a:bodyPr>
            <a:normAutofit/>
          </a:bodyPr>
          <a:lstStyle/>
          <a:p>
            <a:pPr marL="457200" lvl="0" indent="-457200">
              <a:buFont typeface="+mj-lt"/>
              <a:buAutoNum type="arabicPeriod"/>
            </a:pPr>
            <a:r>
              <a:rPr lang="en-GB" dirty="0"/>
              <a:t>Write a balanced symbol equation for the reaction between sodium hydroxide and hydrochloric acid, and the ionic equation.</a:t>
            </a:r>
          </a:p>
          <a:p>
            <a:pPr marL="457200" lvl="0" indent="-457200">
              <a:buFont typeface="+mj-lt"/>
              <a:buAutoNum type="arabicPeriod"/>
            </a:pPr>
            <a:r>
              <a:rPr lang="en-GB" dirty="0"/>
              <a:t>Calculate the moles of 1 M hydrochloric acid used in the titration. You will need to use your average titre.</a:t>
            </a:r>
          </a:p>
          <a:p>
            <a:pPr marL="457200" indent="-457200">
              <a:buFont typeface="+mj-lt"/>
              <a:buAutoNum type="arabicPeriod"/>
            </a:pPr>
            <a:r>
              <a:rPr lang="en-GB" dirty="0"/>
              <a:t>Calculate the concentration of sodium hydroxide. You will need to use the balanced symbol equation to find the number of moles of sodium hydroxide that have reacted.</a:t>
            </a:r>
          </a:p>
          <a:p>
            <a:pPr marL="457200" indent="-457200">
              <a:buFont typeface="+mj-lt"/>
              <a:buAutoNum type="arabicPeriod"/>
            </a:pPr>
            <a:r>
              <a:rPr lang="en-GB" dirty="0"/>
              <a:t>A student wanted to make a pure, dry sample of the salt produced in this reaction. Explain how the student would use titration to do this and give a technique they could use to determine the purity of the salt produced.</a:t>
            </a:r>
          </a:p>
        </p:txBody>
      </p:sp>
    </p:spTree>
    <p:extLst>
      <p:ext uri="{BB962C8B-B14F-4D97-AF65-F5344CB8AC3E}">
        <p14:creationId xmlns:p14="http://schemas.microsoft.com/office/powerpoint/2010/main" val="131524056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1A3E95-8500-C35A-12E2-D4518954A15E}"/>
            </a:ext>
          </a:extLst>
        </p:cNvPr>
        <p:cNvGrpSpPr/>
        <p:nvPr/>
      </p:nvGrpSpPr>
      <p:grpSpPr>
        <a:xfrm>
          <a:off x="0" y="0"/>
          <a:ext cx="0" cy="0"/>
          <a:chOff x="0" y="0"/>
          <a:chExt cx="0" cy="0"/>
        </a:xfrm>
      </p:grpSpPr>
      <p:sp>
        <p:nvSpPr>
          <p:cNvPr id="4" name="Vertical Title 1">
            <a:extLst>
              <a:ext uri="{FF2B5EF4-FFF2-40B4-BE49-F238E27FC236}">
                <a16:creationId xmlns:a16="http://schemas.microsoft.com/office/drawing/2014/main" id="{052BA298-22DA-B0A4-393B-37AE9D75EADD}"/>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000" b="1" dirty="0">
                <a:solidFill>
                  <a:schemeClr val="bg1"/>
                </a:solidFill>
                <a:latin typeface="Century Gothic" panose="020B0502020202020204" pitchFamily="34" charset="0"/>
              </a:rPr>
              <a:t>Answers to scaffolded questions</a:t>
            </a:r>
            <a:endParaRPr lang="en-US" sz="2000" b="1" i="0" dirty="0">
              <a:solidFill>
                <a:schemeClr val="bg1"/>
              </a:solidFill>
              <a:latin typeface="Century Gothic" panose="020B0502020202020204" pitchFamily="34" charset="0"/>
            </a:endParaRPr>
          </a:p>
        </p:txBody>
      </p:sp>
      <p:sp>
        <p:nvSpPr>
          <p:cNvPr id="2" name="Title 1">
            <a:extLst>
              <a:ext uri="{FF2B5EF4-FFF2-40B4-BE49-F238E27FC236}">
                <a16:creationId xmlns:a16="http://schemas.microsoft.com/office/drawing/2014/main" id="{E3CBF410-B674-EDB8-4213-F037DF66CFFC}"/>
              </a:ext>
            </a:extLst>
          </p:cNvPr>
          <p:cNvSpPr>
            <a:spLocks noGrp="1"/>
          </p:cNvSpPr>
          <p:nvPr>
            <p:ph type="title"/>
          </p:nvPr>
        </p:nvSpPr>
        <p:spPr>
          <a:xfrm>
            <a:off x="540000" y="540000"/>
            <a:ext cx="10080000" cy="440661"/>
          </a:xfrm>
        </p:spPr>
        <p:txBody>
          <a:bodyPr/>
          <a:lstStyle/>
          <a:p>
            <a:r>
              <a:rPr lang="en-US" dirty="0"/>
              <a:t>Answers to scaffolded questions</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9B06098A-9ECA-400F-CC07-611398E51DF8}"/>
                  </a:ext>
                </a:extLst>
              </p:cNvPr>
              <p:cNvSpPr>
                <a:spLocks noGrp="1"/>
              </p:cNvSpPr>
              <p:nvPr>
                <p:ph idx="1"/>
              </p:nvPr>
            </p:nvSpPr>
            <p:spPr>
              <a:xfrm>
                <a:off x="540000" y="1260000"/>
                <a:ext cx="10080000" cy="5040000"/>
              </a:xfrm>
            </p:spPr>
            <p:txBody>
              <a:bodyPr>
                <a:normAutofit fontScale="70000" lnSpcReduction="20000"/>
              </a:bodyPr>
              <a:lstStyle/>
              <a:p>
                <a:pPr marL="457200" lvl="0" indent="-457200">
                  <a:buFont typeface="+mj-lt"/>
                  <a:buAutoNum type="arabicPeriod"/>
                </a:pPr>
                <a:r>
                  <a:rPr lang="en-GB" sz="2400" dirty="0"/>
                  <a:t>The equation shows that the ratio of hydrochloric acid to sodium hydroxide is 1:1.</a:t>
                </a:r>
              </a:p>
              <a:p>
                <a:pPr marL="457200" lvl="0" indent="-457200">
                  <a:buFont typeface="+mj-lt"/>
                  <a:buAutoNum type="arabicPeriod"/>
                </a:pPr>
                <a:r>
                  <a:rPr lang="en-GB" sz="2400" dirty="0"/>
                  <a:t>Learners should select concordant results only.</a:t>
                </a:r>
                <a:br>
                  <a:rPr lang="en-GB" sz="2400" dirty="0"/>
                </a:br>
                <a:r>
                  <a:rPr lang="en-GB" sz="2400" dirty="0"/>
                  <a:t>Using model results: </a:t>
                </a:r>
              </a:p>
              <a:p>
                <a:pPr marL="914400" lvl="1" indent="-457200">
                  <a:buFont typeface="+mj-lt"/>
                  <a:buAutoNum type="alphaLcParenR"/>
                </a:pPr>
                <a:r>
                  <a:rPr lang="fr-FR" dirty="0">
                    <a:latin typeface="Century Gothic" panose="020B0502020202020204" pitchFamily="34" charset="0"/>
                  </a:rPr>
                  <a:t> </a:t>
                </a:r>
                <a14:m>
                  <m:oMath xmlns:m="http://schemas.openxmlformats.org/officeDocument/2006/math">
                    <m:r>
                      <a:rPr lang="en-GB" b="0" i="1" smtClean="0">
                        <a:latin typeface="Cambria Math" panose="02040503050406030204" pitchFamily="18" charset="0"/>
                      </a:rPr>
                      <m:t>𝐴𝑣𝑒𝑟𝑎𝑔𝑒</m:t>
                    </m:r>
                    <m:r>
                      <a:rPr lang="en-GB" b="0" i="1" smtClean="0">
                        <a:latin typeface="Cambria Math" panose="02040503050406030204" pitchFamily="18" charset="0"/>
                      </a:rPr>
                      <m:t> </m:t>
                    </m:r>
                    <m:r>
                      <a:rPr lang="en-GB" b="0" i="1" smtClean="0">
                        <a:latin typeface="Cambria Math" panose="02040503050406030204" pitchFamily="18" charset="0"/>
                      </a:rPr>
                      <m:t>𝑡𝑖𝑡𝑟𝑒</m:t>
                    </m:r>
                    <m:r>
                      <a:rPr lang="en-GB" b="0" i="1" smtClean="0">
                        <a:latin typeface="Cambria Math" panose="02040503050406030204" pitchFamily="18" charset="0"/>
                      </a:rPr>
                      <m:t>=</m:t>
                    </m:r>
                    <m:f>
                      <m:fPr>
                        <m:ctrlPr>
                          <a:rPr lang="en-GB" b="0" i="1" smtClean="0">
                            <a:latin typeface="Cambria Math" panose="02040503050406030204" pitchFamily="18" charset="0"/>
                          </a:rPr>
                        </m:ctrlPr>
                      </m:fPr>
                      <m:num>
                        <m:r>
                          <a:rPr lang="en-GB" b="0" i="1" smtClean="0">
                            <a:latin typeface="Cambria Math" panose="02040503050406030204" pitchFamily="18" charset="0"/>
                          </a:rPr>
                          <m:t>1.01+1.01+1.02</m:t>
                        </m:r>
                      </m:num>
                      <m:den>
                        <m:r>
                          <a:rPr lang="en-GB" b="0" i="1" smtClean="0">
                            <a:latin typeface="Cambria Math" panose="02040503050406030204" pitchFamily="18" charset="0"/>
                          </a:rPr>
                          <m:t>3</m:t>
                        </m:r>
                      </m:den>
                    </m:f>
                    <m:r>
                      <a:rPr lang="en-GB" b="0" i="1" smtClean="0">
                        <a:latin typeface="Cambria Math" panose="02040503050406030204" pitchFamily="18" charset="0"/>
                      </a:rPr>
                      <m:t>=1.01 </m:t>
                    </m:r>
                    <m:sSup>
                      <m:sSupPr>
                        <m:ctrlPr>
                          <a:rPr lang="en-GB" b="0" i="1" smtClean="0">
                            <a:latin typeface="Cambria Math" panose="02040503050406030204" pitchFamily="18" charset="0"/>
                          </a:rPr>
                        </m:ctrlPr>
                      </m:sSupPr>
                      <m:e>
                        <m:r>
                          <a:rPr lang="en-GB" b="0" i="1" smtClean="0">
                            <a:latin typeface="Cambria Math" panose="02040503050406030204" pitchFamily="18" charset="0"/>
                          </a:rPr>
                          <m:t>𝑐𝑚</m:t>
                        </m:r>
                      </m:e>
                      <m:sup>
                        <m:r>
                          <a:rPr lang="en-GB" b="0" i="1" smtClean="0">
                            <a:latin typeface="Cambria Math" panose="02040503050406030204" pitchFamily="18" charset="0"/>
                          </a:rPr>
                          <m:t>3</m:t>
                        </m:r>
                      </m:sup>
                    </m:sSup>
                    <m:r>
                      <a:rPr lang="en-GB" b="0" i="1" smtClean="0">
                        <a:latin typeface="Cambria Math" panose="02040503050406030204" pitchFamily="18" charset="0"/>
                      </a:rPr>
                      <m:t>=1.01</m:t>
                    </m:r>
                    <m:r>
                      <a:rPr lang="en-GB" b="0" i="1" smtClean="0">
                        <a:latin typeface="Cambria Math" panose="02040503050406030204" pitchFamily="18" charset="0"/>
                        <a:ea typeface="Cambria Math" panose="02040503050406030204" pitchFamily="18" charset="0"/>
                      </a:rPr>
                      <m:t>×</m:t>
                    </m:r>
                    <m:sSup>
                      <m:sSupPr>
                        <m:ctrlPr>
                          <a:rPr lang="en-GB" b="0" i="1" smtClean="0">
                            <a:latin typeface="Cambria Math" panose="02040503050406030204" pitchFamily="18" charset="0"/>
                            <a:ea typeface="Cambria Math" panose="02040503050406030204" pitchFamily="18" charset="0"/>
                          </a:rPr>
                        </m:ctrlPr>
                      </m:sSupPr>
                      <m:e>
                        <m:r>
                          <a:rPr lang="en-GB" b="0" i="1" smtClean="0">
                            <a:latin typeface="Cambria Math" panose="02040503050406030204" pitchFamily="18" charset="0"/>
                            <a:ea typeface="Cambria Math" panose="02040503050406030204" pitchFamily="18" charset="0"/>
                          </a:rPr>
                          <m:t>10</m:t>
                        </m:r>
                      </m:e>
                      <m:sup>
                        <m:r>
                          <a:rPr lang="en-GB" b="0" i="1" smtClean="0">
                            <a:latin typeface="Cambria Math" panose="02040503050406030204" pitchFamily="18" charset="0"/>
                            <a:ea typeface="Cambria Math" panose="02040503050406030204" pitchFamily="18" charset="0"/>
                          </a:rPr>
                          <m:t>−3</m:t>
                        </m:r>
                      </m:sup>
                    </m:sSup>
                    <m:sSup>
                      <m:sSupPr>
                        <m:ctrlPr>
                          <a:rPr lang="en-GB" b="0" i="1" smtClean="0">
                            <a:latin typeface="Cambria Math" panose="02040503050406030204" pitchFamily="18" charset="0"/>
                            <a:ea typeface="Cambria Math" panose="02040503050406030204" pitchFamily="18" charset="0"/>
                          </a:rPr>
                        </m:ctrlPr>
                      </m:sSupPr>
                      <m:e>
                        <m:r>
                          <a:rPr lang="en-GB" b="0" i="1" smtClean="0">
                            <a:latin typeface="Cambria Math" panose="02040503050406030204" pitchFamily="18" charset="0"/>
                            <a:ea typeface="Cambria Math" panose="02040503050406030204" pitchFamily="18" charset="0"/>
                          </a:rPr>
                          <m:t>𝑑𝑚</m:t>
                        </m:r>
                      </m:e>
                      <m:sup>
                        <m:r>
                          <a:rPr lang="en-GB" b="0" i="1" smtClean="0">
                            <a:latin typeface="Cambria Math" panose="02040503050406030204" pitchFamily="18" charset="0"/>
                            <a:ea typeface="Cambria Math" panose="02040503050406030204" pitchFamily="18" charset="0"/>
                          </a:rPr>
                          <m:t>3</m:t>
                        </m:r>
                      </m:sup>
                    </m:sSup>
                  </m:oMath>
                </a14:m>
                <a:endParaRPr lang="en-GB" dirty="0">
                  <a:latin typeface="Century Gothic" panose="020B0502020202020204" pitchFamily="34" charset="0"/>
                </a:endParaRPr>
              </a:p>
              <a:p>
                <a:pPr marL="914400" lvl="1" indent="-457200">
                  <a:buFont typeface="+mj-lt"/>
                  <a:buAutoNum type="alphaLcParenR"/>
                </a:pPr>
                <a:r>
                  <a:rPr lang="en-GB" dirty="0">
                    <a:latin typeface="Century Gothic" panose="020B0502020202020204" pitchFamily="34" charset="0"/>
                  </a:rPr>
                  <a:t>Moles of hydrochloric acid = 1.01 x 10</a:t>
                </a:r>
                <a:r>
                  <a:rPr lang="en-GB" baseline="30000" dirty="0">
                    <a:latin typeface="Century Gothic" panose="020B0502020202020204" pitchFamily="34" charset="0"/>
                  </a:rPr>
                  <a:t>-3</a:t>
                </a:r>
                <a:r>
                  <a:rPr lang="en-GB" dirty="0">
                    <a:latin typeface="Century Gothic" panose="020B0502020202020204" pitchFamily="34" charset="0"/>
                  </a:rPr>
                  <a:t> x 0.1 = 1.01 x 10</a:t>
                </a:r>
                <a:r>
                  <a:rPr lang="en-GB" baseline="30000" dirty="0">
                    <a:latin typeface="Century Gothic" panose="020B0502020202020204" pitchFamily="34" charset="0"/>
                  </a:rPr>
                  <a:t>-4</a:t>
                </a:r>
                <a:r>
                  <a:rPr lang="en-GB" dirty="0">
                    <a:latin typeface="Century Gothic" panose="020B0502020202020204" pitchFamily="34" charset="0"/>
                  </a:rPr>
                  <a:t> mol</a:t>
                </a:r>
              </a:p>
              <a:p>
                <a:pPr marL="0" indent="0">
                  <a:buNone/>
                </a:pPr>
                <a:r>
                  <a:rPr lang="en-GB" sz="2400" dirty="0"/>
                  <a:t> </a:t>
                </a:r>
              </a:p>
              <a:p>
                <a:pPr marL="457200" lvl="0" indent="-457200">
                  <a:buFont typeface="+mj-lt"/>
                  <a:buAutoNum type="arabicPeriod" startAt="3"/>
                </a:pPr>
                <a:r>
                  <a:rPr lang="en-GB" sz="2400" dirty="0"/>
                  <a:t>a) As it is a 1:1 ratio, the moles of sodium hydroxide is also 1.01 x 10</a:t>
                </a:r>
                <a:r>
                  <a:rPr lang="en-GB" sz="2400" baseline="30000" dirty="0"/>
                  <a:t>-4</a:t>
                </a:r>
                <a:r>
                  <a:rPr lang="en-GB" sz="2400" dirty="0"/>
                  <a:t> mol.</a:t>
                </a:r>
              </a:p>
              <a:p>
                <a:pPr marL="0" lvl="0" indent="0">
                  <a:buNone/>
                </a:pPr>
                <a:r>
                  <a:rPr lang="en-GB" sz="2400" dirty="0"/>
                  <a:t>        b) Volume of sodium hydroxide = 1.0 cm</a:t>
                </a:r>
                <a:r>
                  <a:rPr lang="en-GB" sz="2400" baseline="30000" dirty="0"/>
                  <a:t>3</a:t>
                </a:r>
                <a:r>
                  <a:rPr lang="en-GB" sz="2400" dirty="0"/>
                  <a:t> = 1.0 x 10</a:t>
                </a:r>
                <a:r>
                  <a:rPr lang="en-GB" sz="2400" baseline="30000" dirty="0"/>
                  <a:t>-3</a:t>
                </a:r>
                <a:r>
                  <a:rPr lang="en-GB" sz="2400" dirty="0"/>
                  <a:t> dm</a:t>
                </a:r>
                <a:r>
                  <a:rPr lang="en-GB" sz="2400" baseline="30000" dirty="0"/>
                  <a:t>3</a:t>
                </a:r>
                <a:endParaRPr lang="en-GB" sz="2400" dirty="0"/>
              </a:p>
              <a:p>
                <a:pPr marL="0" lvl="0" indent="0">
                  <a:buNone/>
                </a:pPr>
                <a:r>
                  <a:rPr lang="en-GB" sz="2400" dirty="0"/>
                  <a:t>        c) </a:t>
                </a:r>
                <a14:m>
                  <m:oMath xmlns:m="http://schemas.openxmlformats.org/officeDocument/2006/math">
                    <m:r>
                      <a:rPr lang="en-GB" sz="2400" b="0" i="1" smtClean="0">
                        <a:latin typeface="Cambria Math" panose="02040503050406030204" pitchFamily="18" charset="0"/>
                      </a:rPr>
                      <m:t>𝐶𝑜𝑛𝑐𝑒𝑛𝑡𝑟𝑎𝑡𝑖𝑜𝑛</m:t>
                    </m:r>
                    <m:r>
                      <a:rPr lang="en-GB" sz="2400" b="0" i="1" smtClean="0">
                        <a:latin typeface="Cambria Math" panose="02040503050406030204" pitchFamily="18" charset="0"/>
                      </a:rPr>
                      <m:t> </m:t>
                    </m:r>
                    <m:r>
                      <a:rPr lang="en-GB" sz="2400" b="0" i="1" smtClean="0">
                        <a:latin typeface="Cambria Math" panose="02040503050406030204" pitchFamily="18" charset="0"/>
                      </a:rPr>
                      <m:t>𝑜𝑓</m:t>
                    </m:r>
                    <m:r>
                      <a:rPr lang="en-GB" sz="2400" b="0" i="1" smtClean="0">
                        <a:latin typeface="Cambria Math" panose="02040503050406030204" pitchFamily="18" charset="0"/>
                      </a:rPr>
                      <m:t> </m:t>
                    </m:r>
                    <m:r>
                      <a:rPr lang="en-GB" sz="2400" b="0" i="1" smtClean="0">
                        <a:latin typeface="Cambria Math" panose="02040503050406030204" pitchFamily="18" charset="0"/>
                      </a:rPr>
                      <m:t>𝑠𝑜𝑑𝑖𝑢𝑚</m:t>
                    </m:r>
                    <m:r>
                      <a:rPr lang="en-GB" sz="2400" b="0" i="1" smtClean="0">
                        <a:latin typeface="Cambria Math" panose="02040503050406030204" pitchFamily="18" charset="0"/>
                      </a:rPr>
                      <m:t> </m:t>
                    </m:r>
                    <m:r>
                      <a:rPr lang="en-GB" sz="2400" b="0" i="1" smtClean="0">
                        <a:latin typeface="Cambria Math" panose="02040503050406030204" pitchFamily="18" charset="0"/>
                      </a:rPr>
                      <m:t>h𝑦𝑑𝑟𝑜𝑥𝑖𝑑𝑒</m:t>
                    </m:r>
                    <m:r>
                      <a:rPr lang="en-GB" sz="2400" b="0" i="1" smtClean="0">
                        <a:latin typeface="Cambria Math" panose="02040503050406030204" pitchFamily="18" charset="0"/>
                      </a:rPr>
                      <m:t>=</m:t>
                    </m:r>
                    <m:f>
                      <m:fPr>
                        <m:ctrlPr>
                          <a:rPr lang="en-GB" sz="2400" b="0" i="1" smtClean="0">
                            <a:latin typeface="Cambria Math" panose="02040503050406030204" pitchFamily="18" charset="0"/>
                          </a:rPr>
                        </m:ctrlPr>
                      </m:fPr>
                      <m:num>
                        <m:r>
                          <a:rPr lang="en-GB" sz="2400" b="0" i="1" smtClean="0">
                            <a:latin typeface="Cambria Math" panose="02040503050406030204" pitchFamily="18" charset="0"/>
                          </a:rPr>
                          <m:t>1.01</m:t>
                        </m:r>
                        <m:r>
                          <a:rPr lang="en-GB" sz="2400" b="0" i="1" smtClean="0">
                            <a:latin typeface="Cambria Math" panose="02040503050406030204" pitchFamily="18" charset="0"/>
                            <a:ea typeface="Cambria Math" panose="02040503050406030204" pitchFamily="18" charset="0"/>
                          </a:rPr>
                          <m:t>×</m:t>
                        </m:r>
                        <m:sSup>
                          <m:sSupPr>
                            <m:ctrlPr>
                              <a:rPr lang="en-GB" sz="2400" b="0" i="1" smtClean="0">
                                <a:latin typeface="Cambria Math" panose="02040503050406030204" pitchFamily="18" charset="0"/>
                                <a:ea typeface="Cambria Math" panose="02040503050406030204" pitchFamily="18" charset="0"/>
                              </a:rPr>
                            </m:ctrlPr>
                          </m:sSupPr>
                          <m:e>
                            <m:r>
                              <a:rPr lang="en-GB" sz="2400" b="0" i="1" smtClean="0">
                                <a:latin typeface="Cambria Math" panose="02040503050406030204" pitchFamily="18" charset="0"/>
                                <a:ea typeface="Cambria Math" panose="02040503050406030204" pitchFamily="18" charset="0"/>
                              </a:rPr>
                              <m:t>10</m:t>
                            </m:r>
                          </m:e>
                          <m:sup>
                            <m:r>
                              <a:rPr lang="en-GB" sz="2400" b="0" i="1" smtClean="0">
                                <a:latin typeface="Cambria Math" panose="02040503050406030204" pitchFamily="18" charset="0"/>
                                <a:ea typeface="Cambria Math" panose="02040503050406030204" pitchFamily="18" charset="0"/>
                              </a:rPr>
                              <m:t>−4</m:t>
                            </m:r>
                          </m:sup>
                        </m:sSup>
                      </m:num>
                      <m:den>
                        <m:r>
                          <a:rPr lang="en-GB" sz="2400" b="0" i="1" smtClean="0">
                            <a:latin typeface="Cambria Math" panose="02040503050406030204" pitchFamily="18" charset="0"/>
                          </a:rPr>
                          <m:t>1.0</m:t>
                        </m:r>
                        <m:r>
                          <a:rPr lang="en-GB" sz="2400" b="0" i="1" smtClean="0">
                            <a:latin typeface="Cambria Math" panose="02040503050406030204" pitchFamily="18" charset="0"/>
                            <a:ea typeface="Cambria Math" panose="02040503050406030204" pitchFamily="18" charset="0"/>
                          </a:rPr>
                          <m:t>×</m:t>
                        </m:r>
                        <m:sSup>
                          <m:sSupPr>
                            <m:ctrlPr>
                              <a:rPr lang="en-GB" sz="2400" b="0" i="1" smtClean="0">
                                <a:latin typeface="Cambria Math" panose="02040503050406030204" pitchFamily="18" charset="0"/>
                                <a:ea typeface="Cambria Math" panose="02040503050406030204" pitchFamily="18" charset="0"/>
                              </a:rPr>
                            </m:ctrlPr>
                          </m:sSupPr>
                          <m:e>
                            <m:r>
                              <a:rPr lang="en-GB" sz="2400" b="0" i="1" smtClean="0">
                                <a:latin typeface="Cambria Math" panose="02040503050406030204" pitchFamily="18" charset="0"/>
                                <a:ea typeface="Cambria Math" panose="02040503050406030204" pitchFamily="18" charset="0"/>
                              </a:rPr>
                              <m:t>10</m:t>
                            </m:r>
                          </m:e>
                          <m:sup>
                            <m:r>
                              <a:rPr lang="en-GB" sz="2400" b="0" i="1" smtClean="0">
                                <a:latin typeface="Cambria Math" panose="02040503050406030204" pitchFamily="18" charset="0"/>
                                <a:ea typeface="Cambria Math" panose="02040503050406030204" pitchFamily="18" charset="0"/>
                              </a:rPr>
                              <m:t>−3</m:t>
                            </m:r>
                          </m:sup>
                        </m:sSup>
                      </m:den>
                    </m:f>
                    <m:r>
                      <a:rPr lang="en-GB" sz="2400" b="0" i="1" smtClean="0">
                        <a:latin typeface="Cambria Math" panose="02040503050406030204" pitchFamily="18" charset="0"/>
                      </a:rPr>
                      <m:t>=0.101 </m:t>
                    </m:r>
                    <m:r>
                      <a:rPr lang="en-GB" sz="2400" b="0" i="1" smtClean="0">
                        <a:latin typeface="Cambria Math" panose="02040503050406030204" pitchFamily="18" charset="0"/>
                      </a:rPr>
                      <m:t>𝑚𝑜𝑙</m:t>
                    </m:r>
                    <m:r>
                      <a:rPr lang="en-GB" sz="2400" b="0" i="1" smtClean="0">
                        <a:latin typeface="Cambria Math" panose="02040503050406030204" pitchFamily="18" charset="0"/>
                      </a:rPr>
                      <m:t> </m:t>
                    </m:r>
                    <m:sSup>
                      <m:sSupPr>
                        <m:ctrlPr>
                          <a:rPr lang="en-GB" sz="2400" b="0" i="1" smtClean="0">
                            <a:latin typeface="Cambria Math" panose="02040503050406030204" pitchFamily="18" charset="0"/>
                          </a:rPr>
                        </m:ctrlPr>
                      </m:sSupPr>
                      <m:e>
                        <m:r>
                          <a:rPr lang="en-GB" sz="2400" b="0" i="1" smtClean="0">
                            <a:latin typeface="Cambria Math" panose="02040503050406030204" pitchFamily="18" charset="0"/>
                          </a:rPr>
                          <m:t>𝑑𝑚</m:t>
                        </m:r>
                      </m:e>
                      <m:sup>
                        <m:r>
                          <a:rPr lang="en-GB" sz="2400" b="0" i="1" smtClean="0">
                            <a:latin typeface="Cambria Math" panose="02040503050406030204" pitchFamily="18" charset="0"/>
                          </a:rPr>
                          <m:t>−3</m:t>
                        </m:r>
                      </m:sup>
                    </m:sSup>
                  </m:oMath>
                </a14:m>
                <a:endParaRPr lang="en-GB" sz="2400" dirty="0"/>
              </a:p>
              <a:p>
                <a:pPr marL="457200" lvl="0" indent="-457200">
                  <a:buFont typeface="+mj-lt"/>
                  <a:buAutoNum type="arabicPeriod" startAt="4"/>
                </a:pPr>
                <a:r>
                  <a:rPr lang="it-IT" sz="2400" dirty="0"/>
                  <a:t>Producing a pure dry salt via titration:</a:t>
                </a:r>
                <a:endParaRPr lang="en-GB" sz="2400" dirty="0"/>
              </a:p>
              <a:p>
                <a:pPr lvl="1">
                  <a:buClr>
                    <a:srgbClr val="C00000"/>
                  </a:buClr>
                  <a:buSzPct val="125000"/>
                </a:pPr>
                <a:r>
                  <a:rPr lang="en-GB" dirty="0">
                    <a:latin typeface="Century Gothic" panose="020B0502020202020204" pitchFamily="34" charset="0"/>
                  </a:rPr>
                  <a:t>The student must repeat the experiment </a:t>
                </a:r>
                <a:r>
                  <a:rPr lang="en-GB" b="1" dirty="0">
                    <a:latin typeface="Century Gothic" panose="020B0502020202020204" pitchFamily="34" charset="0"/>
                  </a:rPr>
                  <a:t>without</a:t>
                </a:r>
                <a:r>
                  <a:rPr lang="en-GB" dirty="0">
                    <a:latin typeface="Century Gothic" panose="020B0502020202020204" pitchFamily="34" charset="0"/>
                  </a:rPr>
                  <a:t> indicator as this would contaminate the salt.</a:t>
                </a:r>
              </a:p>
              <a:p>
                <a:pPr lvl="1">
                  <a:buClr>
                    <a:srgbClr val="C00000"/>
                  </a:buClr>
                  <a:buSzPct val="125000"/>
                </a:pPr>
                <a:r>
                  <a:rPr lang="en-GB" dirty="0">
                    <a:latin typeface="Century Gothic" panose="020B0502020202020204" pitchFamily="34" charset="0"/>
                  </a:rPr>
                  <a:t>The student should use evaporation and crystallisation to remove the water from the solution, leaving the pure, dry salt. </a:t>
                </a:r>
                <a:br>
                  <a:rPr lang="en-GB" dirty="0">
                    <a:latin typeface="Century Gothic" panose="020B0502020202020204" pitchFamily="34" charset="0"/>
                  </a:rPr>
                </a:br>
                <a:r>
                  <a:rPr lang="en-GB" dirty="0">
                    <a:latin typeface="Century Gothic" panose="020B0502020202020204" pitchFamily="34" charset="0"/>
                  </a:rPr>
                  <a:t>Allow any description of this method e.g. use of a water bath to heat the solution.</a:t>
                </a:r>
              </a:p>
              <a:p>
                <a:pPr lvl="1">
                  <a:buClr>
                    <a:srgbClr val="C00000"/>
                  </a:buClr>
                  <a:buSzPct val="125000"/>
                </a:pPr>
                <a:r>
                  <a:rPr lang="en-GB" dirty="0">
                    <a:latin typeface="Century Gothic" panose="020B0502020202020204" pitchFamily="34" charset="0"/>
                  </a:rPr>
                  <a:t>If the salt is pure, it should have a fixed melting point which matches the accepted value of the melting point in databases.</a:t>
                </a:r>
              </a:p>
            </p:txBody>
          </p:sp>
        </mc:Choice>
        <mc:Fallback xmlns="">
          <p:sp>
            <p:nvSpPr>
              <p:cNvPr id="3" name="Content Placeholder 2">
                <a:extLst>
                  <a:ext uri="{FF2B5EF4-FFF2-40B4-BE49-F238E27FC236}">
                    <a16:creationId xmlns:a16="http://schemas.microsoft.com/office/drawing/2014/main" id="{9B06098A-9ECA-400F-CC07-611398E51DF8}"/>
                  </a:ext>
                </a:extLst>
              </p:cNvPr>
              <p:cNvSpPr>
                <a:spLocks noGrp="1" noRot="1" noChangeAspect="1" noMove="1" noResize="1" noEditPoints="1" noAdjustHandles="1" noChangeArrowheads="1" noChangeShapeType="1" noTextEdit="1"/>
              </p:cNvSpPr>
              <p:nvPr>
                <p:ph idx="1"/>
              </p:nvPr>
            </p:nvSpPr>
            <p:spPr>
              <a:xfrm>
                <a:off x="540000" y="1260000"/>
                <a:ext cx="10080000" cy="5040000"/>
              </a:xfrm>
              <a:blipFill>
                <a:blip r:embed="rId2"/>
                <a:stretch>
                  <a:fillRect l="-1633" t="-3753" r="-907"/>
                </a:stretch>
              </a:blipFill>
            </p:spPr>
            <p:txBody>
              <a:bodyPr/>
              <a:lstStyle/>
              <a:p>
                <a:r>
                  <a:rPr lang="en-GB">
                    <a:noFill/>
                  </a:rPr>
                  <a:t> </a:t>
                </a:r>
              </a:p>
            </p:txBody>
          </p:sp>
        </mc:Fallback>
      </mc:AlternateContent>
    </p:spTree>
    <p:extLst>
      <p:ext uri="{BB962C8B-B14F-4D97-AF65-F5344CB8AC3E}">
        <p14:creationId xmlns:p14="http://schemas.microsoft.com/office/powerpoint/2010/main" val="413885082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24EF9D-467D-CE9F-2C80-A4DF86F1267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FFDB52C-E7F0-5EF2-4B48-714AE080CDF4}"/>
              </a:ext>
            </a:extLst>
          </p:cNvPr>
          <p:cNvSpPr>
            <a:spLocks noGrp="1"/>
          </p:cNvSpPr>
          <p:nvPr>
            <p:ph type="title"/>
          </p:nvPr>
        </p:nvSpPr>
        <p:spPr>
          <a:xfrm>
            <a:off x="540000" y="540000"/>
            <a:ext cx="10080000" cy="440661"/>
          </a:xfrm>
        </p:spPr>
        <p:txBody>
          <a:bodyPr/>
          <a:lstStyle/>
          <a:p>
            <a:r>
              <a:rPr lang="en-US" dirty="0"/>
              <a:t>Answers to </a:t>
            </a:r>
            <a:r>
              <a:rPr lang="en-US" dirty="0" err="1"/>
              <a:t>unscaffolded</a:t>
            </a:r>
            <a:r>
              <a:rPr lang="en-US" dirty="0"/>
              <a:t> questions</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B61EDB41-676B-D6B1-EE3B-73C24F340CF3}"/>
                  </a:ext>
                </a:extLst>
              </p:cNvPr>
              <p:cNvSpPr>
                <a:spLocks noGrp="1"/>
              </p:cNvSpPr>
              <p:nvPr>
                <p:ph idx="1"/>
              </p:nvPr>
            </p:nvSpPr>
            <p:spPr>
              <a:xfrm>
                <a:off x="540000" y="1260000"/>
                <a:ext cx="10080000" cy="5423542"/>
              </a:xfrm>
            </p:spPr>
            <p:txBody>
              <a:bodyPr numCol="1">
                <a:normAutofit fontScale="47500" lnSpcReduction="20000"/>
              </a:bodyPr>
              <a:lstStyle/>
              <a:p>
                <a:pPr marL="457200" lvl="0" indent="-457200">
                  <a:buFont typeface="+mj-lt"/>
                  <a:buAutoNum type="arabicPeriod"/>
                </a:pPr>
                <a:r>
                  <a:rPr lang="pt-PT" sz="3400" dirty="0">
                    <a:latin typeface="Cambria Math" panose="02040503050406030204" pitchFamily="18" charset="0"/>
                    <a:ea typeface="Cambria Math" panose="02040503050406030204" pitchFamily="18" charset="0"/>
                  </a:rPr>
                  <a:t>HCl</a:t>
                </a:r>
                <a:r>
                  <a:rPr lang="pt-PT" sz="3400" baseline="-25000" dirty="0">
                    <a:latin typeface="Cambria Math" panose="02040503050406030204" pitchFamily="18" charset="0"/>
                    <a:ea typeface="Cambria Math" panose="02040503050406030204" pitchFamily="18" charset="0"/>
                  </a:rPr>
                  <a:t>(aq) </a:t>
                </a:r>
                <a:r>
                  <a:rPr lang="pt-PT" sz="3400" dirty="0">
                    <a:latin typeface="Cambria Math" panose="02040503050406030204" pitchFamily="18" charset="0"/>
                    <a:ea typeface="Cambria Math" panose="02040503050406030204" pitchFamily="18" charset="0"/>
                  </a:rPr>
                  <a:t>+ NaOH</a:t>
                </a:r>
                <a:r>
                  <a:rPr lang="pt-PT" sz="3400" baseline="-25000" dirty="0">
                    <a:latin typeface="Cambria Math" panose="02040503050406030204" pitchFamily="18" charset="0"/>
                    <a:ea typeface="Cambria Math" panose="02040503050406030204" pitchFamily="18" charset="0"/>
                  </a:rPr>
                  <a:t>(aq)</a:t>
                </a:r>
                <a:r>
                  <a:rPr lang="pt-PT" sz="3400" dirty="0">
                    <a:latin typeface="Cambria Math" panose="02040503050406030204" pitchFamily="18" charset="0"/>
                    <a:ea typeface="Cambria Math" panose="02040503050406030204" pitchFamily="18" charset="0"/>
                  </a:rPr>
                  <a:t> → NaCl</a:t>
                </a:r>
                <a:r>
                  <a:rPr lang="pt-PT" sz="3400" baseline="-25000" dirty="0">
                    <a:latin typeface="Cambria Math" panose="02040503050406030204" pitchFamily="18" charset="0"/>
                    <a:ea typeface="Cambria Math" panose="02040503050406030204" pitchFamily="18" charset="0"/>
                  </a:rPr>
                  <a:t>(aq)</a:t>
                </a:r>
                <a:r>
                  <a:rPr lang="pt-PT" sz="3400" dirty="0">
                    <a:latin typeface="Cambria Math" panose="02040503050406030204" pitchFamily="18" charset="0"/>
                    <a:ea typeface="Cambria Math" panose="02040503050406030204" pitchFamily="18" charset="0"/>
                  </a:rPr>
                  <a:t> + H</a:t>
                </a:r>
                <a:r>
                  <a:rPr lang="pt-PT" sz="3400" baseline="-25000" dirty="0">
                    <a:latin typeface="Cambria Math" panose="02040503050406030204" pitchFamily="18" charset="0"/>
                    <a:ea typeface="Cambria Math" panose="02040503050406030204" pitchFamily="18" charset="0"/>
                  </a:rPr>
                  <a:t>2</a:t>
                </a:r>
                <a:r>
                  <a:rPr lang="pt-PT" sz="3400" dirty="0">
                    <a:latin typeface="Cambria Math" panose="02040503050406030204" pitchFamily="18" charset="0"/>
                    <a:ea typeface="Cambria Math" panose="02040503050406030204" pitchFamily="18" charset="0"/>
                  </a:rPr>
                  <a:t>O</a:t>
                </a:r>
                <a:r>
                  <a:rPr lang="pt-PT" sz="3400" baseline="-25000" dirty="0">
                    <a:latin typeface="Cambria Math" panose="02040503050406030204" pitchFamily="18" charset="0"/>
                    <a:ea typeface="Cambria Math" panose="02040503050406030204" pitchFamily="18" charset="0"/>
                  </a:rPr>
                  <a:t>(l)</a:t>
                </a:r>
                <a:br>
                  <a:rPr lang="pt-PT" sz="3400" baseline="-25000" dirty="0">
                    <a:latin typeface="Cambria Math" panose="02040503050406030204" pitchFamily="18" charset="0"/>
                    <a:ea typeface="Cambria Math" panose="02040503050406030204" pitchFamily="18" charset="0"/>
                  </a:rPr>
                </a:br>
                <a:r>
                  <a:rPr lang="pt-PT" sz="3400" dirty="0">
                    <a:latin typeface="Cambria Math" panose="02040503050406030204" pitchFamily="18" charset="0"/>
                    <a:ea typeface="Cambria Math" panose="02040503050406030204" pitchFamily="18" charset="0"/>
                  </a:rPr>
                  <a:t>H</a:t>
                </a:r>
                <a:r>
                  <a:rPr lang="pt-PT" sz="3400" baseline="30000" dirty="0">
                    <a:latin typeface="Cambria Math" panose="02040503050406030204" pitchFamily="18" charset="0"/>
                    <a:ea typeface="Cambria Math" panose="02040503050406030204" pitchFamily="18" charset="0"/>
                  </a:rPr>
                  <a:t>+</a:t>
                </a:r>
                <a:r>
                  <a:rPr lang="pt-PT" sz="3400" dirty="0">
                    <a:latin typeface="Cambria Math" panose="02040503050406030204" pitchFamily="18" charset="0"/>
                    <a:ea typeface="Cambria Math" panose="02040503050406030204" pitchFamily="18" charset="0"/>
                  </a:rPr>
                  <a:t> </a:t>
                </a:r>
                <a:r>
                  <a:rPr lang="pt-PT" sz="3400" baseline="-25000" dirty="0">
                    <a:latin typeface="Cambria Math" panose="02040503050406030204" pitchFamily="18" charset="0"/>
                    <a:ea typeface="Cambria Math" panose="02040503050406030204" pitchFamily="18" charset="0"/>
                  </a:rPr>
                  <a:t>(aq)</a:t>
                </a:r>
                <a:r>
                  <a:rPr lang="pt-PT" sz="3400" dirty="0">
                    <a:latin typeface="Cambria Math" panose="02040503050406030204" pitchFamily="18" charset="0"/>
                    <a:ea typeface="Cambria Math" panose="02040503050406030204" pitchFamily="18" charset="0"/>
                  </a:rPr>
                  <a:t> + OH</a:t>
                </a:r>
                <a:r>
                  <a:rPr lang="pt-PT" sz="3400" baseline="30000" dirty="0">
                    <a:latin typeface="Cambria Math" panose="02040503050406030204" pitchFamily="18" charset="0"/>
                    <a:ea typeface="Cambria Math" panose="02040503050406030204" pitchFamily="18" charset="0"/>
                  </a:rPr>
                  <a:t>-</a:t>
                </a:r>
                <a:r>
                  <a:rPr lang="pt-PT" sz="3400" baseline="-25000" dirty="0">
                    <a:latin typeface="Cambria Math" panose="02040503050406030204" pitchFamily="18" charset="0"/>
                    <a:ea typeface="Cambria Math" panose="02040503050406030204" pitchFamily="18" charset="0"/>
                  </a:rPr>
                  <a:t>(aq) </a:t>
                </a:r>
                <a:r>
                  <a:rPr lang="pt-PT" sz="3400" dirty="0">
                    <a:latin typeface="Cambria Math" panose="02040503050406030204" pitchFamily="18" charset="0"/>
                    <a:ea typeface="Cambria Math" panose="02040503050406030204" pitchFamily="18" charset="0"/>
                  </a:rPr>
                  <a:t>→ H</a:t>
                </a:r>
                <a:r>
                  <a:rPr lang="pt-PT" sz="3400" baseline="-25000" dirty="0">
                    <a:latin typeface="Cambria Math" panose="02040503050406030204" pitchFamily="18" charset="0"/>
                    <a:ea typeface="Cambria Math" panose="02040503050406030204" pitchFamily="18" charset="0"/>
                  </a:rPr>
                  <a:t>2</a:t>
                </a:r>
                <a:r>
                  <a:rPr lang="pt-PT" sz="3400" dirty="0">
                    <a:latin typeface="Cambria Math" panose="02040503050406030204" pitchFamily="18" charset="0"/>
                    <a:ea typeface="Cambria Math" panose="02040503050406030204" pitchFamily="18" charset="0"/>
                  </a:rPr>
                  <a:t>O</a:t>
                </a:r>
                <a:r>
                  <a:rPr lang="pt-PT" sz="3400" baseline="-25000" dirty="0">
                    <a:latin typeface="Cambria Math" panose="02040503050406030204" pitchFamily="18" charset="0"/>
                    <a:ea typeface="Cambria Math" panose="02040503050406030204" pitchFamily="18" charset="0"/>
                  </a:rPr>
                  <a:t>(l)</a:t>
                </a:r>
                <a:endParaRPr lang="en-GB" sz="3400" dirty="0">
                  <a:latin typeface="Cambria Math" panose="02040503050406030204" pitchFamily="18" charset="0"/>
                  <a:ea typeface="Cambria Math" panose="02040503050406030204" pitchFamily="18" charset="0"/>
                </a:endParaRPr>
              </a:p>
              <a:p>
                <a:pPr marL="457200" lvl="0" indent="-457200">
                  <a:buFont typeface="+mj-lt"/>
                  <a:buAutoNum type="arabicPeriod"/>
                </a:pPr>
                <a:r>
                  <a:rPr lang="en-GB" sz="3400" i="1" dirty="0">
                    <a:latin typeface="Cambria Math" panose="02040503050406030204" pitchFamily="18" charset="0"/>
                    <a:ea typeface="Cambria Math" panose="02040503050406030204" pitchFamily="18" charset="0"/>
                  </a:rPr>
                  <a:t>Moles of hydrochloric acid </a:t>
                </a:r>
                <a:r>
                  <a:rPr lang="en-GB" sz="3400" dirty="0"/>
                  <a:t>= 1.01 x 10</a:t>
                </a:r>
                <a:r>
                  <a:rPr lang="en-GB" sz="3400" baseline="30000" dirty="0"/>
                  <a:t>-3</a:t>
                </a:r>
                <a:r>
                  <a:rPr lang="en-GB" sz="3400" dirty="0"/>
                  <a:t> x 0.1 = 1.01 x 10</a:t>
                </a:r>
                <a:r>
                  <a:rPr lang="en-GB" sz="3400" baseline="30000" dirty="0"/>
                  <a:t>-4</a:t>
                </a:r>
                <a:r>
                  <a:rPr lang="en-GB" sz="3400" dirty="0"/>
                  <a:t> mol</a:t>
                </a:r>
              </a:p>
              <a:p>
                <a:pPr marL="457200" lvl="0" indent="-457200">
                  <a:buFont typeface="+mj-lt"/>
                  <a:buAutoNum type="arabicPeriod"/>
                </a:pPr>
                <a:r>
                  <a:rPr lang="en-GB" sz="3400" dirty="0"/>
                  <a:t>Moles of sodium hydroxide = 1.01 x 10</a:t>
                </a:r>
                <a:r>
                  <a:rPr lang="en-GB" sz="3400" baseline="30000" dirty="0"/>
                  <a:t>-4</a:t>
                </a:r>
                <a:r>
                  <a:rPr lang="en-GB" sz="3400" dirty="0"/>
                  <a:t> mol</a:t>
                </a:r>
                <a:br>
                  <a:rPr lang="en-GB" sz="3400" dirty="0"/>
                </a:br>
                <a14:m>
                  <m:oMath xmlns:m="http://schemas.openxmlformats.org/officeDocument/2006/math">
                    <m:r>
                      <a:rPr lang="en-GB" sz="3400" b="0" i="1" smtClean="0">
                        <a:latin typeface="Cambria Math" panose="02040503050406030204" pitchFamily="18" charset="0"/>
                      </a:rPr>
                      <m:t>𝐶𝑜𝑛𝑐𝑒𝑛𝑡𝑟𝑎𝑡𝑖𝑜𝑛</m:t>
                    </m:r>
                    <m:r>
                      <a:rPr lang="en-GB" sz="3400" b="0" i="1" smtClean="0">
                        <a:latin typeface="Cambria Math" panose="02040503050406030204" pitchFamily="18" charset="0"/>
                      </a:rPr>
                      <m:t> </m:t>
                    </m:r>
                    <m:r>
                      <a:rPr lang="en-GB" sz="3400" b="0" i="1" smtClean="0">
                        <a:latin typeface="Cambria Math" panose="02040503050406030204" pitchFamily="18" charset="0"/>
                      </a:rPr>
                      <m:t>𝑜𝑓</m:t>
                    </m:r>
                    <m:r>
                      <a:rPr lang="en-GB" sz="3400" b="0" i="1" smtClean="0">
                        <a:latin typeface="Cambria Math" panose="02040503050406030204" pitchFamily="18" charset="0"/>
                      </a:rPr>
                      <m:t> </m:t>
                    </m:r>
                    <m:r>
                      <a:rPr lang="en-GB" sz="3400" b="0" i="1" smtClean="0">
                        <a:latin typeface="Cambria Math" panose="02040503050406030204" pitchFamily="18" charset="0"/>
                      </a:rPr>
                      <m:t>𝑠𝑜𝑑𝑖𝑢𝑚</m:t>
                    </m:r>
                    <m:r>
                      <a:rPr lang="en-GB" sz="3400" b="0" i="1" smtClean="0">
                        <a:latin typeface="Cambria Math" panose="02040503050406030204" pitchFamily="18" charset="0"/>
                      </a:rPr>
                      <m:t> </m:t>
                    </m:r>
                    <m:r>
                      <a:rPr lang="en-GB" sz="3400" b="0" i="1" smtClean="0">
                        <a:latin typeface="Cambria Math" panose="02040503050406030204" pitchFamily="18" charset="0"/>
                      </a:rPr>
                      <m:t>h𝑦𝑑𝑟𝑜𝑥𝑖𝑑𝑒</m:t>
                    </m:r>
                    <m:r>
                      <a:rPr lang="en-GB" sz="3400" b="0" i="1" smtClean="0">
                        <a:latin typeface="Cambria Math" panose="02040503050406030204" pitchFamily="18" charset="0"/>
                      </a:rPr>
                      <m:t>=</m:t>
                    </m:r>
                    <m:f>
                      <m:fPr>
                        <m:ctrlPr>
                          <a:rPr lang="en-GB" sz="3400" b="0" i="1" smtClean="0">
                            <a:latin typeface="Cambria Math" panose="02040503050406030204" pitchFamily="18" charset="0"/>
                          </a:rPr>
                        </m:ctrlPr>
                      </m:fPr>
                      <m:num>
                        <m:r>
                          <a:rPr lang="en-GB" sz="3400" b="0" i="1" smtClean="0">
                            <a:latin typeface="Cambria Math" panose="02040503050406030204" pitchFamily="18" charset="0"/>
                          </a:rPr>
                          <m:t>1.01</m:t>
                        </m:r>
                        <m:r>
                          <a:rPr lang="en-GB" sz="3400" b="0" i="1" smtClean="0">
                            <a:latin typeface="Cambria Math" panose="02040503050406030204" pitchFamily="18" charset="0"/>
                            <a:ea typeface="Cambria Math" panose="02040503050406030204" pitchFamily="18" charset="0"/>
                          </a:rPr>
                          <m:t>×</m:t>
                        </m:r>
                        <m:sSup>
                          <m:sSupPr>
                            <m:ctrlPr>
                              <a:rPr lang="en-GB" sz="3400" b="0" i="1" smtClean="0">
                                <a:latin typeface="Cambria Math" panose="02040503050406030204" pitchFamily="18" charset="0"/>
                                <a:ea typeface="Cambria Math" panose="02040503050406030204" pitchFamily="18" charset="0"/>
                              </a:rPr>
                            </m:ctrlPr>
                          </m:sSupPr>
                          <m:e>
                            <m:r>
                              <a:rPr lang="en-GB" sz="3400" b="0" i="1" smtClean="0">
                                <a:latin typeface="Cambria Math" panose="02040503050406030204" pitchFamily="18" charset="0"/>
                                <a:ea typeface="Cambria Math" panose="02040503050406030204" pitchFamily="18" charset="0"/>
                              </a:rPr>
                              <m:t>10</m:t>
                            </m:r>
                          </m:e>
                          <m:sup>
                            <m:r>
                              <a:rPr lang="en-GB" sz="3400" b="0" i="1" smtClean="0">
                                <a:latin typeface="Cambria Math" panose="02040503050406030204" pitchFamily="18" charset="0"/>
                                <a:ea typeface="Cambria Math" panose="02040503050406030204" pitchFamily="18" charset="0"/>
                              </a:rPr>
                              <m:t>−4</m:t>
                            </m:r>
                          </m:sup>
                        </m:sSup>
                      </m:num>
                      <m:den>
                        <m:r>
                          <a:rPr lang="en-GB" sz="3400" b="0" i="1" smtClean="0">
                            <a:latin typeface="Cambria Math" panose="02040503050406030204" pitchFamily="18" charset="0"/>
                          </a:rPr>
                          <m:t>𝑣𝑜𝑙𝑢𝑚𝑒</m:t>
                        </m:r>
                        <m:r>
                          <a:rPr lang="en-GB" sz="3400" b="0" i="1" smtClean="0">
                            <a:latin typeface="Cambria Math" panose="02040503050406030204" pitchFamily="18" charset="0"/>
                          </a:rPr>
                          <m:t> </m:t>
                        </m:r>
                        <m:r>
                          <a:rPr lang="en-GB" sz="3400" b="0" i="1" smtClean="0">
                            <a:latin typeface="Cambria Math" panose="02040503050406030204" pitchFamily="18" charset="0"/>
                          </a:rPr>
                          <m:t>𝑖𝑛</m:t>
                        </m:r>
                        <m:r>
                          <a:rPr lang="en-GB" sz="3400" b="0" i="1" smtClean="0">
                            <a:latin typeface="Cambria Math" panose="02040503050406030204" pitchFamily="18" charset="0"/>
                          </a:rPr>
                          <m:t> </m:t>
                        </m:r>
                        <m:sSup>
                          <m:sSupPr>
                            <m:ctrlPr>
                              <a:rPr lang="en-GB" sz="3400" b="0" i="1" smtClean="0">
                                <a:latin typeface="Cambria Math" panose="02040503050406030204" pitchFamily="18" charset="0"/>
                              </a:rPr>
                            </m:ctrlPr>
                          </m:sSupPr>
                          <m:e>
                            <m:r>
                              <a:rPr lang="en-GB" sz="3400" b="0" i="1" smtClean="0">
                                <a:latin typeface="Cambria Math" panose="02040503050406030204" pitchFamily="18" charset="0"/>
                              </a:rPr>
                              <m:t>𝑑𝑚</m:t>
                            </m:r>
                          </m:e>
                          <m:sup>
                            <m:r>
                              <a:rPr lang="en-GB" sz="3400" b="0" i="1" smtClean="0">
                                <a:latin typeface="Cambria Math" panose="02040503050406030204" pitchFamily="18" charset="0"/>
                              </a:rPr>
                              <m:t>3</m:t>
                            </m:r>
                          </m:sup>
                        </m:sSup>
                      </m:den>
                    </m:f>
                    <m:r>
                      <a:rPr lang="en-GB" sz="3400" b="0" i="1" smtClean="0">
                        <a:latin typeface="Cambria Math" panose="02040503050406030204" pitchFamily="18" charset="0"/>
                      </a:rPr>
                      <m:t>=</m:t>
                    </m:r>
                    <m:f>
                      <m:fPr>
                        <m:ctrlPr>
                          <a:rPr lang="en-GB" sz="3400" b="0" i="1" smtClean="0">
                            <a:latin typeface="Cambria Math" panose="02040503050406030204" pitchFamily="18" charset="0"/>
                          </a:rPr>
                        </m:ctrlPr>
                      </m:fPr>
                      <m:num>
                        <m:r>
                          <a:rPr lang="en-GB" sz="3400" b="0" i="1" smtClean="0">
                            <a:latin typeface="Cambria Math" panose="02040503050406030204" pitchFamily="18" charset="0"/>
                          </a:rPr>
                          <m:t>1.01</m:t>
                        </m:r>
                        <m:r>
                          <a:rPr lang="en-GB" sz="3400" b="0" i="1" smtClean="0">
                            <a:latin typeface="Cambria Math" panose="02040503050406030204" pitchFamily="18" charset="0"/>
                            <a:ea typeface="Cambria Math" panose="02040503050406030204" pitchFamily="18" charset="0"/>
                          </a:rPr>
                          <m:t>×</m:t>
                        </m:r>
                        <m:sSup>
                          <m:sSupPr>
                            <m:ctrlPr>
                              <a:rPr lang="en-GB" sz="3400" b="0" i="1" smtClean="0">
                                <a:latin typeface="Cambria Math" panose="02040503050406030204" pitchFamily="18" charset="0"/>
                                <a:ea typeface="Cambria Math" panose="02040503050406030204" pitchFamily="18" charset="0"/>
                              </a:rPr>
                            </m:ctrlPr>
                          </m:sSupPr>
                          <m:e>
                            <m:r>
                              <a:rPr lang="en-GB" sz="3400" b="0" i="1" smtClean="0">
                                <a:latin typeface="Cambria Math" panose="02040503050406030204" pitchFamily="18" charset="0"/>
                                <a:ea typeface="Cambria Math" panose="02040503050406030204" pitchFamily="18" charset="0"/>
                              </a:rPr>
                              <m:t>10</m:t>
                            </m:r>
                          </m:e>
                          <m:sup>
                            <m:r>
                              <a:rPr lang="en-GB" sz="3400" b="0" i="1" smtClean="0">
                                <a:latin typeface="Cambria Math" panose="02040503050406030204" pitchFamily="18" charset="0"/>
                                <a:ea typeface="Cambria Math" panose="02040503050406030204" pitchFamily="18" charset="0"/>
                              </a:rPr>
                              <m:t>−4</m:t>
                            </m:r>
                          </m:sup>
                        </m:sSup>
                      </m:num>
                      <m:den>
                        <m:r>
                          <a:rPr lang="en-GB" sz="3400" b="0" i="1" smtClean="0">
                            <a:latin typeface="Cambria Math" panose="02040503050406030204" pitchFamily="18" charset="0"/>
                          </a:rPr>
                          <m:t>1.0</m:t>
                        </m:r>
                        <m:r>
                          <a:rPr lang="en-GB" sz="3400" b="0" i="1" smtClean="0">
                            <a:latin typeface="Cambria Math" panose="02040503050406030204" pitchFamily="18" charset="0"/>
                            <a:ea typeface="Cambria Math" panose="02040503050406030204" pitchFamily="18" charset="0"/>
                          </a:rPr>
                          <m:t>×</m:t>
                        </m:r>
                        <m:sSup>
                          <m:sSupPr>
                            <m:ctrlPr>
                              <a:rPr lang="en-GB" sz="3400" b="0" i="1" smtClean="0">
                                <a:latin typeface="Cambria Math" panose="02040503050406030204" pitchFamily="18" charset="0"/>
                                <a:ea typeface="Cambria Math" panose="02040503050406030204" pitchFamily="18" charset="0"/>
                              </a:rPr>
                            </m:ctrlPr>
                          </m:sSupPr>
                          <m:e>
                            <m:r>
                              <a:rPr lang="en-GB" sz="3400" b="0" i="1" smtClean="0">
                                <a:latin typeface="Cambria Math" panose="02040503050406030204" pitchFamily="18" charset="0"/>
                                <a:ea typeface="Cambria Math" panose="02040503050406030204" pitchFamily="18" charset="0"/>
                              </a:rPr>
                              <m:t>10</m:t>
                            </m:r>
                          </m:e>
                          <m:sup>
                            <m:r>
                              <a:rPr lang="en-GB" sz="3400" b="0" i="1" smtClean="0">
                                <a:latin typeface="Cambria Math" panose="02040503050406030204" pitchFamily="18" charset="0"/>
                                <a:ea typeface="Cambria Math" panose="02040503050406030204" pitchFamily="18" charset="0"/>
                              </a:rPr>
                              <m:t>−3</m:t>
                            </m:r>
                          </m:sup>
                        </m:sSup>
                      </m:den>
                    </m:f>
                    <m:r>
                      <a:rPr lang="en-GB" sz="3400" b="0" i="1" smtClean="0">
                        <a:latin typeface="Cambria Math" panose="02040503050406030204" pitchFamily="18" charset="0"/>
                      </a:rPr>
                      <m:t>=0.101 </m:t>
                    </m:r>
                    <m:r>
                      <a:rPr lang="en-GB" sz="3400" b="0" i="1" smtClean="0">
                        <a:latin typeface="Cambria Math" panose="02040503050406030204" pitchFamily="18" charset="0"/>
                      </a:rPr>
                      <m:t>𝑚𝑜𝑙</m:t>
                    </m:r>
                    <m:r>
                      <a:rPr lang="en-GB" sz="3400" b="0" i="1" smtClean="0">
                        <a:latin typeface="Cambria Math" panose="02040503050406030204" pitchFamily="18" charset="0"/>
                      </a:rPr>
                      <m:t> </m:t>
                    </m:r>
                    <m:sSup>
                      <m:sSupPr>
                        <m:ctrlPr>
                          <a:rPr lang="en-GB" sz="3400" b="0" i="1" smtClean="0">
                            <a:latin typeface="Cambria Math" panose="02040503050406030204" pitchFamily="18" charset="0"/>
                          </a:rPr>
                        </m:ctrlPr>
                      </m:sSupPr>
                      <m:e>
                        <m:r>
                          <a:rPr lang="en-GB" sz="3400" b="0" i="1" smtClean="0">
                            <a:latin typeface="Cambria Math" panose="02040503050406030204" pitchFamily="18" charset="0"/>
                          </a:rPr>
                          <m:t>𝑑𝑚</m:t>
                        </m:r>
                      </m:e>
                      <m:sup>
                        <m:r>
                          <a:rPr lang="en-GB" sz="3400" b="0" i="1" smtClean="0">
                            <a:latin typeface="Cambria Math" panose="02040503050406030204" pitchFamily="18" charset="0"/>
                          </a:rPr>
                          <m:t>−3</m:t>
                        </m:r>
                      </m:sup>
                    </m:sSup>
                  </m:oMath>
                </a14:m>
                <a:r>
                  <a:rPr lang="en-GB" sz="3400" dirty="0"/>
                  <a:t>  </a:t>
                </a:r>
              </a:p>
              <a:p>
                <a:pPr marL="457200" lvl="0" indent="-457200">
                  <a:buFont typeface="+mj-lt"/>
                  <a:buAutoNum type="arabicPeriod"/>
                </a:pPr>
                <a:r>
                  <a:rPr lang="en-GB" sz="3400" dirty="0"/>
                  <a:t>Key steps for producing a pure dry salt:</a:t>
                </a:r>
              </a:p>
              <a:p>
                <a:r>
                  <a:rPr lang="en-GB" sz="3400" dirty="0"/>
                  <a:t>Student completes the titration using indicator to find the end-point accurately.</a:t>
                </a:r>
              </a:p>
              <a:p>
                <a:r>
                  <a:rPr lang="en-GB" sz="3400" dirty="0"/>
                  <a:t>Repeat the experiment </a:t>
                </a:r>
                <a:r>
                  <a:rPr lang="en-GB" sz="3400" b="1" dirty="0"/>
                  <a:t>without indicator</a:t>
                </a:r>
                <a:r>
                  <a:rPr lang="en-GB" sz="3400" dirty="0"/>
                  <a:t> as this would contaminate the salt. </a:t>
                </a:r>
              </a:p>
              <a:p>
                <a:r>
                  <a:rPr lang="en-GB" sz="3400" dirty="0"/>
                  <a:t>Add the same volume of sodium hydroxide and hydrochloric acid as was used in the first titration.</a:t>
                </a:r>
              </a:p>
              <a:p>
                <a:r>
                  <a:rPr lang="en-GB" sz="3400" dirty="0"/>
                  <a:t>Use evaporation and crystallisation to separate the salt from the solution. To do this, heat the salt in an evaporating basin over a water bath until most of the water has evaporated/the solution is saturated/you have reached the crystallisation point.</a:t>
                </a:r>
              </a:p>
              <a:p>
                <a:r>
                  <a:rPr lang="en-GB" sz="3400" dirty="0"/>
                  <a:t>Remove from the heat and allow to dry slowly.</a:t>
                </a:r>
              </a:p>
              <a:p>
                <a:r>
                  <a:rPr lang="en-GB" sz="3400" dirty="0"/>
                  <a:t>Pat the crystals dry.</a:t>
                </a:r>
              </a:p>
              <a:p>
                <a:r>
                  <a:rPr lang="en-GB" sz="3400" dirty="0"/>
                  <a:t>To test if the salt is pure, using </a:t>
                </a:r>
                <a:r>
                  <a:rPr lang="en-GB" sz="3400" b="1" dirty="0"/>
                  <a:t>melting point analysis</a:t>
                </a:r>
                <a:r>
                  <a:rPr lang="en-GB" sz="3400" dirty="0"/>
                  <a:t>. The salt should have a fixed melting point if pure, and a melting point range if impure. The melting point can be compared to a database.</a:t>
                </a:r>
              </a:p>
              <a:p>
                <a:pPr marL="457200" lvl="0" indent="-457200">
                  <a:buFont typeface="+mj-lt"/>
                  <a:buAutoNum type="arabicPeriod"/>
                </a:pPr>
                <a:endParaRPr lang="en-GB" dirty="0">
                  <a:latin typeface="Century Gothic" panose="020B0502020202020204" pitchFamily="34" charset="0"/>
                </a:endParaRPr>
              </a:p>
            </p:txBody>
          </p:sp>
        </mc:Choice>
        <mc:Fallback xmlns="">
          <p:sp>
            <p:nvSpPr>
              <p:cNvPr id="3" name="Content Placeholder 2">
                <a:extLst>
                  <a:ext uri="{FF2B5EF4-FFF2-40B4-BE49-F238E27FC236}">
                    <a16:creationId xmlns:a16="http://schemas.microsoft.com/office/drawing/2014/main" id="{B61EDB41-676B-D6B1-EE3B-73C24F340CF3}"/>
                  </a:ext>
                </a:extLst>
              </p:cNvPr>
              <p:cNvSpPr>
                <a:spLocks noGrp="1" noRot="1" noChangeAspect="1" noMove="1" noResize="1" noEditPoints="1" noAdjustHandles="1" noChangeArrowheads="1" noChangeShapeType="1" noTextEdit="1"/>
              </p:cNvSpPr>
              <p:nvPr>
                <p:ph idx="1"/>
              </p:nvPr>
            </p:nvSpPr>
            <p:spPr>
              <a:xfrm>
                <a:off x="540000" y="1260000"/>
                <a:ext cx="10080000" cy="5423542"/>
              </a:xfrm>
              <a:blipFill>
                <a:blip r:embed="rId3"/>
                <a:stretch>
                  <a:fillRect l="-1573" t="-3262" r="-1028"/>
                </a:stretch>
              </a:blipFill>
            </p:spPr>
            <p:txBody>
              <a:bodyPr/>
              <a:lstStyle/>
              <a:p>
                <a:r>
                  <a:rPr lang="en-GB">
                    <a:noFill/>
                  </a:rPr>
                  <a:t> </a:t>
                </a:r>
              </a:p>
            </p:txBody>
          </p:sp>
        </mc:Fallback>
      </mc:AlternateContent>
      <p:sp>
        <p:nvSpPr>
          <p:cNvPr id="4" name="Vertical Title 1">
            <a:extLst>
              <a:ext uri="{FF2B5EF4-FFF2-40B4-BE49-F238E27FC236}">
                <a16:creationId xmlns:a16="http://schemas.microsoft.com/office/drawing/2014/main" id="{FC6CC6F4-959F-0D18-83C7-587D1F4921C3}"/>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1800" b="1" dirty="0">
                <a:solidFill>
                  <a:schemeClr val="bg1"/>
                </a:solidFill>
                <a:latin typeface="Century Gothic" panose="020B0502020202020204" pitchFamily="34" charset="0"/>
              </a:rPr>
              <a:t>Answers to </a:t>
            </a:r>
            <a:r>
              <a:rPr lang="en-GB" sz="1800" b="1" dirty="0" err="1">
                <a:solidFill>
                  <a:schemeClr val="bg1"/>
                </a:solidFill>
                <a:latin typeface="Century Gothic" panose="020B0502020202020204" pitchFamily="34" charset="0"/>
              </a:rPr>
              <a:t>unscaffolded</a:t>
            </a:r>
            <a:r>
              <a:rPr lang="en-GB" sz="1800" b="1" dirty="0">
                <a:solidFill>
                  <a:schemeClr val="bg1"/>
                </a:solidFill>
                <a:latin typeface="Century Gothic" panose="020B0502020202020204" pitchFamily="34" charset="0"/>
              </a:rPr>
              <a:t> questions</a:t>
            </a:r>
            <a:endParaRPr lang="en-US" sz="1800" b="1" i="0" dirty="0">
              <a:solidFill>
                <a:schemeClr val="bg1"/>
              </a:solidFill>
              <a:latin typeface="Century Gothic" panose="020B0502020202020204" pitchFamily="34" charset="0"/>
            </a:endParaRPr>
          </a:p>
        </p:txBody>
      </p:sp>
    </p:spTree>
    <p:extLst>
      <p:ext uri="{BB962C8B-B14F-4D97-AF65-F5344CB8AC3E}">
        <p14:creationId xmlns:p14="http://schemas.microsoft.com/office/powerpoint/2010/main" val="49091838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E45D359969893149933A4D4A74E189F8" ma:contentTypeVersion="13" ma:contentTypeDescription="Create a new document." ma:contentTypeScope="" ma:versionID="c9ddbf677461f5ce946e84a24e793234">
  <xsd:schema xmlns:xsd="http://www.w3.org/2001/XMLSchema" xmlns:xs="http://www.w3.org/2001/XMLSchema" xmlns:p="http://schemas.microsoft.com/office/2006/metadata/properties" xmlns:ns2="5c7d88b2-bc5d-47d8-b067-5f30c82b40fb" xmlns:ns3="9e3c562f-56b0-4bc9-96c8-d04b09868558" targetNamespace="http://schemas.microsoft.com/office/2006/metadata/properties" ma:root="true" ma:fieldsID="cb9b30395463f778bee975073577cb94" ns2:_="" ns3:_="">
    <xsd:import namespace="5c7d88b2-bc5d-47d8-b067-5f30c82b40fb"/>
    <xsd:import namespace="9e3c562f-56b0-4bc9-96c8-d04b09868558"/>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OCR" minOccurs="0"/>
                <xsd:element ref="ns2:MediaServiceGenerationTime" minOccurs="0"/>
                <xsd:element ref="ns2:MediaServiceEventHashCode" minOccurs="0"/>
                <xsd:element ref="ns2:MediaLengthInSeconds" minOccurs="0"/>
                <xsd:element ref="ns2:Editorialstag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7d88b2-bc5d-47d8-b067-5f30c82b40f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acd698d5-2c6c-40f3-87af-cb5c6c865f62"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element name="Editorialstage" ma:index="20" nillable="true" ma:displayName="Editorial stage" ma:format="Dropdown" ma:internalName="Editorialstage">
      <xsd:simpleType>
        <xsd:restriction base="dms:Choice">
          <xsd:enumeration value="Published"/>
          <xsd:enumeration value="Ready for editor check"/>
          <xsd:enumeration value="QA review received"/>
          <xsd:enumeration value="Received from author"/>
          <xsd:enumeration value="Ready for QA"/>
        </xsd:restriction>
      </xsd:simpleType>
    </xsd:element>
  </xsd:schema>
  <xsd:schema xmlns:xsd="http://www.w3.org/2001/XMLSchema" xmlns:xs="http://www.w3.org/2001/XMLSchema" xmlns:dms="http://schemas.microsoft.com/office/2006/documentManagement/types" xmlns:pc="http://schemas.microsoft.com/office/infopath/2007/PartnerControls" targetNamespace="9e3c562f-56b0-4bc9-96c8-d04b09868558"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dc6a42d3-65da-48b4-a118-af479a0fa813}" ma:internalName="TaxCatchAll" ma:showField="CatchAllData" ma:web="9e3c562f-56b0-4bc9-96c8-d04b0986855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Editorialstage xmlns="5c7d88b2-bc5d-47d8-b067-5f30c82b40fb" xsi:nil="true"/>
    <lcf76f155ced4ddcb4097134ff3c332f xmlns="5c7d88b2-bc5d-47d8-b067-5f30c82b40fb">
      <Terms xmlns="http://schemas.microsoft.com/office/infopath/2007/PartnerControls"/>
    </lcf76f155ced4ddcb4097134ff3c332f>
    <TaxCatchAll xmlns="9e3c562f-56b0-4bc9-96c8-d04b09868558" xsi:nil="true"/>
  </documentManagement>
</p:properties>
</file>

<file path=customXml/itemProps1.xml><?xml version="1.0" encoding="utf-8"?>
<ds:datastoreItem xmlns:ds="http://schemas.openxmlformats.org/officeDocument/2006/customXml" ds:itemID="{0AFF7FDF-6D72-4A0F-9FFE-B7CB081B312A}">
  <ds:schemaRefs>
    <ds:schemaRef ds:uri="http://schemas.microsoft.com/sharepoint/v3/contenttype/forms"/>
  </ds:schemaRefs>
</ds:datastoreItem>
</file>

<file path=customXml/itemProps2.xml><?xml version="1.0" encoding="utf-8"?>
<ds:datastoreItem xmlns:ds="http://schemas.openxmlformats.org/officeDocument/2006/customXml" ds:itemID="{9D6FA176-6E11-4184-9DBE-669C839E837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c7d88b2-bc5d-47d8-b067-5f30c82b40fb"/>
    <ds:schemaRef ds:uri="9e3c562f-56b0-4bc9-96c8-d04b0986855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CF617FE-5319-465E-8948-4D5D33F932F3}">
  <ds:schemaRefs>
    <ds:schemaRef ds:uri="http://www.w3.org/XML/1998/namespace"/>
    <ds:schemaRef ds:uri="9e3c562f-56b0-4bc9-96c8-d04b09868558"/>
    <ds:schemaRef ds:uri="http://purl.org/dc/dcmitype/"/>
    <ds:schemaRef ds:uri="http://purl.org/dc/terms/"/>
    <ds:schemaRef ds:uri="http://purl.org/dc/elements/1.1/"/>
    <ds:schemaRef ds:uri="http://schemas.microsoft.com/office/2006/metadata/properties"/>
    <ds:schemaRef ds:uri="http://schemas.microsoft.com/office/2006/documentManagement/types"/>
    <ds:schemaRef ds:uri="http://schemas.microsoft.com/office/infopath/2007/PartnerControls"/>
    <ds:schemaRef ds:uri="http://schemas.openxmlformats.org/package/2006/metadata/core-properties"/>
    <ds:schemaRef ds:uri="5c7d88b2-bc5d-47d8-b067-5f30c82b40fb"/>
  </ds:schemaRefs>
</ds:datastoreItem>
</file>

<file path=docProps/app.xml><?xml version="1.0" encoding="utf-8"?>
<Properties xmlns="http://schemas.openxmlformats.org/officeDocument/2006/extended-properties" xmlns:vt="http://schemas.openxmlformats.org/officeDocument/2006/docPropsVTypes">
  <TotalTime>335</TotalTime>
  <Words>1214</Words>
  <Application>Microsoft Office PowerPoint</Application>
  <PresentationFormat>Widescreen</PresentationFormat>
  <Paragraphs>104</Paragraphs>
  <Slides>12</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12</vt:i4>
      </vt:variant>
    </vt:vector>
  </HeadingPairs>
  <TitlesOfParts>
    <vt:vector size="19" baseType="lpstr">
      <vt:lpstr>Aptos</vt:lpstr>
      <vt:lpstr>Arial</vt:lpstr>
      <vt:lpstr>Calibri</vt:lpstr>
      <vt:lpstr>Calibri Light</vt:lpstr>
      <vt:lpstr>Cambria Math</vt:lpstr>
      <vt:lpstr>Century Gothic</vt:lpstr>
      <vt:lpstr>Office Theme</vt:lpstr>
      <vt:lpstr>14–16 years</vt:lpstr>
      <vt:lpstr>Learning objectives</vt:lpstr>
      <vt:lpstr>A microscale acid−base titration</vt:lpstr>
      <vt:lpstr>A microscale acid−base titration</vt:lpstr>
      <vt:lpstr>Method</vt:lpstr>
      <vt:lpstr>Results</vt:lpstr>
      <vt:lpstr>Example results</vt:lpstr>
      <vt:lpstr>Scaffolded questions</vt:lpstr>
      <vt:lpstr>Scaffolded questions</vt:lpstr>
      <vt:lpstr>Unscaffolded questions</vt:lpstr>
      <vt:lpstr>Answers to scaffolded questions</vt:lpstr>
      <vt:lpstr>Answers to unscaffolded 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Melinda Welch</dc:creator>
  <cp:keywords>science; chemistry; practical; experiment; microscale; titration</cp:keywords>
  <dc:description>Available from https://rsc.li/4jxSTfA; scaffolded and unscaffolded student sheets and teacher notes also available</dc:description>
  <cp:lastModifiedBy>Emily Kelly</cp:lastModifiedBy>
  <cp:revision>576</cp:revision>
  <dcterms:created xsi:type="dcterms:W3CDTF">2021-04-13T16:26:00Z</dcterms:created>
  <dcterms:modified xsi:type="dcterms:W3CDTF">2026-01-27T10:22:55Z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0x010100E45D359969893149933A4D4A74E189F8</vt:lpwstr>
  </property>
  <property fmtid="{D5CDD505-2E9C-101B-9397-08002B2CF9AE}" pid="3" name="MediaServiceImageTags">
    <vt:lpwstr/>
  </property>
</Properties>
</file>