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94"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3D6185-317E-434E-98E9-FC075F777785}" v="1" dt="2025-11-11T11:18:30.0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8"/>
    <p:restoredTop sz="84569" autoAdjust="0"/>
  </p:normalViewPr>
  <p:slideViewPr>
    <p:cSldViewPr snapToGrid="0" snapToObjects="1">
      <p:cViewPr varScale="1">
        <p:scale>
          <a:sx n="50" d="100"/>
          <a:sy n="50" d="100"/>
        </p:scale>
        <p:origin x="1480" y="40"/>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Kelly" userId="129b2903-a77d-4011-b626-fdf346dce13b" providerId="ADAL" clId="{85A5C25D-5312-4C33-8E0A-4DB7416EB847}"/>
    <pc:docChg chg="modSld">
      <pc:chgData name="Emily Kelly" userId="129b2903-a77d-4011-b626-fdf346dce13b" providerId="ADAL" clId="{85A5C25D-5312-4C33-8E0A-4DB7416EB847}" dt="2025-11-10T15:34:39.297" v="1" actId="20577"/>
      <pc:docMkLst>
        <pc:docMk/>
      </pc:docMkLst>
      <pc:sldChg chg="modSp mod">
        <pc:chgData name="Emily Kelly" userId="129b2903-a77d-4011-b626-fdf346dce13b" providerId="ADAL" clId="{85A5C25D-5312-4C33-8E0A-4DB7416EB847}" dt="2025-11-10T15:34:39.297" v="1" actId="20577"/>
        <pc:sldMkLst>
          <pc:docMk/>
          <pc:sldMk cId="4064198182" sldId="294"/>
        </pc:sldMkLst>
        <pc:spChg chg="mod">
          <ac:chgData name="Emily Kelly" userId="129b2903-a77d-4011-b626-fdf346dce13b" providerId="ADAL" clId="{85A5C25D-5312-4C33-8E0A-4DB7416EB847}" dt="2025-11-10T15:34:39.297" v="1" actId="20577"/>
          <ac:spMkLst>
            <pc:docMk/>
            <pc:sldMk cId="4064198182" sldId="294"/>
            <ac:spMk id="3" creationId="{CC673AA7-0565-0C45-BCCD-847B36196BF5}"/>
          </ac:spMkLst>
        </pc:spChg>
      </pc:sldChg>
    </pc:docChg>
  </pc:docChgLst>
  <pc:docChgLst>
    <pc:chgData name="Georgia Murphy" userId="e6114088-85e7-408f-b978-c0430ff13ad8" providerId="ADAL" clId="{3DB7985D-72FD-4FBB-8CF9-C0B7702AFE3A}"/>
    <pc:docChg chg="undo custSel mod modSld">
      <pc:chgData name="Georgia Murphy" userId="e6114088-85e7-408f-b978-c0430ff13ad8" providerId="ADAL" clId="{3DB7985D-72FD-4FBB-8CF9-C0B7702AFE3A}" dt="2025-11-11T11:09:33.824" v="452" actId="20577"/>
      <pc:docMkLst>
        <pc:docMk/>
      </pc:docMkLst>
      <pc:sldChg chg="modSp mod modNotesTx">
        <pc:chgData name="Georgia Murphy" userId="e6114088-85e7-408f-b978-c0430ff13ad8" providerId="ADAL" clId="{3DB7985D-72FD-4FBB-8CF9-C0B7702AFE3A}" dt="2025-11-11T11:09:33.824" v="452" actId="20577"/>
        <pc:sldMkLst>
          <pc:docMk/>
          <pc:sldMk cId="4064198182" sldId="294"/>
        </pc:sldMkLst>
        <pc:spChg chg="mod">
          <ac:chgData name="Georgia Murphy" userId="e6114088-85e7-408f-b978-c0430ff13ad8" providerId="ADAL" clId="{3DB7985D-72FD-4FBB-8CF9-C0B7702AFE3A}" dt="2025-11-07T13:45:35.043" v="25" actId="20577"/>
          <ac:spMkLst>
            <pc:docMk/>
            <pc:sldMk cId="4064198182" sldId="294"/>
            <ac:spMk id="2" creationId="{F1D222CD-678A-0543-B7C7-C1E80F753B1E}"/>
          </ac:spMkLst>
        </pc:spChg>
        <pc:spChg chg="mod">
          <ac:chgData name="Georgia Murphy" userId="e6114088-85e7-408f-b978-c0430ff13ad8" providerId="ADAL" clId="{3DB7985D-72FD-4FBB-8CF9-C0B7702AFE3A}" dt="2025-11-11T11:09:33.824" v="452" actId="20577"/>
          <ac:spMkLst>
            <pc:docMk/>
            <pc:sldMk cId="4064198182" sldId="294"/>
            <ac:spMk id="3" creationId="{CC673AA7-0565-0C45-BCCD-847B36196BF5}"/>
          </ac:spMkLst>
        </pc:spChg>
        <pc:spChg chg="mod ord">
          <ac:chgData name="Georgia Murphy" userId="e6114088-85e7-408f-b978-c0430ff13ad8" providerId="ADAL" clId="{3DB7985D-72FD-4FBB-8CF9-C0B7702AFE3A}" dt="2025-11-07T13:53:50.844" v="341" actId="13244"/>
          <ac:spMkLst>
            <pc:docMk/>
            <pc:sldMk cId="4064198182" sldId="294"/>
            <ac:spMk id="4" creationId="{475E2D19-E3DF-A450-9AB7-76B649665B4A}"/>
          </ac:spMkLst>
        </pc:spChg>
        <pc:spChg chg="mod">
          <ac:chgData name="Georgia Murphy" userId="e6114088-85e7-408f-b978-c0430ff13ad8" providerId="ADAL" clId="{3DB7985D-72FD-4FBB-8CF9-C0B7702AFE3A}" dt="2025-11-07T13:53:34.256" v="338" actId="962"/>
          <ac:spMkLst>
            <pc:docMk/>
            <pc:sldMk cId="4064198182" sldId="294"/>
            <ac:spMk id="5" creationId="{94DF5491-C51B-5546-8D63-8BD341C64B0A}"/>
          </ac:spMkLst>
        </pc:spChg>
        <pc:spChg chg="mod">
          <ac:chgData name="Georgia Murphy" userId="e6114088-85e7-408f-b978-c0430ff13ad8" providerId="ADAL" clId="{3DB7985D-72FD-4FBB-8CF9-C0B7702AFE3A}" dt="2025-11-11T11:07:34.645" v="369" actId="313"/>
          <ac:spMkLst>
            <pc:docMk/>
            <pc:sldMk cId="4064198182" sldId="294"/>
            <ac:spMk id="8" creationId="{DFFA1DA3-2756-4B86-87AD-EE87219503AB}"/>
          </ac:spMkLst>
        </pc:spChg>
        <pc:spChg chg="mod">
          <ac:chgData name="Georgia Murphy" userId="e6114088-85e7-408f-b978-c0430ff13ad8" providerId="ADAL" clId="{3DB7985D-72FD-4FBB-8CF9-C0B7702AFE3A}" dt="2025-11-07T13:44:34.628" v="12" actId="207"/>
          <ac:spMkLst>
            <pc:docMk/>
            <pc:sldMk cId="4064198182" sldId="294"/>
            <ac:spMk id="10" creationId="{52C49F36-B0B9-49E7-B398-03B87BDA45BB}"/>
          </ac:spMkLst>
        </pc:spChg>
        <pc:graphicFrameChg chg="modGraphic">
          <ac:chgData name="Georgia Murphy" userId="e6114088-85e7-408f-b978-c0430ff13ad8" providerId="ADAL" clId="{3DB7985D-72FD-4FBB-8CF9-C0B7702AFE3A}" dt="2025-11-07T13:49:45.276" v="164" actId="20577"/>
          <ac:graphicFrameMkLst>
            <pc:docMk/>
            <pc:sldMk cId="4064198182" sldId="294"/>
            <ac:graphicFrameMk id="11" creationId="{EEA1A01F-587E-4473-9318-709907EEC958}"/>
          </ac:graphicFrameMkLst>
        </pc:graphicFrameChg>
        <pc:picChg chg="mod ord">
          <ac:chgData name="Georgia Murphy" userId="e6114088-85e7-408f-b978-c0430ff13ad8" providerId="ADAL" clId="{3DB7985D-72FD-4FBB-8CF9-C0B7702AFE3A}" dt="2025-11-07T13:53:48.760" v="340" actId="13244"/>
          <ac:picMkLst>
            <pc:docMk/>
            <pc:sldMk cId="4064198182" sldId="294"/>
            <ac:picMk id="6" creationId="{1E8B292F-C975-35D4-5788-36F543B9F4E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39FEE6-68B1-4863-9977-3A95633844E7}" type="datetimeFigureOut">
              <a:rPr lang="en-GB" smtClean="0"/>
              <a:t>11/11/2025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9AEAF9-7482-4645-9523-1778CA73848E}" type="slidenum">
              <a:rPr lang="en-GB" smtClean="0"/>
              <a:t>‹#›</a:t>
            </a:fld>
            <a:endParaRPr lang="en-GB"/>
          </a:p>
        </p:txBody>
      </p:sp>
    </p:spTree>
    <p:extLst>
      <p:ext uri="{BB962C8B-B14F-4D97-AF65-F5344CB8AC3E}">
        <p14:creationId xmlns:p14="http://schemas.microsoft.com/office/powerpoint/2010/main" val="2677348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summarises a recent article published by </a:t>
            </a:r>
            <a:r>
              <a:rPr lang="en-GB" i="1" dirty="0"/>
              <a:t>Chemistry World</a:t>
            </a:r>
            <a:r>
              <a:rPr lang="en-GB" dirty="0"/>
              <a:t>. Use this in lessons on acids or on the effects of climate change.</a:t>
            </a:r>
          </a:p>
          <a:p>
            <a:r>
              <a:rPr lang="en-GB" dirty="0"/>
              <a:t>Answers</a:t>
            </a:r>
          </a:p>
          <a:p>
            <a:pPr marL="228600" indent="-228600">
              <a:buAutoNum type="arabicPeriod"/>
            </a:pPr>
            <a:r>
              <a:rPr lang="en-US" baseline="0" dirty="0"/>
              <a:t>Less easy to catch or break apart prey. Weaker teeth could lead to sharks not getting enough food.</a:t>
            </a:r>
          </a:p>
          <a:p>
            <a:pPr marL="228600" indent="-228600">
              <a:buAutoNum type="arabicPeriod"/>
            </a:pPr>
            <a:r>
              <a:rPr lang="en-US" baseline="0" dirty="0"/>
              <a:t>Carbon dioxide is an acidic gas. If more carbon dioxide is dissolved in the oceans, they will become more acidic and hence have a lower pH.</a:t>
            </a:r>
          </a:p>
          <a:p>
            <a:pPr marL="228600" indent="-228600">
              <a:buAutoNum type="arabicPeriod"/>
            </a:pPr>
            <a:r>
              <a:rPr lang="en-US" baseline="0" dirty="0"/>
              <a:t>The acids in the water will react with compounds in the teeth and cause corrosion.</a:t>
            </a:r>
          </a:p>
        </p:txBody>
      </p:sp>
      <p:sp>
        <p:nvSpPr>
          <p:cNvPr id="4" name="Slide Number Placeholder 3"/>
          <p:cNvSpPr>
            <a:spLocks noGrp="1"/>
          </p:cNvSpPr>
          <p:nvPr>
            <p:ph type="sldNum" sz="quarter" idx="5"/>
          </p:nvPr>
        </p:nvSpPr>
        <p:spPr/>
        <p:txBody>
          <a:bodyPr/>
          <a:lstStyle/>
          <a:p>
            <a:fld id="{659AEAF9-7482-4645-9523-1778CA73848E}" type="slidenum">
              <a:rPr lang="en-GB" smtClean="0"/>
              <a:t>1</a:t>
            </a:fld>
            <a:endParaRPr lang="en-GB"/>
          </a:p>
        </p:txBody>
      </p:sp>
    </p:spTree>
    <p:extLst>
      <p:ext uri="{BB962C8B-B14F-4D97-AF65-F5344CB8AC3E}">
        <p14:creationId xmlns:p14="http://schemas.microsoft.com/office/powerpoint/2010/main" val="67107881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18" name="Picture 17">
            <a:extLst>
              <a:ext uri="{FF2B5EF4-FFF2-40B4-BE49-F238E27FC236}">
                <a16:creationId xmlns:a16="http://schemas.microsoft.com/office/drawing/2014/main" id="{CE05D642-4592-B14D-98B6-B60260A6476A}"/>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11/11/2025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3JABdT8"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94DF5491-C51B-5546-8D63-8BD341C64B0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noProof="0" dirty="0">
                <a:solidFill>
                  <a:schemeClr val="bg1"/>
                </a:solidFill>
                <a:latin typeface="Century Gothic" panose="020B0502020202020204" pitchFamily="34" charset="0"/>
              </a:rPr>
              <a:t>Science research news</a:t>
            </a:r>
          </a:p>
        </p:txBody>
      </p:sp>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GB" dirty="0"/>
              <a:t>Ocean acidification and shark tooth corrosion</a:t>
            </a:r>
            <a:br>
              <a:rPr lang="en-US" b="0" dirty="0"/>
            </a:br>
            <a:br>
              <a:rPr lang="en-US" b="0" dirty="0"/>
            </a:br>
            <a:br>
              <a:rPr lang="en-GB" noProof="0" dirty="0"/>
            </a:br>
            <a:br>
              <a:rPr lang="en-GB" noProof="0" dirty="0"/>
            </a:br>
            <a:br>
              <a:rPr lang="en-GB" b="0" noProof="0" dirty="0"/>
            </a:br>
            <a:br>
              <a:rPr lang="en-GB" noProof="0" dirty="0"/>
            </a:br>
            <a:endParaRPr lang="en-GB" noProof="0" dirty="0"/>
          </a:p>
        </p:txBody>
      </p:sp>
      <p:sp>
        <p:nvSpPr>
          <p:cNvPr id="10" name="Title 1">
            <a:extLst>
              <a:ext uri="{FF2B5EF4-FFF2-40B4-BE49-F238E27FC236}">
                <a16:creationId xmlns:a16="http://schemas.microsoft.com/office/drawing/2014/main" id="{52C49F36-B0B9-49E7-B398-03B87BDA45BB}"/>
              </a:ext>
            </a:extLst>
          </p:cNvPr>
          <p:cNvSpPr txBox="1">
            <a:spLocks/>
          </p:cNvSpPr>
          <p:nvPr/>
        </p:nvSpPr>
        <p:spPr>
          <a:xfrm>
            <a:off x="540000" y="1055282"/>
            <a:ext cx="10080000" cy="4406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1600" noProof="0" dirty="0">
                <a:solidFill>
                  <a:schemeClr val="tx1"/>
                </a:solidFill>
              </a:rPr>
              <a:t>Slide by Neil Goalby. Available from </a:t>
            </a:r>
            <a:r>
              <a:rPr lang="en-GB" sz="1600" noProof="0" dirty="0">
                <a:hlinkClick r:id="rId3">
                  <a:extLst>
                    <a:ext uri="{A12FA001-AC4F-418D-AE19-62706E023703}">
                      <ahyp:hlinkClr xmlns:ahyp="http://schemas.microsoft.com/office/drawing/2018/hyperlinkcolor" val="tx"/>
                    </a:ext>
                  </a:extLst>
                </a:hlinkClick>
              </a:rPr>
              <a:t>rsc.li/3JABdT8</a:t>
            </a:r>
            <a:endParaRPr lang="en-GB" sz="1600" noProof="0" dirty="0"/>
          </a:p>
          <a:p>
            <a:endParaRPr lang="en-GB" sz="1600" noProof="0" dirty="0"/>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28569" y="1569115"/>
            <a:ext cx="5933875" cy="4463695"/>
          </a:xfrm>
        </p:spPr>
        <p:txBody>
          <a:bodyPr>
            <a:noAutofit/>
          </a:bodyPr>
          <a:lstStyle/>
          <a:p>
            <a:r>
              <a:rPr lang="en-GB" dirty="0"/>
              <a:t>Shark teeth are at risk of becoming less strong and more fragile as the oceans acidify. The oceans are becoming more acidic due to rising carbon dioxide levels. Researchers collected naturally discarded teeth from the aquarium floor of a shark enclosure. The team then left the teeth for eight weeks in two tanks, one with a pH of 8.1 (current oceanic conditions) and one with a pH of 7.3 (the predicted level for 2300). The scientists found the </a:t>
            </a:r>
            <a:r>
              <a:rPr lang="en-GB"/>
              <a:t>teeth they </a:t>
            </a:r>
            <a:r>
              <a:rPr lang="en-GB" dirty="0"/>
              <a:t>exposed to more acidic conditions experienced corrosion on the roots, crowns </a:t>
            </a:r>
            <a:r>
              <a:rPr lang="en-GB"/>
              <a:t>and serrations </a:t>
            </a:r>
            <a:r>
              <a:rPr lang="en-GB" dirty="0"/>
              <a:t>of the teeth. </a:t>
            </a:r>
            <a:endParaRPr lang="en-GB" noProof="0" dirty="0"/>
          </a:p>
        </p:txBody>
      </p:sp>
      <p:pic>
        <p:nvPicPr>
          <p:cNvPr id="6" name="Picture 5" descr="A magnified black and white image of a shark's tooth and you can see the serrated edges.">
            <a:extLst>
              <a:ext uri="{FF2B5EF4-FFF2-40B4-BE49-F238E27FC236}">
                <a16:creationId xmlns:a16="http://schemas.microsoft.com/office/drawing/2014/main" id="{1E8B292F-C975-35D4-5788-36F543B9F4E5}"/>
              </a:ext>
            </a:extLst>
          </p:cNvPr>
          <p:cNvPicPr>
            <a:picLocks noChangeAspect="1"/>
          </p:cNvPicPr>
          <p:nvPr/>
        </p:nvPicPr>
        <p:blipFill>
          <a:blip r:embed="rId4"/>
          <a:srcRect/>
          <a:stretch/>
        </p:blipFill>
        <p:spPr>
          <a:xfrm>
            <a:off x="6798643" y="1115784"/>
            <a:ext cx="3752019" cy="2501346"/>
          </a:xfrm>
          <a:prstGeom prst="rect">
            <a:avLst/>
          </a:prstGeom>
        </p:spPr>
      </p:pic>
      <p:sp>
        <p:nvSpPr>
          <p:cNvPr id="8" name="Content Placeholder 2">
            <a:extLst>
              <a:ext uri="{FF2B5EF4-FFF2-40B4-BE49-F238E27FC236}">
                <a16:creationId xmlns:a16="http://schemas.microsoft.com/office/drawing/2014/main" id="{DFFA1DA3-2756-4B86-87AD-EE87219503AB}"/>
              </a:ext>
            </a:extLst>
          </p:cNvPr>
          <p:cNvSpPr txBox="1">
            <a:spLocks/>
          </p:cNvSpPr>
          <p:nvPr/>
        </p:nvSpPr>
        <p:spPr>
          <a:xfrm>
            <a:off x="6796657" y="3705581"/>
            <a:ext cx="3755994" cy="547770"/>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i="1" noProof="0" dirty="0">
                <a:solidFill>
                  <a:srgbClr val="C8102E"/>
                </a:solidFill>
              </a:rPr>
              <a:t>Losing their edge. The sharks’ teeth were weaker in more acidic waters</a:t>
            </a:r>
          </a:p>
        </p:txBody>
      </p:sp>
      <p:sp>
        <p:nvSpPr>
          <p:cNvPr id="4" name="TextBox 3">
            <a:extLst>
              <a:ext uri="{FF2B5EF4-FFF2-40B4-BE49-F238E27FC236}">
                <a16:creationId xmlns:a16="http://schemas.microsoft.com/office/drawing/2014/main" id="{475E2D19-E3DF-A450-9AB7-76B649665B4A}"/>
              </a:ext>
            </a:extLst>
          </p:cNvPr>
          <p:cNvSpPr txBox="1"/>
          <p:nvPr/>
        </p:nvSpPr>
        <p:spPr>
          <a:xfrm rot="16200000">
            <a:off x="9140934" y="2084123"/>
            <a:ext cx="3027471" cy="215444"/>
          </a:xfrm>
          <a:prstGeom prst="rect">
            <a:avLst/>
          </a:prstGeom>
          <a:noFill/>
        </p:spPr>
        <p:txBody>
          <a:bodyPr wrap="square" rtlCol="0">
            <a:spAutoFit/>
          </a:bodyPr>
          <a:lstStyle/>
          <a:p>
            <a:r>
              <a:rPr lang="en-GB" sz="800" noProof="0" dirty="0"/>
              <a:t>© </a:t>
            </a:r>
            <a:r>
              <a:rPr lang="de-DE" sz="800" noProof="0" dirty="0"/>
              <a:t>Steffen Köhler/Baum </a:t>
            </a:r>
            <a:r>
              <a:rPr lang="de-DE" sz="800" i="1" noProof="0" dirty="0"/>
              <a:t>et al</a:t>
            </a:r>
            <a:r>
              <a:rPr lang="de-DE" sz="800" noProof="0" dirty="0"/>
              <a:t>, 2025</a:t>
            </a:r>
            <a:endParaRPr lang="en-GB" sz="800" noProof="0" dirty="0"/>
          </a:p>
        </p:txBody>
      </p:sp>
      <p:graphicFrame>
        <p:nvGraphicFramePr>
          <p:cNvPr id="11" name="Table 4">
            <a:extLst>
              <a:ext uri="{FF2B5EF4-FFF2-40B4-BE49-F238E27FC236}">
                <a16:creationId xmlns:a16="http://schemas.microsoft.com/office/drawing/2014/main" id="{EEA1A01F-587E-4473-9318-709907EEC958}"/>
              </a:ext>
            </a:extLst>
          </p:cNvPr>
          <p:cNvGraphicFramePr>
            <a:graphicFrameLocks noGrp="1"/>
          </p:cNvGraphicFramePr>
          <p:nvPr>
            <p:extLst>
              <p:ext uri="{D42A27DB-BD31-4B8C-83A1-F6EECF244321}">
                <p14:modId xmlns:p14="http://schemas.microsoft.com/office/powerpoint/2010/main" val="170747162"/>
              </p:ext>
            </p:extLst>
          </p:nvPr>
        </p:nvGraphicFramePr>
        <p:xfrm>
          <a:off x="6796657" y="4325729"/>
          <a:ext cx="3755993" cy="2283386"/>
        </p:xfrm>
        <a:graphic>
          <a:graphicData uri="http://schemas.openxmlformats.org/drawingml/2006/table">
            <a:tbl>
              <a:tblPr firstRow="1" bandRow="1">
                <a:tableStyleId>{5C22544A-7EE6-4342-B048-85BDC9FD1C3A}</a:tableStyleId>
              </a:tblPr>
              <a:tblGrid>
                <a:gridCol w="3755993">
                  <a:extLst>
                    <a:ext uri="{9D8B030D-6E8A-4147-A177-3AD203B41FA5}">
                      <a16:colId xmlns:a16="http://schemas.microsoft.com/office/drawing/2014/main" val="3287607563"/>
                    </a:ext>
                  </a:extLst>
                </a:gridCol>
              </a:tblGrid>
              <a:tr h="464496">
                <a:tc>
                  <a:txBody>
                    <a:bodyPr/>
                    <a:lstStyle/>
                    <a:p>
                      <a:pPr algn="l"/>
                      <a:r>
                        <a:rPr lang="en-GB" sz="1600" b="1" i="0" noProof="0" dirty="0">
                          <a:latin typeface="Century Gothic" panose="020B0502020202020204" pitchFamily="34" charset="0"/>
                        </a:rPr>
                        <a:t>Questions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1818890">
                <a:tc>
                  <a:txBody>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Suggest what effect weaker teeth would have on sharks.</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Explain why the pH of seawater will decrease if it absorbs more carbon dioxide.</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Suggest why the teeth become weaker in more acidic water. </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bl>
          </a:graphicData>
        </a:graphic>
      </p:graphicFrame>
    </p:spTree>
    <p:extLst>
      <p:ext uri="{BB962C8B-B14F-4D97-AF65-F5344CB8AC3E}">
        <p14:creationId xmlns:p14="http://schemas.microsoft.com/office/powerpoint/2010/main" val="4064198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4303df1-f625-401d-870a-accd1b2b7593">
      <Value>33</Value>
      <Value>30</Value>
      <Value>316</Value>
      <Value>7</Value>
      <Value>41</Value>
      <Value>52</Value>
      <Value>51</Value>
    </TaxCatchAll>
    <lcf76f155ced4ddcb4097134ff3c332f xmlns="61f0da82-2578-483f-a9dc-d31970063fa6">
      <Terms xmlns="http://schemas.microsoft.com/office/infopath/2007/PartnerControls"/>
    </lcf76f155ced4ddcb4097134ff3c332f>
    <n7b504db7a1f4121af62d7dde2f43036 xmlns="61f0da82-2578-483f-a9dc-d31970063fa6">
      <Terms xmlns="http://schemas.microsoft.com/office/infopath/2007/PartnerControls">
        <TermInfo xmlns="http://schemas.microsoft.com/office/infopath/2007/PartnerControls">
          <TermName xmlns="http://schemas.microsoft.com/office/infopath/2007/PartnerControls">Education</TermName>
          <TermId xmlns="http://schemas.microsoft.com/office/infopath/2007/PartnerControls">6f01d4b6-f8a8-4b3c-8e47-a0b2d31f46b9</TermId>
        </TermInfo>
      </Terms>
    </n7b504db7a1f4121af62d7dde2f43036>
    <b9de0c3256d748e284af5b40895c1451 xmlns="61f0da82-2578-483f-a9dc-d31970063fa6">
      <Terms xmlns="http://schemas.microsoft.com/office/infopath/2007/PartnerControls">
        <TermInfo xmlns="http://schemas.microsoft.com/office/infopath/2007/PartnerControls">
          <TermName xmlns="http://schemas.microsoft.com/office/infopath/2007/PartnerControls">Education</TermName>
          <TermId xmlns="http://schemas.microsoft.com/office/infopath/2007/PartnerControls">d2840a79-f070-44ee-81f4-348f0646ea6c</TermId>
        </TermInfo>
      </Terms>
    </b9de0c3256d748e284af5b40895c1451>
    <b569b86bd8fd46f693512e8bddacb3f6 xmlns="61f0da82-2578-483f-a9dc-d31970063fa6">
      <Terms xmlns="http://schemas.microsoft.com/office/infopath/2007/PartnerControls">
        <TermInfo xmlns="http://schemas.microsoft.com/office/infopath/2007/PartnerControls">
          <TermName xmlns="http://schemas.microsoft.com/office/infopath/2007/PartnerControls">Slides</TermName>
          <TermId xmlns="http://schemas.microsoft.com/office/infopath/2007/PartnerControls">0bd534e9-81ec-473e-8648-f3a49aec7b24</TermId>
        </TermInfo>
      </Terms>
    </b569b86bd8fd46f693512e8bddacb3f6>
    <i10d55677a0f46eeb3909f8b19131c80 xmlns="61f0da82-2578-483f-a9dc-d31970063fa6">
      <Terms xmlns="http://schemas.microsoft.com/office/infopath/2007/PartnerControls">
        <TermInfo xmlns="http://schemas.microsoft.com/office/infopath/2007/PartnerControls">
          <TermName xmlns="http://schemas.microsoft.com/office/infopath/2007/PartnerControls">Education in Chemistry</TermName>
          <TermId xmlns="http://schemas.microsoft.com/office/infopath/2007/PartnerControls">88c676fb-4f12-4aea-9455-9b66df1d1cf1</TermId>
        </TermInfo>
      </Terms>
    </i10d55677a0f46eeb3909f8b19131c80>
    <d5ec952c3671439b9c1b97dc2ac5212f xmlns="61f0da82-2578-483f-a9dc-d31970063fa6">
      <Terms xmlns="http://schemas.microsoft.com/office/infopath/2007/PartnerControls">
        <TermInfo xmlns="http://schemas.microsoft.com/office/infopath/2007/PartnerControls">
          <TermName xmlns="http://schemas.microsoft.com/office/infopath/2007/PartnerControls">January</TermName>
          <TermId xmlns="http://schemas.microsoft.com/office/infopath/2007/PartnerControls">b634972c-2679-4a86-9647-df19ada2b0e0</TermId>
        </TermInfo>
        <TermInfo xmlns="http://schemas.microsoft.com/office/infopath/2007/PartnerControls">
          <TermName xmlns="http://schemas.microsoft.com/office/infopath/2007/PartnerControls">2026</TermName>
          <TermId xmlns="http://schemas.microsoft.com/office/infopath/2007/PartnerControls">7e6aac3d-800f-4302-944f-6a5eec8e3838</TermId>
        </TermInfo>
        <TermInfo xmlns="http://schemas.microsoft.com/office/infopath/2007/PartnerControls">
          <TermName xmlns="http://schemas.microsoft.com/office/infopath/2007/PartnerControls">Edit</TermName>
          <TermId xmlns="http://schemas.microsoft.com/office/infopath/2007/PartnerControls">bdea254f-fa70-473e-9eed-a8278b15aa0d</TermId>
        </TermInfo>
      </Terms>
    </d5ec952c3671439b9c1b97dc2ac521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87D5CA3E2267642B95400476F97BAA6" ma:contentTypeVersion="22" ma:contentTypeDescription="Create a new document." ma:contentTypeScope="" ma:versionID="890eaba2e096ce35da5997ce3822543b">
  <xsd:schema xmlns:xsd="http://www.w3.org/2001/XMLSchema" xmlns:xs="http://www.w3.org/2001/XMLSchema" xmlns:p="http://schemas.microsoft.com/office/2006/metadata/properties" xmlns:ns2="61f0da82-2578-483f-a9dc-d31970063fa6" xmlns:ns3="44303df1-f625-401d-870a-accd1b2b7593" targetNamespace="http://schemas.microsoft.com/office/2006/metadata/properties" ma:root="true" ma:fieldsID="a3b3b2afac0e32c8af92edb3021ef657" ns2:_="" ns3:_="">
    <xsd:import namespace="61f0da82-2578-483f-a9dc-d31970063fa6"/>
    <xsd:import namespace="44303df1-f625-401d-870a-accd1b2b7593"/>
    <xsd:element name="properties">
      <xsd:complexType>
        <xsd:sequence>
          <xsd:element name="documentManagement">
            <xsd:complexType>
              <xsd:all>
                <xsd:element ref="ns2:n7b504db7a1f4121af62d7dde2f43036" minOccurs="0"/>
                <xsd:element ref="ns3:TaxCatchAll" minOccurs="0"/>
                <xsd:element ref="ns2:b569b86bd8fd46f693512e8bddacb3f6" minOccurs="0"/>
                <xsd:element ref="ns2:b9de0c3256d748e284af5b40895c1451" minOccurs="0"/>
                <xsd:element ref="ns2:i10d55677a0f46eeb3909f8b19131c80" minOccurs="0"/>
                <xsd:element ref="ns2:d5ec952c3671439b9c1b97dc2ac5212f"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f0da82-2578-483f-a9dc-d31970063fa6" elementFormDefault="qualified">
    <xsd:import namespace="http://schemas.microsoft.com/office/2006/documentManagement/types"/>
    <xsd:import namespace="http://schemas.microsoft.com/office/infopath/2007/PartnerControls"/>
    <xsd:element name="n7b504db7a1f4121af62d7dde2f43036" ma:index="9" ma:taxonomy="true" ma:internalName="n7b504db7a1f4121af62d7dde2f43036" ma:taxonomyFieldName="Directorate_x002f_Team_x002f_Function" ma:displayName="Directorate/Team/Function" ma:default="" ma:fieldId="{77b504db-7a1f-4121-af62-d7dde2f43036}" ma:taxonomyMulti="true" ma:sspId="acd698d5-2c6c-40f3-87af-cb5c6c865f62" ma:termSetId="6f21a7af-7e80-4763-b0f3-f88080127d59" ma:anchorId="00000000-0000-0000-0000-000000000000" ma:open="false" ma:isKeyword="false">
      <xsd:complexType>
        <xsd:sequence>
          <xsd:element ref="pc:Terms" minOccurs="0" maxOccurs="1"/>
        </xsd:sequence>
      </xsd:complexType>
    </xsd:element>
    <xsd:element name="b569b86bd8fd46f693512e8bddacb3f6" ma:index="12" ma:taxonomy="true" ma:internalName="b569b86bd8fd46f693512e8bddacb3f6" ma:taxonomyFieldName="Document_x0020_Type" ma:displayName="Document Type" ma:default="" ma:fieldId="{b569b86b-d8fd-46f6-9351-2e8bddacb3f6}" ma:taxonomyMulti="true" ma:sspId="acd698d5-2c6c-40f3-87af-cb5c6c865f62" ma:termSetId="0e861dca-3791-4471-a8b5-1ac06fdd1e89" ma:anchorId="00000000-0000-0000-0000-000000000000" ma:open="false" ma:isKeyword="false">
      <xsd:complexType>
        <xsd:sequence>
          <xsd:element ref="pc:Terms" minOccurs="0" maxOccurs="1"/>
        </xsd:sequence>
      </xsd:complexType>
    </xsd:element>
    <xsd:element name="b9de0c3256d748e284af5b40895c1451" ma:index="14" ma:taxonomy="true" ma:internalName="b9de0c3256d748e284af5b40895c1451" ma:taxonomyFieldName="Platform_x002f_Software" ma:displayName="Platform/Software" ma:default="" ma:fieldId="{b9de0c32-56d7-48e2-84af-5b40895c1451}" ma:taxonomyMulti="true" ma:sspId="acd698d5-2c6c-40f3-87af-cb5c6c865f62" ma:termSetId="5ec93098-1380-4d9d-a407-4f2fa6590381" ma:anchorId="00000000-0000-0000-0000-000000000000" ma:open="false" ma:isKeyword="false">
      <xsd:complexType>
        <xsd:sequence>
          <xsd:element ref="pc:Terms" minOccurs="0" maxOccurs="1"/>
        </xsd:sequence>
      </xsd:complexType>
    </xsd:element>
    <xsd:element name="i10d55677a0f46eeb3909f8b19131c80" ma:index="16" ma:taxonomy="true" ma:internalName="i10d55677a0f46eeb3909f8b19131c80" ma:taxonomyFieldName="Project_x002f_Product" ma:displayName="Project/Product" ma:default="" ma:fieldId="{210d5567-7a0f-46ee-b390-9f8b19131c80}" ma:taxonomyMulti="true" ma:sspId="acd698d5-2c6c-40f3-87af-cb5c6c865f62" ma:termSetId="b5afdfc8-a30d-4e9f-963f-82651d355fa4" ma:anchorId="00000000-0000-0000-0000-000000000000" ma:open="false" ma:isKeyword="false">
      <xsd:complexType>
        <xsd:sequence>
          <xsd:element ref="pc:Terms" minOccurs="0" maxOccurs="1"/>
        </xsd:sequence>
      </xsd:complexType>
    </xsd:element>
    <xsd:element name="d5ec952c3671439b9c1b97dc2ac5212f" ma:index="18" ma:taxonomy="true" ma:internalName="d5ec952c3671439b9c1b97dc2ac5212f" ma:taxonomyFieldName="Watchword" ma:displayName="Watchword" ma:default="" ma:fieldId="{d5ec952c-3671-439b-9c1b-97dc2ac5212f}" ma:taxonomyMulti="true" ma:sspId="acd698d5-2c6c-40f3-87af-cb5c6c865f62" ma:termSetId="1f8212ee-fa5e-40cf-a106-3e9510d6c62d" ma:anchorId="00000000-0000-0000-0000-000000000000" ma:open="false" ma:isKeyword="false">
      <xsd:complexType>
        <xsd:sequence>
          <xsd:element ref="pc:Terms" minOccurs="0" maxOccurs="1"/>
        </xsd:sequence>
      </xsd:complexType>
    </xsd:element>
    <xsd:element name="MediaServiceMetadata" ma:index="19" nillable="true" ma:displayName="MediaServiceMetadata" ma:hidden="true" ma:internalName="MediaServiceMetadata" ma:readOnly="true">
      <xsd:simpleType>
        <xsd:restriction base="dms:Note"/>
      </xsd:simpleType>
    </xsd:element>
    <xsd:element name="MediaServiceFastMetadata" ma:index="20" nillable="true" ma:displayName="MediaServiceFastMetadata" ma:hidden="true" ma:internalName="MediaServiceFastMetadata"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OCR" ma:index="25" nillable="true" ma:displayName="Extracted Text" ma:internalName="MediaServiceOCR" ma:readOnly="true">
      <xsd:simpleType>
        <xsd:restriction base="dms:Note">
          <xsd:maxLength value="255"/>
        </xsd:restriction>
      </xsd:simpleType>
    </xsd:element>
    <xsd:element name="MediaServiceGenerationTime" ma:index="26" nillable="true" ma:displayName="MediaServiceGenerationTime" ma:hidden="true" ma:internalName="MediaServiceGenerationTime" ma:readOnly="true">
      <xsd:simpleType>
        <xsd:restriction base="dms:Text"/>
      </xsd:simpleType>
    </xsd:element>
    <xsd:element name="MediaServiceEventHashCode" ma:index="27" nillable="true" ma:displayName="MediaServiceEventHashCode" ma:hidden="true" ma:internalName="MediaServiceEventHashCode" ma:readOnly="true">
      <xsd:simpleType>
        <xsd:restriction base="dms:Text"/>
      </xsd:simpleType>
    </xsd:element>
    <xsd:element name="MediaServiceLocation" ma:index="28" nillable="true" ma:displayName="Location" ma:indexed="true" ma:internalName="MediaServiceLocation" ma:readOnly="true">
      <xsd:simpleType>
        <xsd:restriction base="dms:Text"/>
      </xsd:simpleType>
    </xsd:element>
    <xsd:element name="MediaLengthInSeconds" ma:index="2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4303df1-f625-401d-870a-accd1b2b7593"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5519040-3cf5-4337-a4d6-3c4812ac86d8}" ma:internalName="TaxCatchAll" ma:showField="CatchAllData" ma:web="44303df1-f625-401d-870a-accd1b2b759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E32765-0D1B-4967-A921-DBD855E7514C}">
  <ds:schemaRefs>
    <ds:schemaRef ds:uri="61f0da82-2578-483f-a9dc-d31970063fa6"/>
    <ds:schemaRef ds:uri="http://schemas.microsoft.com/office/infopath/2007/PartnerControls"/>
    <ds:schemaRef ds:uri="http://purl.org/dc/elements/1.1/"/>
    <ds:schemaRef ds:uri="http://schemas.microsoft.com/office/2006/documentManagement/types"/>
    <ds:schemaRef ds:uri="http://schemas.microsoft.com/office/2006/metadata/properties"/>
    <ds:schemaRef ds:uri="http://purl.org/dc/terms/"/>
    <ds:schemaRef ds:uri="http://schemas.openxmlformats.org/package/2006/metadata/core-properties"/>
    <ds:schemaRef ds:uri="44303df1-f625-401d-870a-accd1b2b7593"/>
    <ds:schemaRef ds:uri="http://www.w3.org/XML/1998/namespace"/>
    <ds:schemaRef ds:uri="http://purl.org/dc/dcmitype/"/>
  </ds:schemaRefs>
</ds:datastoreItem>
</file>

<file path=customXml/itemProps2.xml><?xml version="1.0" encoding="utf-8"?>
<ds:datastoreItem xmlns:ds="http://schemas.openxmlformats.org/officeDocument/2006/customXml" ds:itemID="{59ACA6E7-69CA-4141-9CDF-8CAEF97988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f0da82-2578-483f-a9dc-d31970063fa6"/>
    <ds:schemaRef ds:uri="44303df1-f625-401d-870a-accd1b2b75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24FF2A0-C252-4A30-8EDD-02E4F295A90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TotalTime>
  <Words>285</Words>
  <Application>Microsoft Office PowerPoint</Application>
  <PresentationFormat>Widescreen</PresentationFormat>
  <Paragraphs>16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Ocean acidification and shark tooth corrosion      </vt:lpstr>
    </vt:vector>
  </TitlesOfParts>
  <Manager/>
  <Company>Royal Society of Chemistry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Ocean acidification and shark tooth corrosion summary slide</dc:title>
  <dc:creator>Royal Society of Chemistry</dc:creator>
  <cp:keywords>ocean acidification, climate change, acidity, pH, carbon dioxide levels, shark, teeth, corrosion,</cp:keywords>
  <dc:description>From Ocean acidification could cause shark tooth corrosion, https://rsc.li/3JABdT8, in Education in Chemistry</dc:description>
  <cp:lastModifiedBy>Georgia Murphy</cp:lastModifiedBy>
  <cp:revision>1</cp:revision>
  <dcterms:created xsi:type="dcterms:W3CDTF">2022-07-21T16:12:38Z</dcterms:created>
  <dcterms:modified xsi:type="dcterms:W3CDTF">2025-11-11T11:18:39Z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0x010100287D5CA3E2267642B95400476F97BAA6</vt:lpwstr>
  </property>
  <property fmtid="{D5CDD505-2E9C-101B-9397-08002B2CF9AE}" pid="3" name="Project/Product">
    <vt:lpwstr>33;#Education in Chemistry|88c676fb-4f12-4aea-9455-9b66df1d1cf1</vt:lpwstr>
  </property>
  <property fmtid="{D5CDD505-2E9C-101B-9397-08002B2CF9AE}" pid="4" name="Document_x0020_Type">
    <vt:lpwstr>316;#Slides|0bd534e9-81ec-473e-8648-f3a49aec7b24</vt:lpwstr>
  </property>
  <property fmtid="{D5CDD505-2E9C-101B-9397-08002B2CF9AE}" pid="5" name="MediaServiceImageTags">
    <vt:lpwstr/>
  </property>
  <property fmtid="{D5CDD505-2E9C-101B-9397-08002B2CF9AE}" pid="6" name="Directorate/Team/Function">
    <vt:lpwstr>7;#Education|6f01d4b6-f8a8-4b3c-8e47-a0b2d31f46b9</vt:lpwstr>
  </property>
  <property fmtid="{D5CDD505-2E9C-101B-9397-08002B2CF9AE}" pid="7" name="Platform_x002f_Software">
    <vt:lpwstr>30;#Education|d2840a79-f070-44ee-81f4-348f0646ea6c</vt:lpwstr>
  </property>
  <property fmtid="{D5CDD505-2E9C-101B-9397-08002B2CF9AE}" pid="8" name="Watchword">
    <vt:lpwstr>51;#January|b634972c-2679-4a86-9647-df19ada2b0e0;#52;#2026|7e6aac3d-800f-4302-944f-6a5eec8e3838;#41;#Edit|bdea254f-fa70-473e-9eed-a8278b15aa0d</vt:lpwstr>
  </property>
  <property fmtid="{D5CDD505-2E9C-101B-9397-08002B2CF9AE}" pid="9" name="Project_x002f_Product">
    <vt:lpwstr>33;#Education in Chemistry|88c676fb-4f12-4aea-9455-9b66df1d1cf1</vt:lpwstr>
  </property>
  <property fmtid="{D5CDD505-2E9C-101B-9397-08002B2CF9AE}" pid="10" name="Directorate_x002f_Team_x002f_Function">
    <vt:lpwstr>7;#Education|6f01d4b6-f8a8-4b3c-8e47-a0b2d31f46b9</vt:lpwstr>
  </property>
  <property fmtid="{D5CDD505-2E9C-101B-9397-08002B2CF9AE}" pid="11" name="Platform/Software">
    <vt:lpwstr>30;#Education|d2840a79-f070-44ee-81f4-348f0646ea6c</vt:lpwstr>
  </property>
  <property fmtid="{D5CDD505-2E9C-101B-9397-08002B2CF9AE}" pid="12" name="Document Type">
    <vt:lpwstr>316;#Slides|0bd534e9-81ec-473e-8648-f3a49aec7b24</vt:lpwstr>
  </property>
</Properties>
</file>