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6"/>
  </p:notesMasterIdLst>
  <p:sldIdLst>
    <p:sldId id="2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F33E79-8562-4DA6-B159-928455F53932}" v="17" dt="2026-05-29T08:08:52.0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81625" autoAdjust="0"/>
  </p:normalViewPr>
  <p:slideViewPr>
    <p:cSldViewPr snapToGrid="0" snapToObjects="1">
      <p:cViewPr varScale="1">
        <p:scale>
          <a:sx n="84" d="100"/>
          <a:sy n="84" d="100"/>
        </p:scale>
        <p:origin x="272" y="-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9FEE6-68B1-4863-9977-3A95633844E7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AEAF9-7482-4645-9523-1778CA738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348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 Defnyddiwch hwn fel man cychwyn gwers wrth addysgu isotopau.</a:t>
            </a:r>
          </a:p>
          <a:p>
            <a:endParaRPr lang="en-GB" dirty="0"/>
          </a:p>
          <a:p>
            <a:r>
              <a:rPr lang="cy-GB"/>
              <a:t>Atebion</a:t>
            </a:r>
          </a:p>
          <a:p>
            <a:pPr marL="228600" indent="-228600">
              <a:buAutoNum type="arabicPeriod"/>
            </a:pPr>
            <a:r>
              <a:rPr lang="cy-GB" baseline="0"/>
              <a:t>Mae gan isotopau elfen yr un nifer o brotonau a niferoedd gwahanol o niwtronau.</a:t>
            </a:r>
          </a:p>
          <a:p>
            <a:pPr marL="228600" indent="-228600">
              <a:buAutoNum type="arabicPeriod"/>
            </a:pPr>
            <a:r>
              <a:rPr lang="cy-GB" baseline="0"/>
              <a:t>Wyth proton ac 20 niwtron.</a:t>
            </a:r>
          </a:p>
          <a:p>
            <a:pPr marL="228600" indent="-228600">
              <a:buAutoNum type="arabicPeriod"/>
            </a:pPr>
            <a:r>
              <a:rPr lang="cy-GB" baseline="0"/>
              <a:t>Mae’r niwclysau’n colli pedwar niwtron yr un.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AEAF9-7482-4645-9523-1778CA7384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78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05D642-4592-B14D-98B6-B60260A64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5/28/2026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daF70Z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hyperlink" Target="https://rsc.li/49FucJ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621513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Newyddion am ymchwil gwyddoniaeth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Ocsigen-28: yr isotop ocsigen trymaf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C49F36-B0B9-49E7-B398-03B87BDA45BB}"/>
              </a:ext>
            </a:extLst>
          </p:cNvPr>
          <p:cNvSpPr txBox="1">
            <a:spLocks/>
          </p:cNvSpPr>
          <p:nvPr/>
        </p:nvSpPr>
        <p:spPr>
          <a:xfrm>
            <a:off x="540000" y="1055282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1600" dirty="0">
                <a:solidFill>
                  <a:schemeClr val="tx1"/>
                </a:solidFill>
              </a:rPr>
              <a:t>Sleid gan Neil Goalby. Ar gael yn </a:t>
            </a:r>
            <a:r>
              <a:rPr lang="cy-GB" sz="1600" dirty="0">
                <a:hlinkClick r:id="rId3"/>
              </a:rPr>
              <a:t>rsc.li/4daF70Z</a:t>
            </a:r>
            <a:endParaRPr lang="cy-GB" sz="1600" dirty="0">
              <a:hlinkClick r:id="rId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570" y="1569115"/>
            <a:ext cx="5940000" cy="5040000"/>
          </a:xfrm>
        </p:spPr>
        <p:txBody>
          <a:bodyPr>
            <a:noAutofit/>
          </a:bodyPr>
          <a:lstStyle/>
          <a:p>
            <a:r>
              <a:rPr lang="cy-GB" sz="2000" dirty="0"/>
              <a:t>Mae ymchwilwyr wedi gwneud ocsigen-28, yr isotop ocsigen trymaf, drwy beledu beryliwm â chalsiwm-48. Creodd hyn rywfaint o fflworin-29, a oedd wedyn yn cael ei danio at hydrogen hylifol, gan achosi iddo golli proton, gan gynhyrchu niwclysau ocsigen-28. </a:t>
            </a:r>
          </a:p>
          <a:p>
            <a:r>
              <a:rPr lang="cy-GB" sz="2000" dirty="0"/>
              <a:t>Gall astudio isotopau sydd â chymarebau niwtronau-i-brotonau anarferol roi gwybodaeth am niwclysau atomig, yn enwedig niwclysau sydd â ‘nifer hudol’ o brotonau neu niwtronau, yr ydym yn gwybod eu bod yn anarferol o sefydlog. Darganfyddodd yr ymchwilwyr nad oedd ocsigen-28 yn sefydlog. Dim ond am gyfnod byr y ffurfiodd y niwclysau, cyn dadfeilio i fod yn ocsigen-24. </a:t>
            </a:r>
          </a:p>
          <a:p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FFA1DA3-2756-4B86-87AD-EE8721950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6796657" y="3705581"/>
            <a:ext cx="3755994" cy="5477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600" i="1">
                <a:solidFill>
                  <a:srgbClr val="C8102E"/>
                </a:solidFill>
              </a:rPr>
              <a:t>Gwyddonwyr yn creu ocsigen-28, yr isotop trymaf, ac yn darganfod ei ansefydlogrwydd annisgwyl</a:t>
            </a: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EA1A01F-587E-4473-9318-709907EEC9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509726"/>
              </p:ext>
            </p:extLst>
          </p:nvPr>
        </p:nvGraphicFramePr>
        <p:xfrm>
          <a:off x="6796657" y="4526845"/>
          <a:ext cx="3755993" cy="2085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5993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</a:tblGrid>
              <a:tr h="423544">
                <a:tc>
                  <a:txBody>
                    <a:bodyPr/>
                    <a:lstStyle/>
                    <a:p>
                      <a:pPr algn="l"/>
                      <a:r>
                        <a:rPr lang="cy-GB" sz="1600" b="1" i="0">
                          <a:latin typeface="Century Gothic" panose="020B0502020202020204" pitchFamily="34" charset="0"/>
                        </a:rPr>
                        <a:t>Cwestiynau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6615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cy-GB" sz="1600" b="0" i="0" baseline="0">
                          <a:latin typeface="Century Gothic" panose="020B0502020202020204" pitchFamily="34" charset="0"/>
                        </a:rPr>
                        <a:t>Beth yw ystyr y term isotop?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buAutoNum type="arabicPeriod"/>
                      </a:pPr>
                      <a:r>
                        <a:rPr lang="cy-GB" sz="1600" b="0" i="0" baseline="0">
                          <a:latin typeface="Century Gothic" panose="020B0502020202020204" pitchFamily="34" charset="0"/>
                        </a:rPr>
                        <a:t>Rhowch nifer y protonau a’r niwtronau mewn ocsigen-28.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buAutoNum type="arabicPeriod"/>
                      </a:pPr>
                      <a:r>
                        <a:rPr lang="cy-GB" sz="1600" b="0" i="0" baseline="0">
                          <a:latin typeface="Century Gothic" panose="020B0502020202020204" pitchFamily="34" charset="0"/>
                        </a:rPr>
                        <a:t>Awgrymwch sut mae ocsigen-28 yn dadfeilio i fod yn ocsigen-24.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75E2D19-E3DF-A450-9AB7-76B649665B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 rot="16200000">
            <a:off x="9191685" y="2096702"/>
            <a:ext cx="30274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 b="0" i="0">
                <a:solidFill>
                  <a:srgbClr val="172B4D"/>
                </a:solidFill>
                <a:effectLst/>
                <a:latin typeface="-apple-system"/>
              </a:rPr>
              <a:t>© Y Gymdeithas Gemeg Frenhinol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8B292F-C975-35D4-5788-36F543B9F4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798643" y="1115784"/>
            <a:ext cx="3752019" cy="250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198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424FF2A0-C252-4A30-8EDD-02E4F295A9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7FAF13-9AF5-477D-A451-E4A2D52F26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BE32765-0D1B-4967-A921-DBD855E7514C}">
  <ds:schemaRefs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terms/"/>
    <ds:schemaRef ds:uri="5c7d88b2-bc5d-47d8-b067-5f30c82b40fb"/>
    <ds:schemaRef ds:uri="http://purl.org/dc/elements/1.1/"/>
    <ds:schemaRef ds:uri="http://schemas.microsoft.com/office/infopath/2007/PartnerControls"/>
    <ds:schemaRef ds:uri="9e3c562f-56b0-4bc9-96c8-d04b0986855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-apple-system</vt:lpstr>
      <vt:lpstr>Arial</vt:lpstr>
      <vt:lpstr>Calibri</vt:lpstr>
      <vt:lpstr>Calibri Light</vt:lpstr>
      <vt:lpstr>Century Gothic</vt:lpstr>
      <vt:lpstr>Office Theme</vt:lpstr>
      <vt:lpstr>Ocsigen-28: yr isotop ocsigen trymaf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Oxygen-28 is the heaviest oxygen isotope seen CYM</dc:title>
  <dc:creator/>
  <cp:keywords>Science; research; news; teaching; context; secondary; atomic structure; isotopes; 14–16 learners</cp:keywords>
  <dc:description>From Education in Chemistry Oxygen-28 is the heaviest oxygen isotope ever seen https://rsc.li/4daF70Z</dc:description>
  <cp:lastModifiedBy/>
  <cp:revision>1</cp:revision>
  <dcterms:created xsi:type="dcterms:W3CDTF">2022-07-21T16:12:38Z</dcterms:created>
  <dcterms:modified xsi:type="dcterms:W3CDTF">2026-05-29T08:09:13Z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0x010100E45D359969893149933A4D4A74E189F8</vt:lpwstr>
  </property>
</Properties>
</file>