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</p:sldMasterIdLst>
  <p:notesMasterIdLst>
    <p:notesMasterId r:id="rId7"/>
  </p:notesMasterIdLst>
  <p:sldIdLst>
    <p:sldId id="263" r:id="rId5"/>
    <p:sldId id="273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8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erine Hartop" initials="KH" lastIdx="1" clrIdx="0">
    <p:extLst>
      <p:ext uri="{19B8F6BF-5375-455C-9EA6-DF929625EA0E}">
        <p15:presenceInfo xmlns:p15="http://schemas.microsoft.com/office/powerpoint/2012/main" userId="S-1-5-21-1805851971-1264261665-475923621-2872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585A"/>
    <a:srgbClr val="DA1883"/>
    <a:srgbClr val="FF9E1B"/>
    <a:srgbClr val="E7E6E6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B61B59-6C9C-444A-8BCF-AA9B0E693114}" v="8" dt="2026-06-10T12:00:34.7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0" autoAdjust="0"/>
    <p:restoredTop sz="73123" autoAdjust="0"/>
  </p:normalViewPr>
  <p:slideViewPr>
    <p:cSldViewPr snapToGrid="0" snapToObjects="1">
      <p:cViewPr varScale="1">
        <p:scale>
          <a:sx n="81" d="100"/>
          <a:sy n="81" d="100"/>
        </p:scale>
        <p:origin x="1758" y="78"/>
      </p:cViewPr>
      <p:guideLst>
        <p:guide orient="horz" pos="268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Sycamore" userId="b4770bae-8292-4e0f-8212-963b4c6b3ded" providerId="ADAL" clId="{5132BCB8-2042-4563-B85A-A555447B6316}"/>
    <pc:docChg chg="undo custSel modSld">
      <pc:chgData name="Hannah Sycamore" userId="b4770bae-8292-4e0f-8212-963b4c6b3ded" providerId="ADAL" clId="{5132BCB8-2042-4563-B85A-A555447B6316}" dt="2026-06-10T11:58:51.180" v="40" actId="1076"/>
      <pc:docMkLst>
        <pc:docMk/>
      </pc:docMkLst>
      <pc:sldChg chg="modSp mod">
        <pc:chgData name="Hannah Sycamore" userId="b4770bae-8292-4e0f-8212-963b4c6b3ded" providerId="ADAL" clId="{5132BCB8-2042-4563-B85A-A555447B6316}" dt="2026-06-10T11:58:38.614" v="38" actId="207"/>
        <pc:sldMkLst>
          <pc:docMk/>
          <pc:sldMk cId="4263793917" sldId="263"/>
        </pc:sldMkLst>
        <pc:spChg chg="mod">
          <ac:chgData name="Hannah Sycamore" userId="b4770bae-8292-4e0f-8212-963b4c6b3ded" providerId="ADAL" clId="{5132BCB8-2042-4563-B85A-A555447B6316}" dt="2026-06-10T11:57:46.236" v="26" actId="27636"/>
          <ac:spMkLst>
            <pc:docMk/>
            <pc:sldMk cId="4263793917" sldId="263"/>
            <ac:spMk id="4" creationId="{46D93CE8-DF7B-584A-90B2-D75DC0F3F499}"/>
          </ac:spMkLst>
        </pc:spChg>
        <pc:spChg chg="mod">
          <ac:chgData name="Hannah Sycamore" userId="b4770bae-8292-4e0f-8212-963b4c6b3ded" providerId="ADAL" clId="{5132BCB8-2042-4563-B85A-A555447B6316}" dt="2026-06-10T11:56:28.429" v="0" actId="1076"/>
          <ac:spMkLst>
            <pc:docMk/>
            <pc:sldMk cId="4263793917" sldId="263"/>
            <ac:spMk id="7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6-10T11:58:38.614" v="38" actId="207"/>
          <ac:spMkLst>
            <pc:docMk/>
            <pc:sldMk cId="4263793917" sldId="263"/>
            <ac:spMk id="9" creationId="{00000000-0000-0000-0000-000000000000}"/>
          </ac:spMkLst>
        </pc:spChg>
      </pc:sldChg>
      <pc:sldChg chg="addSp delSp modSp mod">
        <pc:chgData name="Hannah Sycamore" userId="b4770bae-8292-4e0f-8212-963b4c6b3ded" providerId="ADAL" clId="{5132BCB8-2042-4563-B85A-A555447B6316}" dt="2026-06-10T11:58:51.180" v="40" actId="1076"/>
        <pc:sldMkLst>
          <pc:docMk/>
          <pc:sldMk cId="102315603" sldId="273"/>
        </pc:sldMkLst>
        <pc:spChg chg="del mod">
          <ac:chgData name="Hannah Sycamore" userId="b4770bae-8292-4e0f-8212-963b4c6b3ded" providerId="ADAL" clId="{5132BCB8-2042-4563-B85A-A555447B6316}" dt="2026-06-10T11:56:59.735" v="5" actId="478"/>
          <ac:spMkLst>
            <pc:docMk/>
            <pc:sldMk cId="102315603" sldId="273"/>
            <ac:spMk id="4" creationId="{46D93CE8-DF7B-584A-90B2-D75DC0F3F499}"/>
          </ac:spMkLst>
        </pc:spChg>
        <pc:spChg chg="mod">
          <ac:chgData name="Hannah Sycamore" userId="b4770bae-8292-4e0f-8212-963b4c6b3ded" providerId="ADAL" clId="{5132BCB8-2042-4563-B85A-A555447B6316}" dt="2026-06-10T11:58:51.180" v="40" actId="1076"/>
          <ac:spMkLst>
            <pc:docMk/>
            <pc:sldMk cId="102315603" sldId="273"/>
            <ac:spMk id="5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6-10T11:57:55.621" v="27" actId="1076"/>
          <ac:spMkLst>
            <pc:docMk/>
            <pc:sldMk cId="102315603" sldId="273"/>
            <ac:spMk id="7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6-10T11:58:44.866" v="39"/>
          <ac:spMkLst>
            <pc:docMk/>
            <pc:sldMk cId="102315603" sldId="273"/>
            <ac:spMk id="9" creationId="{00000000-0000-0000-0000-000000000000}"/>
          </ac:spMkLst>
        </pc:spChg>
        <pc:spChg chg="add del mod">
          <ac:chgData name="Hannah Sycamore" userId="b4770bae-8292-4e0f-8212-963b4c6b3ded" providerId="ADAL" clId="{5132BCB8-2042-4563-B85A-A555447B6316}" dt="2026-06-10T11:57:01.491" v="6" actId="478"/>
          <ac:spMkLst>
            <pc:docMk/>
            <pc:sldMk cId="102315603" sldId="273"/>
            <ac:spMk id="11" creationId="{FDF7749D-D835-5DBA-E63E-1C1CC301458C}"/>
          </ac:spMkLst>
        </pc:spChg>
        <pc:spChg chg="add mod">
          <ac:chgData name="Hannah Sycamore" userId="b4770bae-8292-4e0f-8212-963b4c6b3ded" providerId="ADAL" clId="{5132BCB8-2042-4563-B85A-A555447B6316}" dt="2026-06-10T11:57:33.170" v="20" actId="1076"/>
          <ac:spMkLst>
            <pc:docMk/>
            <pc:sldMk cId="102315603" sldId="273"/>
            <ac:spMk id="12" creationId="{3CD55E65-09E2-5116-AED5-489B7685284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154ED3-4554-2847-B655-88FA98F1AC0A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44EFE-404B-D849-BE65-BA999C857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730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Cydnabyddiaeth am y llun:</a:t>
            </a:r>
            <a:r>
              <a:rPr lang="cy-GB" baseline="0"/>
              <a:t> Achim Hering / CC BY (https://creativecommons.org/licenses/by/3.0)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Mae’r sleid hwn yn crynhoi erthygl ddiweddar a gyhoeddwyd gan </a:t>
            </a:r>
            <a:r>
              <a:rPr lang="cy-GB" i="1"/>
              <a:t>Chemistry World</a:t>
            </a:r>
            <a:r>
              <a:rPr lang="cy-GB"/>
              <a:t>.</a:t>
            </a:r>
            <a:r>
              <a:rPr lang="cy-GB" baseline="0"/>
              <a:t> </a:t>
            </a:r>
            <a:r>
              <a:rPr lang="cy-GB"/>
              <a:t>Defnyddiwch y sleid hwn i ddechrau gwers (14-16) ar briodweddau sylweddau ïonig.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433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Cydnabyddiaeth am y llun:</a:t>
            </a:r>
            <a:r>
              <a:rPr lang="cy-GB" baseline="0"/>
              <a:t> Achim Hering / CC BY (https://creativecommons.org/licenses/by/3.0)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Mae’r sleid hwn yn crynhoi erthygl ddiweddar a gyhoeddwyd gan </a:t>
            </a:r>
            <a:r>
              <a:rPr lang="cy-GB" i="1"/>
              <a:t>Chemistry World</a:t>
            </a:r>
            <a:r>
              <a:rPr lang="cy-GB"/>
              <a:t>.</a:t>
            </a:r>
            <a:r>
              <a:rPr lang="cy-GB" baseline="0"/>
              <a:t> </a:t>
            </a:r>
            <a:r>
              <a:rPr lang="cy-GB"/>
              <a:t>Defnyddiwch y sleid hwn i ddechrau gwers (14-16) ar briodweddau sylweddau ïonig.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>
                <a:solidFill>
                  <a:srgbClr val="222222"/>
                </a:solidFill>
                <a:latin typeface="Arial" panose="020B0604020202020204" pitchFamily="34" charset="0"/>
              </a:rPr>
              <a:t>Atebion:</a:t>
            </a:r>
          </a:p>
          <a:p>
            <a:pPr marL="228600" indent="-228600">
              <a:buAutoNum type="arabicPeriod"/>
            </a:pPr>
            <a:r>
              <a:rPr lang="cy-GB"/>
              <a:t>NaCl.</a:t>
            </a:r>
          </a:p>
          <a:p>
            <a:pPr marL="228600" indent="-228600">
              <a:buAutoNum type="arabicPeriod"/>
            </a:pPr>
            <a:r>
              <a:rPr lang="cy-GB"/>
              <a:t>Ymdoddbwynt uchel, dargludedd trydanol gwael pan fo’n solet, dargludedd trydanol da pan fo’n dawdd neu’n ddyfrllyd, hydoddedd uchel mewn dŵr.</a:t>
            </a:r>
          </a:p>
          <a:p>
            <a:pPr marL="228600" indent="-228600">
              <a:buAutoNum type="arabicPeriod"/>
            </a:pPr>
            <a:r>
              <a:rPr lang="cy-GB"/>
              <a:t>Dellten ïonig enfawr.</a:t>
            </a:r>
            <a:r>
              <a:rPr lang="cy-GB" baseline="0"/>
              <a:t> </a:t>
            </a:r>
            <a:r>
              <a:rPr lang="cy-GB"/>
              <a:t>Mae cyfansoddion ïonig yn cael eu dal at ei gilydd gan rymoedd atyniad electrostatig cryf rhwng ïonau sydd â gwefr ddirgroes. Mae’r grymoedd hyn yn gweithredu ym mhob cyfeiriad yn y ddellten.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828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F06E72-FD10-384B-917A-421C42C98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49FB06-ED83-EA45-AEBD-3751AE6255D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50" y="1825625"/>
            <a:ext cx="7886700" cy="34083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420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C8ADCB8-941A-2E48-A25E-6D520F81200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77658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288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_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C4AF84-80AB-C24E-A255-17AE1204EC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00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 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able Placeholder 3">
            <a:extLst>
              <a:ext uri="{FF2B5EF4-FFF2-40B4-BE49-F238E27FC236}">
                <a16:creationId xmlns:a16="http://schemas.microsoft.com/office/drawing/2014/main" id="{2D47F291-18EF-E34E-8DD6-E5E40C8FD30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373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5941" y="630000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D10051-213D-F54D-BD3C-B61FA29442A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5720631"/>
            <a:ext cx="2615950" cy="113736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30C2941-B443-B742-A370-CFF703CA1858}"/>
              </a:ext>
            </a:extLst>
          </p:cNvPr>
          <p:cNvCxnSpPr>
            <a:cxnSpLocks/>
          </p:cNvCxnSpPr>
          <p:nvPr userDrawn="1"/>
        </p:nvCxnSpPr>
        <p:spPr>
          <a:xfrm>
            <a:off x="318000" y="5720598"/>
            <a:ext cx="85253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97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29" r:id="rId2"/>
    <p:sldLayoutId id="2147483731" r:id="rId3"/>
    <p:sldLayoutId id="2147483732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497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54585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4585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4585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rsc.li/49SNNH2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rsc.li/49SNNH2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BABC9-3627-194B-8675-4E951386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1</a:t>
            </a:fld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FB8C7A-6F1E-6C4F-84AA-61CCD4C8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140" y="140240"/>
            <a:ext cx="7886700" cy="1325563"/>
          </a:xfrm>
        </p:spPr>
        <p:txBody>
          <a:bodyPr/>
          <a:lstStyle/>
          <a:p>
            <a:r>
              <a:rPr lang="cy-GB"/>
              <a:t>Crisialau halwyn yn tyfu coesau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D93CE8-DF7B-584A-90B2-D75DC0F3F49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451" y="1602701"/>
            <a:ext cx="5464036" cy="3947493"/>
          </a:xfrm>
        </p:spPr>
        <p:txBody>
          <a:bodyPr>
            <a:normAutofit fontScale="85000" lnSpcReduction="10000"/>
          </a:bodyPr>
          <a:lstStyle/>
          <a:p>
            <a:r>
              <a:rPr lang="cy-GB" sz="1800" dirty="0"/>
              <a:t>Gallwch weld gweddillion halwyn gwyn ar strwythurau concrit yn aml. </a:t>
            </a:r>
            <a:br>
              <a:rPr lang="cy-GB" sz="1800" dirty="0"/>
            </a:br>
            <a:r>
              <a:rPr lang="cy-GB" sz="1800" dirty="0"/>
              <a:t>Mae hyn yn cael ei achosi oherwydd bod dŵr hallt yn mudo i arwyneb y deunyddiau mandyllog, lle bydd y dŵr yn anweddu, gan adael yr halwyn ar ôl. Mae’r broses yn hyll ac mae hyd yn oed yn ddinistriol. </a:t>
            </a:r>
          </a:p>
          <a:p>
            <a:r>
              <a:rPr lang="cy-GB" sz="1800" dirty="0"/>
              <a:t>Mae gwyddonwyr wedi darganfod bod crisialau halwyn yn gallu tyfu coesau bach i godi eu hunain oddi wrth arwynebau hydroffobig penodol. </a:t>
            </a:r>
            <a:br>
              <a:rPr lang="cy-GB" sz="1800" dirty="0"/>
            </a:br>
            <a:r>
              <a:rPr lang="cy-GB" sz="1800" dirty="0"/>
              <a:t>Roedd yr ymchwilwyr wedi rhoi defnynnau o ddŵr heli ar wydr silanedig sy’n ficrosgopig lyfn. Wrth i’r dŵr anweddu, mae crisialau’n ffurfio ar y rhyngwyneb dŵr–aer, gan eistedd ar eu corneli i leihau’r cyswllt â’r arwyneb. </a:t>
            </a:r>
          </a:p>
          <a:p>
            <a:r>
              <a:rPr lang="cy-GB" sz="1800" dirty="0"/>
              <a:t>Wrth i’r anweddiad fynd rhagddo, mae nifer o goesau crisialaidd bach yn tyfu ar waelod yr adeiledd, sy’n codi’r crisial cyfan oddi ar yr arwyneb. Ar dymheredd uwch, mae rhagor o goesau’n tyfu – ac yn gyflymach.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695" y="5816049"/>
            <a:ext cx="967901" cy="9679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3" t="13677" r="25995" b="4104"/>
          <a:stretch/>
        </p:blipFill>
        <p:spPr>
          <a:xfrm>
            <a:off x="6093513" y="1625040"/>
            <a:ext cx="2802836" cy="28293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74424" y="4562292"/>
            <a:ext cx="2604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200" dirty="0"/>
              <a:t>Ewlychiad sylfaenol yn dangos ymddangosiad crisialau halwyn yn tarddu o goncrit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2451" y="1189678"/>
            <a:ext cx="6989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i="1" dirty="0">
                <a:solidFill>
                  <a:srgbClr val="004976"/>
                </a:solidFill>
              </a:rPr>
              <a:t>Darllenwch yr erthygl lawn </a:t>
            </a:r>
            <a:r>
              <a:rPr lang="cy-GB" sz="1400" i="1" dirty="0">
                <a:solidFill>
                  <a:schemeClr val="tx2"/>
                </a:solidFill>
              </a:rPr>
              <a:t>yn </a:t>
            </a:r>
            <a:r>
              <a:rPr lang="cy-GB" sz="1400" i="1" dirty="0">
                <a:solidFill>
                  <a:schemeClr val="tx2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rsc.li/49SNNH2</a:t>
            </a:r>
            <a:r>
              <a:rPr lang="cy-GB" sz="1400" i="1" dirty="0">
                <a:solidFill>
                  <a:schemeClr val="tx2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4263793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BABC9-3627-194B-8675-4E951386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2</a:t>
            </a:fld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FB8C7A-6F1E-6C4F-84AA-61CCD4C8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140" y="140240"/>
            <a:ext cx="7886700" cy="1325563"/>
          </a:xfrm>
        </p:spPr>
        <p:txBody>
          <a:bodyPr/>
          <a:lstStyle/>
          <a:p>
            <a:r>
              <a:rPr lang="cy-GB"/>
              <a:t>Crisialau halwyn yn tyfu coesau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695" y="5816049"/>
            <a:ext cx="967901" cy="9679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8876" y="4686293"/>
            <a:ext cx="52591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y-GB" sz="1600" dirty="0"/>
              <a:t>Rhowch fformiwla gemegol halen.</a:t>
            </a:r>
          </a:p>
          <a:p>
            <a:pPr marL="342900" indent="-342900">
              <a:buAutoNum type="arabicPeriod"/>
            </a:pPr>
            <a:r>
              <a:rPr lang="cy-GB" sz="1600" dirty="0"/>
              <a:t>Disgrifiwch briodweddau ffisegol nodweddiadol halwyn.</a:t>
            </a:r>
          </a:p>
          <a:p>
            <a:pPr marL="342900" indent="-342900">
              <a:buAutoNum type="arabicPeriod"/>
            </a:pPr>
            <a:r>
              <a:rPr lang="cy-GB" sz="1600" dirty="0"/>
              <a:t>Disgrifiwch adeiledd a bondiau sodiwm clorid.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3" t="13677" r="25995" b="4104"/>
          <a:stretch/>
        </p:blipFill>
        <p:spPr>
          <a:xfrm>
            <a:off x="6093513" y="1625040"/>
            <a:ext cx="2802836" cy="28293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36823" y="4578571"/>
            <a:ext cx="2604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200" dirty="0"/>
              <a:t>Ewlychiad sylfaenol yn dangos ymddangosiad crisialau halwyn yn tarddu o goncrit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2787" y="1055898"/>
            <a:ext cx="6989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i="1" dirty="0">
                <a:solidFill>
                  <a:srgbClr val="004976"/>
                </a:solidFill>
              </a:rPr>
              <a:t>Darllenwch yr erthygl lawn </a:t>
            </a:r>
            <a:r>
              <a:rPr lang="cy-GB" sz="1400" i="1" dirty="0">
                <a:solidFill>
                  <a:schemeClr val="tx2"/>
                </a:solidFill>
              </a:rPr>
              <a:t>yn </a:t>
            </a:r>
            <a:r>
              <a:rPr lang="cy-GB" sz="1400" i="1" dirty="0">
                <a:solidFill>
                  <a:schemeClr val="tx2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rsc.li/49SNNH2</a:t>
            </a:r>
            <a:r>
              <a:rPr lang="cy-GB" sz="1400" i="1" dirty="0">
                <a:solidFill>
                  <a:schemeClr val="tx2"/>
                </a:solidFill>
              </a:rPr>
              <a:t> </a:t>
            </a:r>
            <a:endParaRPr lang="cy-GB" sz="1400" i="1" dirty="0">
              <a:solidFill>
                <a:srgbClr val="004976"/>
              </a:solidFill>
            </a:endParaRP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CD55E65-09E2-5116-AED5-489B7685284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72787" y="1363675"/>
            <a:ext cx="5464036" cy="3352070"/>
          </a:xfrm>
        </p:spPr>
        <p:txBody>
          <a:bodyPr>
            <a:normAutofit fontScale="77500" lnSpcReduction="20000"/>
          </a:bodyPr>
          <a:lstStyle/>
          <a:p>
            <a:r>
              <a:rPr lang="cy-GB" sz="1800" dirty="0"/>
              <a:t>Gallwch weld gweddillion halwyn gwyn ar strwythurau concrit yn aml. </a:t>
            </a:r>
            <a:br>
              <a:rPr lang="cy-GB" sz="1800" dirty="0"/>
            </a:br>
            <a:r>
              <a:rPr lang="cy-GB" sz="1800" dirty="0"/>
              <a:t>Mae hyn yn cael ei achosi oherwydd bod dŵr hallt yn mudo i arwyneb y deunyddiau mandyllog, lle bydd y dŵr yn anweddu, gan adael yr halwyn ar ôl. Mae’r broses yn hyll ac mae hyd yn oed yn ddinistriol. </a:t>
            </a:r>
          </a:p>
          <a:p>
            <a:r>
              <a:rPr lang="cy-GB" sz="1800" dirty="0"/>
              <a:t>Mae gwyddonwyr wedi darganfod bod crisialau halwyn yn gallu tyfu coesau bach i godi eu hunain oddi wrth arwynebau hydroffobig penodol. </a:t>
            </a:r>
            <a:br>
              <a:rPr lang="cy-GB" sz="1800" dirty="0"/>
            </a:br>
            <a:r>
              <a:rPr lang="cy-GB" sz="1800" dirty="0"/>
              <a:t>Roedd yr ymchwilwyr wedi rhoi defnynnau o ddŵr heli ar wydr silanedig sy’n ficrosgopig lyfn. Wrth i’r dŵr anweddu, mae crisialau’n ffurfio ar y rhyngwyneb dŵr–aer, gan eistedd ar eu corneli i leihau’r cyswllt â’r arwyneb. </a:t>
            </a:r>
          </a:p>
          <a:p>
            <a:r>
              <a:rPr lang="cy-GB" sz="1800" dirty="0"/>
              <a:t>Wrth i’r anweddiad fynd rhagddo, mae nifer o goesau crisialaidd bach yn tyfu ar waelod yr adeiledd, sy’n codi’r crisial cyfan oddi ar yr arwyneb. Ar dymheredd uwch, mae rhagor o goesau’n tyfu – ac yn gyflymach. </a:t>
            </a:r>
          </a:p>
        </p:txBody>
      </p:sp>
    </p:spTree>
    <p:extLst>
      <p:ext uri="{BB962C8B-B14F-4D97-AF65-F5344CB8AC3E}">
        <p14:creationId xmlns:p14="http://schemas.microsoft.com/office/powerpoint/2010/main" val="102315603"/>
      </p:ext>
    </p:extLst>
  </p:cSld>
  <p:clrMapOvr>
    <a:masterClrMapping/>
  </p:clrMapOvr>
</p:sld>
</file>

<file path=ppt/theme/theme1.xml><?xml version="1.0" encoding="utf-8"?>
<a:theme xmlns:a="http://schemas.openxmlformats.org/drawingml/2006/main" name="1_RSC_Plain_no footer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EIC starter slide template.pptx" id="{8C227671-679E-4005-AE38-7E4654D46299}" vid="{3A4C9E2F-8493-4A3B-ACEE-3D5EC76FA4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7900DF-3EEF-46A5-94A9-21789EBC7165}">
  <ds:schemaRefs>
    <ds:schemaRef ds:uri="5c7d88b2-bc5d-47d8-b067-5f30c82b40fb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9e3c562f-56b0-4bc9-96c8-d04b09868558"/>
    <ds:schemaRef ds:uri="http://www.w3.org/XML/1998/namespace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D9B7705-6E4A-433D-914A-8894B6FAEA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9DC33E-854F-42AE-AF94-9AF4224451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NEW EIC starter slide template (1)</Template>
  <TotalTime>4</TotalTime>
  <Words>568</Words>
  <Application>Microsoft Office PowerPoint</Application>
  <PresentationFormat>On-screen Show (4:3)</PresentationFormat>
  <Paragraphs>30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1_RSC_Plain_no footer</vt:lpstr>
      <vt:lpstr>Crisialau halwyn yn tyfu coesau</vt:lpstr>
      <vt:lpstr>Crisialau halwyn yn tyfu coesau</vt:lpstr>
    </vt:vector>
  </TitlesOfParts>
  <Manager>RoyalSocietyofChemistry@royalsocietychemistry.onmicrosoft.com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Salt crystal grows legs</dc:title>
  <dc:creator/>
  <cp:keywords>ionic; structure; structure and bonding; ionic bonding; science research news; salt; salt crystals; Welsh; Welsh language</cp:keywords>
  <dc:description>From Education in Chemistry Salt crystal grows legs rsc.li/3dDdkWJ</dc:description>
  <cp:lastModifiedBy>Hannah Sycamore</cp:lastModifiedBy>
  <cp:revision>56</cp:revision>
  <dcterms:created xsi:type="dcterms:W3CDTF">2020-04-08T13:50:19Z</dcterms:created>
  <dcterms:modified xsi:type="dcterms:W3CDTF">2026-06-10T12:00:43Z</dcterms:modified>
  <cp:category>From rsc.li/49SNNH2  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Order">
    <vt:r8>61900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MediaServiceImageTags">
    <vt:lpwstr/>
  </property>
</Properties>
</file>