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A007959-6F72-CF11-4827-22A9762FDB56}" name="Llinos Misra" initials="LM" userId="1a64c75f65da95cb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73D029-D3A5-4319-AF9B-317878A65F6D}" v="6" dt="2026-03-12T11:12:40.1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78133" autoAdjust="0"/>
  </p:normalViewPr>
  <p:slideViewPr>
    <p:cSldViewPr snapToGrid="0">
      <p:cViewPr varScale="1">
        <p:scale>
          <a:sx n="86" d="100"/>
          <a:sy n="86" d="100"/>
        </p:scale>
        <p:origin x="14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59DC9-461A-4A20-BFC5-5928A6FA3448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9037D2-30E2-45F6-A242-C382F21CF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42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Simple investigation with copper sulfate solution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Pour 0.5 M copper sulfate into a beaker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Place carbon electrodes into the holder, then into the beaker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Connect the electrodes to 6V DC</a:t>
            </a:r>
          </a:p>
          <a:p>
            <a:pPr marL="228600" indent="-228600">
              <a:buFont typeface="+mj-lt"/>
              <a:buAutoNum type="arabicPeriod"/>
            </a:pPr>
            <a:r>
              <a:rPr lang="en-GB" baseline="0" dirty="0"/>
              <a:t>Observe the electrodes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030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308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7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6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63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077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34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882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49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557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25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898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5D83A-D9E2-4073-9C82-F99D39DF82E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419D5-91B5-4044-A90C-DCCEB5909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539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lmmadY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sa/2.0/uk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rsc.li/3a7LS3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57634" cy="6858000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4988209" y="1742356"/>
            <a:ext cx="6096956" cy="683566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Cyfarwyddiadau integredig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045983" y="6566946"/>
            <a:ext cx="220981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rgbClr val="231F20"/>
              </a:solidFill>
              <a:effectLst/>
              <a:latin typeface="Gotham Book"/>
              <a:ea typeface="Source Sans Pro" panose="020B0503030403020204" pitchFamily="34" charset="0"/>
              <a:cs typeface="Source Sans Pro" panose="020B0503030403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y-GB" sz="800" b="0" i="0" u="none" strike="noStrike" cap="none" normalizeH="0" baseline="0">
                <a:ln>
                  <a:noFill/>
                </a:ln>
                <a:solidFill>
                  <a:srgbClr val="231F20"/>
                </a:solidFill>
                <a:effectLst/>
                <a:latin typeface="Gotham Book"/>
                <a:ea typeface="Gotham Book"/>
                <a:cs typeface="Source Sans Pro" panose="020B0503030403020204" pitchFamily="34" charset="0"/>
              </a:rPr>
              <a:t>Rhif cofrestru'r elusen: 207890</a:t>
            </a:r>
          </a:p>
        </p:txBody>
      </p:sp>
    </p:spTree>
    <p:extLst>
      <p:ext uri="{BB962C8B-B14F-4D97-AF65-F5344CB8AC3E}">
        <p14:creationId xmlns:p14="http://schemas.microsoft.com/office/powerpoint/2010/main" val="159364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Arc 183">
            <a:extLst>
              <a:ext uri="{FF2B5EF4-FFF2-40B4-BE49-F238E27FC236}">
                <a16:creationId xmlns:a16="http://schemas.microsoft.com/office/drawing/2014/main" id="{D70B6AF6-9F4D-4CA9-A950-C39136BDFA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1383012">
            <a:off x="1633506" y="515606"/>
            <a:ext cx="8210058" cy="7459922"/>
          </a:xfrm>
          <a:prstGeom prst="arc">
            <a:avLst>
              <a:gd name="adj1" fmla="val 21408251"/>
              <a:gd name="adj2" fmla="val 10428136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  <a:gd name="connsiteX4" fmla="*/ 606719 w 6712941"/>
                      <a:gd name="connsiteY4" fmla="*/ 2517524 h 4863274"/>
                      <a:gd name="connsiteX5" fmla="*/ 1344457 w 6712941"/>
                      <a:gd name="connsiteY5" fmla="*/ 2494481 h 4863274"/>
                      <a:gd name="connsiteX6" fmla="*/ 1948061 w 6712941"/>
                      <a:gd name="connsiteY6" fmla="*/ 2475628 h 4863274"/>
                      <a:gd name="connsiteX7" fmla="*/ 2685800 w 6712941"/>
                      <a:gd name="connsiteY7" fmla="*/ 2452585 h 4863274"/>
                      <a:gd name="connsiteX8" fmla="*/ 3356471 w 6712941"/>
                      <a:gd name="connsiteY8" fmla="*/ 2431637 h 4863274"/>
                      <a:gd name="connsiteX9" fmla="*/ 3792752 w 6712941"/>
                      <a:gd name="connsiteY9" fmla="*/ 2062023 h 4863274"/>
                      <a:gd name="connsiteX10" fmla="*/ 4229034 w 6712941"/>
                      <a:gd name="connsiteY10" fmla="*/ 1692409 h 4863274"/>
                      <a:gd name="connsiteX11" fmla="*/ 4687129 w 6712941"/>
                      <a:gd name="connsiteY11" fmla="*/ 1304315 h 4863274"/>
                      <a:gd name="connsiteX12" fmla="*/ 5057968 w 6712941"/>
                      <a:gd name="connsiteY12" fmla="*/ 990143 h 4863274"/>
                      <a:gd name="connsiteX13" fmla="*/ 5537878 w 6712941"/>
                      <a:gd name="connsiteY13" fmla="*/ 583568 h 4863274"/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712941" h="4863274" stroke="0" extrusionOk="0">
                        <a:moveTo>
                          <a:pt x="5537878" y="583568"/>
                        </a:moveTo>
                        <a:cubicBezTo>
                          <a:pt x="6841623" y="1391577"/>
                          <a:pt x="7054728" y="3043127"/>
                          <a:pt x="5874621" y="4039360"/>
                        </a:cubicBezTo>
                        <a:cubicBezTo>
                          <a:pt x="5285774" y="4732407"/>
                          <a:pt x="3825124" y="4987394"/>
                          <a:pt x="2700340" y="4816362"/>
                        </a:cubicBezTo>
                        <a:cubicBezTo>
                          <a:pt x="1055597" y="4722298"/>
                          <a:pt x="52278" y="3752279"/>
                          <a:pt x="3115" y="2536377"/>
                        </a:cubicBezTo>
                        <a:cubicBezTo>
                          <a:pt x="124249" y="2521723"/>
                          <a:pt x="423572" y="2502097"/>
                          <a:pt x="606719" y="2517524"/>
                        </a:cubicBezTo>
                        <a:cubicBezTo>
                          <a:pt x="789866" y="2532951"/>
                          <a:pt x="989337" y="2506625"/>
                          <a:pt x="1344457" y="2494481"/>
                        </a:cubicBezTo>
                        <a:cubicBezTo>
                          <a:pt x="1699577" y="2482337"/>
                          <a:pt x="1660741" y="2478639"/>
                          <a:pt x="1948061" y="2475628"/>
                        </a:cubicBezTo>
                        <a:cubicBezTo>
                          <a:pt x="2235381" y="2472616"/>
                          <a:pt x="2379326" y="2429479"/>
                          <a:pt x="2685800" y="2452585"/>
                        </a:cubicBezTo>
                        <a:cubicBezTo>
                          <a:pt x="2992274" y="2475691"/>
                          <a:pt x="3067472" y="2410681"/>
                          <a:pt x="3356471" y="2431637"/>
                        </a:cubicBezTo>
                        <a:cubicBezTo>
                          <a:pt x="3512560" y="2269174"/>
                          <a:pt x="3591513" y="2211097"/>
                          <a:pt x="3792752" y="2062023"/>
                        </a:cubicBezTo>
                        <a:cubicBezTo>
                          <a:pt x="3993992" y="1912949"/>
                          <a:pt x="4047483" y="1874118"/>
                          <a:pt x="4229034" y="1692409"/>
                        </a:cubicBezTo>
                        <a:cubicBezTo>
                          <a:pt x="4410585" y="1510700"/>
                          <a:pt x="4486441" y="1469375"/>
                          <a:pt x="4687129" y="1304315"/>
                        </a:cubicBezTo>
                        <a:cubicBezTo>
                          <a:pt x="4887817" y="1139255"/>
                          <a:pt x="4994140" y="1071077"/>
                          <a:pt x="5057968" y="990143"/>
                        </a:cubicBezTo>
                        <a:cubicBezTo>
                          <a:pt x="5121796" y="909209"/>
                          <a:pt x="5316796" y="743212"/>
                          <a:pt x="5537878" y="583568"/>
                        </a:cubicBezTo>
                        <a:close/>
                      </a:path>
                      <a:path w="6712941" h="4863274" fill="none" extrusionOk="0">
                        <a:moveTo>
                          <a:pt x="5537878" y="583568"/>
                        </a:moveTo>
                        <a:cubicBezTo>
                          <a:pt x="7021254" y="1185012"/>
                          <a:pt x="7063836" y="3029290"/>
                          <a:pt x="5874621" y="4039360"/>
                        </a:cubicBezTo>
                        <a:cubicBezTo>
                          <a:pt x="5043404" y="4662213"/>
                          <a:pt x="3622671" y="4968003"/>
                          <a:pt x="2700340" y="4816362"/>
                        </a:cubicBezTo>
                        <a:cubicBezTo>
                          <a:pt x="1112331" y="4452125"/>
                          <a:pt x="72632" y="3616594"/>
                          <a:pt x="3115" y="253637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Bent Arrow 118">
            <a:extLst>
              <a:ext uri="{FF2B5EF4-FFF2-40B4-BE49-F238E27FC236}">
                <a16:creationId xmlns:a16="http://schemas.microsoft.com/office/drawing/2014/main" id="{A073DF57-E143-496E-8F0A-08C3CB294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5016496" y="591622"/>
            <a:ext cx="711200" cy="1957257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0" name="Bent Arrow 118">
            <a:extLst>
              <a:ext uri="{FF2B5EF4-FFF2-40B4-BE49-F238E27FC236}">
                <a16:creationId xmlns:a16="http://schemas.microsoft.com/office/drawing/2014/main" id="{6BDD6C5E-CD33-40BF-8A43-2239383F6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784658" y="2207748"/>
            <a:ext cx="711200" cy="1319411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3C14BB3F-3828-48AD-9615-353426D3932C}"/>
              </a:ext>
            </a:extLst>
          </p:cNvPr>
          <p:cNvSpPr txBox="1"/>
          <p:nvPr/>
        </p:nvSpPr>
        <p:spPr>
          <a:xfrm>
            <a:off x="101136" y="5666704"/>
            <a:ext cx="3746036" cy="11117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cy-GB" sz="1200" b="1" dirty="0"/>
              <a:t>Fideo o dasg ymarferol y Gymdeithas Gemeg Frenhinol</a:t>
            </a:r>
          </a:p>
          <a:p>
            <a:r>
              <a:rPr lang="cy-GB" sz="1200" b="1" dirty="0"/>
              <a:t>Electrolysis hydoddiannau dyfrllyd</a:t>
            </a:r>
          </a:p>
          <a:p>
            <a:endParaRPr lang="en-GB" dirty="0"/>
          </a:p>
          <a:p>
            <a:r>
              <a:rPr lang="cy-GB" dirty="0">
                <a:hlinkClick r:id="rId3"/>
              </a:rPr>
              <a:t>rsc.li/4lmmadY</a:t>
            </a:r>
            <a:endParaRPr lang="cy-GB" dirty="0">
              <a:hlinkClick r:id="rId4"/>
            </a:endParaRPr>
          </a:p>
        </p:txBody>
      </p:sp>
      <p:pic>
        <p:nvPicPr>
          <p:cNvPr id="256" name="Picture 255">
            <a:extLst>
              <a:ext uri="{FF2B5EF4-FFF2-40B4-BE49-F238E27FC236}">
                <a16:creationId xmlns:a16="http://schemas.microsoft.com/office/drawing/2014/main" id="{2EEF395F-632F-44F4-9D33-11DA7186EA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5431" y="6311920"/>
            <a:ext cx="476250" cy="428625"/>
          </a:xfrm>
          <a:prstGeom prst="rect">
            <a:avLst/>
          </a:prstGeom>
        </p:spPr>
      </p:pic>
      <p:pic>
        <p:nvPicPr>
          <p:cNvPr id="118" name="Picture 117" descr="CC-BY-NC-SA icon">
            <a:hlinkClick r:id="rId6"/>
            <a:extLst>
              <a:ext uri="{FF2B5EF4-FFF2-40B4-BE49-F238E27FC236}">
                <a16:creationId xmlns:a16="http://schemas.microsoft.com/office/drawing/2014/main" id="{2CE15EF4-2940-4F13-8BBC-54C03AB36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82" y="646329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08826E0-10A6-41B1-8876-9FB636B6B9EA}"/>
              </a:ext>
            </a:extLst>
          </p:cNvPr>
          <p:cNvSpPr txBox="1"/>
          <p:nvPr/>
        </p:nvSpPr>
        <p:spPr>
          <a:xfrm>
            <a:off x="1338146" y="626136"/>
            <a:ext cx="3276589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400" dirty="0"/>
              <a:t>❸ Cysylltu’r electrodau â 6V DC	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0E0F12E1-61C9-4234-80D3-1665798305A5}"/>
              </a:ext>
            </a:extLst>
          </p:cNvPr>
          <p:cNvSpPr txBox="1"/>
          <p:nvPr/>
        </p:nvSpPr>
        <p:spPr>
          <a:xfrm>
            <a:off x="1336130" y="1925850"/>
            <a:ext cx="3276589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400"/>
              <a:t>❷ Rhoi’r electrodau yn yr hydoddiant	</a:t>
            </a:r>
            <a:r>
              <a:rPr lang="cy-GB" sz="240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A0513535-947A-48D8-AADB-8F8AFF777FD1}"/>
              </a:ext>
            </a:extLst>
          </p:cNvPr>
          <p:cNvSpPr txBox="1"/>
          <p:nvPr/>
        </p:nvSpPr>
        <p:spPr>
          <a:xfrm>
            <a:off x="1336130" y="3376539"/>
            <a:ext cx="3278605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400" dirty="0"/>
              <a:t>❶ 0.5 M CuSO</a:t>
            </a:r>
            <a:r>
              <a:rPr lang="cy-GB" sz="2400" baseline="-25000" dirty="0"/>
              <a:t>4</a:t>
            </a:r>
            <a:r>
              <a:rPr lang="cy-GB" sz="2400" dirty="0"/>
              <a:t>(dyfr)</a:t>
            </a:r>
          </a:p>
          <a:p>
            <a:pPr marL="457200" indent="-457200">
              <a:tabLst>
                <a:tab pos="2954338" algn="r"/>
              </a:tabLst>
            </a:pPr>
            <a:r>
              <a:rPr lang="cy-GB" sz="2400" dirty="0"/>
              <a:t>		</a:t>
            </a:r>
            <a:r>
              <a:rPr lang="cy-GB" sz="24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6F77BC8F-2ADA-42D2-95EC-7885CADD5E67}"/>
              </a:ext>
            </a:extLst>
          </p:cNvPr>
          <p:cNvSpPr txBox="1"/>
          <p:nvPr/>
        </p:nvSpPr>
        <p:spPr>
          <a:xfrm>
            <a:off x="7952022" y="4475485"/>
            <a:ext cx="3177121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cy-GB" sz="2400"/>
              <a:t>❹ Arsylwi’r electrodau</a:t>
            </a:r>
          </a:p>
          <a:p>
            <a:pPr marL="457200" indent="-457200">
              <a:tabLst>
                <a:tab pos="2954338" algn="r"/>
              </a:tabLst>
            </a:pPr>
            <a:r>
              <a:rPr lang="cy-GB" sz="2400"/>
              <a:t>		</a:t>
            </a:r>
            <a:r>
              <a:rPr lang="cy-GB" sz="240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169" name="Bent Arrow 118">
            <a:extLst>
              <a:ext uri="{FF2B5EF4-FFF2-40B4-BE49-F238E27FC236}">
                <a16:creationId xmlns:a16="http://schemas.microsoft.com/office/drawing/2014/main" id="{4A3FC7A5-F08E-4E98-AE2B-9CF494ADB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819757" y="3171517"/>
            <a:ext cx="711200" cy="1121245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78D2684-7BE8-49C2-BFAA-A9F707C7D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201117" y="2131000"/>
            <a:ext cx="2063750" cy="3270256"/>
            <a:chOff x="5201117" y="2131000"/>
            <a:chExt cx="2063750" cy="3270256"/>
          </a:xfrm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83E08B24-3AFF-4D21-B7BD-B867F309CEA1}"/>
                </a:ext>
              </a:extLst>
            </p:cNvPr>
            <p:cNvSpPr/>
            <p:nvPr/>
          </p:nvSpPr>
          <p:spPr>
            <a:xfrm>
              <a:off x="5445621" y="4830872"/>
              <a:ext cx="1257300" cy="5703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Freeform 54">
              <a:extLst>
                <a:ext uri="{FF2B5EF4-FFF2-40B4-BE49-F238E27FC236}">
                  <a16:creationId xmlns:a16="http://schemas.microsoft.com/office/drawing/2014/main" id="{416C9473-239F-44B5-B06E-C5AEA2F3CB42}"/>
                </a:ext>
              </a:extLst>
            </p:cNvPr>
            <p:cNvSpPr/>
            <p:nvPr/>
          </p:nvSpPr>
          <p:spPr>
            <a:xfrm>
              <a:off x="5383509" y="3737878"/>
              <a:ext cx="1319412" cy="1663378"/>
            </a:xfrm>
            <a:custGeom>
              <a:avLst/>
              <a:gdLst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44568"/>
                <a:gd name="connsiteY0" fmla="*/ 265800 h 2483180"/>
                <a:gd name="connsiteX1" fmla="*/ 132349 w 1944568"/>
                <a:gd name="connsiteY1" fmla="*/ 166740 h 2483180"/>
                <a:gd name="connsiteX2" fmla="*/ 117109 w 1944568"/>
                <a:gd name="connsiteY2" fmla="*/ 2208900 h 2483180"/>
                <a:gd name="connsiteX3" fmla="*/ 1793509 w 1944568"/>
                <a:gd name="connsiteY3" fmla="*/ 2231760 h 2483180"/>
                <a:gd name="connsiteX4" fmla="*/ 1862089 w 1944568"/>
                <a:gd name="connsiteY4" fmla="*/ 75300 h 2483180"/>
                <a:gd name="connsiteX0" fmla="*/ 56149 w 2003693"/>
                <a:gd name="connsiteY0" fmla="*/ 265800 h 2487254"/>
                <a:gd name="connsiteX1" fmla="*/ 132349 w 2003693"/>
                <a:gd name="connsiteY1" fmla="*/ 166740 h 2487254"/>
                <a:gd name="connsiteX2" fmla="*/ 117109 w 2003693"/>
                <a:gd name="connsiteY2" fmla="*/ 2208900 h 2487254"/>
                <a:gd name="connsiteX3" fmla="*/ 1877329 w 2003693"/>
                <a:gd name="connsiteY3" fmla="*/ 2239380 h 2487254"/>
                <a:gd name="connsiteX4" fmla="*/ 1862089 w 2003693"/>
                <a:gd name="connsiteY4" fmla="*/ 75300 h 2487254"/>
                <a:gd name="connsiteX0" fmla="*/ 56149 w 1877329"/>
                <a:gd name="connsiteY0" fmla="*/ 265800 h 2487254"/>
                <a:gd name="connsiteX1" fmla="*/ 132349 w 1877329"/>
                <a:gd name="connsiteY1" fmla="*/ 166740 h 2487254"/>
                <a:gd name="connsiteX2" fmla="*/ 117109 w 1877329"/>
                <a:gd name="connsiteY2" fmla="*/ 2208900 h 2487254"/>
                <a:gd name="connsiteX3" fmla="*/ 1877329 w 1877329"/>
                <a:gd name="connsiteY3" fmla="*/ 2239380 h 2487254"/>
                <a:gd name="connsiteX4" fmla="*/ 1862089 w 1877329"/>
                <a:gd name="connsiteY4" fmla="*/ 75300 h 2487254"/>
                <a:gd name="connsiteX0" fmla="*/ 56149 w 1877329"/>
                <a:gd name="connsiteY0" fmla="*/ 265800 h 2369571"/>
                <a:gd name="connsiteX1" fmla="*/ 132349 w 1877329"/>
                <a:gd name="connsiteY1" fmla="*/ 166740 h 2369571"/>
                <a:gd name="connsiteX2" fmla="*/ 117109 w 1877329"/>
                <a:gd name="connsiteY2" fmla="*/ 2208900 h 2369571"/>
                <a:gd name="connsiteX3" fmla="*/ 1877329 w 1877329"/>
                <a:gd name="connsiteY3" fmla="*/ 2239380 h 2369571"/>
                <a:gd name="connsiteX4" fmla="*/ 1862089 w 1877329"/>
                <a:gd name="connsiteY4" fmla="*/ 75300 h 2369571"/>
                <a:gd name="connsiteX0" fmla="*/ 56149 w 1877329"/>
                <a:gd name="connsiteY0" fmla="*/ 265800 h 2239380"/>
                <a:gd name="connsiteX1" fmla="*/ 132349 w 1877329"/>
                <a:gd name="connsiteY1" fmla="*/ 166740 h 2239380"/>
                <a:gd name="connsiteX2" fmla="*/ 117109 w 1877329"/>
                <a:gd name="connsiteY2" fmla="*/ 2208900 h 2239380"/>
                <a:gd name="connsiteX3" fmla="*/ 1877329 w 1877329"/>
                <a:gd name="connsiteY3" fmla="*/ 2239380 h 2239380"/>
                <a:gd name="connsiteX4" fmla="*/ 1862089 w 1877329"/>
                <a:gd name="connsiteY4" fmla="*/ 75300 h 2239380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60960 w 1821180"/>
                <a:gd name="connsiteY2" fmla="*/ 2208900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265800 h 2248128"/>
                <a:gd name="connsiteX1" fmla="*/ 76200 w 1821180"/>
                <a:gd name="connsiteY1" fmla="*/ 166740 h 2248128"/>
                <a:gd name="connsiteX2" fmla="*/ 70485 w 1821180"/>
                <a:gd name="connsiteY2" fmla="*/ 2237475 h 2248128"/>
                <a:gd name="connsiteX3" fmla="*/ 1821180 w 1821180"/>
                <a:gd name="connsiteY3" fmla="*/ 2239380 h 2248128"/>
                <a:gd name="connsiteX4" fmla="*/ 1805940 w 1821180"/>
                <a:gd name="connsiteY4" fmla="*/ 75300 h 2248128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70485 w 1821180"/>
                <a:gd name="connsiteY2" fmla="*/ 2237475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342674 h 2316254"/>
                <a:gd name="connsiteX1" fmla="*/ 76200 w 1821180"/>
                <a:gd name="connsiteY1" fmla="*/ 138839 h 2316254"/>
                <a:gd name="connsiteX2" fmla="*/ 70485 w 1821180"/>
                <a:gd name="connsiteY2" fmla="*/ 2314349 h 2316254"/>
                <a:gd name="connsiteX3" fmla="*/ 1821180 w 1821180"/>
                <a:gd name="connsiteY3" fmla="*/ 2316254 h 2316254"/>
                <a:gd name="connsiteX4" fmla="*/ 1805940 w 1821180"/>
                <a:gd name="connsiteY4" fmla="*/ 152174 h 2316254"/>
                <a:gd name="connsiteX0" fmla="*/ 0 w 2002155"/>
                <a:gd name="connsiteY0" fmla="*/ 338997 h 2317340"/>
                <a:gd name="connsiteX1" fmla="*/ 257175 w 2002155"/>
                <a:gd name="connsiteY1" fmla="*/ 139925 h 2317340"/>
                <a:gd name="connsiteX2" fmla="*/ 251460 w 2002155"/>
                <a:gd name="connsiteY2" fmla="*/ 2315435 h 2317340"/>
                <a:gd name="connsiteX3" fmla="*/ 2002155 w 2002155"/>
                <a:gd name="connsiteY3" fmla="*/ 2317340 h 2317340"/>
                <a:gd name="connsiteX4" fmla="*/ 1986915 w 2002155"/>
                <a:gd name="connsiteY4" fmla="*/ 153260 h 2317340"/>
                <a:gd name="connsiteX0" fmla="*/ 0 w 2002155"/>
                <a:gd name="connsiteY0" fmla="*/ 269561 h 2247904"/>
                <a:gd name="connsiteX1" fmla="*/ 257175 w 2002155"/>
                <a:gd name="connsiteY1" fmla="*/ 70489 h 2247904"/>
                <a:gd name="connsiteX2" fmla="*/ 251460 w 2002155"/>
                <a:gd name="connsiteY2" fmla="*/ 2245999 h 2247904"/>
                <a:gd name="connsiteX3" fmla="*/ 2002155 w 2002155"/>
                <a:gd name="connsiteY3" fmla="*/ 2247904 h 2247904"/>
                <a:gd name="connsiteX4" fmla="*/ 1986915 w 2002155"/>
                <a:gd name="connsiteY4" fmla="*/ 83824 h 2247904"/>
                <a:gd name="connsiteX0" fmla="*/ 0 w 1968818"/>
                <a:gd name="connsiteY0" fmla="*/ 262089 h 2249957"/>
                <a:gd name="connsiteX1" fmla="*/ 223838 w 1968818"/>
                <a:gd name="connsiteY1" fmla="*/ 72542 h 2249957"/>
                <a:gd name="connsiteX2" fmla="*/ 218123 w 1968818"/>
                <a:gd name="connsiteY2" fmla="*/ 2248052 h 2249957"/>
                <a:gd name="connsiteX3" fmla="*/ 1968818 w 1968818"/>
                <a:gd name="connsiteY3" fmla="*/ 2249957 h 2249957"/>
                <a:gd name="connsiteX4" fmla="*/ 1953578 w 1968818"/>
                <a:gd name="connsiteY4" fmla="*/ 85877 h 2249957"/>
                <a:gd name="connsiteX0" fmla="*/ 0 w 1973581"/>
                <a:gd name="connsiteY0" fmla="*/ 213006 h 2267549"/>
                <a:gd name="connsiteX1" fmla="*/ 228601 w 1973581"/>
                <a:gd name="connsiteY1" fmla="*/ 90134 h 2267549"/>
                <a:gd name="connsiteX2" fmla="*/ 222886 w 1973581"/>
                <a:gd name="connsiteY2" fmla="*/ 2265644 h 2267549"/>
                <a:gd name="connsiteX3" fmla="*/ 1973581 w 1973581"/>
                <a:gd name="connsiteY3" fmla="*/ 2267549 h 2267549"/>
                <a:gd name="connsiteX4" fmla="*/ 1958341 w 1973581"/>
                <a:gd name="connsiteY4" fmla="*/ 103469 h 2267549"/>
                <a:gd name="connsiteX0" fmla="*/ 0 w 1973581"/>
                <a:gd name="connsiteY0" fmla="*/ 195480 h 2250023"/>
                <a:gd name="connsiteX1" fmla="*/ 228601 w 1973581"/>
                <a:gd name="connsiteY1" fmla="*/ 72608 h 2250023"/>
                <a:gd name="connsiteX2" fmla="*/ 222886 w 1973581"/>
                <a:gd name="connsiteY2" fmla="*/ 2248118 h 2250023"/>
                <a:gd name="connsiteX3" fmla="*/ 1973581 w 1973581"/>
                <a:gd name="connsiteY3" fmla="*/ 2250023 h 2250023"/>
                <a:gd name="connsiteX4" fmla="*/ 1958341 w 1973581"/>
                <a:gd name="connsiteY4" fmla="*/ 85943 h 2250023"/>
                <a:gd name="connsiteX0" fmla="*/ 0 w 1964056"/>
                <a:gd name="connsiteY0" fmla="*/ 195480 h 2250023"/>
                <a:gd name="connsiteX1" fmla="*/ 228601 w 1964056"/>
                <a:gd name="connsiteY1" fmla="*/ 72608 h 2250023"/>
                <a:gd name="connsiteX2" fmla="*/ 222886 w 1964056"/>
                <a:gd name="connsiteY2" fmla="*/ 2248118 h 2250023"/>
                <a:gd name="connsiteX3" fmla="*/ 1964056 w 1964056"/>
                <a:gd name="connsiteY3" fmla="*/ 2250023 h 2250023"/>
                <a:gd name="connsiteX4" fmla="*/ 1958341 w 1964056"/>
                <a:gd name="connsiteY4" fmla="*/ 85943 h 2250023"/>
                <a:gd name="connsiteX0" fmla="*/ 0 w 1966757"/>
                <a:gd name="connsiteY0" fmla="*/ 195480 h 2250023"/>
                <a:gd name="connsiteX1" fmla="*/ 228601 w 1966757"/>
                <a:gd name="connsiteY1" fmla="*/ 72608 h 2250023"/>
                <a:gd name="connsiteX2" fmla="*/ 222886 w 1966757"/>
                <a:gd name="connsiteY2" fmla="*/ 2248118 h 2250023"/>
                <a:gd name="connsiteX3" fmla="*/ 1964056 w 1966757"/>
                <a:gd name="connsiteY3" fmla="*/ 2250023 h 2250023"/>
                <a:gd name="connsiteX4" fmla="*/ 1958341 w 1966757"/>
                <a:gd name="connsiteY4" fmla="*/ 85943 h 2250023"/>
                <a:gd name="connsiteX0" fmla="*/ 0 w 1852457"/>
                <a:gd name="connsiteY0" fmla="*/ 137159 h 2274252"/>
                <a:gd name="connsiteX1" fmla="*/ 114301 w 1852457"/>
                <a:gd name="connsiteY1" fmla="*/ 96837 h 2274252"/>
                <a:gd name="connsiteX2" fmla="*/ 108586 w 1852457"/>
                <a:gd name="connsiteY2" fmla="*/ 2272347 h 2274252"/>
                <a:gd name="connsiteX3" fmla="*/ 1849756 w 1852457"/>
                <a:gd name="connsiteY3" fmla="*/ 2274252 h 2274252"/>
                <a:gd name="connsiteX4" fmla="*/ 1844041 w 1852457"/>
                <a:gd name="connsiteY4" fmla="*/ 110172 h 2274252"/>
                <a:gd name="connsiteX0" fmla="*/ 0 w 1852457"/>
                <a:gd name="connsiteY0" fmla="*/ 123163 h 2260256"/>
                <a:gd name="connsiteX1" fmla="*/ 114301 w 1852457"/>
                <a:gd name="connsiteY1" fmla="*/ 82841 h 2260256"/>
                <a:gd name="connsiteX2" fmla="*/ 108586 w 1852457"/>
                <a:gd name="connsiteY2" fmla="*/ 2258351 h 2260256"/>
                <a:gd name="connsiteX3" fmla="*/ 1849756 w 1852457"/>
                <a:gd name="connsiteY3" fmla="*/ 2260256 h 2260256"/>
                <a:gd name="connsiteX4" fmla="*/ 1844041 w 1852457"/>
                <a:gd name="connsiteY4" fmla="*/ 96176 h 2260256"/>
                <a:gd name="connsiteX0" fmla="*/ 7825 w 1860282"/>
                <a:gd name="connsiteY0" fmla="*/ 117450 h 2254543"/>
                <a:gd name="connsiteX1" fmla="*/ 122126 w 1860282"/>
                <a:gd name="connsiteY1" fmla="*/ 77128 h 2254543"/>
                <a:gd name="connsiteX2" fmla="*/ 116411 w 1860282"/>
                <a:gd name="connsiteY2" fmla="*/ 2252638 h 2254543"/>
                <a:gd name="connsiteX3" fmla="*/ 1857581 w 1860282"/>
                <a:gd name="connsiteY3" fmla="*/ 2254543 h 2254543"/>
                <a:gd name="connsiteX4" fmla="*/ 1851866 w 1860282"/>
                <a:gd name="connsiteY4" fmla="*/ 90463 h 2254543"/>
                <a:gd name="connsiteX0" fmla="*/ 1215 w 1853672"/>
                <a:gd name="connsiteY0" fmla="*/ 83599 h 2220692"/>
                <a:gd name="connsiteX1" fmla="*/ 115516 w 1853672"/>
                <a:gd name="connsiteY1" fmla="*/ 43277 h 2220692"/>
                <a:gd name="connsiteX2" fmla="*/ 109801 w 1853672"/>
                <a:gd name="connsiteY2" fmla="*/ 2218787 h 2220692"/>
                <a:gd name="connsiteX3" fmla="*/ 1850971 w 1853672"/>
                <a:gd name="connsiteY3" fmla="*/ 2220692 h 2220692"/>
                <a:gd name="connsiteX4" fmla="*/ 1845256 w 1853672"/>
                <a:gd name="connsiteY4" fmla="*/ 56612 h 2220692"/>
                <a:gd name="connsiteX0" fmla="*/ 1434 w 1839604"/>
                <a:gd name="connsiteY0" fmla="*/ 57124 h 2234698"/>
                <a:gd name="connsiteX1" fmla="*/ 101448 w 1839604"/>
                <a:gd name="connsiteY1" fmla="*/ 57283 h 2234698"/>
                <a:gd name="connsiteX2" fmla="*/ 95733 w 1839604"/>
                <a:gd name="connsiteY2" fmla="*/ 2232793 h 2234698"/>
                <a:gd name="connsiteX3" fmla="*/ 1836903 w 1839604"/>
                <a:gd name="connsiteY3" fmla="*/ 2234698 h 2234698"/>
                <a:gd name="connsiteX4" fmla="*/ 1831188 w 1839604"/>
                <a:gd name="connsiteY4" fmla="*/ 70618 h 2234698"/>
                <a:gd name="connsiteX0" fmla="*/ 0 w 1838170"/>
                <a:gd name="connsiteY0" fmla="*/ 65540 h 2243114"/>
                <a:gd name="connsiteX1" fmla="*/ 100014 w 1838170"/>
                <a:gd name="connsiteY1" fmla="*/ 65699 h 2243114"/>
                <a:gd name="connsiteX2" fmla="*/ 94299 w 1838170"/>
                <a:gd name="connsiteY2" fmla="*/ 2241209 h 2243114"/>
                <a:gd name="connsiteX3" fmla="*/ 1835469 w 1838170"/>
                <a:gd name="connsiteY3" fmla="*/ 2243114 h 2243114"/>
                <a:gd name="connsiteX4" fmla="*/ 1829754 w 1838170"/>
                <a:gd name="connsiteY4" fmla="*/ 79034 h 224311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79944 h 224402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6126 h 224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8170" h="2244024">
                  <a:moveTo>
                    <a:pt x="0" y="66450"/>
                  </a:moveTo>
                  <a:cubicBezTo>
                    <a:pt x="2063" y="-18004"/>
                    <a:pt x="101760" y="-26259"/>
                    <a:pt x="100014" y="66609"/>
                  </a:cubicBezTo>
                  <a:cubicBezTo>
                    <a:pt x="110174" y="390459"/>
                    <a:pt x="99379" y="1852229"/>
                    <a:pt x="94299" y="2242119"/>
                  </a:cubicBezTo>
                  <a:lnTo>
                    <a:pt x="1835469" y="2244024"/>
                  </a:lnTo>
                  <a:cubicBezTo>
                    <a:pt x="1842454" y="1776029"/>
                    <a:pt x="1834199" y="975136"/>
                    <a:pt x="1829754" y="612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CCBB3DE-878E-498E-B0A0-DB818B387132}"/>
                </a:ext>
              </a:extLst>
            </p:cNvPr>
            <p:cNvGrpSpPr/>
            <p:nvPr/>
          </p:nvGrpSpPr>
          <p:grpSpPr>
            <a:xfrm>
              <a:off x="5914171" y="2131000"/>
              <a:ext cx="589616" cy="1160900"/>
              <a:chOff x="4465169" y="1420550"/>
              <a:chExt cx="792001" cy="1160900"/>
            </a:xfrm>
          </p:grpSpPr>
          <p:grpSp>
            <p:nvGrpSpPr>
              <p:cNvPr id="156" name="Group 155">
                <a:extLst>
                  <a:ext uri="{FF2B5EF4-FFF2-40B4-BE49-F238E27FC236}">
                    <a16:creationId xmlns:a16="http://schemas.microsoft.com/office/drawing/2014/main" id="{21F76323-72BF-4580-8454-E162D253DDD6}"/>
                  </a:ext>
                </a:extLst>
              </p:cNvPr>
              <p:cNvGrpSpPr/>
              <p:nvPr/>
            </p:nvGrpSpPr>
            <p:grpSpPr>
              <a:xfrm flipH="1">
                <a:off x="4687490" y="1420550"/>
                <a:ext cx="360000" cy="504000"/>
                <a:chOff x="5088000" y="765000"/>
                <a:chExt cx="360000" cy="504000"/>
              </a:xfrm>
            </p:grpSpPr>
            <p:cxnSp>
              <p:nvCxnSpPr>
                <p:cNvPr id="157" name="Straight Connector 156">
                  <a:extLst>
                    <a:ext uri="{FF2B5EF4-FFF2-40B4-BE49-F238E27FC236}">
                      <a16:creationId xmlns:a16="http://schemas.microsoft.com/office/drawing/2014/main" id="{1071EEC5-9E19-4969-8622-A25F258F6455}"/>
                    </a:ext>
                  </a:extLst>
                </p:cNvPr>
                <p:cNvCxnSpPr/>
                <p:nvPr/>
              </p:nvCxnSpPr>
              <p:spPr>
                <a:xfrm flipV="1">
                  <a:off x="5088000" y="909000"/>
                  <a:ext cx="0" cy="216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8" name="Straight Connector 157">
                  <a:extLst>
                    <a:ext uri="{FF2B5EF4-FFF2-40B4-BE49-F238E27FC236}">
                      <a16:creationId xmlns:a16="http://schemas.microsoft.com/office/drawing/2014/main" id="{345CB0E8-EE10-4550-AC74-D218EDFB41D9}"/>
                    </a:ext>
                  </a:extLst>
                </p:cNvPr>
                <p:cNvCxnSpPr/>
                <p:nvPr/>
              </p:nvCxnSpPr>
              <p:spPr>
                <a:xfrm flipV="1">
                  <a:off x="5448000" y="765000"/>
                  <a:ext cx="0" cy="504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58">
                  <a:extLst>
                    <a:ext uri="{FF2B5EF4-FFF2-40B4-BE49-F238E27FC236}">
                      <a16:creationId xmlns:a16="http://schemas.microsoft.com/office/drawing/2014/main" id="{0926250F-E092-4F16-A2CC-D18A1F94700A}"/>
                    </a:ext>
                  </a:extLst>
                </p:cNvPr>
                <p:cNvCxnSpPr/>
                <p:nvPr/>
              </p:nvCxnSpPr>
              <p:spPr>
                <a:xfrm>
                  <a:off x="5088000" y="1017000"/>
                  <a:ext cx="360000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E6EAB8B8-D674-4BFA-AB53-4E8C1E1DBA47}"/>
                  </a:ext>
                </a:extLst>
              </p:cNvPr>
              <p:cNvCxnSpPr/>
              <p:nvPr/>
            </p:nvCxnSpPr>
            <p:spPr>
              <a:xfrm flipH="1">
                <a:off x="5047490" y="1672550"/>
                <a:ext cx="20968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>
                <a:extLst>
                  <a:ext uri="{FF2B5EF4-FFF2-40B4-BE49-F238E27FC236}">
                    <a16:creationId xmlns:a16="http://schemas.microsoft.com/office/drawing/2014/main" id="{4A988D48-0090-40B7-9643-3FFD285756CC}"/>
                  </a:ext>
                </a:extLst>
              </p:cNvPr>
              <p:cNvCxnSpPr/>
              <p:nvPr/>
            </p:nvCxnSpPr>
            <p:spPr>
              <a:xfrm>
                <a:off x="5257169" y="1672550"/>
                <a:ext cx="0" cy="900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3D6EF42E-AC4F-451C-BC34-C13A655CEB57}"/>
                  </a:ext>
                </a:extLst>
              </p:cNvPr>
              <p:cNvCxnSpPr/>
              <p:nvPr/>
            </p:nvCxnSpPr>
            <p:spPr>
              <a:xfrm flipH="1">
                <a:off x="4465170" y="1672550"/>
                <a:ext cx="22232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>
                <a:extLst>
                  <a:ext uri="{FF2B5EF4-FFF2-40B4-BE49-F238E27FC236}">
                    <a16:creationId xmlns:a16="http://schemas.microsoft.com/office/drawing/2014/main" id="{8654B171-4633-4EAB-B371-329F05F5C230}"/>
                  </a:ext>
                </a:extLst>
              </p:cNvPr>
              <p:cNvCxnSpPr/>
              <p:nvPr/>
            </p:nvCxnSpPr>
            <p:spPr>
              <a:xfrm>
                <a:off x="4465169" y="1672550"/>
                <a:ext cx="0" cy="9089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EFBAAAE7-B1EF-4385-98D6-C5D7E00ECDD2}"/>
                </a:ext>
              </a:extLst>
            </p:cNvPr>
            <p:cNvGrpSpPr/>
            <p:nvPr/>
          </p:nvGrpSpPr>
          <p:grpSpPr>
            <a:xfrm>
              <a:off x="5201117" y="3231899"/>
              <a:ext cx="2063750" cy="1961164"/>
              <a:chOff x="6158112" y="2940714"/>
              <a:chExt cx="2063750" cy="1961164"/>
            </a:xfrm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3C5F92FB-3DD4-4074-9006-C1EA7CA296B6}"/>
                  </a:ext>
                </a:extLst>
              </p:cNvPr>
              <p:cNvSpPr/>
              <p:nvPr/>
            </p:nvSpPr>
            <p:spPr>
              <a:xfrm>
                <a:off x="6820831" y="2940714"/>
                <a:ext cx="106487" cy="1961164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3E269A17-6238-433A-934E-93F9C54DEE0D}"/>
                  </a:ext>
                </a:extLst>
              </p:cNvPr>
              <p:cNvSpPr/>
              <p:nvPr/>
            </p:nvSpPr>
            <p:spPr>
              <a:xfrm>
                <a:off x="7404175" y="2940714"/>
                <a:ext cx="106487" cy="1961164"/>
              </a:xfrm>
              <a:prstGeom prst="rect">
                <a:avLst/>
              </a:prstGeom>
              <a:solidFill>
                <a:schemeClr val="tx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C87F589-806A-4EBC-84FE-9C5E11F8EE3A}"/>
                  </a:ext>
                </a:extLst>
              </p:cNvPr>
              <p:cNvSpPr/>
              <p:nvPr/>
            </p:nvSpPr>
            <p:spPr>
              <a:xfrm>
                <a:off x="6158112" y="3263578"/>
                <a:ext cx="2063750" cy="16542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C22B2B5-5E9B-4C65-A4BA-D0334E5A2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0800000">
            <a:off x="7400958" y="4521060"/>
            <a:ext cx="721988" cy="720000"/>
            <a:chOff x="1724093" y="4217043"/>
            <a:chExt cx="721988" cy="720000"/>
          </a:xfrm>
        </p:grpSpPr>
        <p:sp>
          <p:nvSpPr>
            <p:cNvPr id="34" name="Partial Circle 33">
              <a:extLst>
                <a:ext uri="{FF2B5EF4-FFF2-40B4-BE49-F238E27FC236}">
                  <a16:creationId xmlns:a16="http://schemas.microsoft.com/office/drawing/2014/main" id="{2B3514BF-2829-48D0-87E4-1D3F187274DA}"/>
                </a:ext>
              </a:extLst>
            </p:cNvPr>
            <p:cNvSpPr/>
            <p:nvPr/>
          </p:nvSpPr>
          <p:spPr>
            <a:xfrm rot="7646098">
              <a:off x="1724093" y="4217043"/>
              <a:ext cx="720000" cy="720000"/>
            </a:xfrm>
            <a:prstGeom prst="pie">
              <a:avLst>
                <a:gd name="adj1" fmla="val 11559505"/>
                <a:gd name="adj2" fmla="val 1617231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856C4E9F-122B-49C4-9D78-9777055FFD8F}"/>
                </a:ext>
              </a:extLst>
            </p:cNvPr>
            <p:cNvGrpSpPr/>
            <p:nvPr/>
          </p:nvGrpSpPr>
          <p:grpSpPr>
            <a:xfrm>
              <a:off x="2083594" y="4288991"/>
              <a:ext cx="362487" cy="544947"/>
              <a:chOff x="2083594" y="4288991"/>
              <a:chExt cx="362487" cy="544947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4AAED48D-8C8F-4240-BBF5-B1DFD5C891E5}"/>
                  </a:ext>
                </a:extLst>
              </p:cNvPr>
              <p:cNvSpPr/>
              <p:nvPr/>
            </p:nvSpPr>
            <p:spPr>
              <a:xfrm flipH="1">
                <a:off x="2355850" y="4467206"/>
                <a:ext cx="90231" cy="219673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A39D46AD-9856-4F61-9EE0-838EF8F3311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83594" y="4288991"/>
                <a:ext cx="336166" cy="29015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652FB0BA-4637-470F-8AF2-10E4A625269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083594" y="4577042"/>
                <a:ext cx="336166" cy="25689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28938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66EFF96C-D220-43B7-A7D9-7556531D8E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5CC2EE-1022-43C2-8DEE-8C071E128B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11B230-A981-4AFF-9DE3-295D112DA8AF}">
  <ds:schemaRefs>
    <ds:schemaRef ds:uri="5c7d88b2-bc5d-47d8-b067-5f30c82b40fb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9e3c562f-56b0-4bc9-96c8-d04b09868558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90</Words>
  <Application>Microsoft Office PowerPoint</Application>
  <PresentationFormat>Widescreen</PresentationFormat>
  <Paragraphs>19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Gotham Book</vt:lpstr>
      <vt:lpstr>Wingdings</vt:lpstr>
      <vt:lpstr>Office Theme</vt:lpstr>
      <vt:lpstr>PowerPoint Presentation</vt:lpstr>
      <vt:lpstr>PowerPoint Presentation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Electrolysis of aqueous solutions_integrated instructions Welsh</dc:title>
  <dc:creator>Royal Society of Chemistry</dc:creator>
  <cp:keywords>electrolysis; experiment; chemistry; video; practical; 14-16 practical; GCSE; integrated instructions; Welsh; Cymraeg</cp:keywords>
  <cp:lastModifiedBy>Hannah Griffiths</cp:lastModifiedBy>
  <cp:revision>9</cp:revision>
  <dcterms:created xsi:type="dcterms:W3CDTF">2021-02-24T06:38:15Z</dcterms:created>
  <dcterms:modified xsi:type="dcterms:W3CDTF">2026-03-12T11:12:44Z</dcterms:modified>
  <cp:category>Supports the RSC practical video Electrolysis of aqueous solutiuons, available from: https://rsc.li/4lmmadY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