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24"/>
  </p:notesMasterIdLst>
  <p:sldIdLst>
    <p:sldId id="256" r:id="rId5"/>
    <p:sldId id="257" r:id="rId6"/>
    <p:sldId id="258" r:id="rId7"/>
    <p:sldId id="269" r:id="rId8"/>
    <p:sldId id="259" r:id="rId9"/>
    <p:sldId id="270" r:id="rId10"/>
    <p:sldId id="260" r:id="rId11"/>
    <p:sldId id="271" r:id="rId12"/>
    <p:sldId id="261" r:id="rId13"/>
    <p:sldId id="266" r:id="rId14"/>
    <p:sldId id="262" r:id="rId15"/>
    <p:sldId id="272" r:id="rId16"/>
    <p:sldId id="263" r:id="rId17"/>
    <p:sldId id="273" r:id="rId18"/>
    <p:sldId id="264" r:id="rId19"/>
    <p:sldId id="274" r:id="rId20"/>
    <p:sldId id="265" r:id="rId21"/>
    <p:sldId id="268" r:id="rId22"/>
    <p:sldId id="275" r:id="rId23"/>
  </p:sldIdLst>
  <p:sldSz cx="12192000" cy="6858000"/>
  <p:notesSz cx="6858000" cy="9144000"/>
  <p:embeddedFontLst>
    <p:embeddedFont>
      <p:font typeface="Cambria Math" panose="02040503050406030204" pitchFamily="18" charset="0"/>
      <p:regular r:id="rId25"/>
    </p:embeddedFont>
    <p:embeddedFont>
      <p:font typeface="Century Gothic" panose="020B0502020202020204" pitchFamily="34" charset="0"/>
      <p:regular r:id="rId26"/>
      <p:bold r:id="rId27"/>
      <p:italic r:id="rId28"/>
      <p:boldItalic r:id="rId2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0" roundtripDataSignature="AMtx7mgoeeiJcCiNz1FqodAPiyFbfhV8mw=="/>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C74B60E9-655C-E89A-6316-3841AD519658}" name="Juliet Kennard" initials="JK" userId="S::KennardJ@rsc.org::171ce03e-ecb9-44f8-bcbb-a85643c4c66a"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0" name="Amanda Clegg" initials=""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4C8E2"/>
    <a:srgbClr val="991E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EC883EA-A6FB-41C1-9279-F4A7581746C1}" v="169" dt="2026-09-13T12:49:22.470"/>
  </p1510:revLst>
</p1510:revInfo>
</file>

<file path=ppt/tableStyles.xml><?xml version="1.0" encoding="utf-8"?>
<a:tblStyleLst xmlns:a="http://schemas.openxmlformats.org/drawingml/2006/main" def="{49DCA74C-0954-41EC-8B64-D6E8CC0CCEB0}">
  <a:tblStyle styleId="{49DCA74C-0954-41EC-8B64-D6E8CC0CCEB0}" styleName="Table_0">
    <a:wholeTbl>
      <a:tcTxStyle b="off" i="off">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5133" autoAdjust="0"/>
  </p:normalViewPr>
  <p:slideViewPr>
    <p:cSldViewPr snapToGrid="0">
      <p:cViewPr varScale="1">
        <p:scale>
          <a:sx n="68" d="100"/>
          <a:sy n="68" d="100"/>
        </p:scale>
        <p:origin x="138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2.fntdata"/><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1.fntdata"/><Relationship Id="rId33" Type="http://schemas.openxmlformats.org/officeDocument/2006/relationships/viewProps" Target="viewProps.xml"/><Relationship Id="rId38"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5.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font" Target="fonts/font4.fntdata"/><Relationship Id="rId36"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font" Target="fonts/font3.fntdata"/><Relationship Id="rId30" Type="http://customschemas.google.com/relationships/presentationmetadata" Target="metadata"/><Relationship Id="rId35"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nnah Sycamore" userId="b4770bae-8292-4e0f-8212-963b4c6b3ded" providerId="ADAL" clId="{5132BCB8-2042-4563-B85A-A555447B6316}"/>
    <pc:docChg chg="custSel modSld">
      <pc:chgData name="Hannah Sycamore" userId="b4770bae-8292-4e0f-8212-963b4c6b3ded" providerId="ADAL" clId="{5132BCB8-2042-4563-B85A-A555447B6316}" dt="2026-09-09T08:45:06.910" v="307" actId="20577"/>
      <pc:docMkLst>
        <pc:docMk/>
      </pc:docMkLst>
      <pc:sldChg chg="modSp mod modCm">
        <pc:chgData name="Hannah Sycamore" userId="b4770bae-8292-4e0f-8212-963b4c6b3ded" providerId="ADAL" clId="{5132BCB8-2042-4563-B85A-A555447B6316}" dt="2026-09-09T08:45:06.910" v="307" actId="20577"/>
        <pc:sldMkLst>
          <pc:docMk/>
          <pc:sldMk cId="0" sldId="257"/>
        </pc:sldMkLst>
        <pc:spChg chg="mod">
          <ac:chgData name="Hannah Sycamore" userId="b4770bae-8292-4e0f-8212-963b4c6b3ded" providerId="ADAL" clId="{5132BCB8-2042-4563-B85A-A555447B6316}" dt="2026-09-09T08:45:06.910" v="307" actId="20577"/>
          <ac:spMkLst>
            <pc:docMk/>
            <pc:sldMk cId="0" sldId="257"/>
            <ac:spMk id="116" creationId="{00000000-0000-0000-0000-000000000000}"/>
          </ac:spMkLst>
        </pc:spChg>
        <pc:extLst>
          <p:ext xmlns:p="http://schemas.openxmlformats.org/presentationml/2006/main" uri="{D6D511B9-2390-475A-947B-AFAB55BFBCF1}">
            <pc226:cmChg xmlns:pc226="http://schemas.microsoft.com/office/powerpoint/2022/06/main/command" chg="mod">
              <pc226:chgData name="Hannah Sycamore" userId="b4770bae-8292-4e0f-8212-963b4c6b3ded" providerId="ADAL" clId="{5132BCB8-2042-4563-B85A-A555447B6316}" dt="2026-09-09T08:45:00.784" v="306" actId="6549"/>
              <pc2:cmMkLst xmlns:pc2="http://schemas.microsoft.com/office/powerpoint/2019/9/main/command">
                <pc:docMk/>
                <pc:sldMk cId="0" sldId="257"/>
                <pc2:cmMk id="{F31B6D49-30FA-4D1E-B3B8-2F1E3F5355F6}"/>
              </pc2:cmMkLst>
            </pc226:cmChg>
          </p:ext>
        </pc:extLst>
      </pc:sldChg>
      <pc:sldChg chg="modNotesTx">
        <pc:chgData name="Hannah Sycamore" userId="b4770bae-8292-4e0f-8212-963b4c6b3ded" providerId="ADAL" clId="{5132BCB8-2042-4563-B85A-A555447B6316}" dt="2026-08-31T13:04:46.724" v="243" actId="20577"/>
        <pc:sldMkLst>
          <pc:docMk/>
          <pc:sldMk cId="0" sldId="263"/>
        </pc:sldMkLst>
      </pc:sldChg>
      <pc:sldChg chg="modNotesTx">
        <pc:chgData name="Hannah Sycamore" userId="b4770bae-8292-4e0f-8212-963b4c6b3ded" providerId="ADAL" clId="{5132BCB8-2042-4563-B85A-A555447B6316}" dt="2026-08-31T11:29:57.459" v="8" actId="20577"/>
        <pc:sldMkLst>
          <pc:docMk/>
          <pc:sldMk cId="0" sldId="264"/>
        </pc:sldMkLst>
      </pc:sldChg>
      <pc:sldChg chg="modSp mod modNotesTx">
        <pc:chgData name="Hannah Sycamore" userId="b4770bae-8292-4e0f-8212-963b4c6b3ded" providerId="ADAL" clId="{5132BCB8-2042-4563-B85A-A555447B6316}" dt="2026-08-31T13:06:35.135" v="272" actId="20577"/>
        <pc:sldMkLst>
          <pc:docMk/>
          <pc:sldMk cId="0" sldId="265"/>
        </pc:sldMkLst>
        <pc:spChg chg="mod">
          <ac:chgData name="Hannah Sycamore" userId="b4770bae-8292-4e0f-8212-963b4c6b3ded" providerId="ADAL" clId="{5132BCB8-2042-4563-B85A-A555447B6316}" dt="2026-08-31T11:31:42.732" v="138" actId="20577"/>
          <ac:spMkLst>
            <pc:docMk/>
            <pc:sldMk cId="0" sldId="265"/>
            <ac:spMk id="178" creationId="{00000000-0000-0000-0000-000000000000}"/>
          </ac:spMkLst>
        </pc:spChg>
      </pc:sldChg>
      <pc:sldChg chg="modNotesTx">
        <pc:chgData name="Hannah Sycamore" userId="b4770bae-8292-4e0f-8212-963b4c6b3ded" providerId="ADAL" clId="{5132BCB8-2042-4563-B85A-A555447B6316}" dt="2026-08-31T11:29:37.834" v="5" actId="20577"/>
        <pc:sldMkLst>
          <pc:docMk/>
          <pc:sldMk cId="1213204710" sldId="266"/>
        </pc:sldMkLst>
      </pc:sldChg>
      <pc:sldChg chg="modSp mod modNotesTx">
        <pc:chgData name="Hannah Sycamore" userId="b4770bae-8292-4e0f-8212-963b4c6b3ded" providerId="ADAL" clId="{5132BCB8-2042-4563-B85A-A555447B6316}" dt="2026-08-31T11:33:36.509" v="229" actId="1035"/>
        <pc:sldMkLst>
          <pc:docMk/>
          <pc:sldMk cId="3994595899" sldId="268"/>
        </pc:sldMkLst>
        <pc:spChg chg="mod">
          <ac:chgData name="Hannah Sycamore" userId="b4770bae-8292-4e0f-8212-963b4c6b3ded" providerId="ADAL" clId="{5132BCB8-2042-4563-B85A-A555447B6316}" dt="2026-08-31T11:33:36.509" v="229" actId="1035"/>
          <ac:spMkLst>
            <pc:docMk/>
            <pc:sldMk cId="3994595899" sldId="268"/>
            <ac:spMk id="4" creationId="{0E051214-7418-18E7-3D42-53CB91B6C01E}"/>
          </ac:spMkLst>
        </pc:spChg>
        <pc:spChg chg="mod">
          <ac:chgData name="Hannah Sycamore" userId="b4770bae-8292-4e0f-8212-963b4c6b3ded" providerId="ADAL" clId="{5132BCB8-2042-4563-B85A-A555447B6316}" dt="2026-08-31T11:33:21.720" v="220" actId="1035"/>
          <ac:spMkLst>
            <pc:docMk/>
            <pc:sldMk cId="3994595899" sldId="268"/>
            <ac:spMk id="5" creationId="{9880FB98-6E55-8467-5294-BD299381D6C7}"/>
          </ac:spMkLst>
        </pc:spChg>
        <pc:spChg chg="mod">
          <ac:chgData name="Hannah Sycamore" userId="b4770bae-8292-4e0f-8212-963b4c6b3ded" providerId="ADAL" clId="{5132BCB8-2042-4563-B85A-A555447B6316}" dt="2026-08-31T11:31:52.724" v="158" actId="20577"/>
          <ac:spMkLst>
            <pc:docMk/>
            <pc:sldMk cId="3994595899" sldId="268"/>
            <ac:spMk id="178" creationId="{3FBE5993-D74D-0D84-D40F-164E65B29A39}"/>
          </ac:spMkLst>
        </pc:spChg>
        <pc:spChg chg="mod">
          <ac:chgData name="Hannah Sycamore" userId="b4770bae-8292-4e0f-8212-963b4c6b3ded" providerId="ADAL" clId="{5132BCB8-2042-4563-B85A-A555447B6316}" dt="2026-08-31T11:33:15.197" v="211" actId="20577"/>
          <ac:spMkLst>
            <pc:docMk/>
            <pc:sldMk cId="3994595899" sldId="268"/>
            <ac:spMk id="179" creationId="{748D0D86-3774-5C54-ED3B-BC54B40628D3}"/>
          </ac:spMkLst>
        </pc:spChg>
        <pc:spChg chg="mod">
          <ac:chgData name="Hannah Sycamore" userId="b4770bae-8292-4e0f-8212-963b4c6b3ded" providerId="ADAL" clId="{5132BCB8-2042-4563-B85A-A555447B6316}" dt="2026-08-31T11:33:36.509" v="229" actId="1035"/>
          <ac:spMkLst>
            <pc:docMk/>
            <pc:sldMk cId="3994595899" sldId="268"/>
            <ac:spMk id="181" creationId="{8364668B-C93B-ADD7-999F-442355E9931A}"/>
          </ac:spMkLst>
        </pc:spChg>
        <pc:spChg chg="mod">
          <ac:chgData name="Hannah Sycamore" userId="b4770bae-8292-4e0f-8212-963b4c6b3ded" providerId="ADAL" clId="{5132BCB8-2042-4563-B85A-A555447B6316}" dt="2026-08-31T11:33:27.018" v="221" actId="14100"/>
          <ac:spMkLst>
            <pc:docMk/>
            <pc:sldMk cId="3994595899" sldId="268"/>
            <ac:spMk id="182" creationId="{6D460412-5C03-EDCB-6EAD-11734589D991}"/>
          </ac:spMkLst>
        </pc:spChg>
      </pc:sldChg>
      <pc:sldChg chg="modNotesTx">
        <pc:chgData name="Hannah Sycamore" userId="b4770bae-8292-4e0f-8212-963b4c6b3ded" providerId="ADAL" clId="{5132BCB8-2042-4563-B85A-A555447B6316}" dt="2026-08-31T11:28:09.833" v="0" actId="6549"/>
        <pc:sldMkLst>
          <pc:docMk/>
          <pc:sldMk cId="1948695036" sldId="269"/>
        </pc:sldMkLst>
      </pc:sldChg>
      <pc:sldChg chg="modNotesTx">
        <pc:chgData name="Hannah Sycamore" userId="b4770bae-8292-4e0f-8212-963b4c6b3ded" providerId="ADAL" clId="{5132BCB8-2042-4563-B85A-A555447B6316}" dt="2026-08-31T11:28:23.744" v="1" actId="20577"/>
        <pc:sldMkLst>
          <pc:docMk/>
          <pc:sldMk cId="4118324658" sldId="270"/>
        </pc:sldMkLst>
      </pc:sldChg>
      <pc:sldChg chg="addSp delSp modSp mod modNotesTx">
        <pc:chgData name="Hannah Sycamore" userId="b4770bae-8292-4e0f-8212-963b4c6b3ded" providerId="ADAL" clId="{5132BCB8-2042-4563-B85A-A555447B6316}" dt="2026-08-31T12:59:30.218" v="240" actId="478"/>
        <pc:sldMkLst>
          <pc:docMk/>
          <pc:sldMk cId="770655502" sldId="271"/>
        </pc:sldMkLst>
      </pc:sldChg>
      <pc:sldChg chg="modNotesTx">
        <pc:chgData name="Hannah Sycamore" userId="b4770bae-8292-4e0f-8212-963b4c6b3ded" providerId="ADAL" clId="{5132BCB8-2042-4563-B85A-A555447B6316}" dt="2026-08-31T11:29:47.351" v="6" actId="20577"/>
        <pc:sldMkLst>
          <pc:docMk/>
          <pc:sldMk cId="1824340451" sldId="272"/>
        </pc:sldMkLst>
      </pc:sldChg>
      <pc:sldChg chg="modNotesTx">
        <pc:chgData name="Hannah Sycamore" userId="b4770bae-8292-4e0f-8212-963b4c6b3ded" providerId="ADAL" clId="{5132BCB8-2042-4563-B85A-A555447B6316}" dt="2026-08-31T11:29:54.034" v="7" actId="20577"/>
        <pc:sldMkLst>
          <pc:docMk/>
          <pc:sldMk cId="586553634" sldId="273"/>
        </pc:sldMkLst>
      </pc:sldChg>
      <pc:sldChg chg="modNotesTx">
        <pc:chgData name="Hannah Sycamore" userId="b4770bae-8292-4e0f-8212-963b4c6b3ded" providerId="ADAL" clId="{5132BCB8-2042-4563-B85A-A555447B6316}" dt="2026-08-31T11:30:01.720" v="9" actId="20577"/>
        <pc:sldMkLst>
          <pc:docMk/>
          <pc:sldMk cId="2437061840" sldId="274"/>
        </pc:sldMkLst>
      </pc:sldChg>
      <pc:sldChg chg="delSp modSp mod modNotesTx">
        <pc:chgData name="Hannah Sycamore" userId="b4770bae-8292-4e0f-8212-963b4c6b3ded" providerId="ADAL" clId="{5132BCB8-2042-4563-B85A-A555447B6316}" dt="2026-08-31T11:34:03.432" v="233" actId="20577"/>
        <pc:sldMkLst>
          <pc:docMk/>
          <pc:sldMk cId="1734903685" sldId="275"/>
        </pc:sldMkLst>
        <pc:spChg chg="mod">
          <ac:chgData name="Hannah Sycamore" userId="b4770bae-8292-4e0f-8212-963b4c6b3ded" providerId="ADAL" clId="{5132BCB8-2042-4563-B85A-A555447B6316}" dt="2026-08-31T11:31:07.895" v="18" actId="1076"/>
          <ac:spMkLst>
            <pc:docMk/>
            <pc:sldMk cId="1734903685" sldId="275"/>
            <ac:spMk id="4" creationId="{94F82B6E-DA32-AFCD-725A-2E5941033CE7}"/>
          </ac:spMkLst>
        </pc:spChg>
        <pc:spChg chg="mod">
          <ac:chgData name="Hannah Sycamore" userId="b4770bae-8292-4e0f-8212-963b4c6b3ded" providerId="ADAL" clId="{5132BCB8-2042-4563-B85A-A555447B6316}" dt="2026-08-31T11:34:00.149" v="232" actId="14100"/>
          <ac:spMkLst>
            <pc:docMk/>
            <pc:sldMk cId="1734903685" sldId="275"/>
            <ac:spMk id="6" creationId="{456BD9E1-DE82-4A27-F2BD-79BF169AE6BD}"/>
          </ac:spMkLst>
        </pc:spChg>
        <pc:spChg chg="mod">
          <ac:chgData name="Hannah Sycamore" userId="b4770bae-8292-4e0f-8212-963b4c6b3ded" providerId="ADAL" clId="{5132BCB8-2042-4563-B85A-A555447B6316}" dt="2026-08-31T11:32:44.912" v="206" actId="20577"/>
          <ac:spMkLst>
            <pc:docMk/>
            <pc:sldMk cId="1734903685" sldId="275"/>
            <ac:spMk id="178" creationId="{E3733424-E4A0-1917-3C5B-983104FBA314}"/>
          </ac:spMkLst>
        </pc:spChg>
        <pc:spChg chg="mod">
          <ac:chgData name="Hannah Sycamore" userId="b4770bae-8292-4e0f-8212-963b4c6b3ded" providerId="ADAL" clId="{5132BCB8-2042-4563-B85A-A555447B6316}" dt="2026-08-31T11:31:04.886" v="17" actId="1076"/>
          <ac:spMkLst>
            <pc:docMk/>
            <pc:sldMk cId="1734903685" sldId="275"/>
            <ac:spMk id="181" creationId="{9140D66F-0FEB-E156-071C-4E1BA2EFED96}"/>
          </ac:spMkLst>
        </pc:spChg>
      </pc:sldChg>
    </pc:docChg>
  </pc:docChgLst>
  <pc:docChgLst>
    <pc:chgData name="Juliet Kennard" userId="171ce03e-ecb9-44f8-bcbb-a85643c4c66a" providerId="ADAL" clId="{B465C642-4312-474E-AB32-4E0013FDAC90}"/>
    <pc:docChg chg="undo custSel modSld">
      <pc:chgData name="Juliet Kennard" userId="171ce03e-ecb9-44f8-bcbb-a85643c4c66a" providerId="ADAL" clId="{B465C642-4312-474E-AB32-4E0013FDAC90}" dt="2026-09-13T12:51:51.704" v="356" actId="962"/>
      <pc:docMkLst>
        <pc:docMk/>
      </pc:docMkLst>
      <pc:sldChg chg="modSp mod">
        <pc:chgData name="Juliet Kennard" userId="171ce03e-ecb9-44f8-bcbb-a85643c4c66a" providerId="ADAL" clId="{B465C642-4312-474E-AB32-4E0013FDAC90}" dt="2026-09-02T13:29:25.171" v="1" actId="962"/>
        <pc:sldMkLst>
          <pc:docMk/>
          <pc:sldMk cId="0" sldId="256"/>
        </pc:sldMkLst>
        <pc:picChg chg="mod">
          <ac:chgData name="Juliet Kennard" userId="171ce03e-ecb9-44f8-bcbb-a85643c4c66a" providerId="ADAL" clId="{B465C642-4312-474E-AB32-4E0013FDAC90}" dt="2026-09-02T13:29:25.171" v="1" actId="962"/>
          <ac:picMkLst>
            <pc:docMk/>
            <pc:sldMk cId="0" sldId="256"/>
            <ac:picMk id="3" creationId="{B26AB369-237B-3AC0-0F17-1CD072350067}"/>
          </ac:picMkLst>
        </pc:picChg>
      </pc:sldChg>
      <pc:sldChg chg="modSp mod">
        <pc:chgData name="Juliet Kennard" userId="171ce03e-ecb9-44f8-bcbb-a85643c4c66a" providerId="ADAL" clId="{B465C642-4312-474E-AB32-4E0013FDAC90}" dt="2026-09-13T12:43:38.648" v="288" actId="1076"/>
        <pc:sldMkLst>
          <pc:docMk/>
          <pc:sldMk cId="0" sldId="257"/>
        </pc:sldMkLst>
        <pc:spChg chg="mod">
          <ac:chgData name="Juliet Kennard" userId="171ce03e-ecb9-44f8-bcbb-a85643c4c66a" providerId="ADAL" clId="{B465C642-4312-474E-AB32-4E0013FDAC90}" dt="2026-09-13T12:43:38.648" v="288" actId="1076"/>
          <ac:spMkLst>
            <pc:docMk/>
            <pc:sldMk cId="0" sldId="257"/>
            <ac:spMk id="116" creationId="{00000000-0000-0000-0000-000000000000}"/>
          </ac:spMkLst>
        </pc:spChg>
      </pc:sldChg>
      <pc:sldChg chg="modSp mod">
        <pc:chgData name="Juliet Kennard" userId="171ce03e-ecb9-44f8-bcbb-a85643c4c66a" providerId="ADAL" clId="{B465C642-4312-474E-AB32-4E0013FDAC90}" dt="2026-09-02T13:29:30.926" v="2" actId="13238"/>
        <pc:sldMkLst>
          <pc:docMk/>
          <pc:sldMk cId="0" sldId="259"/>
        </pc:sldMkLst>
        <pc:graphicFrameChg chg="modGraphic">
          <ac:chgData name="Juliet Kennard" userId="171ce03e-ecb9-44f8-bcbb-a85643c4c66a" providerId="ADAL" clId="{B465C642-4312-474E-AB32-4E0013FDAC90}" dt="2026-09-02T13:29:30.926" v="2" actId="13238"/>
          <ac:graphicFrameMkLst>
            <pc:docMk/>
            <pc:sldMk cId="0" sldId="259"/>
            <ac:graphicFrameMk id="133" creationId="{00000000-0000-0000-0000-000000000000}"/>
          </ac:graphicFrameMkLst>
        </pc:graphicFrameChg>
      </pc:sldChg>
      <pc:sldChg chg="modSp mod modNotesTx">
        <pc:chgData name="Juliet Kennard" userId="171ce03e-ecb9-44f8-bcbb-a85643c4c66a" providerId="ADAL" clId="{B465C642-4312-474E-AB32-4E0013FDAC90}" dt="2026-09-13T12:45:35.945" v="305" actId="1076"/>
        <pc:sldMkLst>
          <pc:docMk/>
          <pc:sldMk cId="0" sldId="260"/>
        </pc:sldMkLst>
        <pc:spChg chg="mod">
          <ac:chgData name="Juliet Kennard" userId="171ce03e-ecb9-44f8-bcbb-a85643c4c66a" providerId="ADAL" clId="{B465C642-4312-474E-AB32-4E0013FDAC90}" dt="2026-09-13T12:45:31.369" v="304" actId="1076"/>
          <ac:spMkLst>
            <pc:docMk/>
            <pc:sldMk cId="0" sldId="260"/>
            <ac:spMk id="140" creationId="{00000000-0000-0000-0000-000000000000}"/>
          </ac:spMkLst>
        </pc:spChg>
        <pc:graphicFrameChg chg="mod modGraphic">
          <ac:chgData name="Juliet Kennard" userId="171ce03e-ecb9-44f8-bcbb-a85643c4c66a" providerId="ADAL" clId="{B465C642-4312-474E-AB32-4E0013FDAC90}" dt="2026-09-13T12:45:35.945" v="305" actId="1076"/>
          <ac:graphicFrameMkLst>
            <pc:docMk/>
            <pc:sldMk cId="0" sldId="260"/>
            <ac:graphicFrameMk id="2" creationId="{576333F6-62EF-3FB3-8C3F-32C4243F8EFC}"/>
          </ac:graphicFrameMkLst>
        </pc:graphicFrameChg>
      </pc:sldChg>
      <pc:sldChg chg="modSp mod modNotesTx">
        <pc:chgData name="Juliet Kennard" userId="171ce03e-ecb9-44f8-bcbb-a85643c4c66a" providerId="ADAL" clId="{B465C642-4312-474E-AB32-4E0013FDAC90}" dt="2026-09-13T12:46:38.928" v="320" actId="1038"/>
        <pc:sldMkLst>
          <pc:docMk/>
          <pc:sldMk cId="0" sldId="261"/>
        </pc:sldMkLst>
        <pc:spChg chg="mod">
          <ac:chgData name="Juliet Kennard" userId="171ce03e-ecb9-44f8-bcbb-a85643c4c66a" providerId="ADAL" clId="{B465C642-4312-474E-AB32-4E0013FDAC90}" dt="2026-09-13T12:46:26.874" v="315" actId="255"/>
          <ac:spMkLst>
            <pc:docMk/>
            <pc:sldMk cId="0" sldId="261"/>
            <ac:spMk id="148" creationId="{00000000-0000-0000-0000-000000000000}"/>
          </ac:spMkLst>
        </pc:spChg>
        <pc:graphicFrameChg chg="mod modGraphic">
          <ac:chgData name="Juliet Kennard" userId="171ce03e-ecb9-44f8-bcbb-a85643c4c66a" providerId="ADAL" clId="{B465C642-4312-474E-AB32-4E0013FDAC90}" dt="2026-09-13T12:46:38.928" v="320" actId="1038"/>
          <ac:graphicFrameMkLst>
            <pc:docMk/>
            <pc:sldMk cId="0" sldId="261"/>
            <ac:graphicFrameMk id="149" creationId="{00000000-0000-0000-0000-000000000000}"/>
          </ac:graphicFrameMkLst>
        </pc:graphicFrameChg>
      </pc:sldChg>
      <pc:sldChg chg="modSp mod">
        <pc:chgData name="Juliet Kennard" userId="171ce03e-ecb9-44f8-bcbb-a85643c4c66a" providerId="ADAL" clId="{B465C642-4312-474E-AB32-4E0013FDAC90}" dt="2026-09-13T12:35:15.249" v="139" actId="947"/>
        <pc:sldMkLst>
          <pc:docMk/>
          <pc:sldMk cId="0" sldId="262"/>
        </pc:sldMkLst>
        <pc:spChg chg="mod">
          <ac:chgData name="Juliet Kennard" userId="171ce03e-ecb9-44f8-bcbb-a85643c4c66a" providerId="ADAL" clId="{B465C642-4312-474E-AB32-4E0013FDAC90}" dt="2026-09-13T12:35:15.249" v="139" actId="947"/>
          <ac:spMkLst>
            <pc:docMk/>
            <pc:sldMk cId="0" sldId="262"/>
            <ac:spMk id="156" creationId="{00000000-0000-0000-0000-000000000000}"/>
          </ac:spMkLst>
        </pc:spChg>
      </pc:sldChg>
      <pc:sldChg chg="modSp mod">
        <pc:chgData name="Juliet Kennard" userId="171ce03e-ecb9-44f8-bcbb-a85643c4c66a" providerId="ADAL" clId="{B465C642-4312-474E-AB32-4E0013FDAC90}" dt="2026-09-13T12:49:55.631" v="326" actId="20577"/>
        <pc:sldMkLst>
          <pc:docMk/>
          <pc:sldMk cId="0" sldId="263"/>
        </pc:sldMkLst>
        <pc:spChg chg="mod">
          <ac:chgData name="Juliet Kennard" userId="171ce03e-ecb9-44f8-bcbb-a85643c4c66a" providerId="ADAL" clId="{B465C642-4312-474E-AB32-4E0013FDAC90}" dt="2026-09-13T12:49:55.631" v="326" actId="20577"/>
          <ac:spMkLst>
            <pc:docMk/>
            <pc:sldMk cId="0" sldId="263"/>
            <ac:spMk id="162" creationId="{00000000-0000-0000-0000-000000000000}"/>
          </ac:spMkLst>
        </pc:spChg>
        <pc:graphicFrameChg chg="modGraphic">
          <ac:chgData name="Juliet Kennard" userId="171ce03e-ecb9-44f8-bcbb-a85643c4c66a" providerId="ADAL" clId="{B465C642-4312-474E-AB32-4E0013FDAC90}" dt="2026-09-13T12:37:52.894" v="175" actId="255"/>
          <ac:graphicFrameMkLst>
            <pc:docMk/>
            <pc:sldMk cId="0" sldId="263"/>
            <ac:graphicFrameMk id="4" creationId="{F0CE699D-0F68-64EA-215D-F22687BDCC86}"/>
          </ac:graphicFrameMkLst>
        </pc:graphicFrameChg>
      </pc:sldChg>
      <pc:sldChg chg="modSp mod modCm">
        <pc:chgData name="Juliet Kennard" userId="171ce03e-ecb9-44f8-bcbb-a85643c4c66a" providerId="ADAL" clId="{B465C642-4312-474E-AB32-4E0013FDAC90}" dt="2026-09-13T12:50:04.315" v="330" actId="20577"/>
        <pc:sldMkLst>
          <pc:docMk/>
          <pc:sldMk cId="0" sldId="264"/>
        </pc:sldMkLst>
        <pc:spChg chg="mod">
          <ac:chgData name="Juliet Kennard" userId="171ce03e-ecb9-44f8-bcbb-a85643c4c66a" providerId="ADAL" clId="{B465C642-4312-474E-AB32-4E0013FDAC90}" dt="2026-09-13T12:50:04.315" v="330" actId="20577"/>
          <ac:spMkLst>
            <pc:docMk/>
            <pc:sldMk cId="0" sldId="264"/>
            <ac:spMk id="171" creationId="{00000000-0000-0000-0000-000000000000}"/>
          </ac:spMkLst>
        </pc:spChg>
        <pc:spChg chg="mod">
          <ac:chgData name="Juliet Kennard" userId="171ce03e-ecb9-44f8-bcbb-a85643c4c66a" providerId="ADAL" clId="{B465C642-4312-474E-AB32-4E0013FDAC90}" dt="2026-09-13T12:40:27.731" v="199" actId="2711"/>
          <ac:spMkLst>
            <pc:docMk/>
            <pc:sldMk cId="0" sldId="264"/>
            <ac:spMk id="172" creationId="{00000000-0000-0000-0000-000000000000}"/>
          </ac:spMkLst>
        </pc:spChg>
        <pc:extLst>
          <p:ext xmlns:p="http://schemas.openxmlformats.org/presentationml/2006/main" uri="{D6D511B9-2390-475A-947B-AFAB55BFBCF1}">
            <pc226:cmChg xmlns:pc226="http://schemas.microsoft.com/office/powerpoint/2022/06/main/command" chg="mod">
              <pc226:chgData name="Juliet Kennard" userId="171ce03e-ecb9-44f8-bcbb-a85643c4c66a" providerId="ADAL" clId="{B465C642-4312-474E-AB32-4E0013FDAC90}" dt="2026-09-13T12:40:14.907" v="198" actId="20577"/>
              <pc2:cmMkLst xmlns:pc2="http://schemas.microsoft.com/office/powerpoint/2019/9/main/command">
                <pc:docMk/>
                <pc:sldMk cId="0" sldId="264"/>
                <pc2:cmMk id="{9D7FD5C4-7899-4968-9801-ECE92BBBD950}"/>
              </pc2:cmMkLst>
            </pc226:cmChg>
          </p:ext>
        </pc:extLst>
      </pc:sldChg>
      <pc:sldChg chg="modSp">
        <pc:chgData name="Juliet Kennard" userId="171ce03e-ecb9-44f8-bcbb-a85643c4c66a" providerId="ADAL" clId="{B465C642-4312-474E-AB32-4E0013FDAC90}" dt="2026-09-02T13:28:15.332" v="0" actId="120"/>
        <pc:sldMkLst>
          <pc:docMk/>
          <pc:sldMk cId="0" sldId="265"/>
        </pc:sldMkLst>
        <pc:spChg chg="mod">
          <ac:chgData name="Juliet Kennard" userId="171ce03e-ecb9-44f8-bcbb-a85643c4c66a" providerId="ADAL" clId="{B465C642-4312-474E-AB32-4E0013FDAC90}" dt="2026-09-02T13:28:15.332" v="0" actId="120"/>
          <ac:spMkLst>
            <pc:docMk/>
            <pc:sldMk cId="0" sldId="265"/>
            <ac:spMk id="179" creationId="{00000000-0000-0000-0000-000000000000}"/>
          </ac:spMkLst>
        </pc:spChg>
      </pc:sldChg>
      <pc:sldChg chg="modSp mod">
        <pc:chgData name="Juliet Kennard" userId="171ce03e-ecb9-44f8-bcbb-a85643c4c66a" providerId="ADAL" clId="{B465C642-4312-474E-AB32-4E0013FDAC90}" dt="2026-09-13T12:47:03.390" v="322" actId="948"/>
        <pc:sldMkLst>
          <pc:docMk/>
          <pc:sldMk cId="1213204710" sldId="266"/>
        </pc:sldMkLst>
        <pc:spChg chg="mod">
          <ac:chgData name="Juliet Kennard" userId="171ce03e-ecb9-44f8-bcbb-a85643c4c66a" providerId="ADAL" clId="{B465C642-4312-474E-AB32-4E0013FDAC90}" dt="2026-09-13T12:34:25.747" v="110" actId="5793"/>
          <ac:spMkLst>
            <pc:docMk/>
            <pc:sldMk cId="1213204710" sldId="266"/>
            <ac:spMk id="147" creationId="{0D9A53B9-C0B6-FE4F-71E4-4DD4B43E6EE9}"/>
          </ac:spMkLst>
        </pc:spChg>
        <pc:spChg chg="mod">
          <ac:chgData name="Juliet Kennard" userId="171ce03e-ecb9-44f8-bcbb-a85643c4c66a" providerId="ADAL" clId="{B465C642-4312-474E-AB32-4E0013FDAC90}" dt="2026-09-13T12:47:03.390" v="322" actId="948"/>
          <ac:spMkLst>
            <pc:docMk/>
            <pc:sldMk cId="1213204710" sldId="266"/>
            <ac:spMk id="148" creationId="{5CF08B15-BF16-EDF1-A86E-6CDD538660A3}"/>
          </ac:spMkLst>
        </pc:spChg>
        <pc:graphicFrameChg chg="mod modGraphic">
          <ac:chgData name="Juliet Kennard" userId="171ce03e-ecb9-44f8-bcbb-a85643c4c66a" providerId="ADAL" clId="{B465C642-4312-474E-AB32-4E0013FDAC90}" dt="2026-09-13T12:46:53.758" v="321" actId="255"/>
          <ac:graphicFrameMkLst>
            <pc:docMk/>
            <pc:sldMk cId="1213204710" sldId="266"/>
            <ac:graphicFrameMk id="149" creationId="{EA739DAD-7C69-2C40-7E40-617EF691E128}"/>
          </ac:graphicFrameMkLst>
        </pc:graphicFrameChg>
      </pc:sldChg>
      <pc:sldChg chg="modSp mod">
        <pc:chgData name="Juliet Kennard" userId="171ce03e-ecb9-44f8-bcbb-a85643c4c66a" providerId="ADAL" clId="{B465C642-4312-474E-AB32-4E0013FDAC90}" dt="2026-09-13T12:51:26.288" v="351"/>
        <pc:sldMkLst>
          <pc:docMk/>
          <pc:sldMk cId="3994595899" sldId="268"/>
        </pc:sldMkLst>
        <pc:spChg chg="mod">
          <ac:chgData name="Juliet Kennard" userId="171ce03e-ecb9-44f8-bcbb-a85643c4c66a" providerId="ADAL" clId="{B465C642-4312-474E-AB32-4E0013FDAC90}" dt="2026-09-13T12:51:08.803" v="344" actId="962"/>
          <ac:spMkLst>
            <pc:docMk/>
            <pc:sldMk cId="3994595899" sldId="268"/>
            <ac:spMk id="2" creationId="{34AE7F57-FFC6-3342-DD02-56EB5478F907}"/>
          </ac:spMkLst>
        </pc:spChg>
        <pc:spChg chg="ord">
          <ac:chgData name="Juliet Kennard" userId="171ce03e-ecb9-44f8-bcbb-a85643c4c66a" providerId="ADAL" clId="{B465C642-4312-474E-AB32-4E0013FDAC90}" dt="2026-09-13T12:51:11.737" v="345" actId="13244"/>
          <ac:spMkLst>
            <pc:docMk/>
            <pc:sldMk cId="3994595899" sldId="268"/>
            <ac:spMk id="3" creationId="{65E8515B-0720-D5D8-2B61-36066050A1E2}"/>
          </ac:spMkLst>
        </pc:spChg>
        <pc:spChg chg="ord">
          <ac:chgData name="Juliet Kennard" userId="171ce03e-ecb9-44f8-bcbb-a85643c4c66a" providerId="ADAL" clId="{B465C642-4312-474E-AB32-4E0013FDAC90}" dt="2026-09-13T12:51:15.811" v="346" actId="13244"/>
          <ac:spMkLst>
            <pc:docMk/>
            <pc:sldMk cId="3994595899" sldId="268"/>
            <ac:spMk id="4" creationId="{0E051214-7418-18E7-3D42-53CB91B6C01E}"/>
          </ac:spMkLst>
        </pc:spChg>
        <pc:spChg chg="mod ord">
          <ac:chgData name="Juliet Kennard" userId="171ce03e-ecb9-44f8-bcbb-a85643c4c66a" providerId="ADAL" clId="{B465C642-4312-474E-AB32-4E0013FDAC90}" dt="2026-09-13T12:51:26.288" v="351"/>
          <ac:spMkLst>
            <pc:docMk/>
            <pc:sldMk cId="3994595899" sldId="268"/>
            <ac:spMk id="5" creationId="{9880FB98-6E55-8467-5294-BD299381D6C7}"/>
          </ac:spMkLst>
        </pc:spChg>
        <pc:spChg chg="mod">
          <ac:chgData name="Juliet Kennard" userId="171ce03e-ecb9-44f8-bcbb-a85643c4c66a" providerId="ADAL" clId="{B465C642-4312-474E-AB32-4E0013FDAC90}" dt="2026-09-13T12:42:08.249" v="243" actId="20577"/>
          <ac:spMkLst>
            <pc:docMk/>
            <pc:sldMk cId="3994595899" sldId="268"/>
            <ac:spMk id="180" creationId="{C473484F-BC4B-DBF5-86EA-6F27E24C41CE}"/>
          </ac:spMkLst>
        </pc:spChg>
        <pc:spChg chg="mod">
          <ac:chgData name="Juliet Kennard" userId="171ce03e-ecb9-44f8-bcbb-a85643c4c66a" providerId="ADAL" clId="{B465C642-4312-474E-AB32-4E0013FDAC90}" dt="2026-09-13T12:42:22.192" v="253" actId="20577"/>
          <ac:spMkLst>
            <pc:docMk/>
            <pc:sldMk cId="3994595899" sldId="268"/>
            <ac:spMk id="181" creationId="{8364668B-C93B-ADD7-999F-442355E9931A}"/>
          </ac:spMkLst>
        </pc:spChg>
      </pc:sldChg>
      <pc:sldChg chg="modSp mod">
        <pc:chgData name="Juliet Kennard" userId="171ce03e-ecb9-44f8-bcbb-a85643c4c66a" providerId="ADAL" clId="{B465C642-4312-474E-AB32-4E0013FDAC90}" dt="2026-09-13T12:28:18.942" v="60" actId="20577"/>
        <pc:sldMkLst>
          <pc:docMk/>
          <pc:sldMk cId="1948695036" sldId="269"/>
        </pc:sldMkLst>
        <pc:spChg chg="mod">
          <ac:chgData name="Juliet Kennard" userId="171ce03e-ecb9-44f8-bcbb-a85643c4c66a" providerId="ADAL" clId="{B465C642-4312-474E-AB32-4E0013FDAC90}" dt="2026-09-13T12:26:20.784" v="25" actId="1076"/>
          <ac:spMkLst>
            <pc:docMk/>
            <pc:sldMk cId="1948695036" sldId="269"/>
            <ac:spMk id="123" creationId="{B21B913F-7686-83CC-BD71-17B128DBD089}"/>
          </ac:spMkLst>
        </pc:spChg>
        <pc:spChg chg="mod">
          <ac:chgData name="Juliet Kennard" userId="171ce03e-ecb9-44f8-bcbb-a85643c4c66a" providerId="ADAL" clId="{B465C642-4312-474E-AB32-4E0013FDAC90}" dt="2026-09-13T12:28:18.942" v="60" actId="20577"/>
          <ac:spMkLst>
            <pc:docMk/>
            <pc:sldMk cId="1948695036" sldId="269"/>
            <ac:spMk id="124" creationId="{582DD23F-A5CC-BF27-00D3-A5E5C166E455}"/>
          </ac:spMkLst>
        </pc:spChg>
      </pc:sldChg>
      <pc:sldChg chg="modSp mod">
        <pc:chgData name="Juliet Kennard" userId="171ce03e-ecb9-44f8-bcbb-a85643c4c66a" providerId="ADAL" clId="{B465C642-4312-474E-AB32-4E0013FDAC90}" dt="2026-09-13T12:45:12.841" v="303" actId="20577"/>
        <pc:sldMkLst>
          <pc:docMk/>
          <pc:sldMk cId="4118324658" sldId="270"/>
        </pc:sldMkLst>
        <pc:spChg chg="mod">
          <ac:chgData name="Juliet Kennard" userId="171ce03e-ecb9-44f8-bcbb-a85643c4c66a" providerId="ADAL" clId="{B465C642-4312-474E-AB32-4E0013FDAC90}" dt="2026-09-13T12:44:50.200" v="298" actId="20577"/>
          <ac:spMkLst>
            <pc:docMk/>
            <pc:sldMk cId="4118324658" sldId="270"/>
            <ac:spMk id="131" creationId="{45754E92-C4C3-60B5-59C8-CDF0BECA2F69}"/>
          </ac:spMkLst>
        </pc:spChg>
        <pc:spChg chg="mod">
          <ac:chgData name="Juliet Kennard" userId="171ce03e-ecb9-44f8-bcbb-a85643c4c66a" providerId="ADAL" clId="{B465C642-4312-474E-AB32-4E0013FDAC90}" dt="2026-09-13T12:45:12.841" v="303" actId="20577"/>
          <ac:spMkLst>
            <pc:docMk/>
            <pc:sldMk cId="4118324658" sldId="270"/>
            <ac:spMk id="132" creationId="{F145D112-C12A-17BB-EDF2-7B3DF3A08AE7}"/>
          </ac:spMkLst>
        </pc:spChg>
      </pc:sldChg>
      <pc:sldChg chg="modSp mod">
        <pc:chgData name="Juliet Kennard" userId="171ce03e-ecb9-44f8-bcbb-a85643c4c66a" providerId="ADAL" clId="{B465C642-4312-474E-AB32-4E0013FDAC90}" dt="2026-09-13T12:45:47.298" v="312" actId="20577"/>
        <pc:sldMkLst>
          <pc:docMk/>
          <pc:sldMk cId="770655502" sldId="271"/>
        </pc:sldMkLst>
        <pc:spChg chg="mod">
          <ac:chgData name="Juliet Kennard" userId="171ce03e-ecb9-44f8-bcbb-a85643c4c66a" providerId="ADAL" clId="{B465C642-4312-474E-AB32-4E0013FDAC90}" dt="2026-09-13T12:45:47.298" v="312" actId="20577"/>
          <ac:spMkLst>
            <pc:docMk/>
            <pc:sldMk cId="770655502" sldId="271"/>
            <ac:spMk id="139" creationId="{E9B155F5-E0C0-39B8-07EB-857A925EB4A2}"/>
          </ac:spMkLst>
        </pc:spChg>
      </pc:sldChg>
      <pc:sldChg chg="modSp mod modCm">
        <pc:chgData name="Juliet Kennard" userId="171ce03e-ecb9-44f8-bcbb-a85643c4c66a" providerId="ADAL" clId="{B465C642-4312-474E-AB32-4E0013FDAC90}" dt="2026-09-13T12:37:10.825" v="174" actId="20577"/>
        <pc:sldMkLst>
          <pc:docMk/>
          <pc:sldMk cId="1824340451" sldId="272"/>
        </pc:sldMkLst>
        <pc:spChg chg="mod">
          <ac:chgData name="Juliet Kennard" userId="171ce03e-ecb9-44f8-bcbb-a85643c4c66a" providerId="ADAL" clId="{B465C642-4312-474E-AB32-4E0013FDAC90}" dt="2026-09-13T12:35:29.787" v="151" actId="5793"/>
          <ac:spMkLst>
            <pc:docMk/>
            <pc:sldMk cId="1824340451" sldId="272"/>
            <ac:spMk id="155" creationId="{DCCB9139-28D6-2AB8-B0E6-0D59E43B3115}"/>
          </ac:spMkLst>
        </pc:spChg>
        <pc:spChg chg="mod">
          <ac:chgData name="Juliet Kennard" userId="171ce03e-ecb9-44f8-bcbb-a85643c4c66a" providerId="ADAL" clId="{B465C642-4312-474E-AB32-4E0013FDAC90}" dt="2026-09-13T12:37:10.825" v="174" actId="20577"/>
          <ac:spMkLst>
            <pc:docMk/>
            <pc:sldMk cId="1824340451" sldId="272"/>
            <ac:spMk id="156" creationId="{A975FBFD-395F-C239-FF97-959A46D108B8}"/>
          </ac:spMkLst>
        </pc:spChg>
        <pc:extLst>
          <p:ext xmlns:p="http://schemas.openxmlformats.org/presentationml/2006/main" uri="{D6D511B9-2390-475A-947B-AFAB55BFBCF1}">
            <pc226:cmChg xmlns:pc226="http://schemas.microsoft.com/office/powerpoint/2022/06/main/command" chg="mod">
              <pc226:chgData name="Juliet Kennard" userId="171ce03e-ecb9-44f8-bcbb-a85643c4c66a" providerId="ADAL" clId="{B465C642-4312-474E-AB32-4E0013FDAC90}" dt="2026-09-13T12:36:35.634" v="171" actId="20577"/>
              <pc2:cmMkLst xmlns:pc2="http://schemas.microsoft.com/office/powerpoint/2019/9/main/command">
                <pc:docMk/>
                <pc:sldMk cId="1824340451" sldId="272"/>
                <pc2:cmMk id="{A3B87510-B7BA-4F24-8748-1E4C656ED97B}"/>
              </pc2:cmMkLst>
            </pc226:cmChg>
          </p:ext>
        </pc:extLst>
      </pc:sldChg>
      <pc:sldChg chg="addSp delSp modSp mod">
        <pc:chgData name="Juliet Kennard" userId="171ce03e-ecb9-44f8-bcbb-a85643c4c66a" providerId="ADAL" clId="{B465C642-4312-474E-AB32-4E0013FDAC90}" dt="2026-09-13T12:49:59.879" v="328" actId="20577"/>
        <pc:sldMkLst>
          <pc:docMk/>
          <pc:sldMk cId="586553634" sldId="273"/>
        </pc:sldMkLst>
        <pc:spChg chg="add del mod">
          <ac:chgData name="Juliet Kennard" userId="171ce03e-ecb9-44f8-bcbb-a85643c4c66a" providerId="ADAL" clId="{B465C642-4312-474E-AB32-4E0013FDAC90}" dt="2026-09-13T12:38:41.631" v="187" actId="478"/>
          <ac:spMkLst>
            <pc:docMk/>
            <pc:sldMk cId="586553634" sldId="273"/>
            <ac:spMk id="3" creationId="{D4A5E36D-0B79-1AA4-6E2D-B7562AAA36A5}"/>
          </ac:spMkLst>
        </pc:spChg>
        <pc:spChg chg="mod">
          <ac:chgData name="Juliet Kennard" userId="171ce03e-ecb9-44f8-bcbb-a85643c4c66a" providerId="ADAL" clId="{B465C642-4312-474E-AB32-4E0013FDAC90}" dt="2026-09-13T12:49:59.879" v="328" actId="20577"/>
          <ac:spMkLst>
            <pc:docMk/>
            <pc:sldMk cId="586553634" sldId="273"/>
            <ac:spMk id="162" creationId="{BD8C0B4A-E372-93A5-8186-8F031A1AD5E9}"/>
          </ac:spMkLst>
        </pc:spChg>
        <pc:spChg chg="del">
          <ac:chgData name="Juliet Kennard" userId="171ce03e-ecb9-44f8-bcbb-a85643c4c66a" providerId="ADAL" clId="{B465C642-4312-474E-AB32-4E0013FDAC90}" dt="2026-09-13T12:38:31.538" v="186" actId="478"/>
          <ac:spMkLst>
            <pc:docMk/>
            <pc:sldMk cId="586553634" sldId="273"/>
            <ac:spMk id="163" creationId="{5E08A61F-2E53-AED6-7787-18E4EAF30F71}"/>
          </ac:spMkLst>
        </pc:spChg>
        <pc:spChg chg="del mod">
          <ac:chgData name="Juliet Kennard" userId="171ce03e-ecb9-44f8-bcbb-a85643c4c66a" providerId="ADAL" clId="{B465C642-4312-474E-AB32-4E0013FDAC90}" dt="2026-09-13T12:38:48.895" v="189" actId="21"/>
          <ac:spMkLst>
            <pc:docMk/>
            <pc:sldMk cId="586553634" sldId="273"/>
            <ac:spMk id="164" creationId="{2D57764D-668F-5327-5A52-BF08F0DFD520}"/>
          </ac:spMkLst>
        </pc:spChg>
        <pc:graphicFrameChg chg="mod modGraphic">
          <ac:chgData name="Juliet Kennard" userId="171ce03e-ecb9-44f8-bcbb-a85643c4c66a" providerId="ADAL" clId="{B465C642-4312-474E-AB32-4E0013FDAC90}" dt="2026-09-13T12:39:09.085" v="192" actId="255"/>
          <ac:graphicFrameMkLst>
            <pc:docMk/>
            <pc:sldMk cId="586553634" sldId="273"/>
            <ac:graphicFrameMk id="4" creationId="{4BE47FC0-1D32-2199-91BC-C927FF6E87E2}"/>
          </ac:graphicFrameMkLst>
        </pc:graphicFrameChg>
      </pc:sldChg>
      <pc:sldChg chg="modSp mod">
        <pc:chgData name="Juliet Kennard" userId="171ce03e-ecb9-44f8-bcbb-a85643c4c66a" providerId="ADAL" clId="{B465C642-4312-474E-AB32-4E0013FDAC90}" dt="2026-09-13T12:50:09.047" v="332" actId="20577"/>
        <pc:sldMkLst>
          <pc:docMk/>
          <pc:sldMk cId="2437061840" sldId="274"/>
        </pc:sldMkLst>
        <pc:spChg chg="mod">
          <ac:chgData name="Juliet Kennard" userId="171ce03e-ecb9-44f8-bcbb-a85643c4c66a" providerId="ADAL" clId="{B465C642-4312-474E-AB32-4E0013FDAC90}" dt="2026-09-13T12:50:09.047" v="332" actId="20577"/>
          <ac:spMkLst>
            <pc:docMk/>
            <pc:sldMk cId="2437061840" sldId="274"/>
            <ac:spMk id="171" creationId="{6F7DAEAA-33D4-4EDE-B38A-9F463FCD1FCD}"/>
          </ac:spMkLst>
        </pc:spChg>
        <pc:spChg chg="mod">
          <ac:chgData name="Juliet Kennard" userId="171ce03e-ecb9-44f8-bcbb-a85643c4c66a" providerId="ADAL" clId="{B465C642-4312-474E-AB32-4E0013FDAC90}" dt="2026-09-13T12:40:55.514" v="212" actId="6549"/>
          <ac:spMkLst>
            <pc:docMk/>
            <pc:sldMk cId="2437061840" sldId="274"/>
            <ac:spMk id="172" creationId="{F881BCC3-4109-85C5-5AE6-B78F48D8D4AD}"/>
          </ac:spMkLst>
        </pc:spChg>
      </pc:sldChg>
      <pc:sldChg chg="modSp mod">
        <pc:chgData name="Juliet Kennard" userId="171ce03e-ecb9-44f8-bcbb-a85643c4c66a" providerId="ADAL" clId="{B465C642-4312-474E-AB32-4E0013FDAC90}" dt="2026-09-13T12:51:51.704" v="356" actId="962"/>
        <pc:sldMkLst>
          <pc:docMk/>
          <pc:sldMk cId="1734903685" sldId="275"/>
        </pc:sldMkLst>
        <pc:spChg chg="mod">
          <ac:chgData name="Juliet Kennard" userId="171ce03e-ecb9-44f8-bcbb-a85643c4c66a" providerId="ADAL" clId="{B465C642-4312-474E-AB32-4E0013FDAC90}" dt="2026-09-13T12:51:44.465" v="352" actId="962"/>
          <ac:spMkLst>
            <pc:docMk/>
            <pc:sldMk cId="1734903685" sldId="275"/>
            <ac:spMk id="2" creationId="{73A47613-9B35-D4D5-75CC-31B6FA7FBD17}"/>
          </ac:spMkLst>
        </pc:spChg>
        <pc:spChg chg="mod ord">
          <ac:chgData name="Juliet Kennard" userId="171ce03e-ecb9-44f8-bcbb-a85643c4c66a" providerId="ADAL" clId="{B465C642-4312-474E-AB32-4E0013FDAC90}" dt="2026-09-13T12:51:51.704" v="356" actId="962"/>
          <ac:spMkLst>
            <pc:docMk/>
            <pc:sldMk cId="1734903685" sldId="275"/>
            <ac:spMk id="4" creationId="{94F82B6E-DA32-AFCD-725A-2E5941033CE7}"/>
          </ac:spMkLst>
        </pc:spChg>
        <pc:spChg chg="mod">
          <ac:chgData name="Juliet Kennard" userId="171ce03e-ecb9-44f8-bcbb-a85643c4c66a" providerId="ADAL" clId="{B465C642-4312-474E-AB32-4E0013FDAC90}" dt="2026-09-13T12:43:17.353" v="274" actId="255"/>
          <ac:spMkLst>
            <pc:docMk/>
            <pc:sldMk cId="1734903685" sldId="275"/>
            <ac:spMk id="6" creationId="{456BD9E1-DE82-4A27-F2BD-79BF169AE6BD}"/>
          </ac:spMkLst>
        </pc:spChg>
        <pc:spChg chg="mod">
          <ac:chgData name="Juliet Kennard" userId="171ce03e-ecb9-44f8-bcbb-a85643c4c66a" providerId="ADAL" clId="{B465C642-4312-474E-AB32-4E0013FDAC90}" dt="2026-09-13T12:50:38.569" v="343" actId="20577"/>
          <ac:spMkLst>
            <pc:docMk/>
            <pc:sldMk cId="1734903685" sldId="275"/>
            <ac:spMk id="178" creationId="{E3733424-E4A0-1917-3C5B-983104FBA314}"/>
          </ac:spMkLst>
        </pc:spChg>
        <pc:spChg chg="mod">
          <ac:chgData name="Juliet Kennard" userId="171ce03e-ecb9-44f8-bcbb-a85643c4c66a" providerId="ADAL" clId="{B465C642-4312-474E-AB32-4E0013FDAC90}" dt="2026-09-13T12:42:50.912" v="263" actId="20577"/>
          <ac:spMkLst>
            <pc:docMk/>
            <pc:sldMk cId="1734903685" sldId="275"/>
            <ac:spMk id="181" creationId="{9140D66F-0FEB-E156-071C-4E1BA2EFED96}"/>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chemeClr val="dk1"/>
                </a:solidFill>
                <a:latin typeface="Arial"/>
                <a:ea typeface="Arial"/>
                <a:cs typeface="Arial"/>
                <a:sym typeface="Arial"/>
              </a:rPr>
              <a:t>‹#›</a:t>
            </a:fld>
            <a:endParaRPr sz="1200" b="0" i="0" u="none" strike="noStrike" cap="none">
              <a:solidFill>
                <a:schemeClr val="dk1"/>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periodic-table.rsc.org/"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6" name="Google Shape;106;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3d1572771aa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113" name="Google Shape;113;g3d1572771aa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g3d1572771aa_0_10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mc:AlternateContent xmlns:mc="http://schemas.openxmlformats.org/markup-compatibility/2006" xmlns:a14="http://schemas.microsoft.com/office/drawing/2010/main">
        <mc:Choice Requires="a14">
          <p:sp>
            <p:nvSpPr>
              <p:cNvPr id="120" name="Google Shape;120;g3d1572771aa_0_10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sz="1100" dirty="0">
                    <a:latin typeface="Century Gothic"/>
                    <a:ea typeface="Century Gothic"/>
                    <a:cs typeface="Century Gothic"/>
                    <a:sym typeface="Century Gothic"/>
                  </a:rPr>
                  <a:t>Check that learners understand how to calculate relative formula mass before revealing the question. Use a different example such as water: </a:t>
                </a:r>
                <a:r>
                  <a:rPr lang="en-GB" sz="1100" dirty="0">
                    <a:latin typeface="Cambria Math" panose="02040503050406030204" pitchFamily="18" charset="0"/>
                    <a:ea typeface="Cambria Math" panose="02040503050406030204" pitchFamily="18" charset="0"/>
                    <a:cs typeface="Century Gothic"/>
                    <a:sym typeface="Century Gothic"/>
                  </a:rPr>
                  <a:t>H = 1 </a:t>
                </a:r>
                <a:r>
                  <a:rPr lang="en-GB" sz="1100" dirty="0">
                    <a:latin typeface="Century Gothic"/>
                    <a:ea typeface="Century Gothic"/>
                    <a:cs typeface="Century Gothic"/>
                    <a:sym typeface="Century Gothic"/>
                  </a:rPr>
                  <a:t>and </a:t>
                </a:r>
                <a:r>
                  <a:rPr lang="en-GB" sz="1100" dirty="0">
                    <a:latin typeface="Cambria Math" panose="02040503050406030204" pitchFamily="18" charset="0"/>
                    <a:ea typeface="Cambria Math" panose="02040503050406030204" pitchFamily="18" charset="0"/>
                    <a:cs typeface="Century Gothic"/>
                    <a:sym typeface="Century Gothic"/>
                  </a:rPr>
                  <a:t>O = 16, </a:t>
                </a:r>
                <a:r>
                  <a:rPr lang="en-GB" sz="1100" dirty="0">
                    <a:latin typeface="Century Gothic"/>
                    <a:ea typeface="Century Gothic"/>
                    <a:cs typeface="Century Gothic"/>
                    <a:sym typeface="Century Gothic"/>
                  </a:rPr>
                  <a:t>so the relative formula mass is 18. If we estimated this it would be 2</a:t>
                </a:r>
                <a:r>
                  <a:rPr lang="en-GB" sz="1100" baseline="0" dirty="0">
                    <a:latin typeface="Century Gothic"/>
                    <a:ea typeface="Century Gothic"/>
                    <a:cs typeface="Century Gothic"/>
                    <a:sym typeface="Century Gothic"/>
                  </a:rPr>
                  <a:t> + 20 = 22</a:t>
                </a:r>
                <a:r>
                  <a:rPr lang="en-GB" sz="1100" dirty="0">
                    <a:latin typeface="+mn-lt"/>
                    <a:ea typeface="Century Gothic"/>
                    <a:cs typeface="Century Gothic"/>
                    <a:sym typeface="Century Gothic"/>
                  </a:rPr>
                  <a:t>.</a:t>
                </a:r>
              </a:p>
              <a:p>
                <a:pPr marL="0" lvl="0" indent="0" algn="l" rtl="0">
                  <a:lnSpc>
                    <a:spcPct val="100000"/>
                  </a:lnSpc>
                  <a:spcBef>
                    <a:spcPts val="0"/>
                  </a:spcBef>
                  <a:spcAft>
                    <a:spcPts val="0"/>
                  </a:spcAft>
                  <a:buSzPts val="1400"/>
                  <a:buNone/>
                </a:pPr>
                <a:endParaRPr lang="en-GB" sz="1100" dirty="0">
                  <a:latin typeface="Century Gothic"/>
                  <a:ea typeface="Century Gothic"/>
                  <a:cs typeface="Century Gothic"/>
                  <a:sym typeface="Century Gothic"/>
                </a:endParaRPr>
              </a:p>
            </p:txBody>
          </p:sp>
        </mc:Choice>
        <mc:Fallback xmlns="">
          <p:sp>
            <p:nvSpPr>
              <p:cNvPr id="120" name="Google Shape;120;g3d1572771aa_0_10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sz="1100" dirty="0">
                    <a:latin typeface="Century Gothic"/>
                    <a:ea typeface="Century Gothic"/>
                    <a:cs typeface="Century Gothic"/>
                    <a:sym typeface="Century Gothic"/>
                  </a:rPr>
                  <a:t>Check learners understand how to calculate relative formula mass before revealing the question. Use a different example such as water </a:t>
                </a:r>
                <a:r>
                  <a:rPr lang="en-GB" sz="1100" dirty="0">
                    <a:latin typeface="Cambria Math" panose="02040503050406030204" pitchFamily="18" charset="0"/>
                    <a:ea typeface="Cambria Math" panose="02040503050406030204" pitchFamily="18" charset="0"/>
                    <a:cs typeface="Century Gothic"/>
                    <a:sym typeface="Century Gothic"/>
                  </a:rPr>
                  <a:t>H = 1 </a:t>
                </a:r>
                <a:r>
                  <a:rPr lang="en-GB" sz="1100" dirty="0">
                    <a:latin typeface="Century Gothic"/>
                    <a:ea typeface="Century Gothic"/>
                    <a:cs typeface="Century Gothic"/>
                    <a:sym typeface="Century Gothic"/>
                  </a:rPr>
                  <a:t>and </a:t>
                </a:r>
                <a:r>
                  <a:rPr lang="en-GB" sz="1100" dirty="0">
                    <a:latin typeface="Cambria Math" panose="02040503050406030204" pitchFamily="18" charset="0"/>
                    <a:ea typeface="Cambria Math" panose="02040503050406030204" pitchFamily="18" charset="0"/>
                    <a:cs typeface="Century Gothic"/>
                    <a:sym typeface="Century Gothic"/>
                  </a:rPr>
                  <a:t>O = 16 </a:t>
                </a:r>
                <a:r>
                  <a:rPr lang="en-GB" sz="1100" dirty="0">
                    <a:latin typeface="Century Gothic"/>
                    <a:ea typeface="Century Gothic"/>
                    <a:cs typeface="Century Gothic"/>
                    <a:sym typeface="Century Gothic"/>
                  </a:rPr>
                  <a:t>so the relative formula mass is 18. If we estimated this it would be </a:t>
                </a:r>
                <a:r>
                  <a:rPr lang="en-GB" sz="1100" i="0" dirty="0">
                    <a:latin typeface="Cambria Math" panose="02040503050406030204" pitchFamily="18" charset="0"/>
                    <a:ea typeface="Century Gothic"/>
                    <a:cs typeface="Century Gothic"/>
                    <a:sym typeface="Century Gothic"/>
                  </a:rPr>
                  <a:t>2 + 20 = 22</a:t>
                </a:r>
                <a:r>
                  <a:rPr lang="en-GB" sz="1100" dirty="0">
                    <a:latin typeface="Century Gothic"/>
                    <a:ea typeface="Century Gothic"/>
                    <a:cs typeface="Century Gothic"/>
                    <a:sym typeface="Century Gothic"/>
                  </a:rPr>
                  <a:t>.</a:t>
                </a:r>
              </a:p>
              <a:p>
                <a:pPr marL="0" lvl="0" indent="0" algn="l" rtl="0">
                  <a:lnSpc>
                    <a:spcPct val="100000"/>
                  </a:lnSpc>
                  <a:spcBef>
                    <a:spcPts val="0"/>
                  </a:spcBef>
                  <a:spcAft>
                    <a:spcPts val="0"/>
                  </a:spcAft>
                  <a:buSzPts val="1400"/>
                  <a:buNone/>
                </a:pPr>
                <a:endParaRPr lang="en-GB" sz="1100" dirty="0">
                  <a:latin typeface="Century Gothic"/>
                  <a:ea typeface="Century Gothic"/>
                  <a:cs typeface="Century Gothic"/>
                  <a:sym typeface="Century Gothic"/>
                </a:endParaRPr>
              </a:p>
              <a:p>
                <a:pPr marL="0" lvl="0" indent="0" algn="l" rtl="0">
                  <a:lnSpc>
                    <a:spcPct val="100000"/>
                  </a:lnSpc>
                  <a:spcBef>
                    <a:spcPts val="0"/>
                  </a:spcBef>
                  <a:spcAft>
                    <a:spcPts val="0"/>
                  </a:spcAft>
                  <a:buSzPts val="1400"/>
                  <a:buNone/>
                </a:pPr>
                <a:r>
                  <a:rPr lang="en-GB" sz="1100" b="1" dirty="0">
                    <a:latin typeface="Century Gothic"/>
                    <a:ea typeface="Century Gothic"/>
                    <a:cs typeface="Century Gothic"/>
                    <a:sym typeface="Century Gothic"/>
                  </a:rPr>
                  <a:t>Answers: </a:t>
                </a:r>
              </a:p>
              <a:p>
                <a:pPr marL="228600" lvl="0" indent="-228600" algn="l" rtl="0">
                  <a:lnSpc>
                    <a:spcPct val="100000"/>
                  </a:lnSpc>
                  <a:spcBef>
                    <a:spcPts val="0"/>
                  </a:spcBef>
                  <a:spcAft>
                    <a:spcPts val="0"/>
                  </a:spcAft>
                  <a:buSzPct val="100000"/>
                  <a:buFont typeface="+mj-lt"/>
                  <a:buAutoNum type="alphaLcParenR"/>
                </a:pPr>
                <a:r>
                  <a:rPr lang="en-GB" sz="1100" dirty="0">
                    <a:latin typeface="Century Gothic"/>
                    <a:ea typeface="Century Gothic"/>
                    <a:cs typeface="Century Gothic"/>
                    <a:sym typeface="Century Gothic"/>
                  </a:rPr>
                  <a:t>2</a:t>
                </a:r>
              </a:p>
              <a:p>
                <a:pPr marL="228600" lvl="0" indent="-228600" algn="l" rtl="0">
                  <a:lnSpc>
                    <a:spcPct val="100000"/>
                  </a:lnSpc>
                  <a:spcBef>
                    <a:spcPts val="0"/>
                  </a:spcBef>
                  <a:spcAft>
                    <a:spcPts val="0"/>
                  </a:spcAft>
                  <a:buSzPct val="100000"/>
                  <a:buFont typeface="+mj-lt"/>
                  <a:buAutoNum type="alphaLcParenR"/>
                </a:pPr>
                <a:r>
                  <a:rPr lang="en-GB" sz="1100" dirty="0">
                    <a:latin typeface="Century Gothic"/>
                    <a:ea typeface="Century Gothic"/>
                    <a:cs typeface="Century Gothic"/>
                    <a:sym typeface="Century Gothic"/>
                  </a:rPr>
                  <a:t>1</a:t>
                </a:r>
              </a:p>
              <a:p>
                <a:pPr marL="228600" lvl="0" indent="-228600" algn="l" rtl="0">
                  <a:lnSpc>
                    <a:spcPct val="100000"/>
                  </a:lnSpc>
                  <a:spcBef>
                    <a:spcPts val="0"/>
                  </a:spcBef>
                  <a:spcAft>
                    <a:spcPts val="0"/>
                  </a:spcAft>
                  <a:buSzPct val="100000"/>
                  <a:buFont typeface="+mj-lt"/>
                  <a:buAutoNum type="alphaLcParenR"/>
                </a:pPr>
                <a:r>
                  <a:rPr lang="en-GB" sz="1100" dirty="0">
                    <a:latin typeface="Century Gothic"/>
                    <a:ea typeface="Century Gothic"/>
                    <a:cs typeface="Century Gothic"/>
                    <a:sym typeface="Century Gothic"/>
                  </a:rPr>
                  <a:t>4</a:t>
                </a:r>
              </a:p>
              <a:p>
                <a:pPr marL="228600" lvl="0" indent="-228600" algn="l" rtl="0">
                  <a:lnSpc>
                    <a:spcPct val="100000"/>
                  </a:lnSpc>
                  <a:spcBef>
                    <a:spcPts val="0"/>
                  </a:spcBef>
                  <a:spcAft>
                    <a:spcPts val="0"/>
                  </a:spcAft>
                  <a:buSzPct val="100000"/>
                  <a:buFont typeface="+mj-lt"/>
                  <a:buAutoNum type="alphaLcParenR"/>
                </a:pPr>
                <a:r>
                  <a:rPr lang="en-GB" sz="1100" b="0" baseline="0" dirty="0">
                    <a:latin typeface="Century Gothic"/>
                    <a:ea typeface="Century Gothic"/>
                    <a:cs typeface="Century Gothic"/>
                    <a:sym typeface="Century Gothic"/>
                  </a:rPr>
                  <a:t> </a:t>
                </a:r>
                <a:r>
                  <a:rPr lang="en-GB" sz="1100" b="0" i="0">
                    <a:latin typeface="Cambria Math" panose="02040503050406030204" pitchFamily="18" charset="0"/>
                    <a:sym typeface="Century Gothic"/>
                  </a:rPr>
                  <a:t>(</a:t>
                </a:r>
                <a:r>
                  <a:rPr lang="en-GB" sz="1100" b="0" i="0">
                    <a:latin typeface="Cambria Math" panose="02040503050406030204" pitchFamily="18" charset="0"/>
                    <a:ea typeface="Century Gothic"/>
                    <a:cs typeface="Century Gothic"/>
                    <a:sym typeface="Century Gothic"/>
                  </a:rPr>
                  <a:t>2</a:t>
                </a:r>
                <a:r>
                  <a:rPr lang="en-GB" sz="1100" b="0" i="0">
                    <a:latin typeface="Cambria Math" panose="02040503050406030204" pitchFamily="18" charset="0"/>
                    <a:ea typeface="Cambria Math" panose="02040503050406030204" pitchFamily="18" charset="0"/>
                    <a:cs typeface="Century Gothic"/>
                    <a:sym typeface="Century Gothic"/>
                  </a:rPr>
                  <a:t>×1)+30+</a:t>
                </a:r>
                <a:r>
                  <a:rPr lang="en-GB" sz="1100" b="0" i="0">
                    <a:latin typeface="Cambria Math" panose="02040503050406030204" pitchFamily="18" charset="0"/>
                    <a:ea typeface="Cambria Math" panose="02040503050406030204" pitchFamily="18" charset="0"/>
                    <a:sym typeface="Century Gothic"/>
                  </a:rPr>
                  <a:t>(</a:t>
                </a:r>
                <a:r>
                  <a:rPr lang="en-GB" sz="1100" b="0" i="0">
                    <a:latin typeface="Cambria Math" panose="02040503050406030204" pitchFamily="18" charset="0"/>
                    <a:ea typeface="Cambria Math" panose="02040503050406030204" pitchFamily="18" charset="0"/>
                    <a:cs typeface="Century Gothic"/>
                    <a:sym typeface="Century Gothic"/>
                  </a:rPr>
                  <a:t>4 ×20)=112</a:t>
                </a:r>
                <a:endParaRPr lang="en-GB" sz="1100" dirty="0">
                  <a:latin typeface="Century Gothic"/>
                  <a:ea typeface="Century Gothic"/>
                  <a:cs typeface="Century Gothic"/>
                  <a:sym typeface="Century Gothic"/>
                </a:endParaRPr>
              </a:p>
              <a:p>
                <a:pPr marL="228600" lvl="0" indent="-228600" algn="l" rtl="0">
                  <a:lnSpc>
                    <a:spcPct val="100000"/>
                  </a:lnSpc>
                  <a:spcBef>
                    <a:spcPts val="0"/>
                  </a:spcBef>
                  <a:spcAft>
                    <a:spcPts val="0"/>
                  </a:spcAft>
                  <a:buSzPct val="100000"/>
                  <a:buFont typeface="+mj-lt"/>
                  <a:buAutoNum type="alphaLcParenR"/>
                </a:pPr>
                <a:r>
                  <a:rPr lang="en-GB" sz="1100" dirty="0">
                    <a:latin typeface="Century Gothic"/>
                    <a:ea typeface="Century Gothic"/>
                    <a:cs typeface="Century Gothic"/>
                    <a:sym typeface="Century Gothic"/>
                  </a:rPr>
                  <a:t> </a:t>
                </a:r>
                <a:r>
                  <a:rPr lang="en-GB" sz="1100" b="0" i="0">
                    <a:latin typeface="Cambria Math" panose="02040503050406030204" pitchFamily="18" charset="0"/>
                    <a:ea typeface="Century Gothic"/>
                    <a:cs typeface="Century Gothic"/>
                    <a:sym typeface="Century Gothic"/>
                  </a:rPr>
                  <a:t>2+32+64=98</a:t>
                </a:r>
                <a:endParaRPr sz="1100" dirty="0">
                  <a:latin typeface="Century Gothic"/>
                  <a:ea typeface="Century Gothic"/>
                  <a:cs typeface="Century Gothic"/>
                  <a:sym typeface="Century Gothic"/>
                </a:endParaRPr>
              </a:p>
            </p:txBody>
          </p:sp>
        </mc:Fallback>
      </mc:AlternateContent>
      <p:sp>
        <p:nvSpPr>
          <p:cNvPr id="121" name="Google Shape;121;g3d1572771aa_0_101: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a:extLst>
            <a:ext uri="{FF2B5EF4-FFF2-40B4-BE49-F238E27FC236}">
              <a16:creationId xmlns:a16="http://schemas.microsoft.com/office/drawing/2014/main" id="{C9BE97FD-7A5E-BC94-2E2D-5160D414AF5B}"/>
            </a:ext>
          </a:extLst>
        </p:cNvPr>
        <p:cNvGrpSpPr/>
        <p:nvPr/>
      </p:nvGrpSpPr>
      <p:grpSpPr>
        <a:xfrm>
          <a:off x="0" y="0"/>
          <a:ext cx="0" cy="0"/>
          <a:chOff x="0" y="0"/>
          <a:chExt cx="0" cy="0"/>
        </a:xfrm>
      </p:grpSpPr>
      <p:sp>
        <p:nvSpPr>
          <p:cNvPr id="119" name="Google Shape;119;g3d1572771aa_0_101:notes">
            <a:extLst>
              <a:ext uri="{FF2B5EF4-FFF2-40B4-BE49-F238E27FC236}">
                <a16:creationId xmlns:a16="http://schemas.microsoft.com/office/drawing/2014/main" id="{D24F1811-BD21-F99B-AE55-1E5B12F86D64}"/>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0" name="Google Shape;120;g3d1572771aa_0_101:notes">
            <a:extLst>
              <a:ext uri="{FF2B5EF4-FFF2-40B4-BE49-F238E27FC236}">
                <a16:creationId xmlns:a16="http://schemas.microsoft.com/office/drawing/2014/main" id="{C580CE36-AB8C-2B18-323E-39F525A7B04A}"/>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sz="1100" dirty="0">
              <a:latin typeface="Century Gothic"/>
              <a:ea typeface="Century Gothic"/>
              <a:cs typeface="Century Gothic"/>
              <a:sym typeface="Century Gothic"/>
            </a:endParaRPr>
          </a:p>
        </p:txBody>
      </p:sp>
      <p:sp>
        <p:nvSpPr>
          <p:cNvPr id="121" name="Google Shape;121;g3d1572771aa_0_101:notes">
            <a:extLst>
              <a:ext uri="{FF2B5EF4-FFF2-40B4-BE49-F238E27FC236}">
                <a16:creationId xmlns:a16="http://schemas.microsoft.com/office/drawing/2014/main" id="{DDB6877D-FC54-1656-5D3C-5647DD560B45}"/>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4</a:t>
            </a:fld>
            <a:endParaRPr/>
          </a:p>
        </p:txBody>
      </p:sp>
    </p:spTree>
    <p:extLst>
      <p:ext uri="{BB962C8B-B14F-4D97-AF65-F5344CB8AC3E}">
        <p14:creationId xmlns:p14="http://schemas.microsoft.com/office/powerpoint/2010/main" val="11709507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g3d1572771aa_0_20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8" name="Google Shape;128;g3d1572771aa_0_20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sz="1100" dirty="0">
                <a:latin typeface="Century Gothic"/>
                <a:ea typeface="Century Gothic"/>
                <a:cs typeface="Century Gothic"/>
                <a:sym typeface="Century Gothic"/>
              </a:rPr>
              <a:t>Give learners sufficient time to read and complete the question independently.</a:t>
            </a:r>
          </a:p>
        </p:txBody>
      </p:sp>
      <p:sp>
        <p:nvSpPr>
          <p:cNvPr id="129" name="Google Shape;129;g3d1572771aa_0_208: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a:extLst>
            <a:ext uri="{FF2B5EF4-FFF2-40B4-BE49-F238E27FC236}">
              <a16:creationId xmlns:a16="http://schemas.microsoft.com/office/drawing/2014/main" id="{E3A8C23A-9278-0758-9005-9111CC250AA9}"/>
            </a:ext>
          </a:extLst>
        </p:cNvPr>
        <p:cNvGrpSpPr/>
        <p:nvPr/>
      </p:nvGrpSpPr>
      <p:grpSpPr>
        <a:xfrm>
          <a:off x="0" y="0"/>
          <a:ext cx="0" cy="0"/>
          <a:chOff x="0" y="0"/>
          <a:chExt cx="0" cy="0"/>
        </a:xfrm>
      </p:grpSpPr>
      <p:sp>
        <p:nvSpPr>
          <p:cNvPr id="127" name="Google Shape;127;g3d1572771aa_0_208:notes">
            <a:extLst>
              <a:ext uri="{FF2B5EF4-FFF2-40B4-BE49-F238E27FC236}">
                <a16:creationId xmlns:a16="http://schemas.microsoft.com/office/drawing/2014/main" id="{90946E44-E407-BFB9-0361-1740952F752B}"/>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mc:AlternateContent xmlns:mc="http://schemas.openxmlformats.org/markup-compatibility/2006" xmlns:a14="http://schemas.microsoft.com/office/drawing/2010/main">
        <mc:Choice Requires="a14">
          <p:sp>
            <p:nvSpPr>
              <p:cNvPr id="128" name="Google Shape;128;g3d1572771aa_0_208:notes">
                <a:extLst>
                  <a:ext uri="{FF2B5EF4-FFF2-40B4-BE49-F238E27FC236}">
                    <a16:creationId xmlns:a16="http://schemas.microsoft.com/office/drawing/2014/main" id="{4A6CCAF9-BB7B-ED65-0725-D4F424F69A1F}"/>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228600" lvl="0" indent="-228600" algn="l" rtl="0">
                  <a:lnSpc>
                    <a:spcPct val="100000"/>
                  </a:lnSpc>
                  <a:spcBef>
                    <a:spcPts val="0"/>
                  </a:spcBef>
                  <a:spcAft>
                    <a:spcPts val="0"/>
                  </a:spcAft>
                  <a:buSzPct val="100000"/>
                  <a:buFont typeface="+mj-lt"/>
                  <a:buAutoNum type="alphaLcParenR" startAt="2"/>
                </a:pPr>
                <a:r>
                  <a:rPr lang="en-GB" sz="1100" dirty="0">
                    <a:latin typeface="Century Gothic"/>
                    <a:ea typeface="Century Gothic"/>
                    <a:cs typeface="Century Gothic"/>
                    <a:sym typeface="Century Gothic"/>
                  </a:rPr>
                  <a:t>Ask learners if this is correct: </a:t>
                </a:r>
                <a14:m>
                  <m:oMath xmlns:m="http://schemas.openxmlformats.org/officeDocument/2006/math">
                    <m:r>
                      <m:rPr>
                        <m:sty m:val="p"/>
                      </m:rPr>
                      <a:rPr lang="en-GB" sz="1100" i="0" dirty="0" smtClean="0">
                        <a:latin typeface="Cambria Math" panose="02040503050406030204" pitchFamily="18" charset="0"/>
                        <a:ea typeface="Century Gothic"/>
                        <a:cs typeface="Century Gothic"/>
                        <a:sym typeface="Century Gothic"/>
                      </a:rPr>
                      <m:t>sodium</m:t>
                    </m:r>
                    <m:r>
                      <a:rPr lang="en-GB" sz="1100" i="0" dirty="0" smtClean="0">
                        <a:latin typeface="Cambria Math" panose="02040503050406030204" pitchFamily="18" charset="0"/>
                        <a:ea typeface="Century Gothic"/>
                        <a:cs typeface="Century Gothic"/>
                        <a:sym typeface="Century Gothic"/>
                      </a:rPr>
                      <m:t> </m:t>
                    </m:r>
                    <m:r>
                      <m:rPr>
                        <m:sty m:val="p"/>
                      </m:rPr>
                      <a:rPr lang="en-GB" sz="1100" i="0" dirty="0" smtClean="0">
                        <a:latin typeface="Cambria Math" panose="02040503050406030204" pitchFamily="18" charset="0"/>
                        <a:ea typeface="Century Gothic"/>
                        <a:cs typeface="Century Gothic"/>
                        <a:sym typeface="Century Gothic"/>
                      </a:rPr>
                      <m:t>hydroxide</m:t>
                    </m:r>
                    <m:r>
                      <a:rPr lang="en-GB" sz="1100" i="0" dirty="0" smtClean="0">
                        <a:latin typeface="Cambria Math" panose="02040503050406030204" pitchFamily="18" charset="0"/>
                        <a:ea typeface="Century Gothic"/>
                        <a:cs typeface="Century Gothic"/>
                        <a:sym typeface="Century Gothic"/>
                      </a:rPr>
                      <m:t>  + </m:t>
                    </m:r>
                    <m:r>
                      <m:rPr>
                        <m:sty m:val="p"/>
                      </m:rPr>
                      <a:rPr lang="en-GB" sz="1100" i="0" dirty="0" smtClean="0">
                        <a:latin typeface="Cambria Math" panose="02040503050406030204" pitchFamily="18" charset="0"/>
                        <a:ea typeface="Century Gothic"/>
                        <a:cs typeface="Century Gothic"/>
                        <a:sym typeface="Century Gothic"/>
                      </a:rPr>
                      <m:t>hydrochloric</m:t>
                    </m:r>
                    <m:r>
                      <a:rPr lang="en-GB" sz="1100" i="0" dirty="0" smtClean="0">
                        <a:latin typeface="Cambria Math" panose="02040503050406030204" pitchFamily="18" charset="0"/>
                        <a:ea typeface="Century Gothic"/>
                        <a:cs typeface="Century Gothic"/>
                        <a:sym typeface="Century Gothic"/>
                      </a:rPr>
                      <m:t> </m:t>
                    </m:r>
                    <m:r>
                      <m:rPr>
                        <m:sty m:val="p"/>
                      </m:rPr>
                      <a:rPr lang="en-GB" sz="1100" i="0" dirty="0" smtClean="0">
                        <a:latin typeface="Cambria Math" panose="02040503050406030204" pitchFamily="18" charset="0"/>
                        <a:ea typeface="Century Gothic"/>
                        <a:cs typeface="Century Gothic"/>
                        <a:sym typeface="Century Gothic"/>
                      </a:rPr>
                      <m:t>acid</m:t>
                    </m:r>
                    <m:r>
                      <a:rPr lang="en-GB" sz="1100" i="0" dirty="0" smtClean="0">
                        <a:latin typeface="Cambria Math" panose="02040503050406030204" pitchFamily="18" charset="0"/>
                        <a:ea typeface="Century Gothic"/>
                        <a:cs typeface="Century Gothic"/>
                        <a:sym typeface="Century Gothic"/>
                      </a:rPr>
                      <m:t> → </m:t>
                    </m:r>
                    <m:r>
                      <m:rPr>
                        <m:sty m:val="p"/>
                      </m:rPr>
                      <a:rPr lang="en-GB" sz="1100" i="0" dirty="0" smtClean="0">
                        <a:latin typeface="Cambria Math" panose="02040503050406030204" pitchFamily="18" charset="0"/>
                        <a:ea typeface="Century Gothic"/>
                        <a:cs typeface="Century Gothic"/>
                        <a:sym typeface="Century Gothic"/>
                      </a:rPr>
                      <m:t>water</m:t>
                    </m:r>
                    <m:r>
                      <a:rPr lang="en-GB" sz="1100" i="0" dirty="0" smtClean="0">
                        <a:latin typeface="Cambria Math" panose="02040503050406030204" pitchFamily="18" charset="0"/>
                        <a:ea typeface="Century Gothic"/>
                        <a:cs typeface="Century Gothic"/>
                        <a:sym typeface="Century Gothic"/>
                      </a:rPr>
                      <m:t> + </m:t>
                    </m:r>
                    <m:r>
                      <m:rPr>
                        <m:sty m:val="p"/>
                      </m:rPr>
                      <a:rPr lang="en-GB" sz="1100" i="0" dirty="0" smtClean="0">
                        <a:latin typeface="Cambria Math" panose="02040503050406030204" pitchFamily="18" charset="0"/>
                        <a:ea typeface="Century Gothic"/>
                        <a:cs typeface="Century Gothic"/>
                        <a:sym typeface="Century Gothic"/>
                      </a:rPr>
                      <m:t>sodium</m:t>
                    </m:r>
                    <m:r>
                      <a:rPr lang="en-GB" sz="1100" i="0" dirty="0" smtClean="0">
                        <a:latin typeface="Cambria Math" panose="02040503050406030204" pitchFamily="18" charset="0"/>
                        <a:ea typeface="Century Gothic"/>
                        <a:cs typeface="Century Gothic"/>
                        <a:sym typeface="Century Gothic"/>
                      </a:rPr>
                      <m:t> </m:t>
                    </m:r>
                    <m:r>
                      <m:rPr>
                        <m:sty m:val="p"/>
                      </m:rPr>
                      <a:rPr lang="en-GB" sz="1100" i="0" dirty="0" smtClean="0">
                        <a:latin typeface="Cambria Math" panose="02040503050406030204" pitchFamily="18" charset="0"/>
                        <a:ea typeface="Century Gothic"/>
                        <a:cs typeface="Century Gothic"/>
                        <a:sym typeface="Century Gothic"/>
                      </a:rPr>
                      <m:t>chloride</m:t>
                    </m:r>
                    <m:r>
                      <a:rPr lang="en-GB" sz="1100" b="0" i="0" dirty="0" smtClean="0">
                        <a:latin typeface="Cambria Math" panose="02040503050406030204" pitchFamily="18" charset="0"/>
                        <a:ea typeface="Century Gothic"/>
                        <a:cs typeface="Century Gothic"/>
                        <a:sym typeface="Century Gothic"/>
                      </a:rPr>
                      <m:t>, </m:t>
                    </m:r>
                  </m:oMath>
                </a14:m>
                <a:r>
                  <a:rPr lang="en-GB" sz="1100" dirty="0">
                    <a:latin typeface="Century Gothic"/>
                    <a:ea typeface="Century Gothic"/>
                    <a:cs typeface="Century Gothic"/>
                    <a:sym typeface="Century Gothic"/>
                  </a:rPr>
                  <a:t>to check they understand that it is the reactants being on the left and products being on the right that are important rather than the order. Ask learners why it is incorrect to use an equals sign rather than an arrow. They should know that the arrow represents the direction the reaction proceeds and that a transformation has occurred.</a:t>
                </a:r>
                <a:r>
                  <a:rPr lang="en-GB" sz="1100" baseline="0" dirty="0">
                    <a:latin typeface="Century Gothic"/>
                    <a:ea typeface="Century Gothic"/>
                    <a:cs typeface="Century Gothic"/>
                    <a:sym typeface="Century Gothic"/>
                  </a:rPr>
                  <a:t> T</a:t>
                </a:r>
                <a:r>
                  <a:rPr lang="en-GB" sz="1100" dirty="0">
                    <a:latin typeface="Century Gothic"/>
                    <a:ea typeface="Century Gothic"/>
                    <a:cs typeface="Century Gothic"/>
                    <a:sym typeface="Century Gothic"/>
                  </a:rPr>
                  <a:t>he atoms are rearranged to make new products so things cannot be equal.</a:t>
                </a:r>
              </a:p>
            </p:txBody>
          </p:sp>
        </mc:Choice>
        <mc:Fallback xmlns="">
          <p:sp>
            <p:nvSpPr>
              <p:cNvPr id="128" name="Google Shape;128;g3d1572771aa_0_208:notes">
                <a:extLst>
                  <a:ext uri="{FF2B5EF4-FFF2-40B4-BE49-F238E27FC236}">
                    <a16:creationId xmlns:a16="http://schemas.microsoft.com/office/drawing/2014/main" id="{4A6CCAF9-BB7B-ED65-0725-D4F424F69A1F}"/>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228600" lvl="0" indent="-228600" algn="l" rtl="0">
                  <a:lnSpc>
                    <a:spcPct val="100000"/>
                  </a:lnSpc>
                  <a:spcBef>
                    <a:spcPts val="0"/>
                  </a:spcBef>
                  <a:spcAft>
                    <a:spcPts val="0"/>
                  </a:spcAft>
                  <a:buSzPct val="100000"/>
                  <a:buFont typeface="+mj-lt"/>
                  <a:buAutoNum type="alphaLcParenR" startAt="2"/>
                </a:pPr>
                <a:r>
                  <a:rPr lang="en-GB" sz="1100" dirty="0">
                    <a:latin typeface="Century Gothic"/>
                    <a:ea typeface="Century Gothic"/>
                    <a:cs typeface="Century Gothic"/>
                    <a:sym typeface="Century Gothic"/>
                  </a:rPr>
                  <a:t>Ask learners if this is correct: </a:t>
                </a:r>
                <a:r>
                  <a:rPr lang="en-GB" sz="1100" i="0" dirty="0">
                    <a:latin typeface="Cambria Math" panose="02040503050406030204" pitchFamily="18" charset="0"/>
                    <a:ea typeface="Century Gothic"/>
                    <a:cs typeface="Century Gothic"/>
                    <a:sym typeface="Century Gothic"/>
                  </a:rPr>
                  <a:t>sodium hydroxide  + hydrochloric acid → water + sodium chloride</a:t>
                </a:r>
                <a:r>
                  <a:rPr lang="en-GB" sz="1100" b="0" i="0" dirty="0">
                    <a:latin typeface="Cambria Math" panose="02040503050406030204" pitchFamily="18" charset="0"/>
                    <a:ea typeface="Century Gothic"/>
                    <a:cs typeface="Century Gothic"/>
                    <a:sym typeface="Century Gothic"/>
                  </a:rPr>
                  <a:t>, </a:t>
                </a:r>
                <a:r>
                  <a:rPr lang="en-GB" sz="1100" dirty="0">
                    <a:latin typeface="Century Gothic"/>
                    <a:ea typeface="Century Gothic"/>
                    <a:cs typeface="Century Gothic"/>
                    <a:sym typeface="Century Gothic"/>
                  </a:rPr>
                  <a:t>to check they understand that it is the reactants being on the left and products being on the right that are important rather than the order. Ask learners why it is incorrect to use an equals sign rather than an arrow. They should know that the arrow represents the direction the reaction proceeds and that a transformation has occurred.</a:t>
                </a:r>
                <a:r>
                  <a:rPr lang="en-GB" sz="1100" baseline="0" dirty="0">
                    <a:latin typeface="Century Gothic"/>
                    <a:ea typeface="Century Gothic"/>
                    <a:cs typeface="Century Gothic"/>
                    <a:sym typeface="Century Gothic"/>
                  </a:rPr>
                  <a:t> T</a:t>
                </a:r>
                <a:r>
                  <a:rPr lang="en-GB" sz="1100" dirty="0">
                    <a:latin typeface="Century Gothic"/>
                    <a:ea typeface="Century Gothic"/>
                    <a:cs typeface="Century Gothic"/>
                    <a:sym typeface="Century Gothic"/>
                  </a:rPr>
                  <a:t>he atoms are rearranged to make new products so things cannot be equal.</a:t>
                </a:r>
              </a:p>
            </p:txBody>
          </p:sp>
        </mc:Fallback>
      </mc:AlternateContent>
      <p:sp>
        <p:nvSpPr>
          <p:cNvPr id="129" name="Google Shape;129;g3d1572771aa_0_208:notes">
            <a:extLst>
              <a:ext uri="{FF2B5EF4-FFF2-40B4-BE49-F238E27FC236}">
                <a16:creationId xmlns:a16="http://schemas.microsoft.com/office/drawing/2014/main" id="{AB0510F7-47DC-D810-4ABE-0AD8A8FDE83D}"/>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6</a:t>
            </a:fld>
            <a:endParaRPr/>
          </a:p>
        </p:txBody>
      </p:sp>
    </p:spTree>
    <p:extLst>
      <p:ext uri="{BB962C8B-B14F-4D97-AF65-F5344CB8AC3E}">
        <p14:creationId xmlns:p14="http://schemas.microsoft.com/office/powerpoint/2010/main" val="31969858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g3d1572771aa_0_2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6" name="Google Shape;136;g3d1572771aa_0_21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sz="1100" dirty="0">
                <a:solidFill>
                  <a:srgbClr val="333333"/>
                </a:solidFill>
                <a:latin typeface="Century Gothic"/>
                <a:ea typeface="Century Gothic"/>
                <a:cs typeface="Century Gothic"/>
                <a:sym typeface="Century Gothic"/>
              </a:rPr>
              <a:t>This question tests the less commonly taught direction of apparent mass increase. Learners who have only seen the gas-escaping scenario often assume an experimental error here. Some learners correctly identify that oxygen is involved, but still say mass is not conserved because they think gases have no mass. </a:t>
            </a:r>
            <a:endParaRPr sz="1100" dirty="0">
              <a:solidFill>
                <a:srgbClr val="333333"/>
              </a:solidFill>
              <a:latin typeface="Century Gothic"/>
              <a:ea typeface="Century Gothic"/>
              <a:cs typeface="Century Gothic"/>
              <a:sym typeface="Century Gothic"/>
            </a:endParaRPr>
          </a:p>
        </p:txBody>
      </p:sp>
      <p:sp>
        <p:nvSpPr>
          <p:cNvPr id="137" name="Google Shape;137;g3d1572771aa_0_214: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a:extLst>
            <a:ext uri="{FF2B5EF4-FFF2-40B4-BE49-F238E27FC236}">
              <a16:creationId xmlns:a16="http://schemas.microsoft.com/office/drawing/2014/main" id="{E0911439-EFC9-2297-D186-DB8190E39559}"/>
            </a:ext>
          </a:extLst>
        </p:cNvPr>
        <p:cNvGrpSpPr/>
        <p:nvPr/>
      </p:nvGrpSpPr>
      <p:grpSpPr>
        <a:xfrm>
          <a:off x="0" y="0"/>
          <a:ext cx="0" cy="0"/>
          <a:chOff x="0" y="0"/>
          <a:chExt cx="0" cy="0"/>
        </a:xfrm>
      </p:grpSpPr>
      <p:sp>
        <p:nvSpPr>
          <p:cNvPr id="135" name="Google Shape;135;g3d1572771aa_0_214:notes">
            <a:extLst>
              <a:ext uri="{FF2B5EF4-FFF2-40B4-BE49-F238E27FC236}">
                <a16:creationId xmlns:a16="http://schemas.microsoft.com/office/drawing/2014/main" id="{C6E2EA10-DDFD-5976-0823-4C8340940550}"/>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6" name="Google Shape;136;g3d1572771aa_0_214:notes">
            <a:extLst>
              <a:ext uri="{FF2B5EF4-FFF2-40B4-BE49-F238E27FC236}">
                <a16:creationId xmlns:a16="http://schemas.microsoft.com/office/drawing/2014/main" id="{14E96423-BFD0-41A2-AEBD-99246FD2DE69}"/>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228600" algn="l" rtl="0">
              <a:lnSpc>
                <a:spcPct val="100000"/>
              </a:lnSpc>
              <a:spcBef>
                <a:spcPts val="0"/>
              </a:spcBef>
              <a:spcAft>
                <a:spcPts val="0"/>
              </a:spcAft>
              <a:buSzPts val="1400"/>
              <a:buFont typeface="+mj-lt"/>
              <a:buAutoNum type="alphaLcParenR"/>
            </a:pPr>
            <a:r>
              <a:rPr lang="en-GB" sz="1200" b="0" i="0" u="none" strike="noStrike" cap="none" dirty="0">
                <a:solidFill>
                  <a:schemeClr val="dk1"/>
                </a:solidFill>
                <a:effectLst/>
                <a:latin typeface="Arial"/>
                <a:ea typeface="Arial"/>
                <a:cs typeface="Arial"/>
                <a:sym typeface="Arial"/>
              </a:rPr>
              <a:t>We would not normally write magnesium ribbon in the same way we do not write oxygen gas. Later in their studies, learners will learn about state symbols. This has not been included here because the focus is on being able to write a word equation. Introduce the state symbols if you feel learners are ready for this. </a:t>
            </a:r>
            <a:endParaRPr sz="1100" b="1" dirty="0">
              <a:latin typeface="Century Gothic"/>
              <a:ea typeface="Century Gothic"/>
              <a:cs typeface="Century Gothic"/>
              <a:sym typeface="Century Gothic"/>
            </a:endParaRPr>
          </a:p>
        </p:txBody>
      </p:sp>
      <p:sp>
        <p:nvSpPr>
          <p:cNvPr id="137" name="Google Shape;137;g3d1572771aa_0_214:notes">
            <a:extLst>
              <a:ext uri="{FF2B5EF4-FFF2-40B4-BE49-F238E27FC236}">
                <a16:creationId xmlns:a16="http://schemas.microsoft.com/office/drawing/2014/main" id="{3D07D81A-32D0-ECF4-05A6-43B493318495}"/>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8</a:t>
            </a:fld>
            <a:endParaRPr/>
          </a:p>
        </p:txBody>
      </p:sp>
    </p:spTree>
    <p:extLst>
      <p:ext uri="{BB962C8B-B14F-4D97-AF65-F5344CB8AC3E}">
        <p14:creationId xmlns:p14="http://schemas.microsoft.com/office/powerpoint/2010/main" val="31588376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g3d1572771aa_0_2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4" name="Google Shape;144;g3d1572771aa_0_22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dirty="0"/>
              <a:t>Remind learners what the subscript and the coefficient numbers mean before they independently complete the question.</a:t>
            </a:r>
            <a:endParaRPr dirty="0"/>
          </a:p>
          <a:p>
            <a:pPr marL="0" lvl="0" indent="0" algn="l" rtl="0">
              <a:lnSpc>
                <a:spcPct val="100000"/>
              </a:lnSpc>
              <a:spcBef>
                <a:spcPts val="0"/>
              </a:spcBef>
              <a:spcAft>
                <a:spcPts val="0"/>
              </a:spcAft>
              <a:buSzPts val="1400"/>
              <a:buNone/>
            </a:pPr>
            <a:endParaRPr lang="en-GB" dirty="0"/>
          </a:p>
        </p:txBody>
      </p:sp>
      <p:sp>
        <p:nvSpPr>
          <p:cNvPr id="145" name="Google Shape;145;g3d1572771aa_0_22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a:extLst>
            <a:ext uri="{FF2B5EF4-FFF2-40B4-BE49-F238E27FC236}">
              <a16:creationId xmlns:a16="http://schemas.microsoft.com/office/drawing/2014/main" id="{513B8272-82E4-9A4C-AF02-CB9233C7268E}"/>
            </a:ext>
          </a:extLst>
        </p:cNvPr>
        <p:cNvGrpSpPr/>
        <p:nvPr/>
      </p:nvGrpSpPr>
      <p:grpSpPr>
        <a:xfrm>
          <a:off x="0" y="0"/>
          <a:ext cx="0" cy="0"/>
          <a:chOff x="0" y="0"/>
          <a:chExt cx="0" cy="0"/>
        </a:xfrm>
      </p:grpSpPr>
      <p:sp>
        <p:nvSpPr>
          <p:cNvPr id="143" name="Google Shape;143;g3d1572771aa_0_220:notes">
            <a:extLst>
              <a:ext uri="{FF2B5EF4-FFF2-40B4-BE49-F238E27FC236}">
                <a16:creationId xmlns:a16="http://schemas.microsoft.com/office/drawing/2014/main" id="{FCCE1CF6-AC25-9836-EF5E-BB00DEB95CCD}"/>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4" name="Google Shape;144;g3d1572771aa_0_220:notes">
            <a:extLst>
              <a:ext uri="{FF2B5EF4-FFF2-40B4-BE49-F238E27FC236}">
                <a16:creationId xmlns:a16="http://schemas.microsoft.com/office/drawing/2014/main" id="{1F3766AE-62E5-13D0-DAA4-197AF8F3771D}"/>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lang="en-GB" dirty="0"/>
          </a:p>
        </p:txBody>
      </p:sp>
      <p:sp>
        <p:nvSpPr>
          <p:cNvPr id="145" name="Google Shape;145;g3d1572771aa_0_220:notes">
            <a:extLst>
              <a:ext uri="{FF2B5EF4-FFF2-40B4-BE49-F238E27FC236}">
                <a16:creationId xmlns:a16="http://schemas.microsoft.com/office/drawing/2014/main" id="{26365026-88A1-1DAB-09CF-EB770383AE62}"/>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10</a:t>
            </a:fld>
            <a:endParaRPr/>
          </a:p>
        </p:txBody>
      </p:sp>
    </p:spTree>
    <p:extLst>
      <p:ext uri="{BB962C8B-B14F-4D97-AF65-F5344CB8AC3E}">
        <p14:creationId xmlns:p14="http://schemas.microsoft.com/office/powerpoint/2010/main" val="35369468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g3d1572771aa_0_2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g3d1572771aa_0_23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457200" lvl="0" indent="0" algn="l" rtl="0">
              <a:lnSpc>
                <a:spcPct val="100000"/>
              </a:lnSpc>
              <a:spcBef>
                <a:spcPts val="0"/>
              </a:spcBef>
              <a:spcAft>
                <a:spcPts val="0"/>
              </a:spcAft>
              <a:buSzPts val="1400"/>
              <a:buNone/>
            </a:pPr>
            <a:endParaRPr dirty="0"/>
          </a:p>
        </p:txBody>
      </p:sp>
      <p:sp>
        <p:nvSpPr>
          <p:cNvPr id="153" name="Google Shape;153;g3d1572771aa_0_236: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a:extLst>
            <a:ext uri="{FF2B5EF4-FFF2-40B4-BE49-F238E27FC236}">
              <a16:creationId xmlns:a16="http://schemas.microsoft.com/office/drawing/2014/main" id="{86F54814-5146-AA9E-1D74-7B49EDEBACA9}"/>
            </a:ext>
          </a:extLst>
        </p:cNvPr>
        <p:cNvGrpSpPr/>
        <p:nvPr/>
      </p:nvGrpSpPr>
      <p:grpSpPr>
        <a:xfrm>
          <a:off x="0" y="0"/>
          <a:ext cx="0" cy="0"/>
          <a:chOff x="0" y="0"/>
          <a:chExt cx="0" cy="0"/>
        </a:xfrm>
      </p:grpSpPr>
      <p:sp>
        <p:nvSpPr>
          <p:cNvPr id="151" name="Google Shape;151;g3d1572771aa_0_236:notes">
            <a:extLst>
              <a:ext uri="{FF2B5EF4-FFF2-40B4-BE49-F238E27FC236}">
                <a16:creationId xmlns:a16="http://schemas.microsoft.com/office/drawing/2014/main" id="{2A4FFA95-F340-6C26-3281-44A066617661}"/>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g3d1572771aa_0_236:notes">
            <a:extLst>
              <a:ext uri="{FF2B5EF4-FFF2-40B4-BE49-F238E27FC236}">
                <a16:creationId xmlns:a16="http://schemas.microsoft.com/office/drawing/2014/main" id="{1A8B75AF-D665-E979-5834-8D43FA448C5C}"/>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457200" lvl="0" indent="0" algn="l" rtl="0">
              <a:lnSpc>
                <a:spcPct val="100000"/>
              </a:lnSpc>
              <a:spcBef>
                <a:spcPts val="0"/>
              </a:spcBef>
              <a:spcAft>
                <a:spcPts val="0"/>
              </a:spcAft>
              <a:buSzPts val="1400"/>
              <a:buNone/>
            </a:pPr>
            <a:endParaRPr dirty="0"/>
          </a:p>
        </p:txBody>
      </p:sp>
      <p:sp>
        <p:nvSpPr>
          <p:cNvPr id="153" name="Google Shape;153;g3d1572771aa_0_236:notes">
            <a:extLst>
              <a:ext uri="{FF2B5EF4-FFF2-40B4-BE49-F238E27FC236}">
                <a16:creationId xmlns:a16="http://schemas.microsoft.com/office/drawing/2014/main" id="{92299429-DE70-9AA4-F361-CCBA20E6729F}"/>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12</a:t>
            </a:fld>
            <a:endParaRPr/>
          </a:p>
        </p:txBody>
      </p:sp>
    </p:spTree>
    <p:extLst>
      <p:ext uri="{BB962C8B-B14F-4D97-AF65-F5344CB8AC3E}">
        <p14:creationId xmlns:p14="http://schemas.microsoft.com/office/powerpoint/2010/main" val="26929872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g3d15f007b84_0_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9" name="Google Shape;159;g3d15f007b84_0_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r>
              <a:rPr lang="en-GB" sz="1200" b="0" i="0" u="none" strike="noStrike" cap="none" dirty="0">
                <a:solidFill>
                  <a:schemeClr val="dk1"/>
                </a:solidFill>
                <a:effectLst/>
                <a:latin typeface="Arial"/>
                <a:ea typeface="Arial"/>
                <a:cs typeface="Arial"/>
                <a:sym typeface="Arial"/>
              </a:rPr>
              <a:t>Give learners access to a periodic table to help them, if required: e.g. </a:t>
            </a:r>
            <a:r>
              <a:rPr lang="en-GB" sz="1200" b="0" i="0" u="sng" strike="noStrike" cap="none" dirty="0">
                <a:solidFill>
                  <a:schemeClr val="dk1"/>
                </a:solidFill>
                <a:effectLst/>
                <a:latin typeface="Arial"/>
                <a:ea typeface="Arial"/>
                <a:cs typeface="Arial"/>
                <a:sym typeface="Arial"/>
                <a:hlinkClick r:id="rId3"/>
              </a:rPr>
              <a:t>https://periodic-table.rsc.org/</a:t>
            </a:r>
            <a:endParaRPr lang="en-GB" sz="1200" b="0" i="0" u="none" strike="noStrike" cap="none" dirty="0">
              <a:solidFill>
                <a:schemeClr val="dk1"/>
              </a:solidFill>
              <a:effectLst/>
              <a:latin typeface="Arial"/>
              <a:ea typeface="Arial"/>
              <a:cs typeface="Arial"/>
              <a:sym typeface="Arial"/>
            </a:endParaRPr>
          </a:p>
        </p:txBody>
      </p:sp>
      <p:sp>
        <p:nvSpPr>
          <p:cNvPr id="160" name="Google Shape;160;g3d15f007b84_0_6: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a:extLst>
            <a:ext uri="{FF2B5EF4-FFF2-40B4-BE49-F238E27FC236}">
              <a16:creationId xmlns:a16="http://schemas.microsoft.com/office/drawing/2014/main" id="{57F6C3D9-5313-C382-15D3-50C4321EA346}"/>
            </a:ext>
          </a:extLst>
        </p:cNvPr>
        <p:cNvGrpSpPr/>
        <p:nvPr/>
      </p:nvGrpSpPr>
      <p:grpSpPr>
        <a:xfrm>
          <a:off x="0" y="0"/>
          <a:ext cx="0" cy="0"/>
          <a:chOff x="0" y="0"/>
          <a:chExt cx="0" cy="0"/>
        </a:xfrm>
      </p:grpSpPr>
      <p:sp>
        <p:nvSpPr>
          <p:cNvPr id="158" name="Google Shape;158;g3d15f007b84_0_6:notes">
            <a:extLst>
              <a:ext uri="{FF2B5EF4-FFF2-40B4-BE49-F238E27FC236}">
                <a16:creationId xmlns:a16="http://schemas.microsoft.com/office/drawing/2014/main" id="{7C07C427-4FF7-702D-4B36-A1D606FE2413}"/>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9" name="Google Shape;159;g3d15f007b84_0_6:notes">
            <a:extLst>
              <a:ext uri="{FF2B5EF4-FFF2-40B4-BE49-F238E27FC236}">
                <a16:creationId xmlns:a16="http://schemas.microsoft.com/office/drawing/2014/main" id="{1AB0E469-ADD8-B865-A75D-F2E3548236EF}"/>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lang="en-GB" i="0" dirty="0">
              <a:latin typeface="Century Gothic"/>
              <a:ea typeface="Century Gothic"/>
              <a:cs typeface="Century Gothic"/>
              <a:sym typeface="Century Gothic"/>
            </a:endParaRPr>
          </a:p>
        </p:txBody>
      </p:sp>
      <p:sp>
        <p:nvSpPr>
          <p:cNvPr id="160" name="Google Shape;160;g3d15f007b84_0_6:notes">
            <a:extLst>
              <a:ext uri="{FF2B5EF4-FFF2-40B4-BE49-F238E27FC236}">
                <a16:creationId xmlns:a16="http://schemas.microsoft.com/office/drawing/2014/main" id="{D8A2FF26-9C11-ECBA-DA39-AD2915E6E98C}"/>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14</a:t>
            </a:fld>
            <a:endParaRPr/>
          </a:p>
        </p:txBody>
      </p:sp>
    </p:spTree>
    <p:extLst>
      <p:ext uri="{BB962C8B-B14F-4D97-AF65-F5344CB8AC3E}">
        <p14:creationId xmlns:p14="http://schemas.microsoft.com/office/powerpoint/2010/main" val="41070475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Google Shape;167;g3d15f007b84_0_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8" name="Google Shape;168;g3d15f007b84_0_1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latin typeface="Century Gothic"/>
              <a:ea typeface="Century Gothic"/>
              <a:cs typeface="Century Gothic"/>
              <a:sym typeface="Century Gothic"/>
            </a:endParaRPr>
          </a:p>
        </p:txBody>
      </p:sp>
      <p:sp>
        <p:nvSpPr>
          <p:cNvPr id="169" name="Google Shape;169;g3d15f007b84_0_14: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a:extLst>
            <a:ext uri="{FF2B5EF4-FFF2-40B4-BE49-F238E27FC236}">
              <a16:creationId xmlns:a16="http://schemas.microsoft.com/office/drawing/2014/main" id="{B77A2D3C-4B14-E7A1-83D9-B6BBDCC254EC}"/>
            </a:ext>
          </a:extLst>
        </p:cNvPr>
        <p:cNvGrpSpPr/>
        <p:nvPr/>
      </p:nvGrpSpPr>
      <p:grpSpPr>
        <a:xfrm>
          <a:off x="0" y="0"/>
          <a:ext cx="0" cy="0"/>
          <a:chOff x="0" y="0"/>
          <a:chExt cx="0" cy="0"/>
        </a:xfrm>
      </p:grpSpPr>
      <p:sp>
        <p:nvSpPr>
          <p:cNvPr id="167" name="Google Shape;167;g3d15f007b84_0_14:notes">
            <a:extLst>
              <a:ext uri="{FF2B5EF4-FFF2-40B4-BE49-F238E27FC236}">
                <a16:creationId xmlns:a16="http://schemas.microsoft.com/office/drawing/2014/main" id="{AE22E7A7-34C7-52E9-8004-98037B896A6F}"/>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8" name="Google Shape;168;g3d15f007b84_0_14:notes">
            <a:extLst>
              <a:ext uri="{FF2B5EF4-FFF2-40B4-BE49-F238E27FC236}">
                <a16:creationId xmlns:a16="http://schemas.microsoft.com/office/drawing/2014/main" id="{1260627F-841B-F068-2DBD-53AA3458D28D}"/>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latin typeface="Century Gothic"/>
              <a:ea typeface="Century Gothic"/>
              <a:cs typeface="Century Gothic"/>
              <a:sym typeface="Century Gothic"/>
            </a:endParaRPr>
          </a:p>
        </p:txBody>
      </p:sp>
      <p:sp>
        <p:nvSpPr>
          <p:cNvPr id="169" name="Google Shape;169;g3d15f007b84_0_14:notes">
            <a:extLst>
              <a:ext uri="{FF2B5EF4-FFF2-40B4-BE49-F238E27FC236}">
                <a16:creationId xmlns:a16="http://schemas.microsoft.com/office/drawing/2014/main" id="{E8BB5FD8-41CD-9BA6-AF7E-BA3FDD95EC47}"/>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16</a:t>
            </a:fld>
            <a:endParaRPr/>
          </a:p>
        </p:txBody>
      </p:sp>
    </p:spTree>
    <p:extLst>
      <p:ext uri="{BB962C8B-B14F-4D97-AF65-F5344CB8AC3E}">
        <p14:creationId xmlns:p14="http://schemas.microsoft.com/office/powerpoint/2010/main" val="27021270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g3d1572771aa_0_24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5" name="Google Shape;175;g3d1572771aa_0_24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dirty="0"/>
              <a:t>This slide gives context, see the next slides for the learner question.</a:t>
            </a:r>
            <a:endParaRPr dirty="0"/>
          </a:p>
        </p:txBody>
      </p:sp>
      <p:sp>
        <p:nvSpPr>
          <p:cNvPr id="176" name="Google Shape;176;g3d1572771aa_0_249: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a:extLst>
            <a:ext uri="{FF2B5EF4-FFF2-40B4-BE49-F238E27FC236}">
              <a16:creationId xmlns:a16="http://schemas.microsoft.com/office/drawing/2014/main" id="{647042B2-2857-08FD-E25E-E4AFBD1BA943}"/>
            </a:ext>
          </a:extLst>
        </p:cNvPr>
        <p:cNvGrpSpPr/>
        <p:nvPr/>
      </p:nvGrpSpPr>
      <p:grpSpPr>
        <a:xfrm>
          <a:off x="0" y="0"/>
          <a:ext cx="0" cy="0"/>
          <a:chOff x="0" y="0"/>
          <a:chExt cx="0" cy="0"/>
        </a:xfrm>
      </p:grpSpPr>
      <p:sp>
        <p:nvSpPr>
          <p:cNvPr id="174" name="Google Shape;174;g3d1572771aa_0_249:notes">
            <a:extLst>
              <a:ext uri="{FF2B5EF4-FFF2-40B4-BE49-F238E27FC236}">
                <a16:creationId xmlns:a16="http://schemas.microsoft.com/office/drawing/2014/main" id="{1A9AFFFE-9DDC-15AC-691E-96774ED09EB6}"/>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5" name="Google Shape;175;g3d1572771aa_0_249:notes">
            <a:extLst>
              <a:ext uri="{FF2B5EF4-FFF2-40B4-BE49-F238E27FC236}">
                <a16:creationId xmlns:a16="http://schemas.microsoft.com/office/drawing/2014/main" id="{19C752DA-497C-C483-B2A6-3B3A3C1FA47D}"/>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176" name="Google Shape;176;g3d1572771aa_0_249:notes">
            <a:extLst>
              <a:ext uri="{FF2B5EF4-FFF2-40B4-BE49-F238E27FC236}">
                <a16:creationId xmlns:a16="http://schemas.microsoft.com/office/drawing/2014/main" id="{A529832F-2254-1942-79BE-2C62475CD2A0}"/>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18</a:t>
            </a:fld>
            <a:endParaRPr/>
          </a:p>
        </p:txBody>
      </p:sp>
    </p:spTree>
    <p:extLst>
      <p:ext uri="{BB962C8B-B14F-4D97-AF65-F5344CB8AC3E}">
        <p14:creationId xmlns:p14="http://schemas.microsoft.com/office/powerpoint/2010/main" val="16980217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a:extLst>
            <a:ext uri="{FF2B5EF4-FFF2-40B4-BE49-F238E27FC236}">
              <a16:creationId xmlns:a16="http://schemas.microsoft.com/office/drawing/2014/main" id="{F2F56745-2821-1565-8E1F-FDB4D29D176E}"/>
            </a:ext>
          </a:extLst>
        </p:cNvPr>
        <p:cNvGrpSpPr/>
        <p:nvPr/>
      </p:nvGrpSpPr>
      <p:grpSpPr>
        <a:xfrm>
          <a:off x="0" y="0"/>
          <a:ext cx="0" cy="0"/>
          <a:chOff x="0" y="0"/>
          <a:chExt cx="0" cy="0"/>
        </a:xfrm>
      </p:grpSpPr>
      <p:sp>
        <p:nvSpPr>
          <p:cNvPr id="174" name="Google Shape;174;g3d1572771aa_0_249:notes">
            <a:extLst>
              <a:ext uri="{FF2B5EF4-FFF2-40B4-BE49-F238E27FC236}">
                <a16:creationId xmlns:a16="http://schemas.microsoft.com/office/drawing/2014/main" id="{A64DDD62-B2CC-6015-9079-3ACF00E4DC6E}"/>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5" name="Google Shape;175;g3d1572771aa_0_249:notes">
            <a:extLst>
              <a:ext uri="{FF2B5EF4-FFF2-40B4-BE49-F238E27FC236}">
                <a16:creationId xmlns:a16="http://schemas.microsoft.com/office/drawing/2014/main" id="{30B6FB45-53EB-5EE1-01CE-0DCB3C7E20A6}"/>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176" name="Google Shape;176;g3d1572771aa_0_249:notes">
            <a:extLst>
              <a:ext uri="{FF2B5EF4-FFF2-40B4-BE49-F238E27FC236}">
                <a16:creationId xmlns:a16="http://schemas.microsoft.com/office/drawing/2014/main" id="{9586D8AB-B360-23FB-2EC1-CDE268E5C36F}"/>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19</a:t>
            </a:fld>
            <a:endParaRPr/>
          </a:p>
        </p:txBody>
      </p:sp>
    </p:spTree>
    <p:extLst>
      <p:ext uri="{BB962C8B-B14F-4D97-AF65-F5344CB8AC3E}">
        <p14:creationId xmlns:p14="http://schemas.microsoft.com/office/powerpoint/2010/main" val="219786448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11-14 years Title, triple line, no photo">
  <p:cSld name="11-14 years Title, triple line, no photo">
    <p:spTree>
      <p:nvGrpSpPr>
        <p:cNvPr id="1" name="Shape 16"/>
        <p:cNvGrpSpPr/>
        <p:nvPr/>
      </p:nvGrpSpPr>
      <p:grpSpPr>
        <a:xfrm>
          <a:off x="0" y="0"/>
          <a:ext cx="0" cy="0"/>
          <a:chOff x="0" y="0"/>
          <a:chExt cx="0" cy="0"/>
        </a:xfrm>
      </p:grpSpPr>
      <p:pic>
        <p:nvPicPr>
          <p:cNvPr id="17" name="Google Shape;17;p18" descr="A purple and pink gradient with circles and squares&#10;&#10;AI-generated content may be incorrect."/>
          <p:cNvPicPr preferRelativeResize="0"/>
          <p:nvPr/>
        </p:nvPicPr>
        <p:blipFill rotWithShape="1">
          <a:blip r:embed="rId2">
            <a:alphaModFix/>
          </a:blip>
          <a:srcRect/>
          <a:stretch/>
        </p:blipFill>
        <p:spPr>
          <a:xfrm>
            <a:off x="0" y="1557"/>
            <a:ext cx="12192000" cy="6854885"/>
          </a:xfrm>
          <a:prstGeom prst="rect">
            <a:avLst/>
          </a:prstGeom>
          <a:noFill/>
          <a:ln>
            <a:noFill/>
          </a:ln>
        </p:spPr>
      </p:pic>
      <p:grpSp>
        <p:nvGrpSpPr>
          <p:cNvPr id="18" name="Google Shape;18;p18"/>
          <p:cNvGrpSpPr/>
          <p:nvPr/>
        </p:nvGrpSpPr>
        <p:grpSpPr>
          <a:xfrm>
            <a:off x="0" y="-1670"/>
            <a:ext cx="7622497" cy="6859670"/>
            <a:chOff x="0" y="-1670"/>
            <a:chExt cx="7622497" cy="6859670"/>
          </a:xfrm>
        </p:grpSpPr>
        <p:pic>
          <p:nvPicPr>
            <p:cNvPr id="19" name="Google Shape;19;p18"/>
            <p:cNvPicPr preferRelativeResize="0"/>
            <p:nvPr/>
          </p:nvPicPr>
          <p:blipFill rotWithShape="1">
            <a:blip r:embed="rId3">
              <a:alphaModFix/>
            </a:blip>
            <a:srcRect/>
            <a:stretch/>
          </p:blipFill>
          <p:spPr>
            <a:xfrm>
              <a:off x="0" y="0"/>
              <a:ext cx="7485972" cy="6858000"/>
            </a:xfrm>
            <a:prstGeom prst="rect">
              <a:avLst/>
            </a:prstGeom>
            <a:noFill/>
            <a:ln>
              <a:noFill/>
            </a:ln>
          </p:spPr>
        </p:pic>
        <p:pic>
          <p:nvPicPr>
            <p:cNvPr id="20" name="Google Shape;20;p18"/>
            <p:cNvPicPr preferRelativeResize="0"/>
            <p:nvPr/>
          </p:nvPicPr>
          <p:blipFill rotWithShape="1">
            <a:blip r:embed="rId4">
              <a:alphaModFix/>
            </a:blip>
            <a:srcRect/>
            <a:stretch/>
          </p:blipFill>
          <p:spPr>
            <a:xfrm>
              <a:off x="3383647" y="-1670"/>
              <a:ext cx="4238624" cy="6858000"/>
            </a:xfrm>
            <a:prstGeom prst="rect">
              <a:avLst/>
            </a:prstGeom>
            <a:noFill/>
            <a:ln>
              <a:noFill/>
            </a:ln>
          </p:spPr>
        </p:pic>
        <p:pic>
          <p:nvPicPr>
            <p:cNvPr id="21" name="Google Shape;21;p18"/>
            <p:cNvPicPr preferRelativeResize="0"/>
            <p:nvPr/>
          </p:nvPicPr>
          <p:blipFill rotWithShape="1">
            <a:blip r:embed="rId5">
              <a:alphaModFix/>
            </a:blip>
            <a:srcRect/>
            <a:stretch/>
          </p:blipFill>
          <p:spPr>
            <a:xfrm>
              <a:off x="4023211" y="2045"/>
              <a:ext cx="3599286" cy="2828010"/>
            </a:xfrm>
            <a:prstGeom prst="rect">
              <a:avLst/>
            </a:prstGeom>
            <a:noFill/>
            <a:ln>
              <a:noFill/>
            </a:ln>
          </p:spPr>
        </p:pic>
      </p:grpSp>
      <p:sp>
        <p:nvSpPr>
          <p:cNvPr id="22" name="Google Shape;22;p18"/>
          <p:cNvSpPr txBox="1">
            <a:spLocks noGrp="1"/>
          </p:cNvSpPr>
          <p:nvPr>
            <p:ph type="ctrTitle"/>
          </p:nvPr>
        </p:nvSpPr>
        <p:spPr>
          <a:xfrm>
            <a:off x="540000" y="1238400"/>
            <a:ext cx="5220000" cy="336777"/>
          </a:xfrm>
          <a:prstGeom prst="rect">
            <a:avLst/>
          </a:prstGeom>
          <a:noFill/>
          <a:ln>
            <a:noFill/>
          </a:ln>
        </p:spPr>
        <p:txBody>
          <a:bodyPr spcFirstLastPara="1" wrap="square" lIns="0" tIns="0" rIns="0" bIns="0" anchor="t" anchorCtr="0">
            <a:normAutofit/>
          </a:bodyPr>
          <a:lstStyle>
            <a:lvl1pPr lvl="0" algn="l">
              <a:lnSpc>
                <a:spcPct val="90000"/>
              </a:lnSpc>
              <a:spcBef>
                <a:spcPts val="0"/>
              </a:spcBef>
              <a:spcAft>
                <a:spcPts val="0"/>
              </a:spcAft>
              <a:buClr>
                <a:schemeClr val="dk1"/>
              </a:buClr>
              <a:buSzPts val="2400"/>
              <a:buFont typeface="Century Gothic"/>
              <a:buNone/>
              <a:defRPr sz="2400" b="1" i="0">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18"/>
          <p:cNvSpPr txBox="1">
            <a:spLocks noGrp="1"/>
          </p:cNvSpPr>
          <p:nvPr>
            <p:ph type="subTitle" idx="1"/>
          </p:nvPr>
        </p:nvSpPr>
        <p:spPr>
          <a:xfrm>
            <a:off x="540000" y="1979999"/>
            <a:ext cx="5220000" cy="2579677"/>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5000"/>
              <a:buNone/>
              <a:defRPr sz="5000" b="1" i="0">
                <a:solidFill>
                  <a:schemeClr val="accent4"/>
                </a:solidFill>
                <a:latin typeface="Century Gothic"/>
                <a:ea typeface="Century Gothic"/>
                <a:cs typeface="Century Gothic"/>
                <a:sym typeface="Century Gothic"/>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pic>
        <p:nvPicPr>
          <p:cNvPr id="24" name="Google Shape;24;p18"/>
          <p:cNvPicPr preferRelativeResize="0"/>
          <p:nvPr/>
        </p:nvPicPr>
        <p:blipFill rotWithShape="1">
          <a:blip r:embed="rId6">
            <a:alphaModFix/>
          </a:blip>
          <a:srcRect/>
          <a:stretch/>
        </p:blipFill>
        <p:spPr>
          <a:xfrm>
            <a:off x="540000" y="5640908"/>
            <a:ext cx="2568960" cy="716919"/>
          </a:xfrm>
          <a:prstGeom prst="rect">
            <a:avLst/>
          </a:prstGeom>
          <a:noFill/>
          <a:ln>
            <a:noFill/>
          </a:ln>
        </p:spPr>
      </p:pic>
      <p:pic>
        <p:nvPicPr>
          <p:cNvPr id="25" name="Google Shape;25;p18"/>
          <p:cNvPicPr preferRelativeResize="0"/>
          <p:nvPr/>
        </p:nvPicPr>
        <p:blipFill rotWithShape="1">
          <a:blip r:embed="rId7">
            <a:alphaModFix/>
          </a:blip>
          <a:srcRect/>
          <a:stretch/>
        </p:blipFill>
        <p:spPr>
          <a:xfrm>
            <a:off x="3648960" y="5816600"/>
            <a:ext cx="1754412" cy="417717"/>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11-14 years Content - single column/numbered list">
  <p:cSld name="11-14 years Content - single column/numbered list">
    <p:spTree>
      <p:nvGrpSpPr>
        <p:cNvPr id="1" name="Shape 26"/>
        <p:cNvGrpSpPr/>
        <p:nvPr/>
      </p:nvGrpSpPr>
      <p:grpSpPr>
        <a:xfrm>
          <a:off x="0" y="0"/>
          <a:ext cx="0" cy="0"/>
          <a:chOff x="0" y="0"/>
          <a:chExt cx="0" cy="0"/>
        </a:xfrm>
      </p:grpSpPr>
      <p:pic>
        <p:nvPicPr>
          <p:cNvPr id="27" name="Google Shape;27;p22"/>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28" name="Google Shape;28;p22"/>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22"/>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0" name="Google Shape;30;p22"/>
          <p:cNvSpPr txBox="1">
            <a:spLocks noGrp="1"/>
          </p:cNvSpPr>
          <p:nvPr>
            <p:ph type="body" idx="1"/>
          </p:nvPr>
        </p:nvSpPr>
        <p:spPr>
          <a:xfrm>
            <a:off x="540000" y="1260000"/>
            <a:ext cx="10080000" cy="5040000"/>
          </a:xfrm>
          <a:prstGeom prst="rect">
            <a:avLst/>
          </a:prstGeom>
          <a:noFill/>
          <a:ln>
            <a:noFill/>
          </a:ln>
        </p:spPr>
        <p:txBody>
          <a:bodyPr spcFirstLastPara="1" wrap="square" lIns="0" tIns="0" rIns="0" bIns="0" anchor="t" anchorCtr="0">
            <a:normAutofit/>
          </a:bodyPr>
          <a:lstStyle>
            <a:lvl1pPr marL="457200" lvl="0" indent="-368300" algn="l">
              <a:lnSpc>
                <a:spcPct val="100000"/>
              </a:lnSpc>
              <a:spcBef>
                <a:spcPts val="0"/>
              </a:spcBef>
              <a:spcAft>
                <a:spcPts val="0"/>
              </a:spcAft>
              <a:buClr>
                <a:srgbClr val="006F62"/>
              </a:buClr>
              <a:buSzPts val="2200"/>
              <a:buFont typeface="Calibri"/>
              <a:buAutoNum type="arabicPeriod"/>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grpSp>
        <p:nvGrpSpPr>
          <p:cNvPr id="31" name="Google Shape;31;p22"/>
          <p:cNvGrpSpPr/>
          <p:nvPr/>
        </p:nvGrpSpPr>
        <p:grpSpPr>
          <a:xfrm>
            <a:off x="10734280" y="4546600"/>
            <a:ext cx="1574800" cy="2311400"/>
            <a:chOff x="10734280" y="4546600"/>
            <a:chExt cx="1574800" cy="2311400"/>
          </a:xfrm>
        </p:grpSpPr>
        <p:pic>
          <p:nvPicPr>
            <p:cNvPr id="32" name="Google Shape;32;p22"/>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33" name="Google Shape;33;p22"/>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11-14 years Title, single line, generic photo">
  <p:cSld name="11-14 years Title, single line, generic photo">
    <p:spTree>
      <p:nvGrpSpPr>
        <p:cNvPr id="1" name="Shape 34"/>
        <p:cNvGrpSpPr/>
        <p:nvPr/>
      </p:nvGrpSpPr>
      <p:grpSpPr>
        <a:xfrm>
          <a:off x="0" y="0"/>
          <a:ext cx="0" cy="0"/>
          <a:chOff x="0" y="0"/>
          <a:chExt cx="0" cy="0"/>
        </a:xfrm>
      </p:grpSpPr>
      <p:pic>
        <p:nvPicPr>
          <p:cNvPr id="35" name="Google Shape;35;p16" descr="A purple and pink gradient with circles and squares"/>
          <p:cNvPicPr preferRelativeResize="0"/>
          <p:nvPr/>
        </p:nvPicPr>
        <p:blipFill rotWithShape="1">
          <a:blip r:embed="rId2">
            <a:alphaModFix/>
          </a:blip>
          <a:srcRect/>
          <a:stretch/>
        </p:blipFill>
        <p:spPr>
          <a:xfrm>
            <a:off x="0" y="1557"/>
            <a:ext cx="12192000" cy="6854885"/>
          </a:xfrm>
          <a:prstGeom prst="rect">
            <a:avLst/>
          </a:prstGeom>
          <a:noFill/>
          <a:ln>
            <a:noFill/>
          </a:ln>
        </p:spPr>
      </p:pic>
      <p:grpSp>
        <p:nvGrpSpPr>
          <p:cNvPr id="36" name="Google Shape;36;p16"/>
          <p:cNvGrpSpPr/>
          <p:nvPr/>
        </p:nvGrpSpPr>
        <p:grpSpPr>
          <a:xfrm>
            <a:off x="0" y="-1670"/>
            <a:ext cx="7622497" cy="6859670"/>
            <a:chOff x="0" y="-1670"/>
            <a:chExt cx="7622497" cy="6859670"/>
          </a:xfrm>
        </p:grpSpPr>
        <p:pic>
          <p:nvPicPr>
            <p:cNvPr id="37" name="Google Shape;37;p16"/>
            <p:cNvPicPr preferRelativeResize="0"/>
            <p:nvPr/>
          </p:nvPicPr>
          <p:blipFill rotWithShape="1">
            <a:blip r:embed="rId3">
              <a:alphaModFix/>
            </a:blip>
            <a:srcRect/>
            <a:stretch/>
          </p:blipFill>
          <p:spPr>
            <a:xfrm>
              <a:off x="0" y="0"/>
              <a:ext cx="7485972" cy="6858000"/>
            </a:xfrm>
            <a:prstGeom prst="rect">
              <a:avLst/>
            </a:prstGeom>
            <a:noFill/>
            <a:ln>
              <a:noFill/>
            </a:ln>
          </p:spPr>
        </p:pic>
        <p:pic>
          <p:nvPicPr>
            <p:cNvPr id="38" name="Google Shape;38;p16"/>
            <p:cNvPicPr preferRelativeResize="0"/>
            <p:nvPr/>
          </p:nvPicPr>
          <p:blipFill rotWithShape="1">
            <a:blip r:embed="rId4">
              <a:alphaModFix/>
            </a:blip>
            <a:srcRect/>
            <a:stretch/>
          </p:blipFill>
          <p:spPr>
            <a:xfrm>
              <a:off x="3383647" y="-1670"/>
              <a:ext cx="4238624" cy="6858000"/>
            </a:xfrm>
            <a:prstGeom prst="rect">
              <a:avLst/>
            </a:prstGeom>
            <a:noFill/>
            <a:ln>
              <a:noFill/>
            </a:ln>
          </p:spPr>
        </p:pic>
        <p:pic>
          <p:nvPicPr>
            <p:cNvPr id="39" name="Google Shape;39;p16"/>
            <p:cNvPicPr preferRelativeResize="0"/>
            <p:nvPr/>
          </p:nvPicPr>
          <p:blipFill rotWithShape="1">
            <a:blip r:embed="rId5">
              <a:alphaModFix/>
            </a:blip>
            <a:srcRect/>
            <a:stretch/>
          </p:blipFill>
          <p:spPr>
            <a:xfrm>
              <a:off x="4023211" y="2045"/>
              <a:ext cx="3599286" cy="2828010"/>
            </a:xfrm>
            <a:prstGeom prst="rect">
              <a:avLst/>
            </a:prstGeom>
            <a:noFill/>
            <a:ln>
              <a:noFill/>
            </a:ln>
          </p:spPr>
        </p:pic>
      </p:grpSp>
      <p:sp>
        <p:nvSpPr>
          <p:cNvPr id="40" name="Google Shape;40;p16"/>
          <p:cNvSpPr txBox="1">
            <a:spLocks noGrp="1"/>
          </p:cNvSpPr>
          <p:nvPr>
            <p:ph type="ctrTitle"/>
          </p:nvPr>
        </p:nvSpPr>
        <p:spPr>
          <a:xfrm>
            <a:off x="540000" y="1238400"/>
            <a:ext cx="5220000" cy="336777"/>
          </a:xfrm>
          <a:prstGeom prst="rect">
            <a:avLst/>
          </a:prstGeom>
          <a:noFill/>
          <a:ln>
            <a:noFill/>
          </a:ln>
        </p:spPr>
        <p:txBody>
          <a:bodyPr spcFirstLastPara="1" wrap="square" lIns="0" tIns="0" rIns="0" bIns="0" anchor="t" anchorCtr="0">
            <a:normAutofit/>
          </a:bodyPr>
          <a:lstStyle>
            <a:lvl1pPr lvl="0" algn="l">
              <a:lnSpc>
                <a:spcPct val="90000"/>
              </a:lnSpc>
              <a:spcBef>
                <a:spcPts val="0"/>
              </a:spcBef>
              <a:spcAft>
                <a:spcPts val="0"/>
              </a:spcAft>
              <a:buClr>
                <a:schemeClr val="dk1"/>
              </a:buClr>
              <a:buSzPts val="2400"/>
              <a:buFont typeface="Century Gothic"/>
              <a:buNone/>
              <a:defRPr sz="2400" b="1" i="0">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1" name="Google Shape;41;p16"/>
          <p:cNvSpPr txBox="1">
            <a:spLocks noGrp="1"/>
          </p:cNvSpPr>
          <p:nvPr>
            <p:ph type="subTitle" idx="1"/>
          </p:nvPr>
        </p:nvSpPr>
        <p:spPr>
          <a:xfrm>
            <a:off x="540000" y="1980000"/>
            <a:ext cx="5220000" cy="713843"/>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5000"/>
              <a:buNone/>
              <a:defRPr sz="5000" b="1" i="0">
                <a:solidFill>
                  <a:schemeClr val="accent4"/>
                </a:solidFill>
                <a:latin typeface="Century Gothic"/>
                <a:ea typeface="Century Gothic"/>
                <a:cs typeface="Century Gothic"/>
                <a:sym typeface="Century Gothic"/>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pic>
        <p:nvPicPr>
          <p:cNvPr id="42" name="Google Shape;42;p16"/>
          <p:cNvPicPr preferRelativeResize="0"/>
          <p:nvPr/>
        </p:nvPicPr>
        <p:blipFill rotWithShape="1">
          <a:blip r:embed="rId6">
            <a:alphaModFix/>
          </a:blip>
          <a:srcRect/>
          <a:stretch/>
        </p:blipFill>
        <p:spPr>
          <a:xfrm>
            <a:off x="540000" y="5640908"/>
            <a:ext cx="2568960" cy="716919"/>
          </a:xfrm>
          <a:prstGeom prst="rect">
            <a:avLst/>
          </a:prstGeom>
          <a:noFill/>
          <a:ln>
            <a:noFill/>
          </a:ln>
        </p:spPr>
      </p:pic>
      <p:pic>
        <p:nvPicPr>
          <p:cNvPr id="43" name="Google Shape;43;p16"/>
          <p:cNvPicPr preferRelativeResize="0"/>
          <p:nvPr/>
        </p:nvPicPr>
        <p:blipFill rotWithShape="1">
          <a:blip r:embed="rId7">
            <a:alphaModFix/>
          </a:blip>
          <a:srcRect/>
          <a:stretch/>
        </p:blipFill>
        <p:spPr>
          <a:xfrm>
            <a:off x="3648960" y="5816600"/>
            <a:ext cx="1754412" cy="417717"/>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11-14 years Title, double line, content photo">
  <p:cSld name="11-14 years Title, double line, content photo">
    <p:spTree>
      <p:nvGrpSpPr>
        <p:cNvPr id="1" name="Shape 44"/>
        <p:cNvGrpSpPr/>
        <p:nvPr/>
      </p:nvGrpSpPr>
      <p:grpSpPr>
        <a:xfrm>
          <a:off x="0" y="0"/>
          <a:ext cx="0" cy="0"/>
          <a:chOff x="0" y="0"/>
          <a:chExt cx="0" cy="0"/>
        </a:xfrm>
      </p:grpSpPr>
      <p:pic>
        <p:nvPicPr>
          <p:cNvPr id="45" name="Google Shape;45;p17" descr="A purple and pink gradient with circles and squares&#10;&#10;AI-generated content may be incorrect."/>
          <p:cNvPicPr preferRelativeResize="0"/>
          <p:nvPr/>
        </p:nvPicPr>
        <p:blipFill rotWithShape="1">
          <a:blip r:embed="rId2">
            <a:alphaModFix/>
          </a:blip>
          <a:srcRect/>
          <a:stretch/>
        </p:blipFill>
        <p:spPr>
          <a:xfrm>
            <a:off x="0" y="1557"/>
            <a:ext cx="12192000" cy="6854885"/>
          </a:xfrm>
          <a:prstGeom prst="rect">
            <a:avLst/>
          </a:prstGeom>
          <a:noFill/>
          <a:ln>
            <a:noFill/>
          </a:ln>
        </p:spPr>
      </p:pic>
      <p:grpSp>
        <p:nvGrpSpPr>
          <p:cNvPr id="46" name="Google Shape;46;p17"/>
          <p:cNvGrpSpPr/>
          <p:nvPr/>
        </p:nvGrpSpPr>
        <p:grpSpPr>
          <a:xfrm>
            <a:off x="0" y="-1670"/>
            <a:ext cx="7622497" cy="6859670"/>
            <a:chOff x="0" y="-1670"/>
            <a:chExt cx="7622497" cy="6859670"/>
          </a:xfrm>
        </p:grpSpPr>
        <p:pic>
          <p:nvPicPr>
            <p:cNvPr id="47" name="Google Shape;47;p17"/>
            <p:cNvPicPr preferRelativeResize="0"/>
            <p:nvPr/>
          </p:nvPicPr>
          <p:blipFill rotWithShape="1">
            <a:blip r:embed="rId3">
              <a:alphaModFix/>
            </a:blip>
            <a:srcRect/>
            <a:stretch/>
          </p:blipFill>
          <p:spPr>
            <a:xfrm>
              <a:off x="0" y="0"/>
              <a:ext cx="7485972" cy="6858000"/>
            </a:xfrm>
            <a:prstGeom prst="rect">
              <a:avLst/>
            </a:prstGeom>
            <a:noFill/>
            <a:ln>
              <a:noFill/>
            </a:ln>
          </p:spPr>
        </p:pic>
        <p:pic>
          <p:nvPicPr>
            <p:cNvPr id="48" name="Google Shape;48;p17"/>
            <p:cNvPicPr preferRelativeResize="0"/>
            <p:nvPr/>
          </p:nvPicPr>
          <p:blipFill rotWithShape="1">
            <a:blip r:embed="rId4">
              <a:alphaModFix/>
            </a:blip>
            <a:srcRect/>
            <a:stretch/>
          </p:blipFill>
          <p:spPr>
            <a:xfrm>
              <a:off x="3383647" y="-1670"/>
              <a:ext cx="4238624" cy="6858000"/>
            </a:xfrm>
            <a:prstGeom prst="rect">
              <a:avLst/>
            </a:prstGeom>
            <a:noFill/>
            <a:ln>
              <a:noFill/>
            </a:ln>
          </p:spPr>
        </p:pic>
        <p:pic>
          <p:nvPicPr>
            <p:cNvPr id="49" name="Google Shape;49;p17"/>
            <p:cNvPicPr preferRelativeResize="0"/>
            <p:nvPr/>
          </p:nvPicPr>
          <p:blipFill rotWithShape="1">
            <a:blip r:embed="rId5">
              <a:alphaModFix/>
            </a:blip>
            <a:srcRect/>
            <a:stretch/>
          </p:blipFill>
          <p:spPr>
            <a:xfrm>
              <a:off x="4023211" y="2045"/>
              <a:ext cx="3599286" cy="2828010"/>
            </a:xfrm>
            <a:prstGeom prst="rect">
              <a:avLst/>
            </a:prstGeom>
            <a:noFill/>
            <a:ln>
              <a:noFill/>
            </a:ln>
          </p:spPr>
        </p:pic>
      </p:grpSp>
      <p:sp>
        <p:nvSpPr>
          <p:cNvPr id="50" name="Google Shape;50;p17"/>
          <p:cNvSpPr txBox="1">
            <a:spLocks noGrp="1"/>
          </p:cNvSpPr>
          <p:nvPr>
            <p:ph type="ctrTitle"/>
          </p:nvPr>
        </p:nvSpPr>
        <p:spPr>
          <a:xfrm>
            <a:off x="540000" y="1238400"/>
            <a:ext cx="5220000" cy="336777"/>
          </a:xfrm>
          <a:prstGeom prst="rect">
            <a:avLst/>
          </a:prstGeom>
          <a:noFill/>
          <a:ln>
            <a:noFill/>
          </a:ln>
        </p:spPr>
        <p:txBody>
          <a:bodyPr spcFirstLastPara="1" wrap="square" lIns="0" tIns="0" rIns="0" bIns="0" anchor="t" anchorCtr="0">
            <a:normAutofit/>
          </a:bodyPr>
          <a:lstStyle>
            <a:lvl1pPr lvl="0" algn="l">
              <a:lnSpc>
                <a:spcPct val="90000"/>
              </a:lnSpc>
              <a:spcBef>
                <a:spcPts val="0"/>
              </a:spcBef>
              <a:spcAft>
                <a:spcPts val="0"/>
              </a:spcAft>
              <a:buClr>
                <a:schemeClr val="dk1"/>
              </a:buClr>
              <a:buSzPts val="2400"/>
              <a:buFont typeface="Century Gothic"/>
              <a:buNone/>
              <a:defRPr sz="2400" b="1" i="0">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17"/>
          <p:cNvSpPr txBox="1">
            <a:spLocks noGrp="1"/>
          </p:cNvSpPr>
          <p:nvPr>
            <p:ph type="subTitle" idx="1"/>
          </p:nvPr>
        </p:nvSpPr>
        <p:spPr>
          <a:xfrm>
            <a:off x="540000" y="1980000"/>
            <a:ext cx="5220000" cy="1652200"/>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5000"/>
              <a:buNone/>
              <a:defRPr sz="5000" b="1" i="0">
                <a:solidFill>
                  <a:schemeClr val="accent4"/>
                </a:solidFill>
                <a:latin typeface="Century Gothic"/>
                <a:ea typeface="Century Gothic"/>
                <a:cs typeface="Century Gothic"/>
                <a:sym typeface="Century Gothic"/>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pic>
        <p:nvPicPr>
          <p:cNvPr id="52" name="Google Shape;52;p17"/>
          <p:cNvPicPr preferRelativeResize="0"/>
          <p:nvPr/>
        </p:nvPicPr>
        <p:blipFill rotWithShape="1">
          <a:blip r:embed="rId6">
            <a:alphaModFix/>
          </a:blip>
          <a:srcRect/>
          <a:stretch/>
        </p:blipFill>
        <p:spPr>
          <a:xfrm>
            <a:off x="540000" y="5640908"/>
            <a:ext cx="2568960" cy="716919"/>
          </a:xfrm>
          <a:prstGeom prst="rect">
            <a:avLst/>
          </a:prstGeom>
          <a:noFill/>
          <a:ln>
            <a:noFill/>
          </a:ln>
        </p:spPr>
      </p:pic>
      <p:pic>
        <p:nvPicPr>
          <p:cNvPr id="53" name="Google Shape;53;p17"/>
          <p:cNvPicPr preferRelativeResize="0"/>
          <p:nvPr/>
        </p:nvPicPr>
        <p:blipFill rotWithShape="1">
          <a:blip r:embed="rId7">
            <a:alphaModFix/>
          </a:blip>
          <a:srcRect/>
          <a:stretch/>
        </p:blipFill>
        <p:spPr>
          <a:xfrm>
            <a:off x="3648960" y="5816600"/>
            <a:ext cx="1754412" cy="417717"/>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11-14 years Content - single column/normal text">
  <p:cSld name="11-14 years Content - single column/normal text">
    <p:spTree>
      <p:nvGrpSpPr>
        <p:cNvPr id="1" name="Shape 54"/>
        <p:cNvGrpSpPr/>
        <p:nvPr/>
      </p:nvGrpSpPr>
      <p:grpSpPr>
        <a:xfrm>
          <a:off x="0" y="0"/>
          <a:ext cx="0" cy="0"/>
          <a:chOff x="0" y="0"/>
          <a:chExt cx="0" cy="0"/>
        </a:xfrm>
      </p:grpSpPr>
      <p:pic>
        <p:nvPicPr>
          <p:cNvPr id="55" name="Google Shape;55;p19"/>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56" name="Google Shape;56;p19"/>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19"/>
          <p:cNvSpPr txBox="1">
            <a:spLocks noGrp="1"/>
          </p:cNvSpPr>
          <p:nvPr>
            <p:ph type="body" idx="1"/>
          </p:nvPr>
        </p:nvSpPr>
        <p:spPr>
          <a:xfrm>
            <a:off x="540000" y="1260000"/>
            <a:ext cx="10080000" cy="5040000"/>
          </a:xfrm>
          <a:prstGeom prst="rect">
            <a:avLst/>
          </a:prstGeom>
          <a:noFill/>
          <a:ln>
            <a:noFill/>
          </a:ln>
        </p:spPr>
        <p:txBody>
          <a:bodyPr spcFirstLastPara="1" wrap="square" lIns="0" tIns="0" rIns="0" bIns="0" anchor="t" anchorCtr="0">
            <a:normAutofit/>
          </a:bodyPr>
          <a:lstStyle>
            <a:lvl1pPr marL="457200" lvl="0" indent="-228600" algn="l">
              <a:lnSpc>
                <a:spcPct val="100000"/>
              </a:lnSpc>
              <a:spcBef>
                <a:spcPts val="0"/>
              </a:spcBef>
              <a:spcAft>
                <a:spcPts val="0"/>
              </a:spcAft>
              <a:buClr>
                <a:schemeClr val="dk1"/>
              </a:buClr>
              <a:buSzPts val="2200"/>
              <a:buFont typeface="Century Gothic"/>
              <a:buNone/>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19"/>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accent4"/>
              </a:solidFill>
              <a:latin typeface="Calibri"/>
              <a:ea typeface="Calibri"/>
              <a:cs typeface="Calibri"/>
              <a:sym typeface="Calibri"/>
            </a:endParaRPr>
          </a:p>
        </p:txBody>
      </p:sp>
      <p:grpSp>
        <p:nvGrpSpPr>
          <p:cNvPr id="59" name="Google Shape;59;p19"/>
          <p:cNvGrpSpPr/>
          <p:nvPr/>
        </p:nvGrpSpPr>
        <p:grpSpPr>
          <a:xfrm>
            <a:off x="10734280" y="4546600"/>
            <a:ext cx="1574800" cy="2311400"/>
            <a:chOff x="10734280" y="4546600"/>
            <a:chExt cx="1574800" cy="2311400"/>
          </a:xfrm>
        </p:grpSpPr>
        <p:pic>
          <p:nvPicPr>
            <p:cNvPr id="60" name="Google Shape;60;p19"/>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61" name="Google Shape;61;p19"/>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
        <p:nvSpPr>
          <p:cNvPr id="62" name="Google Shape;62;p19"/>
          <p:cNvSpPr txBox="1"/>
          <p:nvPr/>
        </p:nvSpPr>
        <p:spPr>
          <a:xfrm rot="5400000">
            <a:off x="9726395" y="2195605"/>
            <a:ext cx="4121210" cy="810000"/>
          </a:xfrm>
          <a:prstGeom prst="rect">
            <a:avLst/>
          </a:prstGeom>
          <a:noFill/>
          <a:ln>
            <a:noFill/>
          </a:ln>
        </p:spPr>
        <p:txBody>
          <a:bodyPr spcFirstLastPara="1" wrap="square" lIns="0" tIns="0" rIns="0" bIns="0" anchor="ctr" anchorCtr="0">
            <a:norm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a:solidFill>
                  <a:schemeClr val="lt1"/>
                </a:solidFill>
                <a:latin typeface="Century Gothic"/>
                <a:ea typeface="Century Gothic"/>
                <a:cs typeface="Century Gothic"/>
                <a:sym typeface="Century Gothic"/>
              </a:rPr>
              <a:t>Introduction</a:t>
            </a:r>
            <a:endParaRPr sz="2200" b="1" i="0" u="none" strike="noStrike" cap="none">
              <a:solidFill>
                <a:schemeClr val="lt1"/>
              </a:solidFill>
              <a:latin typeface="Century Gothic"/>
              <a:ea typeface="Century Gothic"/>
              <a:cs typeface="Century Gothic"/>
              <a:sym typeface="Century Gothic"/>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11-14 years Content - single column/bulleted list">
  <p:cSld name="11-14 years Content - single column/bulleted list">
    <p:spTree>
      <p:nvGrpSpPr>
        <p:cNvPr id="1" name="Shape 63"/>
        <p:cNvGrpSpPr/>
        <p:nvPr/>
      </p:nvGrpSpPr>
      <p:grpSpPr>
        <a:xfrm>
          <a:off x="0" y="0"/>
          <a:ext cx="0" cy="0"/>
          <a:chOff x="0" y="0"/>
          <a:chExt cx="0" cy="0"/>
        </a:xfrm>
      </p:grpSpPr>
      <p:pic>
        <p:nvPicPr>
          <p:cNvPr id="64" name="Google Shape;64;p20"/>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65" name="Google Shape;65;p20"/>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20"/>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67" name="Google Shape;67;p20"/>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68" name="Google Shape;68;p20"/>
          <p:cNvPicPr preferRelativeResize="0"/>
          <p:nvPr/>
        </p:nvPicPr>
        <p:blipFill rotWithShape="1">
          <a:blip r:embed="rId4">
            <a:alphaModFix/>
          </a:blip>
          <a:srcRect/>
          <a:stretch/>
        </p:blipFill>
        <p:spPr>
          <a:xfrm>
            <a:off x="10734280" y="4726412"/>
            <a:ext cx="1574800" cy="2131588"/>
          </a:xfrm>
          <a:prstGeom prst="rect">
            <a:avLst/>
          </a:prstGeom>
          <a:noFill/>
          <a:ln>
            <a:noFill/>
          </a:ln>
        </p:spPr>
      </p:pic>
      <p:sp>
        <p:nvSpPr>
          <p:cNvPr id="69" name="Google Shape;69;p20"/>
          <p:cNvSpPr txBox="1">
            <a:spLocks noGrp="1"/>
          </p:cNvSpPr>
          <p:nvPr>
            <p:ph type="body" idx="1"/>
          </p:nvPr>
        </p:nvSpPr>
        <p:spPr>
          <a:xfrm>
            <a:off x="593498" y="1399330"/>
            <a:ext cx="10080000" cy="5040000"/>
          </a:xfrm>
          <a:prstGeom prst="rect">
            <a:avLst/>
          </a:prstGeom>
          <a:noFill/>
          <a:ln>
            <a:noFill/>
          </a:ln>
        </p:spPr>
        <p:txBody>
          <a:bodyPr spcFirstLastPara="1" wrap="square" lIns="0" tIns="0" rIns="0" bIns="0" anchor="t" anchorCtr="0">
            <a:normAutofit/>
          </a:bodyPr>
          <a:lstStyle>
            <a:lvl1pPr marL="457200" lvl="0" indent="-403225" algn="l">
              <a:lnSpc>
                <a:spcPct val="100000"/>
              </a:lnSpc>
              <a:spcBef>
                <a:spcPts val="0"/>
              </a:spcBef>
              <a:spcAft>
                <a:spcPts val="0"/>
              </a:spcAft>
              <a:buClr>
                <a:schemeClr val="accent4"/>
              </a:buClr>
              <a:buSzPts val="2750"/>
              <a:buFont typeface="Arial"/>
              <a:buChar char="•"/>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11-14 years Table">
  <p:cSld name="11-14 years Table">
    <p:spTree>
      <p:nvGrpSpPr>
        <p:cNvPr id="1" name="Shape 70"/>
        <p:cNvGrpSpPr/>
        <p:nvPr/>
      </p:nvGrpSpPr>
      <p:grpSpPr>
        <a:xfrm>
          <a:off x="0" y="0"/>
          <a:ext cx="0" cy="0"/>
          <a:chOff x="0" y="0"/>
          <a:chExt cx="0" cy="0"/>
        </a:xfrm>
      </p:grpSpPr>
      <p:pic>
        <p:nvPicPr>
          <p:cNvPr id="71" name="Google Shape;71;p21"/>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72" name="Google Shape;72;p21"/>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3" name="Google Shape;73;p21"/>
          <p:cNvSpPr txBox="1">
            <a:spLocks noGrp="1"/>
          </p:cNvSpPr>
          <p:nvPr>
            <p:ph type="body" idx="1"/>
          </p:nvPr>
        </p:nvSpPr>
        <p:spPr>
          <a:xfrm>
            <a:off x="540000" y="1260000"/>
            <a:ext cx="10080000" cy="5040000"/>
          </a:xfrm>
          <a:prstGeom prst="rect">
            <a:avLst/>
          </a:prstGeom>
          <a:noFill/>
          <a:ln>
            <a:noFill/>
          </a:ln>
        </p:spPr>
        <p:txBody>
          <a:bodyPr spcFirstLastPara="1" wrap="square" lIns="0" tIns="0" rIns="0" bIns="0" anchor="ctr" anchorCtr="0">
            <a:normAutofit/>
          </a:bodyPr>
          <a:lstStyle>
            <a:lvl1pPr marL="457200" lvl="0" indent="-228600" algn="ctr">
              <a:lnSpc>
                <a:spcPct val="100000"/>
              </a:lnSpc>
              <a:spcBef>
                <a:spcPts val="0"/>
              </a:spcBef>
              <a:spcAft>
                <a:spcPts val="0"/>
              </a:spcAft>
              <a:buClr>
                <a:schemeClr val="dk1"/>
              </a:buClr>
              <a:buSzPts val="1200"/>
              <a:buFont typeface="Century Gothic"/>
              <a:buNone/>
              <a:defRPr sz="1200" b="1"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4" name="Google Shape;74;p21"/>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grpSp>
        <p:nvGrpSpPr>
          <p:cNvPr id="75" name="Google Shape;75;p21"/>
          <p:cNvGrpSpPr/>
          <p:nvPr/>
        </p:nvGrpSpPr>
        <p:grpSpPr>
          <a:xfrm>
            <a:off x="10734280" y="4546600"/>
            <a:ext cx="1574800" cy="2311400"/>
            <a:chOff x="10734280" y="4546600"/>
            <a:chExt cx="1574800" cy="2311400"/>
          </a:xfrm>
        </p:grpSpPr>
        <p:pic>
          <p:nvPicPr>
            <p:cNvPr id="76" name="Google Shape;76;p21"/>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77" name="Google Shape;77;p21"/>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11-14 years Content - two columns/normal text">
  <p:cSld name="11-14 years Content - two columns/normal text">
    <p:spTree>
      <p:nvGrpSpPr>
        <p:cNvPr id="1" name="Shape 78"/>
        <p:cNvGrpSpPr/>
        <p:nvPr/>
      </p:nvGrpSpPr>
      <p:grpSpPr>
        <a:xfrm>
          <a:off x="0" y="0"/>
          <a:ext cx="0" cy="0"/>
          <a:chOff x="0" y="0"/>
          <a:chExt cx="0" cy="0"/>
        </a:xfrm>
      </p:grpSpPr>
      <p:pic>
        <p:nvPicPr>
          <p:cNvPr id="79" name="Google Shape;79;p23"/>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80" name="Google Shape;80;p23"/>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 name="Google Shape;81;p23"/>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2" name="Google Shape;82;p23"/>
          <p:cNvSpPr txBox="1">
            <a:spLocks noGrp="1"/>
          </p:cNvSpPr>
          <p:nvPr>
            <p:ph type="body" idx="1"/>
          </p:nvPr>
        </p:nvSpPr>
        <p:spPr>
          <a:xfrm>
            <a:off x="540000" y="1260000"/>
            <a:ext cx="4770000" cy="5040000"/>
          </a:xfrm>
          <a:prstGeom prst="rect">
            <a:avLst/>
          </a:prstGeom>
          <a:noFill/>
          <a:ln>
            <a:noFill/>
          </a:ln>
        </p:spPr>
        <p:txBody>
          <a:bodyPr spcFirstLastPara="1" wrap="square" lIns="0" tIns="0" rIns="0" bIns="0" anchor="t" anchorCtr="0">
            <a:normAutofit/>
          </a:bodyPr>
          <a:lstStyle>
            <a:lvl1pPr marL="457200" lvl="0" indent="-228600" algn="l">
              <a:lnSpc>
                <a:spcPct val="100000"/>
              </a:lnSpc>
              <a:spcBef>
                <a:spcPts val="0"/>
              </a:spcBef>
              <a:spcAft>
                <a:spcPts val="0"/>
              </a:spcAft>
              <a:buClr>
                <a:schemeClr val="dk1"/>
              </a:buClr>
              <a:buSzPts val="2200"/>
              <a:buFont typeface="Century Gothic"/>
              <a:buNone/>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3" name="Google Shape;83;p23"/>
          <p:cNvSpPr txBox="1">
            <a:spLocks noGrp="1"/>
          </p:cNvSpPr>
          <p:nvPr>
            <p:ph type="body" idx="2"/>
          </p:nvPr>
        </p:nvSpPr>
        <p:spPr>
          <a:xfrm>
            <a:off x="5850000" y="1260000"/>
            <a:ext cx="4770000" cy="5040000"/>
          </a:xfrm>
          <a:prstGeom prst="rect">
            <a:avLst/>
          </a:prstGeom>
          <a:noFill/>
          <a:ln>
            <a:noFill/>
          </a:ln>
        </p:spPr>
        <p:txBody>
          <a:bodyPr spcFirstLastPara="1" wrap="square" lIns="0" tIns="0" rIns="0" bIns="0" anchor="t" anchorCtr="0">
            <a:normAutofit/>
          </a:bodyPr>
          <a:lstStyle>
            <a:lvl1pPr marL="457200" lvl="0" indent="-228600" algn="l">
              <a:lnSpc>
                <a:spcPct val="100000"/>
              </a:lnSpc>
              <a:spcBef>
                <a:spcPts val="0"/>
              </a:spcBef>
              <a:spcAft>
                <a:spcPts val="0"/>
              </a:spcAft>
              <a:buClr>
                <a:schemeClr val="dk1"/>
              </a:buClr>
              <a:buSzPts val="2200"/>
              <a:buFont typeface="Century Gothic"/>
              <a:buNone/>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grpSp>
        <p:nvGrpSpPr>
          <p:cNvPr id="84" name="Google Shape;84;p23"/>
          <p:cNvGrpSpPr/>
          <p:nvPr/>
        </p:nvGrpSpPr>
        <p:grpSpPr>
          <a:xfrm>
            <a:off x="10734280" y="4546600"/>
            <a:ext cx="1574800" cy="2311400"/>
            <a:chOff x="10734280" y="4546600"/>
            <a:chExt cx="1574800" cy="2311400"/>
          </a:xfrm>
        </p:grpSpPr>
        <p:pic>
          <p:nvPicPr>
            <p:cNvPr id="85" name="Google Shape;85;p23"/>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86" name="Google Shape;86;p23"/>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11-14 years Content plus image - single column/normal text">
  <p:cSld name="11-14 years Content plus image - single column/normal text">
    <p:spTree>
      <p:nvGrpSpPr>
        <p:cNvPr id="1" name="Shape 87"/>
        <p:cNvGrpSpPr/>
        <p:nvPr/>
      </p:nvGrpSpPr>
      <p:grpSpPr>
        <a:xfrm>
          <a:off x="0" y="0"/>
          <a:ext cx="0" cy="0"/>
          <a:chOff x="0" y="0"/>
          <a:chExt cx="0" cy="0"/>
        </a:xfrm>
      </p:grpSpPr>
      <p:pic>
        <p:nvPicPr>
          <p:cNvPr id="88" name="Google Shape;88;p24"/>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89" name="Google Shape;89;p24"/>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0" name="Google Shape;90;p24"/>
          <p:cNvSpPr txBox="1">
            <a:spLocks noGrp="1"/>
          </p:cNvSpPr>
          <p:nvPr>
            <p:ph type="body" idx="1"/>
          </p:nvPr>
        </p:nvSpPr>
        <p:spPr>
          <a:xfrm>
            <a:off x="540000" y="1260000"/>
            <a:ext cx="5670000" cy="5040000"/>
          </a:xfrm>
          <a:prstGeom prst="rect">
            <a:avLst/>
          </a:prstGeom>
          <a:noFill/>
          <a:ln>
            <a:noFill/>
          </a:ln>
        </p:spPr>
        <p:txBody>
          <a:bodyPr spcFirstLastPara="1" wrap="square" lIns="0" tIns="0" rIns="0" bIns="0" anchor="t" anchorCtr="0">
            <a:normAutofit/>
          </a:bodyPr>
          <a:lstStyle>
            <a:lvl1pPr marL="457200" lvl="0" indent="-228600" algn="l">
              <a:lnSpc>
                <a:spcPct val="100000"/>
              </a:lnSpc>
              <a:spcBef>
                <a:spcPts val="0"/>
              </a:spcBef>
              <a:spcAft>
                <a:spcPts val="0"/>
              </a:spcAft>
              <a:buClr>
                <a:schemeClr val="dk1"/>
              </a:buClr>
              <a:buSzPts val="2200"/>
              <a:buFont typeface="Century Gothic"/>
              <a:buNone/>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1" name="Google Shape;91;p24"/>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2" name="Google Shape;92;p24"/>
          <p:cNvSpPr txBox="1">
            <a:spLocks noGrp="1"/>
          </p:cNvSpPr>
          <p:nvPr>
            <p:ph type="body" idx="2"/>
          </p:nvPr>
        </p:nvSpPr>
        <p:spPr>
          <a:xfrm>
            <a:off x="6593800" y="1260000"/>
            <a:ext cx="4023400" cy="5040000"/>
          </a:xfrm>
          <a:prstGeom prst="rect">
            <a:avLst/>
          </a:prstGeom>
          <a:noFill/>
          <a:ln>
            <a:noFill/>
          </a:ln>
        </p:spPr>
        <p:txBody>
          <a:bodyPr spcFirstLastPara="1" wrap="square" lIns="0" tIns="0" rIns="0" bIns="0" anchor="ctr" anchorCtr="0">
            <a:normAutofit/>
          </a:bodyPr>
          <a:lstStyle>
            <a:lvl1pPr marL="457200" lvl="0" indent="-228600" algn="ctr">
              <a:lnSpc>
                <a:spcPct val="100000"/>
              </a:lnSpc>
              <a:spcBef>
                <a:spcPts val="0"/>
              </a:spcBef>
              <a:spcAft>
                <a:spcPts val="0"/>
              </a:spcAft>
              <a:buClr>
                <a:schemeClr val="dk1"/>
              </a:buClr>
              <a:buSzPts val="1200"/>
              <a:buFont typeface="Century Gothic"/>
              <a:buNone/>
              <a:defRPr sz="1200" b="1"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grpSp>
        <p:nvGrpSpPr>
          <p:cNvPr id="93" name="Google Shape;93;p24"/>
          <p:cNvGrpSpPr/>
          <p:nvPr/>
        </p:nvGrpSpPr>
        <p:grpSpPr>
          <a:xfrm>
            <a:off x="10734280" y="4546600"/>
            <a:ext cx="1574800" cy="2311400"/>
            <a:chOff x="10734280" y="4546600"/>
            <a:chExt cx="1574800" cy="2311400"/>
          </a:xfrm>
        </p:grpSpPr>
        <p:pic>
          <p:nvPicPr>
            <p:cNvPr id="94" name="Google Shape;94;p24"/>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95" name="Google Shape;95;p24"/>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11-14 years Content - single column/smaller text">
  <p:cSld name="11-14 years Content - single column/smaller text">
    <p:spTree>
      <p:nvGrpSpPr>
        <p:cNvPr id="1" name="Shape 96"/>
        <p:cNvGrpSpPr/>
        <p:nvPr/>
      </p:nvGrpSpPr>
      <p:grpSpPr>
        <a:xfrm>
          <a:off x="0" y="0"/>
          <a:ext cx="0" cy="0"/>
          <a:chOff x="0" y="0"/>
          <a:chExt cx="0" cy="0"/>
        </a:xfrm>
      </p:grpSpPr>
      <p:pic>
        <p:nvPicPr>
          <p:cNvPr id="97" name="Google Shape;97;p25"/>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98" name="Google Shape;98;p25"/>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9" name="Google Shape;99;p25"/>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0" name="Google Shape;100;p25"/>
          <p:cNvSpPr txBox="1">
            <a:spLocks noGrp="1"/>
          </p:cNvSpPr>
          <p:nvPr>
            <p:ph type="body" idx="1"/>
          </p:nvPr>
        </p:nvSpPr>
        <p:spPr>
          <a:xfrm>
            <a:off x="540000" y="1260000"/>
            <a:ext cx="10080000" cy="5040000"/>
          </a:xfrm>
          <a:prstGeom prst="rect">
            <a:avLst/>
          </a:prstGeom>
          <a:noFill/>
          <a:ln>
            <a:noFill/>
          </a:ln>
        </p:spPr>
        <p:txBody>
          <a:bodyPr spcFirstLastPara="1" wrap="square" lIns="0" tIns="0" rIns="0" bIns="0" anchor="t" anchorCtr="0">
            <a:normAutofit/>
          </a:bodyPr>
          <a:lstStyle>
            <a:lvl1pPr marL="457200" lvl="0" indent="-228600" algn="l">
              <a:lnSpc>
                <a:spcPct val="100000"/>
              </a:lnSpc>
              <a:spcBef>
                <a:spcPts val="0"/>
              </a:spcBef>
              <a:spcAft>
                <a:spcPts val="0"/>
              </a:spcAft>
              <a:buClr>
                <a:schemeClr val="dk1"/>
              </a:buClr>
              <a:buSzPts val="1800"/>
              <a:buFont typeface="Century Gothic"/>
              <a:buNone/>
              <a:defRPr sz="18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grpSp>
        <p:nvGrpSpPr>
          <p:cNvPr id="101" name="Google Shape;101;p25"/>
          <p:cNvGrpSpPr/>
          <p:nvPr/>
        </p:nvGrpSpPr>
        <p:grpSpPr>
          <a:xfrm>
            <a:off x="10734280" y="4546600"/>
            <a:ext cx="1574800" cy="2311400"/>
            <a:chOff x="10734280" y="4546600"/>
            <a:chExt cx="1574800" cy="2311400"/>
          </a:xfrm>
        </p:grpSpPr>
        <p:pic>
          <p:nvPicPr>
            <p:cNvPr id="102" name="Google Shape;102;p25"/>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103" name="Google Shape;103;p25"/>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15"/>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
        <p:nvSpPr>
          <p:cNvPr id="15" name="Google Shape;15;p15"/>
          <p:cNvSpPr/>
          <p:nvPr/>
        </p:nvSpPr>
        <p:spPr>
          <a:xfrm>
            <a:off x="0" y="0"/>
            <a:ext cx="12192000" cy="6858000"/>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hyperlink" Target="https://rsc.li/4wqEoip"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3"/>
          <p:cNvSpPr txBox="1">
            <a:spLocks noGrp="1"/>
          </p:cNvSpPr>
          <p:nvPr>
            <p:ph type="ctrTitle"/>
          </p:nvPr>
        </p:nvSpPr>
        <p:spPr>
          <a:xfrm>
            <a:off x="540000" y="1238400"/>
            <a:ext cx="5220000" cy="336777"/>
          </a:xfrm>
          <a:prstGeom prst="rect">
            <a:avLst/>
          </a:prstGeom>
          <a:noFill/>
          <a:ln>
            <a:noFill/>
          </a:ln>
        </p:spPr>
        <p:txBody>
          <a:bodyPr spcFirstLastPara="1" wrap="square" lIns="0" tIns="0" rIns="0" bIns="0" anchor="t" anchorCtr="0">
            <a:normAutofit/>
          </a:bodyPr>
          <a:lstStyle/>
          <a:p>
            <a:pPr marL="0" lvl="0" indent="0" algn="l" rtl="0">
              <a:lnSpc>
                <a:spcPct val="90000"/>
              </a:lnSpc>
              <a:spcBef>
                <a:spcPts val="0"/>
              </a:spcBef>
              <a:spcAft>
                <a:spcPts val="0"/>
              </a:spcAft>
              <a:buClr>
                <a:schemeClr val="dk1"/>
              </a:buClr>
              <a:buSzPts val="2400"/>
              <a:buFont typeface="Century Gothic"/>
              <a:buNone/>
            </a:pPr>
            <a:r>
              <a:rPr lang="en-GB"/>
              <a:t>Stage 1</a:t>
            </a:r>
            <a:endParaRPr/>
          </a:p>
        </p:txBody>
      </p:sp>
      <p:sp>
        <p:nvSpPr>
          <p:cNvPr id="109" name="Google Shape;109;p3"/>
          <p:cNvSpPr txBox="1">
            <a:spLocks noGrp="1"/>
          </p:cNvSpPr>
          <p:nvPr>
            <p:ph type="subTitle" idx="1"/>
          </p:nvPr>
        </p:nvSpPr>
        <p:spPr>
          <a:xfrm>
            <a:off x="540000" y="1979999"/>
            <a:ext cx="5220000" cy="2579677"/>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chemeClr val="accent4"/>
              </a:buClr>
              <a:buSzPts val="5000"/>
              <a:buNone/>
            </a:pPr>
            <a:r>
              <a:rPr lang="en-GB" dirty="0"/>
              <a:t>Algebra and equations</a:t>
            </a:r>
            <a:endParaRPr dirty="0"/>
          </a:p>
        </p:txBody>
      </p:sp>
      <p:pic>
        <p:nvPicPr>
          <p:cNvPr id="3" name="Picture 2">
            <a:extLst>
              <a:ext uri="{FF2B5EF4-FFF2-40B4-BE49-F238E27FC236}">
                <a16:creationId xmlns:a16="http://schemas.microsoft.com/office/drawing/2014/main" id="{B26AB369-237B-3AC0-0F17-1CD072350067}"/>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1800779" y="1201213"/>
            <a:ext cx="411277" cy="411277"/>
          </a:xfrm>
          <a:prstGeom prst="rect">
            <a:avLst/>
          </a:prstGeom>
        </p:spPr>
      </p:pic>
      <p:sp>
        <p:nvSpPr>
          <p:cNvPr id="5" name="Google Shape;110;p2">
            <a:extLst>
              <a:ext uri="{FF2B5EF4-FFF2-40B4-BE49-F238E27FC236}">
                <a16:creationId xmlns:a16="http://schemas.microsoft.com/office/drawing/2014/main" id="{2FEB25E9-27E8-2CAA-0C8C-9873311F5589}"/>
              </a:ext>
            </a:extLst>
          </p:cNvPr>
          <p:cNvSpPr txBox="1"/>
          <p:nvPr/>
        </p:nvSpPr>
        <p:spPr>
          <a:xfrm>
            <a:off x="7490567" y="6050025"/>
            <a:ext cx="4320000" cy="336777"/>
          </a:xfrm>
          <a:prstGeom prst="rect">
            <a:avLst/>
          </a:prstGeom>
          <a:noFill/>
          <a:ln>
            <a:noFill/>
          </a:ln>
        </p:spPr>
        <p:txBody>
          <a:bodyPr spcFirstLastPara="1" wrap="square" lIns="0" tIns="0" rIns="0" bIns="0" anchor="b" anchorCtr="0">
            <a:normAutofit/>
          </a:bodyPr>
          <a:lstStyle/>
          <a:p>
            <a:pPr lvl="0" algn="r">
              <a:lnSpc>
                <a:spcPct val="90000"/>
              </a:lnSpc>
              <a:buClr>
                <a:schemeClr val="lt1"/>
              </a:buClr>
              <a:buSzPts val="1600"/>
            </a:pPr>
            <a:r>
              <a:rPr lang="en-GB" sz="1600" b="1" i="0" u="none" strike="noStrike" cap="none" dirty="0">
                <a:solidFill>
                  <a:schemeClr val="lt1"/>
                </a:solidFill>
                <a:latin typeface="Century Gothic"/>
                <a:ea typeface="Century Gothic"/>
                <a:cs typeface="Century Gothic"/>
                <a:sym typeface="Century Gothic"/>
              </a:rPr>
              <a:t>Downloaded </a:t>
            </a:r>
            <a:r>
              <a:rPr lang="en-GB" sz="1600" b="1" i="0" u="none" strike="noStrike" cap="none" dirty="0">
                <a:solidFill>
                  <a:schemeClr val="bg1"/>
                </a:solidFill>
                <a:latin typeface="Century Gothic" panose="020B0502020202020204" pitchFamily="34" charset="0"/>
                <a:ea typeface="Century Gothic"/>
                <a:cs typeface="Century Gothic"/>
                <a:sym typeface="Century Gothic"/>
              </a:rPr>
              <a:t>from: </a:t>
            </a:r>
            <a:r>
              <a:rPr lang="en-GB" sz="1600" b="1" u="sng" dirty="0">
                <a:solidFill>
                  <a:schemeClr val="bg1"/>
                </a:solidFill>
                <a:latin typeface="Century Gothic" panose="020B0502020202020204" pitchFamily="34" charset="0"/>
                <a:hlinkClick r:id="rId4">
                  <a:extLst>
                    <a:ext uri="{A12FA001-AC4F-418D-AE19-62706E023703}">
                      <ahyp:hlinkClr xmlns:ahyp="http://schemas.microsoft.com/office/drawing/2018/hyperlinkcolor" val="tx"/>
                    </a:ext>
                  </a:extLst>
                </a:hlinkClick>
              </a:rPr>
              <a:t>rsc.li/4wqEoi</a:t>
            </a:r>
            <a:endParaRPr sz="1600" b="1" i="0" u="sng" strike="noStrike" cap="none" dirty="0">
              <a:solidFill>
                <a:schemeClr val="bg1"/>
              </a:solidFill>
              <a:latin typeface="Century Gothic" panose="020B0502020202020204" pitchFamily="34" charset="0"/>
              <a:ea typeface="Century Gothic"/>
              <a:cs typeface="Century Gothic"/>
              <a:sym typeface="Century Gothic"/>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g3d1572771aa_0_0"/>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chemeClr val="accent4"/>
              </a:buClr>
              <a:buSzPts val="3400"/>
              <a:buFont typeface="Century Gothic"/>
              <a:buNone/>
            </a:pPr>
            <a:r>
              <a:rPr lang="en-GB" dirty="0"/>
              <a:t>Introduction</a:t>
            </a:r>
            <a:endParaRPr dirty="0"/>
          </a:p>
        </p:txBody>
      </p:sp>
      <p:sp>
        <p:nvSpPr>
          <p:cNvPr id="116" name="Google Shape;116;g3d1572771aa_0_0"/>
          <p:cNvSpPr txBox="1">
            <a:spLocks noGrp="1"/>
          </p:cNvSpPr>
          <p:nvPr>
            <p:ph type="body" idx="1"/>
          </p:nvPr>
        </p:nvSpPr>
        <p:spPr>
          <a:xfrm>
            <a:off x="540000" y="1133391"/>
            <a:ext cx="10080000" cy="5040000"/>
          </a:xfrm>
          <a:prstGeom prst="rect">
            <a:avLst/>
          </a:prstGeom>
          <a:noFill/>
          <a:ln>
            <a:noFill/>
          </a:ln>
        </p:spPr>
        <p:txBody>
          <a:bodyPr spcFirstLastPara="1" wrap="square" lIns="0" tIns="0" rIns="0" bIns="0" anchor="t" anchorCtr="0">
            <a:noAutofit/>
          </a:bodyPr>
          <a:lstStyle/>
          <a:p>
            <a:pPr marL="0" lvl="0" indent="0">
              <a:lnSpc>
                <a:spcPct val="115000"/>
              </a:lnSpc>
              <a:spcBef>
                <a:spcPts val="1200"/>
              </a:spcBef>
              <a:buNone/>
            </a:pPr>
            <a:r>
              <a:rPr lang="en-GB" dirty="0"/>
              <a:t>These activities use the same estimation and checking skills you have already practised in maths, but you will apply them to chemical situations.</a:t>
            </a:r>
          </a:p>
          <a:p>
            <a:pPr marL="0" lvl="0" indent="0">
              <a:lnSpc>
                <a:spcPct val="115000"/>
              </a:lnSpc>
              <a:spcBef>
                <a:spcPts val="1200"/>
              </a:spcBef>
              <a:buNone/>
            </a:pPr>
            <a:r>
              <a:rPr lang="en-GB" dirty="0"/>
              <a:t>You will learn to predict the missing results of reactions, write those reactions using words and symbols, and understand that mass never simply disappears, even when substances change completely (which might seem surprising at first).</a:t>
            </a:r>
          </a:p>
          <a:p>
            <a:pPr marL="0" lvl="0" indent="0">
              <a:lnSpc>
                <a:spcPct val="115000"/>
              </a:lnSpc>
              <a:spcBef>
                <a:spcPts val="1200"/>
              </a:spcBef>
              <a:buNone/>
            </a:pPr>
            <a:r>
              <a:rPr lang="en-GB" sz="3400" b="1" dirty="0">
                <a:solidFill>
                  <a:srgbClr val="991E66"/>
                </a:solidFill>
              </a:rPr>
              <a:t>Learning objectives</a:t>
            </a:r>
            <a:endParaRPr sz="3400" b="1" dirty="0">
              <a:solidFill>
                <a:srgbClr val="991E66"/>
              </a:solidFill>
            </a:endParaRPr>
          </a:p>
          <a:p>
            <a:pPr marL="492125" indent="-457200">
              <a:spcBef>
                <a:spcPts val="1200"/>
              </a:spcBef>
              <a:buClr>
                <a:schemeClr val="accent4"/>
              </a:buClr>
              <a:buFont typeface="+mj-lt"/>
              <a:buAutoNum type="arabicPeriod"/>
            </a:pPr>
            <a:r>
              <a:rPr lang="en-GB" dirty="0"/>
              <a:t>Make estimates of the results of simple calculations.</a:t>
            </a:r>
            <a:endParaRPr dirty="0"/>
          </a:p>
          <a:p>
            <a:pPr marL="492125" lvl="0" indent="-457200" algn="l" rtl="0">
              <a:lnSpc>
                <a:spcPct val="100000"/>
              </a:lnSpc>
              <a:spcBef>
                <a:spcPts val="1200"/>
              </a:spcBef>
              <a:spcAft>
                <a:spcPts val="0"/>
              </a:spcAft>
              <a:buClr>
                <a:schemeClr val="accent4"/>
              </a:buClr>
              <a:buSzPts val="2200"/>
              <a:buFont typeface="+mj-lt"/>
              <a:buAutoNum type="arabicPeriod"/>
            </a:pPr>
            <a:r>
              <a:rPr lang="en-GB" dirty="0"/>
              <a:t>Recognise that mass is conserved during a chemical reaction.</a:t>
            </a:r>
          </a:p>
          <a:p>
            <a:pPr marL="492125" lvl="0" indent="-457200" algn="l" rtl="0">
              <a:lnSpc>
                <a:spcPct val="100000"/>
              </a:lnSpc>
              <a:spcBef>
                <a:spcPts val="1200"/>
              </a:spcBef>
              <a:spcAft>
                <a:spcPts val="0"/>
              </a:spcAft>
              <a:buClr>
                <a:schemeClr val="accent4"/>
              </a:buClr>
              <a:buSzPts val="2200"/>
              <a:buFont typeface="+mj-lt"/>
              <a:buAutoNum type="arabicPeriod"/>
            </a:pPr>
            <a:r>
              <a:rPr lang="en-GB" dirty="0"/>
              <a:t>Understand some of the common symbols used in word and symbol equations. </a:t>
            </a:r>
            <a:endParaRPr dirty="0"/>
          </a:p>
        </p:txBody>
      </p:sp>
      <p:sp>
        <p:nvSpPr>
          <p:cNvPr id="117" name="Google Shape;117;g3d1572771aa_0_0"/>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dirty="0">
                <a:solidFill>
                  <a:schemeClr val="lt1"/>
                </a:solidFill>
                <a:latin typeface="Century Gothic"/>
                <a:ea typeface="Century Gothic"/>
                <a:cs typeface="Century Gothic"/>
                <a:sym typeface="Century Gothic"/>
              </a:rPr>
              <a:t>Introduction</a:t>
            </a:r>
            <a:endParaRPr sz="2200" b="1" i="0" u="none" strike="noStrike" cap="none" dirty="0">
              <a:solidFill>
                <a:schemeClr val="lt1"/>
              </a:solidFill>
              <a:latin typeface="Century Gothic"/>
              <a:ea typeface="Century Gothic"/>
              <a:cs typeface="Century Gothic"/>
              <a:sym typeface="Century Gothic"/>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Google Shape;123;g3d1572771aa_0_101"/>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Round to 1 significant figure and estimate</a:t>
            </a:r>
            <a:endParaRPr dirty="0"/>
          </a:p>
        </p:txBody>
      </p:sp>
      <mc:AlternateContent xmlns:mc="http://schemas.openxmlformats.org/markup-compatibility/2006" xmlns:a14="http://schemas.microsoft.com/office/drawing/2010/main">
        <mc:Choice Requires="a14">
          <p:sp>
            <p:nvSpPr>
              <p:cNvPr id="124" name="Google Shape;124;g3d1572771aa_0_101"/>
              <p:cNvSpPr txBox="1">
                <a:spLocks noGrp="1"/>
              </p:cNvSpPr>
              <p:nvPr>
                <p:ph type="body" idx="1"/>
              </p:nvPr>
            </p:nvSpPr>
            <p:spPr>
              <a:xfrm>
                <a:off x="540000" y="1260000"/>
                <a:ext cx="10080000" cy="5040000"/>
              </a:xfrm>
              <a:prstGeom prst="rect">
                <a:avLst/>
              </a:prstGeom>
              <a:noFill/>
              <a:ln>
                <a:noFill/>
              </a:ln>
            </p:spPr>
            <p:txBody>
              <a:bodyPr spcFirstLastPara="1" wrap="square" lIns="0" tIns="0" rIns="0" bIns="0" anchor="t" anchorCtr="0">
                <a:noAutofit/>
              </a:bodyPr>
              <a:lstStyle/>
              <a:p>
                <a:pPr marL="0" indent="0">
                  <a:buClr>
                    <a:schemeClr val="accent4"/>
                  </a:buClr>
                  <a:buSzPct val="100000"/>
                  <a:buNone/>
                </a:pPr>
                <a:r>
                  <a:rPr lang="en-GB" dirty="0"/>
                  <a:t>To calculate the relative formula mass of a compound, we add the relative atomic masses of each atom present. </a:t>
                </a:r>
              </a:p>
              <a:p>
                <a:pPr marL="0" indent="0">
                  <a:buClr>
                    <a:schemeClr val="accent4"/>
                  </a:buClr>
                  <a:buSzPct val="100000"/>
                  <a:buNone/>
                </a:pPr>
                <a:endParaRPr lang="en-GB" dirty="0"/>
              </a:p>
              <a:p>
                <a:pPr marL="0" indent="0" algn="ctr">
                  <a:buClr>
                    <a:schemeClr val="accent4"/>
                  </a:buClr>
                  <a:buSzPct val="100000"/>
                  <a:buNone/>
                </a:pPr>
                <a:r>
                  <a:rPr lang="en-GB" dirty="0"/>
                  <a:t>The symbol formula for sulfuric acid is </a:t>
                </a:r>
                <a14:m>
                  <m:oMath xmlns:m="http://schemas.openxmlformats.org/officeDocument/2006/math">
                    <m:sSub>
                      <m:sSubPr>
                        <m:ctrlPr>
                          <a:rPr lang="ar-AE">
                            <a:latin typeface="Cambria Math" panose="02040503050406030204" pitchFamily="18" charset="0"/>
                          </a:rPr>
                        </m:ctrlPr>
                      </m:sSubPr>
                      <m:e>
                        <m:r>
                          <m:rPr>
                            <m:sty m:val="p"/>
                          </m:rPr>
                          <a:rPr lang="ar-AE">
                            <a:latin typeface="Cambria Math" panose="02040503050406030204" pitchFamily="18" charset="0"/>
                          </a:rPr>
                          <m:t>H</m:t>
                        </m:r>
                      </m:e>
                      <m:sub>
                        <m:r>
                          <a:rPr lang="en-GB">
                            <a:latin typeface="Cambria Math" panose="02040503050406030204" pitchFamily="18" charset="0"/>
                          </a:rPr>
                          <m:t>2</m:t>
                        </m:r>
                      </m:sub>
                    </m:sSub>
                    <m:sSub>
                      <m:sSubPr>
                        <m:ctrlPr>
                          <a:rPr lang="en-GB">
                            <a:latin typeface="Cambria Math" panose="02040503050406030204" pitchFamily="18" charset="0"/>
                          </a:rPr>
                        </m:ctrlPr>
                      </m:sSubPr>
                      <m:e>
                        <m:r>
                          <m:rPr>
                            <m:sty m:val="p"/>
                          </m:rPr>
                          <a:rPr lang="en-GB">
                            <a:latin typeface="Cambria Math" panose="02040503050406030204" pitchFamily="18" charset="0"/>
                          </a:rPr>
                          <m:t>SO</m:t>
                        </m:r>
                      </m:e>
                      <m:sub>
                        <m:r>
                          <a:rPr lang="en-GB">
                            <a:latin typeface="Cambria Math" panose="02040503050406030204" pitchFamily="18" charset="0"/>
                          </a:rPr>
                          <m:t>4</m:t>
                        </m:r>
                      </m:sub>
                    </m:sSub>
                  </m:oMath>
                </a14:m>
                <a:r>
                  <a:rPr lang="en-GB" baseline="-25000" dirty="0"/>
                  <a:t>.</a:t>
                </a:r>
              </a:p>
              <a:p>
                <a:pPr marL="0" indent="0" algn="ctr">
                  <a:buClr>
                    <a:schemeClr val="accent4"/>
                  </a:buClr>
                  <a:buSzPct val="100000"/>
                  <a:buNone/>
                </a:pPr>
                <a:r>
                  <a:rPr lang="en-GB" dirty="0"/>
                  <a:t>Relative atomic masses: </a:t>
                </a:r>
                <a:r>
                  <a:rPr lang="en-GB" dirty="0">
                    <a:latin typeface="Cambria Math" panose="02040503050406030204" pitchFamily="18" charset="0"/>
                    <a:ea typeface="Cambria Math" panose="02040503050406030204" pitchFamily="18" charset="0"/>
                  </a:rPr>
                  <a:t>H = 1, S = 32, O = 16</a:t>
                </a:r>
              </a:p>
              <a:p>
                <a:pPr lvl="0" indent="-457200" algn="l" rtl="0">
                  <a:lnSpc>
                    <a:spcPct val="100000"/>
                  </a:lnSpc>
                  <a:spcBef>
                    <a:spcPts val="1200"/>
                  </a:spcBef>
                  <a:spcAft>
                    <a:spcPts val="0"/>
                  </a:spcAft>
                  <a:buClr>
                    <a:schemeClr val="accent4"/>
                  </a:buClr>
                  <a:buSzPct val="100000"/>
                  <a:buFont typeface="+mj-lt"/>
                  <a:buAutoNum type="alphaLcParenR"/>
                </a:pPr>
                <a:r>
                  <a:rPr lang="en-GB" dirty="0"/>
                  <a:t>How many atoms of hydrogen are present in sulfuric acid?</a:t>
                </a:r>
              </a:p>
              <a:p>
                <a:pPr lvl="0" indent="-457200" algn="l" rtl="0">
                  <a:lnSpc>
                    <a:spcPct val="100000"/>
                  </a:lnSpc>
                  <a:spcBef>
                    <a:spcPts val="1200"/>
                  </a:spcBef>
                  <a:spcAft>
                    <a:spcPts val="0"/>
                  </a:spcAft>
                  <a:buClr>
                    <a:schemeClr val="accent4"/>
                  </a:buClr>
                  <a:buSzPct val="100000"/>
                  <a:buFont typeface="+mj-lt"/>
                  <a:buAutoNum type="alphaLcParenR"/>
                </a:pPr>
                <a:r>
                  <a:rPr lang="en-GB" dirty="0"/>
                  <a:t>How many atoms of </a:t>
                </a:r>
                <a:r>
                  <a:rPr lang="en-GB" dirty="0" err="1"/>
                  <a:t>sulfur</a:t>
                </a:r>
                <a:r>
                  <a:rPr lang="en-GB" dirty="0"/>
                  <a:t> are present in sulfuric acid?</a:t>
                </a:r>
              </a:p>
              <a:p>
                <a:pPr lvl="0" indent="-457200" algn="l" rtl="0">
                  <a:lnSpc>
                    <a:spcPct val="100000"/>
                  </a:lnSpc>
                  <a:spcBef>
                    <a:spcPts val="1200"/>
                  </a:spcBef>
                  <a:spcAft>
                    <a:spcPts val="0"/>
                  </a:spcAft>
                  <a:buClr>
                    <a:schemeClr val="accent4"/>
                  </a:buClr>
                  <a:buSzPct val="100000"/>
                  <a:buFont typeface="+mj-lt"/>
                  <a:buAutoNum type="alphaLcParenR"/>
                </a:pPr>
                <a:r>
                  <a:rPr lang="en-GB" dirty="0"/>
                  <a:t>How many atoms of oxygen are present in sulfuric acid?</a:t>
                </a:r>
              </a:p>
              <a:p>
                <a:pPr lvl="0" indent="-457200" algn="l" rtl="0">
                  <a:lnSpc>
                    <a:spcPct val="100000"/>
                  </a:lnSpc>
                  <a:spcBef>
                    <a:spcPts val="1200"/>
                  </a:spcBef>
                  <a:spcAft>
                    <a:spcPts val="0"/>
                  </a:spcAft>
                  <a:buClr>
                    <a:schemeClr val="accent4"/>
                  </a:buClr>
                  <a:buSzPct val="100000"/>
                  <a:buFont typeface="+mj-lt"/>
                  <a:buAutoNum type="alphaLcParenR"/>
                </a:pPr>
                <a:r>
                  <a:rPr lang="en-GB" dirty="0"/>
                  <a:t>Without using a calculator, </a:t>
                </a:r>
                <a:r>
                  <a:rPr lang="en-GB" b="1" dirty="0"/>
                  <a:t>estimate</a:t>
                </a:r>
                <a:r>
                  <a:rPr lang="en-GB" dirty="0"/>
                  <a:t> the relative formula mass for sulfuric acid. Show your working.</a:t>
                </a:r>
              </a:p>
              <a:p>
                <a:pPr lvl="0" indent="-457200" algn="l" rtl="0">
                  <a:lnSpc>
                    <a:spcPct val="100000"/>
                  </a:lnSpc>
                  <a:spcBef>
                    <a:spcPts val="1200"/>
                  </a:spcBef>
                  <a:spcAft>
                    <a:spcPts val="0"/>
                  </a:spcAft>
                  <a:buClr>
                    <a:schemeClr val="accent4"/>
                  </a:buClr>
                  <a:buSzPct val="100000"/>
                  <a:buFont typeface="+mj-lt"/>
                  <a:buAutoNum type="alphaLcParenR"/>
                </a:pPr>
                <a:r>
                  <a:rPr lang="en-GB" dirty="0"/>
                  <a:t>Calculate the exact relative formula mass.   </a:t>
                </a:r>
              </a:p>
              <a:p>
                <a:pPr marL="0" lvl="0" indent="0" algn="l" rtl="0">
                  <a:lnSpc>
                    <a:spcPct val="100000"/>
                  </a:lnSpc>
                  <a:spcBef>
                    <a:spcPts val="1200"/>
                  </a:spcBef>
                  <a:spcAft>
                    <a:spcPts val="1200"/>
                  </a:spcAft>
                  <a:buSzPct val="160000"/>
                  <a:buNone/>
                </a:pPr>
                <a:r>
                  <a:rPr lang="en-GB" dirty="0"/>
                  <a:t>      </a:t>
                </a:r>
                <a:endParaRPr dirty="0"/>
              </a:p>
            </p:txBody>
          </p:sp>
        </mc:Choice>
        <mc:Fallback xmlns="">
          <p:sp>
            <p:nvSpPr>
              <p:cNvPr id="124" name="Google Shape;124;g3d1572771aa_0_101"/>
              <p:cNvSpPr txBox="1">
                <a:spLocks noGrp="1" noRot="1" noChangeAspect="1" noMove="1" noResize="1" noEditPoints="1" noAdjustHandles="1" noChangeArrowheads="1" noChangeShapeType="1" noTextEdit="1"/>
              </p:cNvSpPr>
              <p:nvPr>
                <p:ph type="body" idx="1"/>
              </p:nvPr>
            </p:nvSpPr>
            <p:spPr>
              <a:xfrm>
                <a:off x="540000" y="1260000"/>
                <a:ext cx="10080000" cy="5040000"/>
              </a:xfrm>
              <a:prstGeom prst="rect">
                <a:avLst/>
              </a:prstGeom>
              <a:blipFill>
                <a:blip r:embed="rId3"/>
                <a:stretch>
                  <a:fillRect l="-1694" t="-1816"/>
                </a:stretch>
              </a:blipFill>
              <a:ln>
                <a:noFill/>
              </a:ln>
            </p:spPr>
            <p:txBody>
              <a:bodyPr/>
              <a:lstStyle/>
              <a:p>
                <a:r>
                  <a:rPr lang="en-GB">
                    <a:noFill/>
                  </a:rPr>
                  <a:t> </a:t>
                </a:r>
              </a:p>
            </p:txBody>
          </p:sp>
        </mc:Fallback>
      </mc:AlternateContent>
      <p:sp>
        <p:nvSpPr>
          <p:cNvPr id="4" name="Google Shape;117;p5">
            <a:extLst>
              <a:ext uri="{FF2B5EF4-FFF2-40B4-BE49-F238E27FC236}">
                <a16:creationId xmlns:a16="http://schemas.microsoft.com/office/drawing/2014/main" id="{49D351CD-44BD-4CC7-D2EB-AF0C045B0A59}"/>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dirty="0">
                <a:solidFill>
                  <a:schemeClr val="lt1"/>
                </a:solidFill>
                <a:latin typeface="Century Gothic"/>
                <a:ea typeface="Century Gothic"/>
                <a:cs typeface="Century Gothic"/>
                <a:sym typeface="Century Gothic"/>
              </a:rPr>
              <a:t>Activity</a:t>
            </a:r>
            <a:endParaRPr sz="2200" b="1" i="0" u="none" strike="noStrike" cap="none" dirty="0">
              <a:solidFill>
                <a:schemeClr val="lt1"/>
              </a:solidFill>
              <a:latin typeface="Century Gothic"/>
              <a:ea typeface="Century Gothic"/>
              <a:cs typeface="Century Gothic"/>
              <a:sym typeface="Century Gothic"/>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2">
          <a:extLst>
            <a:ext uri="{FF2B5EF4-FFF2-40B4-BE49-F238E27FC236}">
              <a16:creationId xmlns:a16="http://schemas.microsoft.com/office/drawing/2014/main" id="{B672C7AE-118C-87AD-B6F6-3CC9C69971BA}"/>
            </a:ext>
          </a:extLst>
        </p:cNvPr>
        <p:cNvGrpSpPr/>
        <p:nvPr/>
      </p:nvGrpSpPr>
      <p:grpSpPr>
        <a:xfrm>
          <a:off x="0" y="0"/>
          <a:ext cx="0" cy="0"/>
          <a:chOff x="0" y="0"/>
          <a:chExt cx="0" cy="0"/>
        </a:xfrm>
      </p:grpSpPr>
      <p:sp>
        <p:nvSpPr>
          <p:cNvPr id="123" name="Google Shape;123;g3d1572771aa_0_101">
            <a:extLst>
              <a:ext uri="{FF2B5EF4-FFF2-40B4-BE49-F238E27FC236}">
                <a16:creationId xmlns:a16="http://schemas.microsoft.com/office/drawing/2014/main" id="{B21B913F-7686-83CC-BD71-17B128DBD089}"/>
              </a:ext>
            </a:extLst>
          </p:cNvPr>
          <p:cNvSpPr txBox="1">
            <a:spLocks noGrp="1"/>
          </p:cNvSpPr>
          <p:nvPr>
            <p:ph type="title"/>
          </p:nvPr>
        </p:nvSpPr>
        <p:spPr>
          <a:xfrm>
            <a:off x="364154" y="540000"/>
            <a:ext cx="1082676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Round to 1 significant figure and estimate – answers </a:t>
            </a:r>
            <a:endParaRPr dirty="0"/>
          </a:p>
        </p:txBody>
      </p:sp>
      <mc:AlternateContent xmlns:mc="http://schemas.openxmlformats.org/markup-compatibility/2006">
        <mc:Choice xmlns:a14="http://schemas.microsoft.com/office/drawing/2010/main" Requires="a14">
          <p:sp>
            <p:nvSpPr>
              <p:cNvPr id="124" name="Google Shape;124;g3d1572771aa_0_101">
                <a:extLst>
                  <a:ext uri="{FF2B5EF4-FFF2-40B4-BE49-F238E27FC236}">
                    <a16:creationId xmlns:a16="http://schemas.microsoft.com/office/drawing/2014/main" id="{582DD23F-A5CC-BF27-00D3-A5E5C166E455}"/>
                  </a:ext>
                </a:extLst>
              </p:cNvPr>
              <p:cNvSpPr txBox="1">
                <a:spLocks noGrp="1"/>
              </p:cNvSpPr>
              <p:nvPr>
                <p:ph type="body" idx="1"/>
              </p:nvPr>
            </p:nvSpPr>
            <p:spPr>
              <a:xfrm>
                <a:off x="540000" y="1260000"/>
                <a:ext cx="10080000" cy="5040000"/>
              </a:xfrm>
              <a:prstGeom prst="rect">
                <a:avLst/>
              </a:prstGeom>
              <a:noFill/>
              <a:ln>
                <a:noFill/>
              </a:ln>
            </p:spPr>
            <p:txBody>
              <a:bodyPr spcFirstLastPara="1" wrap="square" lIns="0" tIns="0" rIns="0" bIns="0" anchor="t" anchorCtr="0">
                <a:noAutofit/>
              </a:bodyPr>
              <a:lstStyle/>
              <a:p>
                <a:pPr lvl="0" indent="-457200" algn="l" rtl="0">
                  <a:lnSpc>
                    <a:spcPct val="100000"/>
                  </a:lnSpc>
                  <a:spcBef>
                    <a:spcPts val="1200"/>
                  </a:spcBef>
                  <a:spcAft>
                    <a:spcPts val="0"/>
                  </a:spcAft>
                  <a:buClr>
                    <a:schemeClr val="accent4"/>
                  </a:buClr>
                  <a:buSzPct val="100000"/>
                  <a:buFont typeface="+mj-lt"/>
                  <a:buAutoNum type="alphaLcParenR"/>
                </a:pPr>
                <a:r>
                  <a:rPr lang="en-GB" dirty="0"/>
                  <a:t> 2</a:t>
                </a:r>
              </a:p>
              <a:p>
                <a:pPr lvl="0" indent="-457200" algn="l" rtl="0">
                  <a:lnSpc>
                    <a:spcPct val="100000"/>
                  </a:lnSpc>
                  <a:spcBef>
                    <a:spcPts val="1200"/>
                  </a:spcBef>
                  <a:spcAft>
                    <a:spcPts val="0"/>
                  </a:spcAft>
                  <a:buClr>
                    <a:schemeClr val="accent4"/>
                  </a:buClr>
                  <a:buSzPct val="100000"/>
                  <a:buFont typeface="+mj-lt"/>
                  <a:buAutoNum type="alphaLcParenR"/>
                </a:pPr>
                <a:r>
                  <a:rPr lang="en-GB" dirty="0"/>
                  <a:t> 1</a:t>
                </a:r>
              </a:p>
              <a:p>
                <a:pPr lvl="0" indent="-457200" algn="l" rtl="0">
                  <a:lnSpc>
                    <a:spcPct val="100000"/>
                  </a:lnSpc>
                  <a:spcBef>
                    <a:spcPts val="1200"/>
                  </a:spcBef>
                  <a:spcAft>
                    <a:spcPts val="0"/>
                  </a:spcAft>
                  <a:buClr>
                    <a:schemeClr val="accent4"/>
                  </a:buClr>
                  <a:buSzPct val="100000"/>
                  <a:buFont typeface="+mj-lt"/>
                  <a:buAutoNum type="alphaLcParenR"/>
                </a:pPr>
                <a:r>
                  <a:rPr lang="en-GB" dirty="0"/>
                  <a:t> 4</a:t>
                </a:r>
              </a:p>
              <a:p>
                <a:pPr indent="-457200">
                  <a:spcBef>
                    <a:spcPts val="1200"/>
                  </a:spcBef>
                  <a:buClr>
                    <a:schemeClr val="accent4"/>
                  </a:buClr>
                  <a:buSzPct val="100000"/>
                  <a:buFont typeface="+mj-lt"/>
                  <a:buAutoNum type="alphaLcParenR"/>
                </a:pPr>
                <a:r>
                  <a:rPr lang="en-GB" dirty="0"/>
                  <a:t> </a:t>
                </a:r>
                <a14:m>
                  <m:oMath xmlns:m="http://schemas.openxmlformats.org/officeDocument/2006/math">
                    <m:d>
                      <m:dPr>
                        <m:ctrlPr>
                          <a:rPr lang="en-GB" sz="2400">
                            <a:latin typeface="Cambria Math" panose="02040503050406030204" pitchFamily="18" charset="0"/>
                          </a:rPr>
                        </m:ctrlPr>
                      </m:dPr>
                      <m:e>
                        <m:r>
                          <a:rPr lang="en-GB" sz="2400">
                            <a:latin typeface="Cambria Math" panose="02040503050406030204" pitchFamily="18" charset="0"/>
                          </a:rPr>
                          <m:t>2</m:t>
                        </m:r>
                        <m:r>
                          <a:rPr lang="en-GB" sz="2400">
                            <a:latin typeface="Cambria Math" panose="02040503050406030204" pitchFamily="18" charset="0"/>
                            <a:ea typeface="Cambria Math" panose="02040503050406030204" pitchFamily="18" charset="0"/>
                          </a:rPr>
                          <m:t>×1</m:t>
                        </m:r>
                      </m:e>
                    </m:d>
                    <m:r>
                      <a:rPr lang="en-GB" sz="2400" i="1">
                        <a:latin typeface="Cambria Math" panose="02040503050406030204" pitchFamily="18" charset="0"/>
                        <a:ea typeface="Cambria Math" panose="02040503050406030204" pitchFamily="18" charset="0"/>
                      </a:rPr>
                      <m:t>+30+</m:t>
                    </m:r>
                    <m:d>
                      <m:dPr>
                        <m:ctrlPr>
                          <a:rPr lang="en-GB" sz="2400" i="1">
                            <a:latin typeface="Cambria Math" panose="02040503050406030204" pitchFamily="18" charset="0"/>
                            <a:ea typeface="Cambria Math" panose="02040503050406030204" pitchFamily="18" charset="0"/>
                          </a:rPr>
                        </m:ctrlPr>
                      </m:dPr>
                      <m:e>
                        <m:r>
                          <a:rPr lang="en-GB" sz="2400" i="1">
                            <a:latin typeface="Cambria Math" panose="02040503050406030204" pitchFamily="18" charset="0"/>
                            <a:ea typeface="Cambria Math" panose="02040503050406030204" pitchFamily="18" charset="0"/>
                          </a:rPr>
                          <m:t>4 ×20</m:t>
                        </m:r>
                      </m:e>
                    </m:d>
                    <m:r>
                      <a:rPr lang="en-GB" sz="2400" i="1">
                        <a:latin typeface="Cambria Math" panose="02040503050406030204" pitchFamily="18" charset="0"/>
                        <a:ea typeface="Cambria Math" panose="02040503050406030204" pitchFamily="18" charset="0"/>
                      </a:rPr>
                      <m:t>=112</m:t>
                    </m:r>
                  </m:oMath>
                </a14:m>
                <a:endParaRPr lang="en-GB" sz="2400" dirty="0"/>
              </a:p>
              <a:p>
                <a:pPr lvl="0" indent="-457200">
                  <a:spcBef>
                    <a:spcPts val="1200"/>
                  </a:spcBef>
                  <a:buClr>
                    <a:schemeClr val="accent4"/>
                  </a:buClr>
                  <a:buSzPct val="100000"/>
                  <a:buFont typeface="+mj-lt"/>
                  <a:buAutoNum type="alphaLcParenR"/>
                </a:pPr>
                <a:r>
                  <a:rPr lang="en-GB" dirty="0"/>
                  <a:t> </a:t>
                </a:r>
                <a14:m>
                  <m:oMath xmlns:m="http://schemas.openxmlformats.org/officeDocument/2006/math">
                    <m:r>
                      <a:rPr lang="en-GB" sz="2400" i="1">
                        <a:latin typeface="Cambria Math" panose="02040503050406030204" pitchFamily="18" charset="0"/>
                      </a:rPr>
                      <m:t>2+32+64=98</m:t>
                    </m:r>
                  </m:oMath>
                </a14:m>
                <a:endParaRPr lang="en-GB" dirty="0"/>
              </a:p>
              <a:p>
                <a:pPr marL="0" lvl="0" indent="0" algn="l" rtl="0">
                  <a:lnSpc>
                    <a:spcPct val="100000"/>
                  </a:lnSpc>
                  <a:spcBef>
                    <a:spcPts val="1200"/>
                  </a:spcBef>
                  <a:spcAft>
                    <a:spcPts val="1200"/>
                  </a:spcAft>
                  <a:buSzPct val="160000"/>
                  <a:buNone/>
                </a:pPr>
                <a:r>
                  <a:rPr lang="en-GB" dirty="0"/>
                  <a:t>      </a:t>
                </a:r>
                <a:endParaRPr dirty="0"/>
              </a:p>
            </p:txBody>
          </p:sp>
        </mc:Choice>
        <mc:Fallback>
          <p:sp>
            <p:nvSpPr>
              <p:cNvPr id="124" name="Google Shape;124;g3d1572771aa_0_101">
                <a:extLst>
                  <a:ext uri="{FF2B5EF4-FFF2-40B4-BE49-F238E27FC236}">
                    <a16:creationId xmlns:a16="http://schemas.microsoft.com/office/drawing/2014/main" id="{582DD23F-A5CC-BF27-00D3-A5E5C166E455}"/>
                  </a:ext>
                </a:extLst>
              </p:cNvPr>
              <p:cNvSpPr txBox="1">
                <a:spLocks noGrp="1" noRot="1" noChangeAspect="1" noMove="1" noResize="1" noEditPoints="1" noAdjustHandles="1" noChangeArrowheads="1" noChangeShapeType="1" noTextEdit="1"/>
              </p:cNvSpPr>
              <p:nvPr>
                <p:ph type="body" idx="1"/>
              </p:nvPr>
            </p:nvSpPr>
            <p:spPr>
              <a:xfrm>
                <a:off x="540000" y="1260000"/>
                <a:ext cx="10080000" cy="5040000"/>
              </a:xfrm>
              <a:prstGeom prst="rect">
                <a:avLst/>
              </a:prstGeom>
              <a:blipFill>
                <a:blip r:embed="rId3"/>
                <a:stretch>
                  <a:fillRect l="-1694"/>
                </a:stretch>
              </a:blipFill>
              <a:ln>
                <a:noFill/>
              </a:ln>
            </p:spPr>
            <p:txBody>
              <a:bodyPr/>
              <a:lstStyle/>
              <a:p>
                <a:r>
                  <a:rPr lang="en-GB">
                    <a:noFill/>
                  </a:rPr>
                  <a:t> </a:t>
                </a:r>
              </a:p>
            </p:txBody>
          </p:sp>
        </mc:Fallback>
      </mc:AlternateContent>
      <p:sp>
        <p:nvSpPr>
          <p:cNvPr id="4" name="Google Shape;117;p5">
            <a:extLst>
              <a:ext uri="{FF2B5EF4-FFF2-40B4-BE49-F238E27FC236}">
                <a16:creationId xmlns:a16="http://schemas.microsoft.com/office/drawing/2014/main" id="{38D0152B-2D2D-65F5-38EA-FB70934583F2}"/>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dirty="0">
                <a:solidFill>
                  <a:schemeClr val="lt1"/>
                </a:solidFill>
                <a:latin typeface="Century Gothic"/>
                <a:ea typeface="Century Gothic"/>
                <a:cs typeface="Century Gothic"/>
                <a:sym typeface="Century Gothic"/>
              </a:rPr>
              <a:t>Answers</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19486950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sp>
        <p:nvSpPr>
          <p:cNvPr id="131" name="Google Shape;131;g3d1572771aa_0_208"/>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a:t>Reactants and products</a:t>
            </a:r>
            <a:endParaRPr/>
          </a:p>
        </p:txBody>
      </p:sp>
      <p:sp>
        <p:nvSpPr>
          <p:cNvPr id="132" name="Google Shape;132;g3d1572771aa_0_208"/>
          <p:cNvSpPr txBox="1">
            <a:spLocks noGrp="1"/>
          </p:cNvSpPr>
          <p:nvPr>
            <p:ph type="body" idx="1"/>
          </p:nvPr>
        </p:nvSpPr>
        <p:spPr>
          <a:xfrm>
            <a:off x="540000" y="980700"/>
            <a:ext cx="10080000" cy="5040000"/>
          </a:xfrm>
          <a:prstGeom prst="rect">
            <a:avLst/>
          </a:prstGeom>
          <a:noFill/>
          <a:ln>
            <a:noFill/>
          </a:ln>
        </p:spPr>
        <p:txBody>
          <a:bodyPr spcFirstLastPara="1" wrap="square" lIns="0" tIns="0" rIns="0" bIns="0" anchor="t" anchorCtr="0">
            <a:noAutofit/>
          </a:bodyPr>
          <a:lstStyle/>
          <a:p>
            <a:pPr marL="0" lvl="0" indent="0" algn="l" rtl="0">
              <a:lnSpc>
                <a:spcPct val="115000"/>
              </a:lnSpc>
              <a:spcBef>
                <a:spcPts val="1400"/>
              </a:spcBef>
              <a:spcAft>
                <a:spcPts val="0"/>
              </a:spcAft>
              <a:buClr>
                <a:schemeClr val="accent4"/>
              </a:buClr>
              <a:buSzPct val="100000"/>
              <a:buNone/>
            </a:pPr>
            <a:r>
              <a:rPr lang="en-GB" dirty="0"/>
              <a:t>Hydrochloric acid reacts with sodium hydroxide to produce sodium chloride and water. </a:t>
            </a:r>
            <a:endParaRPr dirty="0"/>
          </a:p>
          <a:p>
            <a:pPr marL="556578" lvl="0" indent="-457200" algn="l" rtl="0">
              <a:lnSpc>
                <a:spcPct val="115000"/>
              </a:lnSpc>
              <a:spcBef>
                <a:spcPts val="1400"/>
              </a:spcBef>
              <a:spcAft>
                <a:spcPts val="0"/>
              </a:spcAft>
              <a:buClr>
                <a:schemeClr val="accent4"/>
              </a:buClr>
              <a:buSzPct val="100000"/>
              <a:buFont typeface="+mj-lt"/>
              <a:buAutoNum type="alphaLcParenR"/>
            </a:pPr>
            <a:r>
              <a:rPr lang="en-GB" dirty="0"/>
              <a:t>Write a word equation for this reaction.</a:t>
            </a:r>
            <a:endParaRPr dirty="0"/>
          </a:p>
          <a:p>
            <a:pPr marL="556578" lvl="0" indent="-457200" algn="l" rtl="0">
              <a:lnSpc>
                <a:spcPct val="115000"/>
              </a:lnSpc>
              <a:spcBef>
                <a:spcPts val="0"/>
              </a:spcBef>
              <a:spcAft>
                <a:spcPts val="0"/>
              </a:spcAft>
              <a:buClr>
                <a:schemeClr val="accent4"/>
              </a:buClr>
              <a:buSzPct val="100000"/>
              <a:buFont typeface="+mj-lt"/>
              <a:buAutoNum type="alphaLcParenR"/>
            </a:pPr>
            <a:r>
              <a:rPr lang="en-GB" dirty="0"/>
              <a:t>A learner measured the masses of the reactants and products. Here are the results:</a:t>
            </a:r>
            <a:endParaRPr dirty="0"/>
          </a:p>
          <a:p>
            <a:pPr marL="0" lvl="0" indent="0" algn="l" rtl="0">
              <a:lnSpc>
                <a:spcPct val="115000"/>
              </a:lnSpc>
              <a:spcBef>
                <a:spcPts val="1400"/>
              </a:spcBef>
              <a:spcAft>
                <a:spcPts val="0"/>
              </a:spcAft>
              <a:buSzPct val="108108"/>
              <a:buNone/>
            </a:pPr>
            <a:endParaRPr dirty="0"/>
          </a:p>
          <a:p>
            <a:pPr marL="457200" lvl="0" indent="0" algn="l" rtl="0">
              <a:lnSpc>
                <a:spcPct val="115000"/>
              </a:lnSpc>
              <a:spcBef>
                <a:spcPts val="1400"/>
              </a:spcBef>
              <a:spcAft>
                <a:spcPts val="0"/>
              </a:spcAft>
              <a:buSzPct val="108108"/>
              <a:buNone/>
            </a:pPr>
            <a:endParaRPr lang="en-GB" dirty="0"/>
          </a:p>
          <a:p>
            <a:pPr marL="457200" lvl="0" indent="0" algn="l" rtl="0">
              <a:lnSpc>
                <a:spcPct val="115000"/>
              </a:lnSpc>
              <a:spcBef>
                <a:spcPts val="1400"/>
              </a:spcBef>
              <a:spcAft>
                <a:spcPts val="0"/>
              </a:spcAft>
              <a:buSzPct val="108108"/>
              <a:buNone/>
            </a:pPr>
            <a:endParaRPr dirty="0"/>
          </a:p>
          <a:p>
            <a:pPr marL="0" lvl="0" indent="0" algn="l" rtl="0">
              <a:lnSpc>
                <a:spcPct val="115000"/>
              </a:lnSpc>
              <a:spcBef>
                <a:spcPts val="1400"/>
              </a:spcBef>
              <a:spcAft>
                <a:spcPts val="0"/>
              </a:spcAft>
              <a:buClr>
                <a:schemeClr val="dk1"/>
              </a:buClr>
              <a:buSzPct val="50000"/>
              <a:buFont typeface="Arial"/>
              <a:buNone/>
            </a:pPr>
            <a:endParaRPr dirty="0"/>
          </a:p>
          <a:p>
            <a:pPr marL="0" lvl="0" indent="0" algn="l" rtl="0">
              <a:lnSpc>
                <a:spcPct val="100000"/>
              </a:lnSpc>
              <a:spcBef>
                <a:spcPts val="1200"/>
              </a:spcBef>
              <a:spcAft>
                <a:spcPts val="0"/>
              </a:spcAft>
              <a:buSzPct val="108108"/>
              <a:buNone/>
            </a:pPr>
            <a:r>
              <a:rPr lang="en-GB" dirty="0"/>
              <a:t>Calculate the mass of water produced. Show your working.</a:t>
            </a:r>
          </a:p>
          <a:p>
            <a:pPr lvl="0" indent="-457200" algn="l" rtl="0">
              <a:lnSpc>
                <a:spcPct val="100000"/>
              </a:lnSpc>
              <a:spcBef>
                <a:spcPts val="1200"/>
              </a:spcBef>
              <a:spcAft>
                <a:spcPts val="0"/>
              </a:spcAft>
              <a:buClr>
                <a:schemeClr val="accent4"/>
              </a:buClr>
              <a:buSzPct val="100000"/>
              <a:buFont typeface="+mj-lt"/>
              <a:buAutoNum type="alphaLcParenR" startAt="3"/>
            </a:pPr>
            <a:r>
              <a:rPr lang="en-GB" dirty="0"/>
              <a:t>Which law did you use to find the missing mass of water?</a:t>
            </a:r>
            <a:endParaRPr dirty="0"/>
          </a:p>
        </p:txBody>
      </p:sp>
      <p:graphicFrame>
        <p:nvGraphicFramePr>
          <p:cNvPr id="133" name="Google Shape;133;g3d1572771aa_0_208"/>
          <p:cNvGraphicFramePr/>
          <p:nvPr>
            <p:extLst>
              <p:ext uri="{D42A27DB-BD31-4B8C-83A1-F6EECF244321}">
                <p14:modId xmlns:p14="http://schemas.microsoft.com/office/powerpoint/2010/main" val="2209191509"/>
              </p:ext>
            </p:extLst>
          </p:nvPr>
        </p:nvGraphicFramePr>
        <p:xfrm>
          <a:off x="2525421" y="3448477"/>
          <a:ext cx="6109158" cy="1981050"/>
        </p:xfrm>
        <a:graphic>
          <a:graphicData uri="http://schemas.openxmlformats.org/drawingml/2006/table">
            <a:tbl>
              <a:tblPr firstRow="1">
                <a:noFill/>
                <a:tableStyleId>{49DCA74C-0954-41EC-8B64-D6E8CC0CCEB0}</a:tableStyleId>
              </a:tblPr>
              <a:tblGrid>
                <a:gridCol w="3911883">
                  <a:extLst>
                    <a:ext uri="{9D8B030D-6E8A-4147-A177-3AD203B41FA5}">
                      <a16:colId xmlns:a16="http://schemas.microsoft.com/office/drawing/2014/main" val="20000"/>
                    </a:ext>
                  </a:extLst>
                </a:gridCol>
                <a:gridCol w="2197275">
                  <a:extLst>
                    <a:ext uri="{9D8B030D-6E8A-4147-A177-3AD203B41FA5}">
                      <a16:colId xmlns:a16="http://schemas.microsoft.com/office/drawing/2014/main" val="20001"/>
                    </a:ext>
                  </a:extLst>
                </a:gridCol>
              </a:tblGrid>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1400" b="1" u="none" strike="noStrike" cap="none" dirty="0">
                          <a:solidFill>
                            <a:schemeClr val="bg1"/>
                          </a:solidFill>
                          <a:latin typeface="Century Gothic"/>
                          <a:ea typeface="Century Gothic"/>
                          <a:cs typeface="Century Gothic"/>
                          <a:sym typeface="Century Gothic"/>
                        </a:rPr>
                        <a:t>Substance</a:t>
                      </a:r>
                      <a:endParaRPr sz="1400" b="1" u="none" strike="noStrike" cap="none"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1" u="none" strike="noStrike" cap="none" dirty="0">
                          <a:solidFill>
                            <a:schemeClr val="bg1"/>
                          </a:solidFill>
                          <a:latin typeface="Century Gothic"/>
                          <a:ea typeface="Century Gothic"/>
                          <a:cs typeface="Century Gothic"/>
                          <a:sym typeface="Century Gothic"/>
                        </a:rPr>
                        <a:t>Mass (g)</a:t>
                      </a:r>
                      <a:endParaRPr sz="1400" b="1" u="none" strike="noStrike" cap="none"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extLst>
                  <a:ext uri="{0D108BD9-81ED-4DB2-BD59-A6C34878D82A}">
                    <a16:rowId xmlns:a16="http://schemas.microsoft.com/office/drawing/2014/main" val="10000"/>
                  </a:ext>
                </a:extLst>
              </a:tr>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latin typeface="Century Gothic"/>
                          <a:ea typeface="Century Gothic"/>
                          <a:cs typeface="Century Gothic"/>
                          <a:sym typeface="Century Gothic"/>
                        </a:rPr>
                        <a:t>hydrochloric acid (reactant)</a:t>
                      </a:r>
                      <a:endParaRPr sz="1400" u="none" strike="noStrike" cap="none" dirty="0">
                        <a:latin typeface="Century Gothic"/>
                        <a:ea typeface="Century Gothic"/>
                        <a:cs typeface="Century Gothic"/>
                        <a:sym typeface="Century Gothic"/>
                      </a:endParaRPr>
                    </a:p>
                  </a:txBody>
                  <a:tcPr marL="91425" marR="91425" marT="91425" marB="91425">
                    <a:solidFill>
                      <a:srgbClr val="F4C8E2"/>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latin typeface="Cambria Math" panose="02040503050406030204" pitchFamily="18" charset="0"/>
                          <a:ea typeface="Cambria Math" panose="02040503050406030204" pitchFamily="18" charset="0"/>
                          <a:cs typeface="Century Gothic"/>
                          <a:sym typeface="Century Gothic"/>
                        </a:rPr>
                        <a:t>36.5</a:t>
                      </a:r>
                      <a:endParaRPr sz="1400" u="none" strike="noStrike" cap="none">
                        <a:latin typeface="Cambria Math" panose="02040503050406030204" pitchFamily="18" charset="0"/>
                        <a:ea typeface="Cambria Math" panose="02040503050406030204" pitchFamily="18" charset="0"/>
                        <a:cs typeface="Century Gothic"/>
                        <a:sym typeface="Century Gothic"/>
                      </a:endParaRPr>
                    </a:p>
                  </a:txBody>
                  <a:tcPr marL="91425" marR="91425" marT="91425" marB="91425">
                    <a:solidFill>
                      <a:srgbClr val="F4C8E2"/>
                    </a:solidFill>
                  </a:tcPr>
                </a:tc>
                <a:extLst>
                  <a:ext uri="{0D108BD9-81ED-4DB2-BD59-A6C34878D82A}">
                    <a16:rowId xmlns:a16="http://schemas.microsoft.com/office/drawing/2014/main" val="10001"/>
                  </a:ext>
                </a:extLst>
              </a:tr>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latin typeface="Century Gothic"/>
                          <a:ea typeface="Century Gothic"/>
                          <a:cs typeface="Century Gothic"/>
                          <a:sym typeface="Century Gothic"/>
                        </a:rPr>
                        <a:t>sodium hydroxide (reactant)</a:t>
                      </a:r>
                      <a:endParaRPr sz="1400" u="none" strike="noStrike" cap="none" dirty="0">
                        <a:latin typeface="Century Gothic"/>
                        <a:ea typeface="Century Gothic"/>
                        <a:cs typeface="Century Gothic"/>
                        <a:sym typeface="Century Gothic"/>
                      </a:endParaRPr>
                    </a:p>
                  </a:txBody>
                  <a:tcPr marL="91425" marR="91425" marT="91425" marB="91425">
                    <a:solidFill>
                      <a:srgbClr val="F4C8E2"/>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latin typeface="Cambria Math" panose="02040503050406030204" pitchFamily="18" charset="0"/>
                          <a:ea typeface="Cambria Math" panose="02040503050406030204" pitchFamily="18" charset="0"/>
                          <a:cs typeface="Century Gothic"/>
                          <a:sym typeface="Century Gothic"/>
                        </a:rPr>
                        <a:t>40.0</a:t>
                      </a:r>
                      <a:endParaRPr sz="1400" u="none" strike="noStrike" cap="none">
                        <a:latin typeface="Cambria Math" panose="02040503050406030204" pitchFamily="18" charset="0"/>
                        <a:ea typeface="Cambria Math" panose="02040503050406030204" pitchFamily="18" charset="0"/>
                        <a:cs typeface="Century Gothic"/>
                        <a:sym typeface="Century Gothic"/>
                      </a:endParaRPr>
                    </a:p>
                  </a:txBody>
                  <a:tcPr marL="91425" marR="91425" marT="91425" marB="91425">
                    <a:solidFill>
                      <a:srgbClr val="F4C8E2"/>
                    </a:solidFill>
                  </a:tcPr>
                </a:tc>
                <a:extLst>
                  <a:ext uri="{0D108BD9-81ED-4DB2-BD59-A6C34878D82A}">
                    <a16:rowId xmlns:a16="http://schemas.microsoft.com/office/drawing/2014/main" val="10002"/>
                  </a:ext>
                </a:extLst>
              </a:tr>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latin typeface="Century Gothic"/>
                          <a:ea typeface="Century Gothic"/>
                          <a:cs typeface="Century Gothic"/>
                          <a:sym typeface="Century Gothic"/>
                        </a:rPr>
                        <a:t>sodium chloride (product)</a:t>
                      </a:r>
                      <a:endParaRPr sz="1400" u="none" strike="noStrike" cap="none" dirty="0">
                        <a:latin typeface="Century Gothic"/>
                        <a:ea typeface="Century Gothic"/>
                        <a:cs typeface="Century Gothic"/>
                        <a:sym typeface="Century Gothic"/>
                      </a:endParaRPr>
                    </a:p>
                  </a:txBody>
                  <a:tcPr marL="91425" marR="91425" marT="91425" marB="91425">
                    <a:solidFill>
                      <a:srgbClr val="F4C8E2"/>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latin typeface="Cambria Math" panose="02040503050406030204" pitchFamily="18" charset="0"/>
                          <a:ea typeface="Cambria Math" panose="02040503050406030204" pitchFamily="18" charset="0"/>
                          <a:cs typeface="Century Gothic"/>
                          <a:sym typeface="Century Gothic"/>
                        </a:rPr>
                        <a:t>58.5</a:t>
                      </a:r>
                      <a:endParaRPr sz="1400" u="none" strike="noStrike" cap="none" dirty="0">
                        <a:latin typeface="Cambria Math" panose="02040503050406030204" pitchFamily="18" charset="0"/>
                        <a:ea typeface="Cambria Math" panose="02040503050406030204" pitchFamily="18" charset="0"/>
                        <a:cs typeface="Century Gothic"/>
                        <a:sym typeface="Century Gothic"/>
                      </a:endParaRPr>
                    </a:p>
                  </a:txBody>
                  <a:tcPr marL="91425" marR="91425" marT="91425" marB="91425">
                    <a:solidFill>
                      <a:srgbClr val="F4C8E2"/>
                    </a:solidFill>
                  </a:tcPr>
                </a:tc>
                <a:extLst>
                  <a:ext uri="{0D108BD9-81ED-4DB2-BD59-A6C34878D82A}">
                    <a16:rowId xmlns:a16="http://schemas.microsoft.com/office/drawing/2014/main" val="10003"/>
                  </a:ext>
                </a:extLst>
              </a:tr>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latin typeface="Century Gothic"/>
                          <a:ea typeface="Century Gothic"/>
                          <a:cs typeface="Century Gothic"/>
                          <a:sym typeface="Century Gothic"/>
                        </a:rPr>
                        <a:t>water (product)</a:t>
                      </a:r>
                      <a:endParaRPr sz="1400" u="none" strike="noStrike" cap="none" dirty="0">
                        <a:latin typeface="Century Gothic"/>
                        <a:ea typeface="Century Gothic"/>
                        <a:cs typeface="Century Gothic"/>
                        <a:sym typeface="Century Gothic"/>
                      </a:endParaRPr>
                    </a:p>
                  </a:txBody>
                  <a:tcPr marL="91425" marR="91425" marT="91425" marB="91425">
                    <a:solidFill>
                      <a:srgbClr val="F4C8E2"/>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latin typeface="Cambria Math" panose="02040503050406030204" pitchFamily="18" charset="0"/>
                          <a:ea typeface="Cambria Math" panose="02040503050406030204" pitchFamily="18" charset="0"/>
                          <a:cs typeface="Century Gothic"/>
                          <a:sym typeface="Century Gothic"/>
                        </a:rPr>
                        <a:t>?</a:t>
                      </a:r>
                      <a:endParaRPr sz="1400" u="none" strike="noStrike" cap="none" dirty="0">
                        <a:latin typeface="Cambria Math" panose="02040503050406030204" pitchFamily="18" charset="0"/>
                        <a:ea typeface="Cambria Math" panose="02040503050406030204" pitchFamily="18" charset="0"/>
                        <a:cs typeface="Century Gothic"/>
                        <a:sym typeface="Century Gothic"/>
                      </a:endParaRPr>
                    </a:p>
                  </a:txBody>
                  <a:tcPr marL="91425" marR="91425" marT="91425" marB="91425">
                    <a:solidFill>
                      <a:srgbClr val="F4C8E2"/>
                    </a:solidFill>
                  </a:tcPr>
                </a:tc>
                <a:extLst>
                  <a:ext uri="{0D108BD9-81ED-4DB2-BD59-A6C34878D82A}">
                    <a16:rowId xmlns:a16="http://schemas.microsoft.com/office/drawing/2014/main" val="10004"/>
                  </a:ext>
                </a:extLst>
              </a:tr>
            </a:tbl>
          </a:graphicData>
        </a:graphic>
      </p:graphicFrame>
      <p:sp>
        <p:nvSpPr>
          <p:cNvPr id="4" name="Google Shape;117;p5">
            <a:extLst>
              <a:ext uri="{FF2B5EF4-FFF2-40B4-BE49-F238E27FC236}">
                <a16:creationId xmlns:a16="http://schemas.microsoft.com/office/drawing/2014/main" id="{C5B6D955-6588-6974-FD2E-065D5E8C2252}"/>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dirty="0">
                <a:solidFill>
                  <a:schemeClr val="lt1"/>
                </a:solidFill>
                <a:latin typeface="Century Gothic"/>
                <a:ea typeface="Century Gothic"/>
                <a:cs typeface="Century Gothic"/>
                <a:sym typeface="Century Gothic"/>
              </a:rPr>
              <a:t>Activity</a:t>
            </a:r>
            <a:endParaRPr sz="2200" b="1" i="0" u="none" strike="noStrike" cap="none" dirty="0">
              <a:solidFill>
                <a:schemeClr val="lt1"/>
              </a:solidFill>
              <a:latin typeface="Century Gothic"/>
              <a:ea typeface="Century Gothic"/>
              <a:cs typeface="Century Gothic"/>
              <a:sym typeface="Century Gothic"/>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0">
          <a:extLst>
            <a:ext uri="{FF2B5EF4-FFF2-40B4-BE49-F238E27FC236}">
              <a16:creationId xmlns:a16="http://schemas.microsoft.com/office/drawing/2014/main" id="{E9F78D55-02C4-0239-C19D-D9B09EEB3E7A}"/>
            </a:ext>
          </a:extLst>
        </p:cNvPr>
        <p:cNvGrpSpPr/>
        <p:nvPr/>
      </p:nvGrpSpPr>
      <p:grpSpPr>
        <a:xfrm>
          <a:off x="0" y="0"/>
          <a:ext cx="0" cy="0"/>
          <a:chOff x="0" y="0"/>
          <a:chExt cx="0" cy="0"/>
        </a:xfrm>
      </p:grpSpPr>
      <p:sp>
        <p:nvSpPr>
          <p:cNvPr id="131" name="Google Shape;131;g3d1572771aa_0_208">
            <a:extLst>
              <a:ext uri="{FF2B5EF4-FFF2-40B4-BE49-F238E27FC236}">
                <a16:creationId xmlns:a16="http://schemas.microsoft.com/office/drawing/2014/main" id="{45754E92-C4C3-60B5-59C8-CDF0BECA2F69}"/>
              </a:ext>
            </a:extLst>
          </p:cNvPr>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Reactants and products - answers</a:t>
            </a:r>
            <a:endParaRPr dirty="0"/>
          </a:p>
        </p:txBody>
      </p:sp>
      <mc:AlternateContent xmlns:mc="http://schemas.openxmlformats.org/markup-compatibility/2006">
        <mc:Choice xmlns:a14="http://schemas.microsoft.com/office/drawing/2010/main" Requires="a14">
          <p:sp>
            <p:nvSpPr>
              <p:cNvPr id="132" name="Google Shape;132;g3d1572771aa_0_208">
                <a:extLst>
                  <a:ext uri="{FF2B5EF4-FFF2-40B4-BE49-F238E27FC236}">
                    <a16:creationId xmlns:a16="http://schemas.microsoft.com/office/drawing/2014/main" id="{F145D112-C12A-17BB-EDF2-7B3DF3A08AE7}"/>
                  </a:ext>
                </a:extLst>
              </p:cNvPr>
              <p:cNvSpPr txBox="1">
                <a:spLocks noGrp="1"/>
              </p:cNvSpPr>
              <p:nvPr>
                <p:ph type="body" idx="1"/>
              </p:nvPr>
            </p:nvSpPr>
            <p:spPr>
              <a:xfrm>
                <a:off x="540000" y="980700"/>
                <a:ext cx="10080000" cy="5040000"/>
              </a:xfrm>
              <a:prstGeom prst="rect">
                <a:avLst/>
              </a:prstGeom>
              <a:noFill/>
              <a:ln>
                <a:noFill/>
              </a:ln>
            </p:spPr>
            <p:txBody>
              <a:bodyPr spcFirstLastPara="1" wrap="square" lIns="0" tIns="0" rIns="0" bIns="0" anchor="t" anchorCtr="0">
                <a:noAutofit/>
              </a:bodyPr>
              <a:lstStyle/>
              <a:p>
                <a:pPr marL="557213" indent="-457200">
                  <a:lnSpc>
                    <a:spcPct val="115000"/>
                  </a:lnSpc>
                  <a:spcBef>
                    <a:spcPts val="1400"/>
                  </a:spcBef>
                  <a:buClr>
                    <a:schemeClr val="accent4"/>
                  </a:buClr>
                  <a:buSzPct val="100000"/>
                  <a:buFont typeface="+mj-lt"/>
                  <a:buAutoNum type="alphaLcParenR"/>
                </a:pPr>
                <a:r>
                  <a:rPr lang="en-GB" sz="2400" dirty="0"/>
                  <a:t> </a:t>
                </a:r>
                <a14:m>
                  <m:oMath xmlns:m="http://schemas.openxmlformats.org/officeDocument/2006/math">
                    <m:r>
                      <m:rPr>
                        <m:sty m:val="p"/>
                      </m:rPr>
                      <a:rPr lang="en-GB" sz="2400" dirty="0">
                        <a:latin typeface="Cambria Math" panose="02040503050406030204" pitchFamily="18" charset="0"/>
                      </a:rPr>
                      <m:t>hydrochloric</m:t>
                    </m:r>
                    <m:r>
                      <a:rPr lang="en-GB" sz="2400" dirty="0">
                        <a:latin typeface="Cambria Math" panose="02040503050406030204" pitchFamily="18" charset="0"/>
                      </a:rPr>
                      <m:t> </m:t>
                    </m:r>
                    <m:r>
                      <m:rPr>
                        <m:sty m:val="p"/>
                      </m:rPr>
                      <a:rPr lang="en-GB" sz="2400" dirty="0">
                        <a:latin typeface="Cambria Math" panose="02040503050406030204" pitchFamily="18" charset="0"/>
                      </a:rPr>
                      <m:t>acid</m:t>
                    </m:r>
                    <m:r>
                      <a:rPr lang="en-GB" sz="2400" dirty="0">
                        <a:latin typeface="Cambria Math" panose="02040503050406030204" pitchFamily="18" charset="0"/>
                      </a:rPr>
                      <m:t> + </m:t>
                    </m:r>
                    <m:r>
                      <m:rPr>
                        <m:sty m:val="p"/>
                      </m:rPr>
                      <a:rPr lang="en-GB" sz="2400" dirty="0">
                        <a:latin typeface="Cambria Math" panose="02040503050406030204" pitchFamily="18" charset="0"/>
                      </a:rPr>
                      <m:t>sodium</m:t>
                    </m:r>
                    <m:r>
                      <a:rPr lang="en-GB" sz="2400" dirty="0">
                        <a:latin typeface="Cambria Math" panose="02040503050406030204" pitchFamily="18" charset="0"/>
                      </a:rPr>
                      <m:t> </m:t>
                    </m:r>
                    <m:r>
                      <m:rPr>
                        <m:sty m:val="p"/>
                      </m:rPr>
                      <a:rPr lang="en-GB" sz="2400" dirty="0">
                        <a:latin typeface="Cambria Math" panose="02040503050406030204" pitchFamily="18" charset="0"/>
                      </a:rPr>
                      <m:t>hydroxide</m:t>
                    </m:r>
                    <m:r>
                      <a:rPr lang="en-GB" sz="2400" dirty="0">
                        <a:latin typeface="Cambria Math" panose="02040503050406030204" pitchFamily="18" charset="0"/>
                      </a:rPr>
                      <m:t> → </m:t>
                    </m:r>
                    <m:r>
                      <m:rPr>
                        <m:sty m:val="p"/>
                      </m:rPr>
                      <a:rPr lang="en-GB" sz="2400" dirty="0">
                        <a:latin typeface="Cambria Math" panose="02040503050406030204" pitchFamily="18" charset="0"/>
                      </a:rPr>
                      <m:t>sodium</m:t>
                    </m:r>
                    <m:r>
                      <a:rPr lang="en-GB" sz="2400" dirty="0">
                        <a:latin typeface="Cambria Math" panose="02040503050406030204" pitchFamily="18" charset="0"/>
                      </a:rPr>
                      <m:t> </m:t>
                    </m:r>
                    <m:r>
                      <m:rPr>
                        <m:sty m:val="p"/>
                      </m:rPr>
                      <a:rPr lang="en-GB" sz="2400" dirty="0">
                        <a:latin typeface="Cambria Math" panose="02040503050406030204" pitchFamily="18" charset="0"/>
                      </a:rPr>
                      <m:t>chloride</m:t>
                    </m:r>
                    <m:r>
                      <a:rPr lang="en-GB" sz="2400" dirty="0">
                        <a:latin typeface="Cambria Math" panose="02040503050406030204" pitchFamily="18" charset="0"/>
                      </a:rPr>
                      <m:t> + </m:t>
                    </m:r>
                    <m:r>
                      <m:rPr>
                        <m:sty m:val="p"/>
                      </m:rPr>
                      <a:rPr lang="en-GB" sz="2400" dirty="0">
                        <a:latin typeface="Cambria Math" panose="02040503050406030204" pitchFamily="18" charset="0"/>
                      </a:rPr>
                      <m:t>water</m:t>
                    </m:r>
                  </m:oMath>
                </a14:m>
                <a:endParaRPr lang="en-GB" sz="2400" dirty="0">
                  <a:latin typeface="Cambria Math" panose="02040503050406030204" pitchFamily="18" charset="0"/>
                </a:endParaRPr>
              </a:p>
              <a:p>
                <a:pPr marL="557213" indent="-457200">
                  <a:lnSpc>
                    <a:spcPct val="115000"/>
                  </a:lnSpc>
                  <a:spcBef>
                    <a:spcPts val="1400"/>
                  </a:spcBef>
                  <a:buClr>
                    <a:schemeClr val="accent4"/>
                  </a:buClr>
                  <a:buSzPct val="100000"/>
                  <a:buFont typeface="+mj-lt"/>
                  <a:buAutoNum type="alphaLcParenR"/>
                </a:pPr>
                <a:r>
                  <a:rPr lang="en-GB" sz="2400" dirty="0"/>
                  <a:t> </a:t>
                </a:r>
                <a14:m>
                  <m:oMath xmlns:m="http://schemas.openxmlformats.org/officeDocument/2006/math">
                    <m:r>
                      <m:rPr>
                        <m:sty m:val="p"/>
                      </m:rPr>
                      <a:rPr lang="en-GB" sz="2400" dirty="0">
                        <a:latin typeface="Cambria Math" panose="02040503050406030204" pitchFamily="18" charset="0"/>
                      </a:rPr>
                      <m:t>Total</m:t>
                    </m:r>
                    <m:r>
                      <a:rPr lang="en-GB" sz="2400" dirty="0">
                        <a:latin typeface="Cambria Math" panose="02040503050406030204" pitchFamily="18" charset="0"/>
                      </a:rPr>
                      <m:t> </m:t>
                    </m:r>
                    <m:r>
                      <m:rPr>
                        <m:sty m:val="p"/>
                      </m:rPr>
                      <a:rPr lang="en-GB" sz="2400" dirty="0">
                        <a:latin typeface="Cambria Math" panose="02040503050406030204" pitchFamily="18" charset="0"/>
                      </a:rPr>
                      <m:t>reactant</m:t>
                    </m:r>
                    <m:r>
                      <a:rPr lang="en-GB" sz="2400" dirty="0">
                        <a:latin typeface="Cambria Math" panose="02040503050406030204" pitchFamily="18" charset="0"/>
                      </a:rPr>
                      <m:t> </m:t>
                    </m:r>
                    <m:r>
                      <m:rPr>
                        <m:sty m:val="p"/>
                      </m:rPr>
                      <a:rPr lang="en-GB" sz="2400" dirty="0">
                        <a:latin typeface="Cambria Math" panose="02040503050406030204" pitchFamily="18" charset="0"/>
                      </a:rPr>
                      <m:t>mass</m:t>
                    </m:r>
                    <m:r>
                      <a:rPr lang="en-GB" sz="2400" dirty="0">
                        <a:latin typeface="Cambria Math" panose="02040503050406030204" pitchFamily="18" charset="0"/>
                      </a:rPr>
                      <m:t> = 36.5 + 40.0 = 76.5 </m:t>
                    </m:r>
                  </m:oMath>
                </a14:m>
                <a:endParaRPr lang="en-GB" sz="2400" dirty="0">
                  <a:latin typeface="Cambria Math" panose="02040503050406030204" pitchFamily="18" charset="0"/>
                </a:endParaRPr>
              </a:p>
              <a:p>
                <a:pPr marL="557213" indent="-457200">
                  <a:lnSpc>
                    <a:spcPct val="115000"/>
                  </a:lnSpc>
                  <a:spcBef>
                    <a:spcPts val="1400"/>
                  </a:spcBef>
                  <a:buClr>
                    <a:schemeClr val="accent4"/>
                  </a:buClr>
                  <a:buSzPct val="100000"/>
                  <a:buNone/>
                </a:pPr>
                <a14:m>
                  <m:oMathPara xmlns:m="http://schemas.openxmlformats.org/officeDocument/2006/math">
                    <m:oMathParaPr>
                      <m:jc m:val="left"/>
                    </m:oMathParaPr>
                    <m:oMath>
                      <m:r>
                        <m:rPr>
                          <m:sty m:val="p"/>
                        </m:rPr>
                        <a:rPr lang="en-GB" sz="2400" dirty="0" smtClean="0">
                          <a:latin typeface="Cambria Math" panose="02040503050406030204" pitchFamily="18" charset="0"/>
                        </a:rPr>
                        <m:t>Mass</m:t>
                      </m:r>
                      <m:r>
                        <a:rPr lang="en-GB" sz="2400" dirty="0" smtClean="0">
                          <a:latin typeface="Cambria Math" panose="02040503050406030204" pitchFamily="18" charset="0"/>
                        </a:rPr>
                        <m:t> </m:t>
                      </m:r>
                      <m:r>
                        <m:rPr>
                          <m:sty m:val="p"/>
                        </m:rPr>
                        <a:rPr lang="en-GB" sz="2400" dirty="0" smtClean="0">
                          <a:latin typeface="Cambria Math" panose="02040503050406030204" pitchFamily="18" charset="0"/>
                        </a:rPr>
                        <m:t>of</m:t>
                      </m:r>
                      <m:r>
                        <a:rPr lang="en-GB" sz="2400" dirty="0" smtClean="0">
                          <a:latin typeface="Cambria Math" panose="02040503050406030204" pitchFamily="18" charset="0"/>
                        </a:rPr>
                        <m:t> </m:t>
                      </m:r>
                      <m:r>
                        <m:rPr>
                          <m:sty m:val="p"/>
                        </m:rPr>
                        <a:rPr lang="en-GB" sz="2400" dirty="0" smtClean="0">
                          <a:latin typeface="Cambria Math" panose="02040503050406030204" pitchFamily="18" charset="0"/>
                        </a:rPr>
                        <m:t>water</m:t>
                      </m:r>
                      <m:r>
                        <a:rPr lang="en-GB" sz="2400" dirty="0">
                          <a:latin typeface="Cambria Math" panose="02040503050406030204" pitchFamily="18" charset="0"/>
                        </a:rPr>
                        <m:t> = </m:t>
                      </m:r>
                      <m:r>
                        <m:rPr>
                          <m:sty m:val="p"/>
                        </m:rPr>
                        <a:rPr lang="en-GB" sz="2400" dirty="0">
                          <a:latin typeface="Cambria Math" panose="02040503050406030204" pitchFamily="18" charset="0"/>
                        </a:rPr>
                        <m:t>mass</m:t>
                      </m:r>
                      <m:r>
                        <a:rPr lang="en-GB" sz="2400" dirty="0">
                          <a:latin typeface="Cambria Math" panose="02040503050406030204" pitchFamily="18" charset="0"/>
                        </a:rPr>
                        <m:t> </m:t>
                      </m:r>
                      <m:r>
                        <m:rPr>
                          <m:sty m:val="p"/>
                        </m:rPr>
                        <a:rPr lang="en-GB" sz="2400" dirty="0">
                          <a:latin typeface="Cambria Math" panose="02040503050406030204" pitchFamily="18" charset="0"/>
                        </a:rPr>
                        <m:t>of</m:t>
                      </m:r>
                      <m:r>
                        <a:rPr lang="en-GB" sz="2400" dirty="0">
                          <a:latin typeface="Cambria Math" panose="02040503050406030204" pitchFamily="18" charset="0"/>
                        </a:rPr>
                        <m:t> </m:t>
                      </m:r>
                      <m:r>
                        <m:rPr>
                          <m:sty m:val="p"/>
                        </m:rPr>
                        <a:rPr lang="en-GB" sz="2400" dirty="0">
                          <a:latin typeface="Cambria Math" panose="02040503050406030204" pitchFamily="18" charset="0"/>
                        </a:rPr>
                        <m:t>reactants</m:t>
                      </m:r>
                      <m:r>
                        <a:rPr lang="en-GB" sz="2400" dirty="0">
                          <a:latin typeface="Cambria Math" panose="02040503050406030204" pitchFamily="18" charset="0"/>
                        </a:rPr>
                        <m:t> − </m:t>
                      </m:r>
                      <m:r>
                        <m:rPr>
                          <m:sty m:val="p"/>
                        </m:rPr>
                        <a:rPr lang="en-GB" sz="2400" dirty="0">
                          <a:latin typeface="Cambria Math" panose="02040503050406030204" pitchFamily="18" charset="0"/>
                        </a:rPr>
                        <m:t>mass</m:t>
                      </m:r>
                      <m:r>
                        <a:rPr lang="en-GB" sz="2400" dirty="0">
                          <a:latin typeface="Cambria Math" panose="02040503050406030204" pitchFamily="18" charset="0"/>
                        </a:rPr>
                        <m:t> </m:t>
                      </m:r>
                      <m:r>
                        <m:rPr>
                          <m:sty m:val="p"/>
                        </m:rPr>
                        <a:rPr lang="en-GB" sz="2400" dirty="0">
                          <a:latin typeface="Cambria Math" panose="02040503050406030204" pitchFamily="18" charset="0"/>
                        </a:rPr>
                        <m:t>of</m:t>
                      </m:r>
                      <m:r>
                        <a:rPr lang="en-GB" sz="2400" dirty="0">
                          <a:latin typeface="Cambria Math" panose="02040503050406030204" pitchFamily="18" charset="0"/>
                        </a:rPr>
                        <m:t> </m:t>
                      </m:r>
                      <m:r>
                        <m:rPr>
                          <m:sty m:val="p"/>
                        </m:rPr>
                        <a:rPr lang="en-GB" sz="2400" dirty="0">
                          <a:latin typeface="Cambria Math" panose="02040503050406030204" pitchFamily="18" charset="0"/>
                        </a:rPr>
                        <m:t>sodium</m:t>
                      </m:r>
                      <m:r>
                        <a:rPr lang="en-GB" sz="2400" dirty="0">
                          <a:latin typeface="Cambria Math" panose="02040503050406030204" pitchFamily="18" charset="0"/>
                        </a:rPr>
                        <m:t> </m:t>
                      </m:r>
                      <m:r>
                        <m:rPr>
                          <m:sty m:val="p"/>
                        </m:rPr>
                        <a:rPr lang="en-GB" sz="2400" dirty="0">
                          <a:latin typeface="Cambria Math" panose="02040503050406030204" pitchFamily="18" charset="0"/>
                        </a:rPr>
                        <m:t>chloride</m:t>
                      </m:r>
                      <m:r>
                        <a:rPr lang="en-GB" sz="2400" dirty="0">
                          <a:latin typeface="Cambria Math" panose="02040503050406030204" pitchFamily="18" charset="0"/>
                        </a:rPr>
                        <m:t> </m:t>
                      </m:r>
                    </m:oMath>
                  </m:oMathPara>
                </a14:m>
                <a:endParaRPr lang="en-GB" sz="2400" dirty="0">
                  <a:latin typeface="Cambria Math" panose="02040503050406030204" pitchFamily="18" charset="0"/>
                </a:endParaRPr>
              </a:p>
              <a:p>
                <a:pPr marL="557213" indent="-457200">
                  <a:lnSpc>
                    <a:spcPct val="115000"/>
                  </a:lnSpc>
                  <a:spcBef>
                    <a:spcPts val="1400"/>
                  </a:spcBef>
                  <a:buClr>
                    <a:schemeClr val="accent4"/>
                  </a:buClr>
                  <a:buSzPct val="100000"/>
                  <a:buNone/>
                </a:pPr>
                <a14:m>
                  <m:oMathPara xmlns:m="http://schemas.openxmlformats.org/officeDocument/2006/math">
                    <m:oMathParaPr>
                      <m:jc m:val="left"/>
                    </m:oMathParaPr>
                    <m:oMath>
                      <m:r>
                        <m:rPr>
                          <m:sty m:val="p"/>
                        </m:rPr>
                        <a:rPr lang="en-GB" sz="2400" dirty="0">
                          <a:latin typeface="Cambria Math" panose="02040503050406030204" pitchFamily="18" charset="0"/>
                        </a:rPr>
                        <m:t>Mass</m:t>
                      </m:r>
                      <m:r>
                        <a:rPr lang="en-GB" sz="2400" dirty="0">
                          <a:latin typeface="Cambria Math" panose="02040503050406030204" pitchFamily="18" charset="0"/>
                        </a:rPr>
                        <m:t> </m:t>
                      </m:r>
                      <m:r>
                        <m:rPr>
                          <m:sty m:val="p"/>
                        </m:rPr>
                        <a:rPr lang="en-GB" sz="2400" dirty="0">
                          <a:latin typeface="Cambria Math" panose="02040503050406030204" pitchFamily="18" charset="0"/>
                        </a:rPr>
                        <m:t>of</m:t>
                      </m:r>
                      <m:r>
                        <a:rPr lang="en-GB" sz="2400" dirty="0">
                          <a:latin typeface="Cambria Math" panose="02040503050406030204" pitchFamily="18" charset="0"/>
                        </a:rPr>
                        <m:t> </m:t>
                      </m:r>
                      <m:r>
                        <m:rPr>
                          <m:sty m:val="p"/>
                        </m:rPr>
                        <a:rPr lang="en-GB" sz="2400" dirty="0">
                          <a:latin typeface="Cambria Math" panose="02040503050406030204" pitchFamily="18" charset="0"/>
                        </a:rPr>
                        <m:t>water</m:t>
                      </m:r>
                      <m:r>
                        <a:rPr lang="en-GB" sz="2400" dirty="0">
                          <a:latin typeface="Cambria Math" panose="02040503050406030204" pitchFamily="18" charset="0"/>
                        </a:rPr>
                        <m:t> = 76.5 − 58.5 </m:t>
                      </m:r>
                    </m:oMath>
                  </m:oMathPara>
                </a14:m>
                <a:endParaRPr lang="en-GB" sz="2400" b="0" i="0" dirty="0">
                  <a:latin typeface="Cambria Math" panose="02040503050406030204" pitchFamily="18" charset="0"/>
                </a:endParaRPr>
              </a:p>
              <a:p>
                <a:pPr marL="557213" indent="-457200">
                  <a:lnSpc>
                    <a:spcPct val="115000"/>
                  </a:lnSpc>
                  <a:spcBef>
                    <a:spcPts val="1400"/>
                  </a:spcBef>
                  <a:buClr>
                    <a:schemeClr val="accent4"/>
                  </a:buClr>
                  <a:buSzPct val="100000"/>
                  <a:buNone/>
                </a:pPr>
                <a14:m>
                  <m:oMathPara xmlns:m="http://schemas.openxmlformats.org/officeDocument/2006/math">
                    <m:oMathParaPr>
                      <m:jc m:val="left"/>
                    </m:oMathParaPr>
                    <m:oMath>
                      <m:r>
                        <m:rPr>
                          <m:sty m:val="p"/>
                        </m:rPr>
                        <a:rPr lang="en-GB" sz="2400" dirty="0">
                          <a:latin typeface="Cambria Math" panose="02040503050406030204" pitchFamily="18" charset="0"/>
                        </a:rPr>
                        <m:t>Mass</m:t>
                      </m:r>
                      <m:r>
                        <a:rPr lang="en-GB" sz="2400" dirty="0">
                          <a:latin typeface="Cambria Math" panose="02040503050406030204" pitchFamily="18" charset="0"/>
                        </a:rPr>
                        <m:t> </m:t>
                      </m:r>
                      <m:r>
                        <m:rPr>
                          <m:sty m:val="p"/>
                        </m:rPr>
                        <a:rPr lang="en-GB" sz="2400" dirty="0">
                          <a:latin typeface="Cambria Math" panose="02040503050406030204" pitchFamily="18" charset="0"/>
                        </a:rPr>
                        <m:t>of</m:t>
                      </m:r>
                      <m:r>
                        <a:rPr lang="en-GB" sz="2400" dirty="0">
                          <a:latin typeface="Cambria Math" panose="02040503050406030204" pitchFamily="18" charset="0"/>
                        </a:rPr>
                        <m:t> </m:t>
                      </m:r>
                      <m:r>
                        <m:rPr>
                          <m:sty m:val="p"/>
                        </m:rPr>
                        <a:rPr lang="en-GB" sz="2400" dirty="0">
                          <a:latin typeface="Cambria Math" panose="02040503050406030204" pitchFamily="18" charset="0"/>
                        </a:rPr>
                        <m:t>water</m:t>
                      </m:r>
                      <m:r>
                        <a:rPr lang="en-GB" sz="2400" dirty="0">
                          <a:latin typeface="Cambria Math" panose="02040503050406030204" pitchFamily="18" charset="0"/>
                        </a:rPr>
                        <m:t> = 18.0 </m:t>
                      </m:r>
                      <m:r>
                        <m:rPr>
                          <m:sty m:val="p"/>
                        </m:rPr>
                        <a:rPr lang="en-GB" sz="2400" dirty="0">
                          <a:latin typeface="Cambria Math" panose="02040503050406030204" pitchFamily="18" charset="0"/>
                        </a:rPr>
                        <m:t>g</m:t>
                      </m:r>
                      <m:r>
                        <a:rPr lang="en-GB" sz="2400" dirty="0">
                          <a:latin typeface="Cambria Math" panose="02040503050406030204" pitchFamily="18" charset="0"/>
                        </a:rPr>
                        <m:t>  </m:t>
                      </m:r>
                    </m:oMath>
                  </m:oMathPara>
                </a14:m>
                <a:endParaRPr lang="en-GB" sz="2400" dirty="0"/>
              </a:p>
              <a:p>
                <a:pPr marL="557213" indent="-457200">
                  <a:spcBef>
                    <a:spcPts val="1200"/>
                  </a:spcBef>
                  <a:buClr>
                    <a:schemeClr val="accent4"/>
                  </a:buClr>
                  <a:buSzPct val="100000"/>
                  <a:buFont typeface="+mj-lt"/>
                  <a:buAutoNum type="alphaLcParenR" startAt="3"/>
                </a:pPr>
                <a:r>
                  <a:rPr lang="en-GB" sz="2400" dirty="0"/>
                  <a:t>The law of conservation of mass: the total mass of reactants must equal the total mass of products. </a:t>
                </a:r>
              </a:p>
              <a:p>
                <a:pPr lvl="0" indent="-457200" algn="l" rtl="0">
                  <a:lnSpc>
                    <a:spcPct val="100000"/>
                  </a:lnSpc>
                  <a:spcBef>
                    <a:spcPts val="1200"/>
                  </a:spcBef>
                  <a:spcAft>
                    <a:spcPts val="0"/>
                  </a:spcAft>
                  <a:buClr>
                    <a:schemeClr val="accent4"/>
                  </a:buClr>
                  <a:buSzPct val="100000"/>
                  <a:buFont typeface="+mj-lt"/>
                  <a:buAutoNum type="alphaLcParenR" startAt="3"/>
                </a:pPr>
                <a:endParaRPr dirty="0"/>
              </a:p>
            </p:txBody>
          </p:sp>
        </mc:Choice>
        <mc:Fallback>
          <p:sp>
            <p:nvSpPr>
              <p:cNvPr id="132" name="Google Shape;132;g3d1572771aa_0_208">
                <a:extLst>
                  <a:ext uri="{FF2B5EF4-FFF2-40B4-BE49-F238E27FC236}">
                    <a16:creationId xmlns:a16="http://schemas.microsoft.com/office/drawing/2014/main" id="{F145D112-C12A-17BB-EDF2-7B3DF3A08AE7}"/>
                  </a:ext>
                </a:extLst>
              </p:cNvPr>
              <p:cNvSpPr txBox="1">
                <a:spLocks noGrp="1" noRot="1" noChangeAspect="1" noMove="1" noResize="1" noEditPoints="1" noAdjustHandles="1" noChangeArrowheads="1" noChangeShapeType="1" noTextEdit="1"/>
              </p:cNvSpPr>
              <p:nvPr>
                <p:ph type="body" idx="1"/>
              </p:nvPr>
            </p:nvSpPr>
            <p:spPr>
              <a:xfrm>
                <a:off x="540000" y="980700"/>
                <a:ext cx="10080000" cy="5040000"/>
              </a:xfrm>
              <a:prstGeom prst="rect">
                <a:avLst/>
              </a:prstGeom>
              <a:blipFill>
                <a:blip r:embed="rId3"/>
                <a:stretch>
                  <a:fillRect l="-907"/>
                </a:stretch>
              </a:blipFill>
              <a:ln>
                <a:noFill/>
              </a:ln>
            </p:spPr>
            <p:txBody>
              <a:bodyPr/>
              <a:lstStyle/>
              <a:p>
                <a:r>
                  <a:rPr lang="en-GB">
                    <a:noFill/>
                  </a:rPr>
                  <a:t> </a:t>
                </a:r>
              </a:p>
            </p:txBody>
          </p:sp>
        </mc:Fallback>
      </mc:AlternateContent>
      <p:sp>
        <p:nvSpPr>
          <p:cNvPr id="4" name="Google Shape;117;p5">
            <a:extLst>
              <a:ext uri="{FF2B5EF4-FFF2-40B4-BE49-F238E27FC236}">
                <a16:creationId xmlns:a16="http://schemas.microsoft.com/office/drawing/2014/main" id="{45B28897-130E-46EE-7B1C-72D8BC8DA7F4}"/>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dirty="0">
                <a:solidFill>
                  <a:schemeClr val="lt1"/>
                </a:solidFill>
                <a:latin typeface="Century Gothic"/>
                <a:ea typeface="Century Gothic"/>
                <a:cs typeface="Century Gothic"/>
                <a:sym typeface="Century Gothic"/>
              </a:rPr>
              <a:t>Anwers</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41183246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Google Shape;139;g3d1572771aa_0_214"/>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Where did the extra mass come from? </a:t>
            </a:r>
            <a:endParaRPr dirty="0"/>
          </a:p>
        </p:txBody>
      </p:sp>
      <p:sp>
        <p:nvSpPr>
          <p:cNvPr id="140" name="Google Shape;140;g3d1572771aa_0_214"/>
          <p:cNvSpPr txBox="1">
            <a:spLocks noGrp="1"/>
          </p:cNvSpPr>
          <p:nvPr>
            <p:ph type="body" idx="1"/>
          </p:nvPr>
        </p:nvSpPr>
        <p:spPr>
          <a:xfrm>
            <a:off x="540000" y="1119323"/>
            <a:ext cx="10080000" cy="5040000"/>
          </a:xfrm>
          <a:prstGeom prst="rect">
            <a:avLst/>
          </a:prstGeom>
          <a:noFill/>
          <a:ln>
            <a:noFill/>
          </a:ln>
        </p:spPr>
        <p:txBody>
          <a:bodyPr spcFirstLastPara="1" wrap="square" lIns="0" tIns="0" rIns="0" bIns="0" anchor="t" anchorCtr="0">
            <a:noAutofit/>
          </a:bodyPr>
          <a:lstStyle/>
          <a:p>
            <a:pPr marL="0" lvl="0" indent="0" algn="l" rtl="0">
              <a:lnSpc>
                <a:spcPct val="115000"/>
              </a:lnSpc>
              <a:spcBef>
                <a:spcPts val="1400"/>
              </a:spcBef>
              <a:spcAft>
                <a:spcPts val="0"/>
              </a:spcAft>
              <a:buClr>
                <a:schemeClr val="accent4"/>
              </a:buClr>
              <a:buSzPts val="2200"/>
              <a:buNone/>
            </a:pPr>
            <a:r>
              <a:rPr lang="en-GB" dirty="0"/>
              <a:t>A learner heats magnesium ribbon in an open container. The magnesium reacts with oxygen from the air.</a:t>
            </a:r>
          </a:p>
          <a:p>
            <a:pPr marL="0" lvl="0" indent="0" algn="l" rtl="0">
              <a:lnSpc>
                <a:spcPct val="115000"/>
              </a:lnSpc>
              <a:spcBef>
                <a:spcPts val="1400"/>
              </a:spcBef>
              <a:spcAft>
                <a:spcPts val="0"/>
              </a:spcAft>
              <a:buClr>
                <a:schemeClr val="accent4"/>
              </a:buClr>
              <a:buSzPts val="2200"/>
              <a:buNone/>
            </a:pPr>
            <a:endParaRPr lang="en-GB" dirty="0"/>
          </a:p>
          <a:p>
            <a:pPr marL="0" lvl="0" indent="0" algn="l" rtl="0">
              <a:lnSpc>
                <a:spcPct val="115000"/>
              </a:lnSpc>
              <a:spcBef>
                <a:spcPts val="1400"/>
              </a:spcBef>
              <a:spcAft>
                <a:spcPts val="0"/>
              </a:spcAft>
              <a:buClr>
                <a:schemeClr val="accent4"/>
              </a:buClr>
              <a:buSzPts val="2200"/>
              <a:buNone/>
            </a:pPr>
            <a:endParaRPr lang="en-GB" dirty="0"/>
          </a:p>
          <a:p>
            <a:pPr marL="0" lvl="0" indent="0" algn="l" rtl="0">
              <a:lnSpc>
                <a:spcPct val="115000"/>
              </a:lnSpc>
              <a:spcBef>
                <a:spcPts val="1400"/>
              </a:spcBef>
              <a:spcAft>
                <a:spcPts val="0"/>
              </a:spcAft>
              <a:buClr>
                <a:schemeClr val="accent4"/>
              </a:buClr>
              <a:buSzPts val="2200"/>
              <a:buNone/>
            </a:pPr>
            <a:endParaRPr lang="en-GB" dirty="0"/>
          </a:p>
          <a:p>
            <a:pPr lvl="0" indent="-457200" algn="l" rtl="0">
              <a:lnSpc>
                <a:spcPct val="115000"/>
              </a:lnSpc>
              <a:spcBef>
                <a:spcPts val="1400"/>
              </a:spcBef>
              <a:spcAft>
                <a:spcPts val="0"/>
              </a:spcAft>
              <a:buClr>
                <a:schemeClr val="accent4"/>
              </a:buClr>
              <a:buSzPts val="2200"/>
              <a:buFont typeface="+mj-lt"/>
              <a:buAutoNum type="alphaLcParenR"/>
            </a:pPr>
            <a:r>
              <a:rPr lang="en-GB" dirty="0"/>
              <a:t>Write a word equation for this reaction</a:t>
            </a:r>
            <a:endParaRPr dirty="0"/>
          </a:p>
          <a:p>
            <a:pPr marL="0" lvl="0" indent="0" algn="l" rtl="0">
              <a:lnSpc>
                <a:spcPct val="115000"/>
              </a:lnSpc>
              <a:spcBef>
                <a:spcPts val="1400"/>
              </a:spcBef>
              <a:spcAft>
                <a:spcPts val="0"/>
              </a:spcAft>
              <a:buSzPts val="2200"/>
              <a:buNone/>
            </a:pPr>
            <a:r>
              <a:rPr lang="en-GB" dirty="0"/>
              <a:t>The learner thinks that they have made a mistake in their experiment because the mass of the product is greater than the mass of the reactants. </a:t>
            </a:r>
          </a:p>
          <a:p>
            <a:pPr lvl="0" indent="-457200" algn="l" rtl="0">
              <a:lnSpc>
                <a:spcPct val="115000"/>
              </a:lnSpc>
              <a:spcBef>
                <a:spcPts val="1400"/>
              </a:spcBef>
              <a:spcAft>
                <a:spcPts val="0"/>
              </a:spcAft>
              <a:buClr>
                <a:schemeClr val="accent4"/>
              </a:buClr>
              <a:buSzPts val="2200"/>
              <a:buFont typeface="+mj-lt"/>
              <a:buAutoNum type="alphaLcParenR" startAt="2"/>
            </a:pPr>
            <a:r>
              <a:rPr lang="en-GB" dirty="0"/>
              <a:t>Explain to the learner why this is </a:t>
            </a:r>
            <a:r>
              <a:rPr lang="en-GB" b="1" dirty="0"/>
              <a:t>not</a:t>
            </a:r>
            <a:r>
              <a:rPr lang="en-GB" dirty="0"/>
              <a:t> a mistake.</a:t>
            </a:r>
            <a:endParaRPr dirty="0"/>
          </a:p>
        </p:txBody>
      </p:sp>
      <p:graphicFrame>
        <p:nvGraphicFramePr>
          <p:cNvPr id="2" name="Google Shape;133;g3d1572771aa_0_208">
            <a:extLst>
              <a:ext uri="{FF2B5EF4-FFF2-40B4-BE49-F238E27FC236}">
                <a16:creationId xmlns:a16="http://schemas.microsoft.com/office/drawing/2014/main" id="{576333F6-62EF-3FB3-8C3F-32C4243F8EFC}"/>
              </a:ext>
            </a:extLst>
          </p:cNvPr>
          <p:cNvGraphicFramePr/>
          <p:nvPr>
            <p:extLst>
              <p:ext uri="{D42A27DB-BD31-4B8C-83A1-F6EECF244321}">
                <p14:modId xmlns:p14="http://schemas.microsoft.com/office/powerpoint/2010/main" val="4129139829"/>
              </p:ext>
            </p:extLst>
          </p:nvPr>
        </p:nvGraphicFramePr>
        <p:xfrm>
          <a:off x="2816969" y="2267813"/>
          <a:ext cx="6109158" cy="1371510"/>
        </p:xfrm>
        <a:graphic>
          <a:graphicData uri="http://schemas.openxmlformats.org/drawingml/2006/table">
            <a:tbl>
              <a:tblPr firstRow="1">
                <a:noFill/>
                <a:tableStyleId>{49DCA74C-0954-41EC-8B64-D6E8CC0CCEB0}</a:tableStyleId>
              </a:tblPr>
              <a:tblGrid>
                <a:gridCol w="3911883">
                  <a:extLst>
                    <a:ext uri="{9D8B030D-6E8A-4147-A177-3AD203B41FA5}">
                      <a16:colId xmlns:a16="http://schemas.microsoft.com/office/drawing/2014/main" val="20000"/>
                    </a:ext>
                  </a:extLst>
                </a:gridCol>
                <a:gridCol w="2197275">
                  <a:extLst>
                    <a:ext uri="{9D8B030D-6E8A-4147-A177-3AD203B41FA5}">
                      <a16:colId xmlns:a16="http://schemas.microsoft.com/office/drawing/2014/main" val="20001"/>
                    </a:ext>
                  </a:extLst>
                </a:gridCol>
              </a:tblGrid>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1800" b="1" u="none" strike="noStrike" cap="none" dirty="0">
                          <a:solidFill>
                            <a:schemeClr val="bg1"/>
                          </a:solidFill>
                          <a:latin typeface="Century Gothic" panose="020B0502020202020204" pitchFamily="34" charset="0"/>
                          <a:ea typeface="Century Gothic"/>
                          <a:cs typeface="Century Gothic"/>
                          <a:sym typeface="Century Gothic"/>
                        </a:rPr>
                        <a:t>Substance</a:t>
                      </a:r>
                      <a:endParaRPr sz="1800" b="1" u="none" strike="noStrike" cap="none" dirty="0">
                        <a:solidFill>
                          <a:schemeClr val="bg1"/>
                        </a:solidFill>
                        <a:latin typeface="Century Gothic" panose="020B0502020202020204" pitchFamily="34" charset="0"/>
                        <a:ea typeface="Century Gothic"/>
                        <a:cs typeface="Century Gothic"/>
                        <a:sym typeface="Century Gothic"/>
                      </a:endParaRPr>
                    </a:p>
                  </a:txBody>
                  <a:tcPr marL="91425" marR="91425" marT="91425" marB="91425">
                    <a:solidFill>
                      <a:srgbClr val="991E66"/>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1800" b="1" u="none" strike="noStrike" cap="none" dirty="0">
                          <a:solidFill>
                            <a:schemeClr val="bg1"/>
                          </a:solidFill>
                          <a:latin typeface="Century Gothic" panose="020B0502020202020204" pitchFamily="34" charset="0"/>
                          <a:ea typeface="Century Gothic"/>
                          <a:cs typeface="Century Gothic"/>
                          <a:sym typeface="Century Gothic"/>
                        </a:rPr>
                        <a:t>Mass (g)</a:t>
                      </a:r>
                      <a:endParaRPr sz="1800" b="1" u="none" strike="noStrike" cap="none" dirty="0">
                        <a:solidFill>
                          <a:schemeClr val="bg1"/>
                        </a:solidFill>
                        <a:latin typeface="Century Gothic" panose="020B0502020202020204" pitchFamily="34" charset="0"/>
                        <a:ea typeface="Century Gothic"/>
                        <a:cs typeface="Century Gothic"/>
                        <a:sym typeface="Century Gothic"/>
                      </a:endParaRPr>
                    </a:p>
                  </a:txBody>
                  <a:tcPr marL="91425" marR="91425" marT="91425" marB="91425">
                    <a:solidFill>
                      <a:srgbClr val="991E66"/>
                    </a:solidFill>
                  </a:tcPr>
                </a:tc>
                <a:extLst>
                  <a:ext uri="{0D108BD9-81ED-4DB2-BD59-A6C34878D82A}">
                    <a16:rowId xmlns:a16="http://schemas.microsoft.com/office/drawing/2014/main" val="10000"/>
                  </a:ext>
                </a:extLst>
              </a:tr>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1800" u="none" strike="noStrike" cap="none" dirty="0">
                          <a:latin typeface="Century Gothic" panose="020B0502020202020204" pitchFamily="34" charset="0"/>
                          <a:ea typeface="Century Gothic"/>
                          <a:cs typeface="Century Gothic"/>
                          <a:sym typeface="Century Gothic"/>
                        </a:rPr>
                        <a:t>Magnesium ribbon</a:t>
                      </a:r>
                      <a:endParaRPr sz="1800" u="none" strike="noStrike" cap="none" dirty="0">
                        <a:latin typeface="Century Gothic" panose="020B0502020202020204" pitchFamily="34" charset="0"/>
                        <a:ea typeface="Century Gothic"/>
                        <a:cs typeface="Century Gothic"/>
                        <a:sym typeface="Century Gothic"/>
                      </a:endParaRPr>
                    </a:p>
                  </a:txBody>
                  <a:tcPr marL="91425" marR="91425" marT="91425" marB="91425">
                    <a:solidFill>
                      <a:srgbClr val="F4C8E2"/>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1800" u="none" strike="noStrike" cap="none" dirty="0">
                          <a:latin typeface="Century Gothic" panose="020B0502020202020204" pitchFamily="34" charset="0"/>
                          <a:ea typeface="Cambria Math" panose="02040503050406030204" pitchFamily="18" charset="0"/>
                          <a:cs typeface="Century Gothic"/>
                          <a:sym typeface="Century Gothic"/>
                        </a:rPr>
                        <a:t>3.6</a:t>
                      </a:r>
                      <a:endParaRPr sz="1800" u="none" strike="noStrike" cap="none" dirty="0">
                        <a:latin typeface="Century Gothic" panose="020B0502020202020204" pitchFamily="34" charset="0"/>
                        <a:ea typeface="Cambria Math" panose="02040503050406030204" pitchFamily="18" charset="0"/>
                        <a:cs typeface="Century Gothic"/>
                        <a:sym typeface="Century Gothic"/>
                      </a:endParaRPr>
                    </a:p>
                  </a:txBody>
                  <a:tcPr marL="91425" marR="91425" marT="91425" marB="91425">
                    <a:solidFill>
                      <a:srgbClr val="F4C8E2"/>
                    </a:solidFill>
                  </a:tcPr>
                </a:tc>
                <a:extLst>
                  <a:ext uri="{0D108BD9-81ED-4DB2-BD59-A6C34878D82A}">
                    <a16:rowId xmlns:a16="http://schemas.microsoft.com/office/drawing/2014/main" val="10001"/>
                  </a:ext>
                </a:extLst>
              </a:tr>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1800" u="none" strike="noStrike" cap="none" dirty="0">
                          <a:latin typeface="Century Gothic" panose="020B0502020202020204" pitchFamily="34" charset="0"/>
                          <a:ea typeface="Century Gothic"/>
                          <a:cs typeface="Century Gothic"/>
                          <a:sym typeface="Century Gothic"/>
                        </a:rPr>
                        <a:t>Magnesium oxide</a:t>
                      </a:r>
                      <a:endParaRPr sz="1800" u="none" strike="noStrike" cap="none" dirty="0">
                        <a:latin typeface="Century Gothic" panose="020B0502020202020204" pitchFamily="34" charset="0"/>
                        <a:ea typeface="Century Gothic"/>
                        <a:cs typeface="Century Gothic"/>
                        <a:sym typeface="Century Gothic"/>
                      </a:endParaRPr>
                    </a:p>
                  </a:txBody>
                  <a:tcPr marL="91425" marR="91425" marT="91425" marB="91425">
                    <a:solidFill>
                      <a:srgbClr val="F4C8E2"/>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1800" u="none" strike="noStrike" cap="none" dirty="0">
                          <a:latin typeface="Century Gothic" panose="020B0502020202020204" pitchFamily="34" charset="0"/>
                          <a:ea typeface="Cambria Math" panose="02040503050406030204" pitchFamily="18" charset="0"/>
                          <a:cs typeface="Century Gothic"/>
                          <a:sym typeface="Century Gothic"/>
                        </a:rPr>
                        <a:t>6.0</a:t>
                      </a:r>
                      <a:endParaRPr sz="1800" u="none" strike="noStrike" cap="none" dirty="0">
                        <a:latin typeface="Century Gothic" panose="020B0502020202020204" pitchFamily="34" charset="0"/>
                        <a:ea typeface="Cambria Math" panose="02040503050406030204" pitchFamily="18" charset="0"/>
                        <a:cs typeface="Century Gothic"/>
                        <a:sym typeface="Century Gothic"/>
                      </a:endParaRPr>
                    </a:p>
                  </a:txBody>
                  <a:tcPr marL="91425" marR="91425" marT="91425" marB="91425">
                    <a:solidFill>
                      <a:srgbClr val="F4C8E2"/>
                    </a:solidFill>
                  </a:tcPr>
                </a:tc>
                <a:extLst>
                  <a:ext uri="{0D108BD9-81ED-4DB2-BD59-A6C34878D82A}">
                    <a16:rowId xmlns:a16="http://schemas.microsoft.com/office/drawing/2014/main" val="10002"/>
                  </a:ext>
                </a:extLst>
              </a:tr>
            </a:tbl>
          </a:graphicData>
        </a:graphic>
      </p:graphicFrame>
      <p:sp>
        <p:nvSpPr>
          <p:cNvPr id="5" name="Google Shape;117;p5">
            <a:extLst>
              <a:ext uri="{FF2B5EF4-FFF2-40B4-BE49-F238E27FC236}">
                <a16:creationId xmlns:a16="http://schemas.microsoft.com/office/drawing/2014/main" id="{EE6B518C-1F51-C7CD-F7A0-5BC1E9456E77}"/>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dirty="0">
                <a:solidFill>
                  <a:schemeClr val="lt1"/>
                </a:solidFill>
                <a:latin typeface="Century Gothic"/>
                <a:ea typeface="Century Gothic"/>
                <a:cs typeface="Century Gothic"/>
                <a:sym typeface="Century Gothic"/>
              </a:rPr>
              <a:t>Activity</a:t>
            </a:r>
            <a:endParaRPr sz="2200" b="1" i="0" u="none" strike="noStrike" cap="none" dirty="0">
              <a:solidFill>
                <a:schemeClr val="lt1"/>
              </a:solidFill>
              <a:latin typeface="Century Gothic"/>
              <a:ea typeface="Century Gothic"/>
              <a:cs typeface="Century Gothic"/>
              <a:sym typeface="Century Gothic"/>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8">
          <a:extLst>
            <a:ext uri="{FF2B5EF4-FFF2-40B4-BE49-F238E27FC236}">
              <a16:creationId xmlns:a16="http://schemas.microsoft.com/office/drawing/2014/main" id="{DA1443A6-6556-F2DD-B7E2-D0364B54C654}"/>
            </a:ext>
          </a:extLst>
        </p:cNvPr>
        <p:cNvGrpSpPr/>
        <p:nvPr/>
      </p:nvGrpSpPr>
      <p:grpSpPr>
        <a:xfrm>
          <a:off x="0" y="0"/>
          <a:ext cx="0" cy="0"/>
          <a:chOff x="0" y="0"/>
          <a:chExt cx="0" cy="0"/>
        </a:xfrm>
      </p:grpSpPr>
      <p:sp>
        <p:nvSpPr>
          <p:cNvPr id="139" name="Google Shape;139;g3d1572771aa_0_214">
            <a:extLst>
              <a:ext uri="{FF2B5EF4-FFF2-40B4-BE49-F238E27FC236}">
                <a16:creationId xmlns:a16="http://schemas.microsoft.com/office/drawing/2014/main" id="{E9B155F5-E0C0-39B8-07EB-857A925EB4A2}"/>
              </a:ext>
            </a:extLst>
          </p:cNvPr>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Where did the extra mass come from? Answers</a:t>
            </a:r>
            <a:endParaRPr dirty="0"/>
          </a:p>
        </p:txBody>
      </p:sp>
      <mc:AlternateContent xmlns:mc="http://schemas.openxmlformats.org/markup-compatibility/2006" xmlns:a14="http://schemas.microsoft.com/office/drawing/2010/main">
        <mc:Choice Requires="a14">
          <p:sp>
            <p:nvSpPr>
              <p:cNvPr id="140" name="Google Shape;140;g3d1572771aa_0_214">
                <a:extLst>
                  <a:ext uri="{FF2B5EF4-FFF2-40B4-BE49-F238E27FC236}">
                    <a16:creationId xmlns:a16="http://schemas.microsoft.com/office/drawing/2014/main" id="{D6C46F0B-C383-65B5-5B2F-8EE8352D8806}"/>
                  </a:ext>
                </a:extLst>
              </p:cNvPr>
              <p:cNvSpPr txBox="1">
                <a:spLocks noGrp="1"/>
              </p:cNvSpPr>
              <p:nvPr>
                <p:ph type="body" idx="1"/>
              </p:nvPr>
            </p:nvSpPr>
            <p:spPr>
              <a:xfrm>
                <a:off x="540000" y="1260000"/>
                <a:ext cx="10080000" cy="5040000"/>
              </a:xfrm>
              <a:prstGeom prst="rect">
                <a:avLst/>
              </a:prstGeom>
              <a:noFill/>
              <a:ln>
                <a:noFill/>
              </a:ln>
            </p:spPr>
            <p:txBody>
              <a:bodyPr spcFirstLastPara="1" wrap="square" lIns="0" tIns="0" rIns="0" bIns="0" anchor="t" anchorCtr="0">
                <a:noAutofit/>
              </a:bodyPr>
              <a:lstStyle/>
              <a:p>
                <a:pPr lvl="0" indent="-457200">
                  <a:lnSpc>
                    <a:spcPct val="115000"/>
                  </a:lnSpc>
                  <a:spcBef>
                    <a:spcPts val="1400"/>
                  </a:spcBef>
                  <a:buClr>
                    <a:schemeClr val="accent4"/>
                  </a:buClr>
                  <a:buFont typeface="+mj-lt"/>
                  <a:buAutoNum type="alphaLcParenR"/>
                </a:pPr>
                <a:r>
                  <a:rPr lang="en-GB" dirty="0"/>
                  <a:t> </a:t>
                </a:r>
                <a14:m>
                  <m:oMath xmlns:m="http://schemas.openxmlformats.org/officeDocument/2006/math">
                    <m:r>
                      <m:rPr>
                        <m:sty m:val="p"/>
                      </m:rPr>
                      <a:rPr lang="en-GB" sz="2400" dirty="0">
                        <a:solidFill>
                          <a:srgbClr val="333333"/>
                        </a:solidFill>
                        <a:latin typeface="Cambria Math" panose="02040503050406030204" pitchFamily="18" charset="0"/>
                      </a:rPr>
                      <m:t>magnesium</m:t>
                    </m:r>
                    <m:r>
                      <a:rPr lang="en-GB" sz="2400" dirty="0">
                        <a:solidFill>
                          <a:srgbClr val="333333"/>
                        </a:solidFill>
                        <a:latin typeface="Cambria Math" panose="02040503050406030204" pitchFamily="18" charset="0"/>
                      </a:rPr>
                      <m:t> + </m:t>
                    </m:r>
                    <m:r>
                      <m:rPr>
                        <m:sty m:val="p"/>
                      </m:rPr>
                      <a:rPr lang="en-GB" sz="2400" dirty="0">
                        <a:solidFill>
                          <a:srgbClr val="333333"/>
                        </a:solidFill>
                        <a:latin typeface="Cambria Math" panose="02040503050406030204" pitchFamily="18" charset="0"/>
                      </a:rPr>
                      <m:t>oxygen</m:t>
                    </m:r>
                    <m:r>
                      <a:rPr lang="en-GB" sz="2400" dirty="0">
                        <a:solidFill>
                          <a:srgbClr val="333333"/>
                        </a:solidFill>
                        <a:latin typeface="Cambria Math" panose="02040503050406030204" pitchFamily="18" charset="0"/>
                      </a:rPr>
                      <m:t> → </m:t>
                    </m:r>
                    <m:r>
                      <m:rPr>
                        <m:sty m:val="p"/>
                      </m:rPr>
                      <a:rPr lang="en-GB" sz="2400" dirty="0">
                        <a:solidFill>
                          <a:srgbClr val="333333"/>
                        </a:solidFill>
                        <a:latin typeface="Cambria Math" panose="02040503050406030204" pitchFamily="18" charset="0"/>
                      </a:rPr>
                      <m:t>magnesium</m:t>
                    </m:r>
                    <m:r>
                      <a:rPr lang="en-GB" sz="2400" dirty="0">
                        <a:solidFill>
                          <a:srgbClr val="333333"/>
                        </a:solidFill>
                        <a:latin typeface="Cambria Math" panose="02040503050406030204" pitchFamily="18" charset="0"/>
                      </a:rPr>
                      <m:t> </m:t>
                    </m:r>
                    <m:r>
                      <m:rPr>
                        <m:sty m:val="p"/>
                      </m:rPr>
                      <a:rPr lang="en-GB" sz="2400" dirty="0">
                        <a:solidFill>
                          <a:srgbClr val="333333"/>
                        </a:solidFill>
                        <a:latin typeface="Cambria Math" panose="02040503050406030204" pitchFamily="18" charset="0"/>
                      </a:rPr>
                      <m:t>oxide</m:t>
                    </m:r>
                  </m:oMath>
                </a14:m>
                <a:endParaRPr lang="en-GB" dirty="0"/>
              </a:p>
              <a:p>
                <a:pPr lvl="0" indent="-457200">
                  <a:lnSpc>
                    <a:spcPct val="115000"/>
                  </a:lnSpc>
                  <a:spcBef>
                    <a:spcPts val="1400"/>
                  </a:spcBef>
                  <a:buClr>
                    <a:schemeClr val="accent4"/>
                  </a:buClr>
                  <a:buFont typeface="+mj-lt"/>
                  <a:buAutoNum type="alphaLcParenR" startAt="2"/>
                </a:pPr>
                <a:r>
                  <a:rPr lang="en-GB" sz="2400" dirty="0"/>
                  <a:t>The magnesium reacted with oxygen gas from the surrounding air. Oxygen has mass, so when it combines with magnesium the product is heavier than the magnesium alone. Mass is still conserved; the extra mass came from the oxygen in the air.</a:t>
                </a:r>
                <a:endParaRPr dirty="0"/>
              </a:p>
            </p:txBody>
          </p:sp>
        </mc:Choice>
        <mc:Fallback xmlns="">
          <p:sp>
            <p:nvSpPr>
              <p:cNvPr id="140" name="Google Shape;140;g3d1572771aa_0_214">
                <a:extLst>
                  <a:ext uri="{FF2B5EF4-FFF2-40B4-BE49-F238E27FC236}">
                    <a16:creationId xmlns:a16="http://schemas.microsoft.com/office/drawing/2014/main" id="{D6C46F0B-C383-65B5-5B2F-8EE8352D8806}"/>
                  </a:ext>
                </a:extLst>
              </p:cNvPr>
              <p:cNvSpPr txBox="1">
                <a:spLocks noGrp="1" noRot="1" noChangeAspect="1" noMove="1" noResize="1" noEditPoints="1" noAdjustHandles="1" noChangeArrowheads="1" noChangeShapeType="1" noTextEdit="1"/>
              </p:cNvSpPr>
              <p:nvPr>
                <p:ph type="body" idx="1"/>
              </p:nvPr>
            </p:nvSpPr>
            <p:spPr>
              <a:xfrm>
                <a:off x="540000" y="1260000"/>
                <a:ext cx="10080000" cy="5040000"/>
              </a:xfrm>
              <a:prstGeom prst="rect">
                <a:avLst/>
              </a:prstGeom>
              <a:blipFill>
                <a:blip r:embed="rId3"/>
                <a:stretch>
                  <a:fillRect l="-1694" r="-121"/>
                </a:stretch>
              </a:blipFill>
              <a:ln>
                <a:noFill/>
              </a:ln>
            </p:spPr>
            <p:txBody>
              <a:bodyPr/>
              <a:lstStyle/>
              <a:p>
                <a:r>
                  <a:rPr lang="en-GB">
                    <a:noFill/>
                  </a:rPr>
                  <a:t> </a:t>
                </a:r>
              </a:p>
            </p:txBody>
          </p:sp>
        </mc:Fallback>
      </mc:AlternateContent>
      <p:sp>
        <p:nvSpPr>
          <p:cNvPr id="5" name="Google Shape;117;p5">
            <a:extLst>
              <a:ext uri="{FF2B5EF4-FFF2-40B4-BE49-F238E27FC236}">
                <a16:creationId xmlns:a16="http://schemas.microsoft.com/office/drawing/2014/main" id="{5E2D69D4-6FF2-E0E8-45CF-00AF0E10F8E0}"/>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dirty="0">
                <a:solidFill>
                  <a:schemeClr val="lt1"/>
                </a:solidFill>
                <a:latin typeface="Century Gothic"/>
                <a:ea typeface="Century Gothic"/>
                <a:cs typeface="Century Gothic"/>
                <a:sym typeface="Century Gothic"/>
              </a:rPr>
              <a:t>Answers</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7706555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g3d1572771aa_0_220"/>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a:t>Using a table to count atoms</a:t>
            </a:r>
            <a:endParaRPr/>
          </a:p>
        </p:txBody>
      </p:sp>
      <mc:AlternateContent xmlns:mc="http://schemas.openxmlformats.org/markup-compatibility/2006">
        <mc:Choice xmlns:a14="http://schemas.microsoft.com/office/drawing/2010/main" Requires="a14">
          <p:sp>
            <p:nvSpPr>
              <p:cNvPr id="148" name="Google Shape;148;g3d1572771aa_0_220"/>
              <p:cNvSpPr txBox="1">
                <a:spLocks noGrp="1"/>
              </p:cNvSpPr>
              <p:nvPr>
                <p:ph type="body" idx="1"/>
              </p:nvPr>
            </p:nvSpPr>
            <p:spPr>
              <a:xfrm>
                <a:off x="540000" y="1260000"/>
                <a:ext cx="10598700" cy="50400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accent4"/>
                  </a:buClr>
                  <a:buSzPts val="2200"/>
                  <a:buNone/>
                </a:pPr>
                <a:r>
                  <a:rPr lang="en-GB" dirty="0"/>
                  <a:t>When methane gas burns in oxygen, it produces carbon dioxide and water.</a:t>
                </a:r>
              </a:p>
              <a:p>
                <a:pPr lvl="0" algn="l" rtl="0">
                  <a:lnSpc>
                    <a:spcPct val="100000"/>
                  </a:lnSpc>
                  <a:spcBef>
                    <a:spcPts val="1200"/>
                  </a:spcBef>
                  <a:spcAft>
                    <a:spcPts val="0"/>
                  </a:spcAft>
                  <a:buClr>
                    <a:schemeClr val="accent4"/>
                  </a:buClr>
                  <a:buSzPts val="2200"/>
                  <a:buFont typeface="+mj-lt"/>
                  <a:buAutoNum type="alphaLcParenR"/>
                </a:pPr>
                <a:r>
                  <a:rPr lang="en-GB" dirty="0"/>
                  <a:t>Write a word equation for this chemical reaction</a:t>
                </a:r>
              </a:p>
              <a:p>
                <a:pPr marL="0" lvl="0" indent="0" algn="l" rtl="0">
                  <a:lnSpc>
                    <a:spcPct val="100000"/>
                  </a:lnSpc>
                  <a:spcBef>
                    <a:spcPts val="1200"/>
                  </a:spcBef>
                  <a:spcAft>
                    <a:spcPts val="0"/>
                  </a:spcAft>
                  <a:buSzPts val="2200"/>
                  <a:buNone/>
                </a:pPr>
                <a:r>
                  <a:rPr lang="en-GB" dirty="0"/>
                  <a:t>      A learner writes the symbol equation for this reaction:</a:t>
                </a:r>
              </a:p>
              <a:p>
                <a:pPr marL="457200" lvl="0" indent="0" algn="ctr" rtl="0">
                  <a:lnSpc>
                    <a:spcPct val="100000"/>
                  </a:lnSpc>
                  <a:spcBef>
                    <a:spcPts val="1200"/>
                  </a:spcBef>
                  <a:spcAft>
                    <a:spcPts val="0"/>
                  </a:spcAft>
                  <a:buSzPts val="2200"/>
                  <a:buNone/>
                </a:pPr>
                <a14:m>
                  <m:oMathPara xmlns:m="http://schemas.openxmlformats.org/officeDocument/2006/math">
                    <m:oMath>
                      <m:sSub>
                        <m:sSubPr>
                          <m:ctrlPr>
                            <a:rPr lang="ar-AE" b="0" i="0" smtClean="0">
                              <a:latin typeface="Cambria Math" panose="02040503050406030204" pitchFamily="18" charset="0"/>
                            </a:rPr>
                          </m:ctrlPr>
                        </m:sSubPr>
                        <m:e>
                          <m:r>
                            <m:rPr>
                              <m:sty m:val="p"/>
                            </m:rPr>
                            <a:rPr lang="ar-AE" b="0" i="0" smtClean="0">
                              <a:latin typeface="Cambria Math" panose="02040503050406030204" pitchFamily="18" charset="0"/>
                            </a:rPr>
                            <m:t>C</m:t>
                          </m:r>
                          <m:r>
                            <m:rPr>
                              <m:sty m:val="p"/>
                            </m:rPr>
                            <a:rPr lang="en-GB" b="0" i="0" smtClean="0">
                              <a:latin typeface="Cambria Math" panose="02040503050406030204" pitchFamily="18" charset="0"/>
                            </a:rPr>
                            <m:t>H</m:t>
                          </m:r>
                        </m:e>
                        <m:sub>
                          <m:r>
                            <a:rPr lang="en-GB" b="0" i="0" smtClean="0">
                              <a:latin typeface="Cambria Math" panose="02040503050406030204" pitchFamily="18" charset="0"/>
                            </a:rPr>
                            <m:t>4</m:t>
                          </m:r>
                        </m:sub>
                      </m:sSub>
                      <m:r>
                        <a:rPr lang="en-GB" b="0" i="0" smtClean="0">
                          <a:latin typeface="Cambria Math" panose="02040503050406030204" pitchFamily="18" charset="0"/>
                        </a:rPr>
                        <m:t>+2</m:t>
                      </m:r>
                      <m:sSub>
                        <m:sSubPr>
                          <m:ctrlPr>
                            <a:rPr lang="en-GB" b="0" i="0" smtClean="0">
                              <a:latin typeface="Cambria Math" panose="02040503050406030204" pitchFamily="18" charset="0"/>
                            </a:rPr>
                          </m:ctrlPr>
                        </m:sSubPr>
                        <m:e>
                          <m:r>
                            <m:rPr>
                              <m:sty m:val="p"/>
                            </m:rPr>
                            <a:rPr lang="en-GB" b="0" i="0" smtClean="0">
                              <a:latin typeface="Cambria Math" panose="02040503050406030204" pitchFamily="18" charset="0"/>
                            </a:rPr>
                            <m:t>O</m:t>
                          </m:r>
                        </m:e>
                        <m:sub>
                          <m:r>
                            <a:rPr lang="en-GB" b="0" i="0" smtClean="0">
                              <a:latin typeface="Cambria Math" panose="02040503050406030204" pitchFamily="18" charset="0"/>
                            </a:rPr>
                            <m:t>2</m:t>
                          </m:r>
                        </m:sub>
                      </m:sSub>
                      <m:r>
                        <a:rPr lang="en-GB" b="0" i="0" smtClean="0">
                          <a:latin typeface="Cambria Math" panose="02040503050406030204" pitchFamily="18" charset="0"/>
                          <a:ea typeface="Cambria Math" panose="02040503050406030204" pitchFamily="18" charset="0"/>
                        </a:rPr>
                        <m:t>→ </m:t>
                      </m:r>
                      <m:sSub>
                        <m:sSubPr>
                          <m:ctrlPr>
                            <a:rPr lang="en-GB" b="0" i="0" smtClean="0">
                              <a:latin typeface="Cambria Math" panose="02040503050406030204" pitchFamily="18" charset="0"/>
                              <a:ea typeface="Cambria Math" panose="02040503050406030204" pitchFamily="18" charset="0"/>
                            </a:rPr>
                          </m:ctrlPr>
                        </m:sSubPr>
                        <m:e>
                          <m:r>
                            <m:rPr>
                              <m:sty m:val="p"/>
                            </m:rPr>
                            <a:rPr lang="en-GB" b="0" i="0" smtClean="0">
                              <a:latin typeface="Cambria Math" panose="02040503050406030204" pitchFamily="18" charset="0"/>
                              <a:ea typeface="Cambria Math" panose="02040503050406030204" pitchFamily="18" charset="0"/>
                            </a:rPr>
                            <m:t>CO</m:t>
                          </m:r>
                        </m:e>
                        <m:sub>
                          <m:r>
                            <a:rPr lang="en-GB" b="0" i="0" smtClean="0">
                              <a:latin typeface="Cambria Math" panose="02040503050406030204" pitchFamily="18" charset="0"/>
                              <a:ea typeface="Cambria Math" panose="02040503050406030204" pitchFamily="18" charset="0"/>
                            </a:rPr>
                            <m:t>2</m:t>
                          </m:r>
                        </m:sub>
                      </m:sSub>
                      <m:r>
                        <a:rPr lang="en-GB" b="0" i="0" smtClean="0">
                          <a:latin typeface="Cambria Math" panose="02040503050406030204" pitchFamily="18" charset="0"/>
                          <a:ea typeface="Cambria Math" panose="02040503050406030204" pitchFamily="18" charset="0"/>
                        </a:rPr>
                        <m:t>+2</m:t>
                      </m:r>
                      <m:sSub>
                        <m:sSubPr>
                          <m:ctrlPr>
                            <a:rPr lang="en-GB" b="0" i="0" smtClean="0">
                              <a:latin typeface="Cambria Math" panose="02040503050406030204" pitchFamily="18" charset="0"/>
                              <a:ea typeface="Cambria Math" panose="02040503050406030204" pitchFamily="18" charset="0"/>
                            </a:rPr>
                          </m:ctrlPr>
                        </m:sSubPr>
                        <m:e>
                          <m:r>
                            <m:rPr>
                              <m:sty m:val="p"/>
                            </m:rPr>
                            <a:rPr lang="en-GB" b="0" i="0" smtClean="0">
                              <a:latin typeface="Cambria Math" panose="02040503050406030204" pitchFamily="18" charset="0"/>
                              <a:ea typeface="Cambria Math" panose="02040503050406030204" pitchFamily="18" charset="0"/>
                            </a:rPr>
                            <m:t>H</m:t>
                          </m:r>
                        </m:e>
                        <m:sub>
                          <m:r>
                            <a:rPr lang="en-GB" b="0" i="0" smtClean="0">
                              <a:latin typeface="Cambria Math" panose="02040503050406030204" pitchFamily="18" charset="0"/>
                              <a:ea typeface="Cambria Math" panose="02040503050406030204" pitchFamily="18" charset="0"/>
                            </a:rPr>
                            <m:t>2</m:t>
                          </m:r>
                        </m:sub>
                      </m:sSub>
                      <m:r>
                        <m:rPr>
                          <m:sty m:val="p"/>
                        </m:rPr>
                        <a:rPr lang="en-GB" b="0" i="0" smtClean="0">
                          <a:latin typeface="Cambria Math" panose="02040503050406030204" pitchFamily="18" charset="0"/>
                          <a:ea typeface="Cambria Math" panose="02040503050406030204" pitchFamily="18" charset="0"/>
                        </a:rPr>
                        <m:t>O</m:t>
                      </m:r>
                    </m:oMath>
                  </m:oMathPara>
                </a14:m>
                <a:endParaRPr lang="en-GB" dirty="0"/>
              </a:p>
              <a:p>
                <a:pPr lvl="0" algn="l" rtl="0">
                  <a:lnSpc>
                    <a:spcPct val="100000"/>
                  </a:lnSpc>
                  <a:spcBef>
                    <a:spcPts val="1200"/>
                  </a:spcBef>
                  <a:spcAft>
                    <a:spcPts val="0"/>
                  </a:spcAft>
                  <a:buClr>
                    <a:schemeClr val="accent4"/>
                  </a:buClr>
                  <a:buSzPts val="2200"/>
                  <a:buFont typeface="+mj-lt"/>
                  <a:buAutoNum type="alphaLcParenR" startAt="2"/>
                </a:pPr>
                <a:r>
                  <a:rPr lang="en-GB" dirty="0"/>
                  <a:t>Count the atoms on each side of the equation and complete the table below:</a:t>
                </a:r>
              </a:p>
              <a:p>
                <a:pPr lvl="0" algn="l" rtl="0">
                  <a:lnSpc>
                    <a:spcPct val="100000"/>
                  </a:lnSpc>
                  <a:spcBef>
                    <a:spcPts val="1200"/>
                  </a:spcBef>
                  <a:spcAft>
                    <a:spcPts val="0"/>
                  </a:spcAft>
                  <a:buClr>
                    <a:schemeClr val="accent4"/>
                  </a:buClr>
                  <a:buSzPts val="2200"/>
                  <a:buFont typeface="+mj-lt"/>
                  <a:buAutoNum type="alphaLcParenR" startAt="2"/>
                </a:pPr>
                <a:endParaRPr lang="en-GB" dirty="0"/>
              </a:p>
              <a:p>
                <a:pPr marL="457200" lvl="0" indent="0" algn="l" rtl="0">
                  <a:lnSpc>
                    <a:spcPct val="100000"/>
                  </a:lnSpc>
                  <a:spcBef>
                    <a:spcPts val="1200"/>
                  </a:spcBef>
                  <a:spcAft>
                    <a:spcPts val="0"/>
                  </a:spcAft>
                  <a:buSzPts val="2200"/>
                  <a:buNone/>
                </a:pPr>
                <a:endParaRPr lang="en-GB" dirty="0"/>
              </a:p>
              <a:p>
                <a:pPr marL="457200" lvl="0" indent="0" algn="l" rtl="0">
                  <a:lnSpc>
                    <a:spcPct val="100000"/>
                  </a:lnSpc>
                  <a:spcBef>
                    <a:spcPts val="1200"/>
                  </a:spcBef>
                  <a:spcAft>
                    <a:spcPts val="0"/>
                  </a:spcAft>
                  <a:buSzPts val="2200"/>
                  <a:buNone/>
                </a:pPr>
                <a:endParaRPr lang="en-GB" dirty="0"/>
              </a:p>
              <a:p>
                <a:pPr marL="457200" lvl="0" indent="0" algn="l" rtl="0">
                  <a:lnSpc>
                    <a:spcPct val="100000"/>
                  </a:lnSpc>
                  <a:spcBef>
                    <a:spcPts val="1200"/>
                  </a:spcBef>
                  <a:spcAft>
                    <a:spcPts val="0"/>
                  </a:spcAft>
                  <a:buSzPts val="2200"/>
                  <a:buNone/>
                </a:pPr>
                <a:endParaRPr lang="en-GB" dirty="0"/>
              </a:p>
              <a:p>
                <a:pPr marL="457200" lvl="0" indent="0" algn="l" rtl="0">
                  <a:lnSpc>
                    <a:spcPct val="100000"/>
                  </a:lnSpc>
                  <a:spcBef>
                    <a:spcPts val="1200"/>
                  </a:spcBef>
                  <a:spcAft>
                    <a:spcPts val="0"/>
                  </a:spcAft>
                  <a:buSzPts val="2200"/>
                  <a:buNone/>
                </a:pPr>
                <a:endParaRPr lang="en-GB" sz="800" dirty="0"/>
              </a:p>
              <a:p>
                <a:pPr lvl="0" algn="l" rtl="0">
                  <a:lnSpc>
                    <a:spcPct val="100000"/>
                  </a:lnSpc>
                  <a:spcBef>
                    <a:spcPts val="1200"/>
                  </a:spcBef>
                  <a:spcAft>
                    <a:spcPts val="0"/>
                  </a:spcAft>
                  <a:buClr>
                    <a:schemeClr val="accent4"/>
                  </a:buClr>
                  <a:buSzPts val="2200"/>
                  <a:buFont typeface="+mj-lt"/>
                  <a:buAutoNum type="alphaLcParenR" startAt="3"/>
                </a:pPr>
                <a:r>
                  <a:rPr lang="en-GB" dirty="0"/>
                  <a:t>Is the symbol equation balanced?</a:t>
                </a:r>
                <a:endParaRPr dirty="0"/>
              </a:p>
            </p:txBody>
          </p:sp>
        </mc:Choice>
        <mc:Fallback>
          <p:sp>
            <p:nvSpPr>
              <p:cNvPr id="148" name="Google Shape;148;g3d1572771aa_0_220"/>
              <p:cNvSpPr txBox="1">
                <a:spLocks noGrp="1" noRot="1" noChangeAspect="1" noMove="1" noResize="1" noEditPoints="1" noAdjustHandles="1" noChangeArrowheads="1" noChangeShapeType="1" noTextEdit="1"/>
              </p:cNvSpPr>
              <p:nvPr>
                <p:ph type="body" idx="1"/>
              </p:nvPr>
            </p:nvSpPr>
            <p:spPr>
              <a:xfrm>
                <a:off x="540000" y="1260000"/>
                <a:ext cx="10598700" cy="5040000"/>
              </a:xfrm>
              <a:prstGeom prst="rect">
                <a:avLst/>
              </a:prstGeom>
              <a:blipFill>
                <a:blip r:embed="rId3"/>
                <a:stretch>
                  <a:fillRect l="-1611" t="-1816" b="-6295"/>
                </a:stretch>
              </a:blipFill>
              <a:ln>
                <a:noFill/>
              </a:ln>
            </p:spPr>
            <p:txBody>
              <a:bodyPr/>
              <a:lstStyle/>
              <a:p>
                <a:r>
                  <a:rPr lang="en-GB">
                    <a:noFill/>
                  </a:rPr>
                  <a:t> </a:t>
                </a:r>
              </a:p>
            </p:txBody>
          </p:sp>
        </mc:Fallback>
      </mc:AlternateContent>
      <p:graphicFrame>
        <p:nvGraphicFramePr>
          <p:cNvPr id="149" name="Google Shape;149;g3d1572771aa_0_220"/>
          <p:cNvGraphicFramePr/>
          <p:nvPr>
            <p:extLst>
              <p:ext uri="{D42A27DB-BD31-4B8C-83A1-F6EECF244321}">
                <p14:modId xmlns:p14="http://schemas.microsoft.com/office/powerpoint/2010/main" val="409358678"/>
              </p:ext>
            </p:extLst>
          </p:nvPr>
        </p:nvGraphicFramePr>
        <p:xfrm>
          <a:off x="1004609" y="3949787"/>
          <a:ext cx="9782026" cy="1936600"/>
        </p:xfrm>
        <a:graphic>
          <a:graphicData uri="http://schemas.openxmlformats.org/drawingml/2006/table">
            <a:tbl>
              <a:tblPr firstRow="1">
                <a:noFill/>
                <a:tableStyleId>{49DCA74C-0954-41EC-8B64-D6E8CC0CCEB0}</a:tableStyleId>
              </a:tblPr>
              <a:tblGrid>
                <a:gridCol w="1682174">
                  <a:extLst>
                    <a:ext uri="{9D8B030D-6E8A-4147-A177-3AD203B41FA5}">
                      <a16:colId xmlns:a16="http://schemas.microsoft.com/office/drawing/2014/main" val="20000"/>
                    </a:ext>
                  </a:extLst>
                </a:gridCol>
                <a:gridCol w="4049926">
                  <a:extLst>
                    <a:ext uri="{9D8B030D-6E8A-4147-A177-3AD203B41FA5}">
                      <a16:colId xmlns:a16="http://schemas.microsoft.com/office/drawing/2014/main" val="20001"/>
                    </a:ext>
                  </a:extLst>
                </a:gridCol>
                <a:gridCol w="4049926">
                  <a:extLst>
                    <a:ext uri="{9D8B030D-6E8A-4147-A177-3AD203B41FA5}">
                      <a16:colId xmlns:a16="http://schemas.microsoft.com/office/drawing/2014/main" val="20002"/>
                    </a:ext>
                  </a:extLst>
                </a:gridCol>
              </a:tblGrid>
              <a:tr h="473650">
                <a:tc>
                  <a:txBody>
                    <a:bodyPr/>
                    <a:lstStyle/>
                    <a:p>
                      <a:pPr marL="0" marR="0" lvl="0" indent="0" algn="ctr" rtl="0">
                        <a:lnSpc>
                          <a:spcPct val="100000"/>
                        </a:lnSpc>
                        <a:spcBef>
                          <a:spcPts val="0"/>
                        </a:spcBef>
                        <a:spcAft>
                          <a:spcPts val="0"/>
                        </a:spcAft>
                        <a:buClr>
                          <a:srgbClr val="000000"/>
                        </a:buClr>
                        <a:buSzPts val="1400"/>
                        <a:buFont typeface="Arial"/>
                        <a:buNone/>
                      </a:pPr>
                      <a:r>
                        <a:rPr lang="en-GB" sz="1800" b="1" u="none" strike="noStrike" cap="none" dirty="0">
                          <a:solidFill>
                            <a:schemeClr val="bg1"/>
                          </a:solidFill>
                          <a:latin typeface="Century Gothic"/>
                          <a:ea typeface="Century Gothic"/>
                          <a:cs typeface="Century Gothic"/>
                          <a:sym typeface="Century Gothic"/>
                        </a:rPr>
                        <a:t>Element</a:t>
                      </a:r>
                      <a:endParaRPr sz="1800" b="1" u="none" strike="noStrike" cap="none"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1800" b="1" u="none" strike="noStrike" cap="none" dirty="0">
                          <a:solidFill>
                            <a:schemeClr val="bg1"/>
                          </a:solidFill>
                          <a:latin typeface="Century Gothic"/>
                          <a:ea typeface="Century Gothic"/>
                          <a:cs typeface="Century Gothic"/>
                          <a:sym typeface="Century Gothic"/>
                        </a:rPr>
                        <a:t>Number of atoms on the left side</a:t>
                      </a:r>
                      <a:endParaRPr sz="1800" b="1" u="none" strike="noStrike" cap="none"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1800" b="1" u="none" strike="noStrike" cap="none" dirty="0">
                          <a:solidFill>
                            <a:schemeClr val="bg1"/>
                          </a:solidFill>
                          <a:latin typeface="Century Gothic"/>
                          <a:ea typeface="Century Gothic"/>
                          <a:cs typeface="Century Gothic"/>
                          <a:sym typeface="Century Gothic"/>
                        </a:rPr>
                        <a:t>Number of atoms on the right side</a:t>
                      </a:r>
                      <a:endParaRPr sz="1800" b="1" u="none" strike="noStrike" cap="none"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extLst>
                  <a:ext uri="{0D108BD9-81ED-4DB2-BD59-A6C34878D82A}">
                    <a16:rowId xmlns:a16="http://schemas.microsoft.com/office/drawing/2014/main" val="10000"/>
                  </a:ext>
                </a:extLst>
              </a:tr>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2000" u="none" strike="noStrike" cap="none" dirty="0">
                          <a:latin typeface="Cambria Math" panose="02040503050406030204" pitchFamily="18" charset="0"/>
                          <a:ea typeface="Cambria Math" panose="02040503050406030204" pitchFamily="18" charset="0"/>
                          <a:cs typeface="Century Gothic"/>
                          <a:sym typeface="Century Gothic"/>
                        </a:rPr>
                        <a:t>C</a:t>
                      </a:r>
                      <a:endParaRPr sz="2000" u="none" strike="noStrike" cap="none" dirty="0">
                        <a:latin typeface="Cambria Math" panose="02040503050406030204" pitchFamily="18" charset="0"/>
                        <a:ea typeface="Cambria Math" panose="02040503050406030204" pitchFamily="18" charset="0"/>
                        <a:cs typeface="Century Gothic"/>
                        <a:sym typeface="Century Gothic"/>
                      </a:endParaRPr>
                    </a:p>
                  </a:txBody>
                  <a:tcPr marL="91425" marR="91425" marT="91425" marB="91425">
                    <a:solidFill>
                      <a:srgbClr val="F4C8E2"/>
                    </a:solidFill>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dirty="0">
                        <a:latin typeface="Century Gothic"/>
                        <a:ea typeface="Century Gothic"/>
                        <a:cs typeface="Century Gothic"/>
                        <a:sym typeface="Century Gothic"/>
                      </a:endParaRPr>
                    </a:p>
                  </a:txBody>
                  <a:tcPr marL="91425" marR="91425" marT="91425" marB="91425">
                    <a:solidFill>
                      <a:srgbClr val="F4C8E2"/>
                    </a:solidFill>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dirty="0">
                        <a:latin typeface="Century Gothic"/>
                        <a:ea typeface="Century Gothic"/>
                        <a:cs typeface="Century Gothic"/>
                        <a:sym typeface="Century Gothic"/>
                      </a:endParaRPr>
                    </a:p>
                  </a:txBody>
                  <a:tcPr marL="91425" marR="91425" marT="91425" marB="91425">
                    <a:solidFill>
                      <a:srgbClr val="F4C8E2"/>
                    </a:solidFill>
                  </a:tcPr>
                </a:tc>
                <a:extLst>
                  <a:ext uri="{0D108BD9-81ED-4DB2-BD59-A6C34878D82A}">
                    <a16:rowId xmlns:a16="http://schemas.microsoft.com/office/drawing/2014/main" val="10001"/>
                  </a:ext>
                </a:extLst>
              </a:tr>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2000" u="none" strike="noStrike" cap="none" dirty="0">
                          <a:latin typeface="Cambria Math" panose="02040503050406030204" pitchFamily="18" charset="0"/>
                          <a:ea typeface="Cambria Math" panose="02040503050406030204" pitchFamily="18" charset="0"/>
                          <a:cs typeface="Century Gothic"/>
                          <a:sym typeface="Century Gothic"/>
                        </a:rPr>
                        <a:t>H</a:t>
                      </a:r>
                      <a:endParaRPr sz="2000" u="none" strike="noStrike" cap="none" dirty="0">
                        <a:latin typeface="Cambria Math" panose="02040503050406030204" pitchFamily="18" charset="0"/>
                        <a:ea typeface="Cambria Math" panose="02040503050406030204" pitchFamily="18" charset="0"/>
                        <a:cs typeface="Century Gothic"/>
                        <a:sym typeface="Century Gothic"/>
                      </a:endParaRPr>
                    </a:p>
                  </a:txBody>
                  <a:tcPr marL="91425" marR="91425" marT="91425" marB="91425">
                    <a:solidFill>
                      <a:srgbClr val="F4C8E2"/>
                    </a:solidFill>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dirty="0">
                        <a:latin typeface="Century Gothic"/>
                        <a:ea typeface="Century Gothic"/>
                        <a:cs typeface="Century Gothic"/>
                        <a:sym typeface="Century Gothic"/>
                      </a:endParaRPr>
                    </a:p>
                  </a:txBody>
                  <a:tcPr marL="91425" marR="91425" marT="91425" marB="91425">
                    <a:solidFill>
                      <a:srgbClr val="F4C8E2"/>
                    </a:solidFill>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dirty="0">
                        <a:latin typeface="Century Gothic"/>
                        <a:ea typeface="Century Gothic"/>
                        <a:cs typeface="Century Gothic"/>
                        <a:sym typeface="Century Gothic"/>
                      </a:endParaRPr>
                    </a:p>
                  </a:txBody>
                  <a:tcPr marL="91425" marR="91425" marT="91425" marB="91425">
                    <a:solidFill>
                      <a:srgbClr val="F4C8E2"/>
                    </a:solidFill>
                  </a:tcPr>
                </a:tc>
                <a:extLst>
                  <a:ext uri="{0D108BD9-81ED-4DB2-BD59-A6C34878D82A}">
                    <a16:rowId xmlns:a16="http://schemas.microsoft.com/office/drawing/2014/main" val="10002"/>
                  </a:ext>
                </a:extLst>
              </a:tr>
              <a:tr h="0">
                <a:tc>
                  <a:txBody>
                    <a:bodyPr/>
                    <a:lstStyle/>
                    <a:p>
                      <a:pPr marL="0" marR="0" lvl="0" indent="0" algn="ctr" rtl="0">
                        <a:lnSpc>
                          <a:spcPct val="100000"/>
                        </a:lnSpc>
                        <a:spcBef>
                          <a:spcPts val="0"/>
                        </a:spcBef>
                        <a:spcAft>
                          <a:spcPts val="0"/>
                        </a:spcAft>
                        <a:buClr>
                          <a:srgbClr val="000000"/>
                        </a:buClr>
                        <a:buSzPts val="1400"/>
                        <a:buFont typeface="Arial"/>
                        <a:buNone/>
                      </a:pPr>
                      <a:r>
                        <a:rPr lang="en-GB" sz="2000" u="none" strike="noStrike" cap="none" dirty="0">
                          <a:latin typeface="Cambria Math" panose="02040503050406030204" pitchFamily="18" charset="0"/>
                          <a:ea typeface="Cambria Math" panose="02040503050406030204" pitchFamily="18" charset="0"/>
                          <a:cs typeface="Century Gothic"/>
                          <a:sym typeface="Century Gothic"/>
                        </a:rPr>
                        <a:t>O</a:t>
                      </a:r>
                      <a:endParaRPr sz="2000" u="none" strike="noStrike" cap="none" dirty="0">
                        <a:latin typeface="Cambria Math" panose="02040503050406030204" pitchFamily="18" charset="0"/>
                        <a:ea typeface="Cambria Math" panose="02040503050406030204" pitchFamily="18" charset="0"/>
                        <a:cs typeface="Century Gothic"/>
                        <a:sym typeface="Century Gothic"/>
                      </a:endParaRPr>
                    </a:p>
                  </a:txBody>
                  <a:tcPr marL="91425" marR="91425" marT="91425" marB="91425">
                    <a:solidFill>
                      <a:srgbClr val="F4C8E2"/>
                    </a:solidFill>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dirty="0">
                        <a:latin typeface="Century Gothic"/>
                        <a:ea typeface="Century Gothic"/>
                        <a:cs typeface="Century Gothic"/>
                        <a:sym typeface="Century Gothic"/>
                      </a:endParaRPr>
                    </a:p>
                  </a:txBody>
                  <a:tcPr marL="91425" marR="91425" marT="91425" marB="91425">
                    <a:solidFill>
                      <a:srgbClr val="F4C8E2"/>
                    </a:solidFill>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dirty="0">
                        <a:latin typeface="Century Gothic"/>
                        <a:ea typeface="Century Gothic"/>
                        <a:cs typeface="Century Gothic"/>
                        <a:sym typeface="Century Gothic"/>
                      </a:endParaRPr>
                    </a:p>
                  </a:txBody>
                  <a:tcPr marL="91425" marR="91425" marT="91425" marB="91425">
                    <a:solidFill>
                      <a:srgbClr val="F4C8E2"/>
                    </a:solidFill>
                  </a:tcPr>
                </a:tc>
                <a:extLst>
                  <a:ext uri="{0D108BD9-81ED-4DB2-BD59-A6C34878D82A}">
                    <a16:rowId xmlns:a16="http://schemas.microsoft.com/office/drawing/2014/main" val="10003"/>
                  </a:ext>
                </a:extLst>
              </a:tr>
            </a:tbl>
          </a:graphicData>
        </a:graphic>
      </p:graphicFrame>
      <p:sp>
        <p:nvSpPr>
          <p:cNvPr id="4" name="Google Shape;117;p5">
            <a:extLst>
              <a:ext uri="{FF2B5EF4-FFF2-40B4-BE49-F238E27FC236}">
                <a16:creationId xmlns:a16="http://schemas.microsoft.com/office/drawing/2014/main" id="{CA8DACB6-C33F-CCE0-1AE4-141687D1330E}"/>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dirty="0">
                <a:solidFill>
                  <a:schemeClr val="lt1"/>
                </a:solidFill>
                <a:latin typeface="Century Gothic"/>
                <a:ea typeface="Century Gothic"/>
                <a:cs typeface="Century Gothic"/>
                <a:sym typeface="Century Gothic"/>
              </a:rPr>
              <a:t>Activity</a:t>
            </a:r>
            <a:endParaRPr sz="2200" b="1" i="0" u="none" strike="noStrike" cap="none" dirty="0">
              <a:solidFill>
                <a:schemeClr val="lt1"/>
              </a:solidFill>
              <a:latin typeface="Century Gothic"/>
              <a:ea typeface="Century Gothic"/>
              <a:cs typeface="Century Gothic"/>
              <a:sym typeface="Century Gothic"/>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6">
          <a:extLst>
            <a:ext uri="{FF2B5EF4-FFF2-40B4-BE49-F238E27FC236}">
              <a16:creationId xmlns:a16="http://schemas.microsoft.com/office/drawing/2014/main" id="{ACE3EBF3-4794-26ED-D23B-3BDCAC7BE479}"/>
            </a:ext>
          </a:extLst>
        </p:cNvPr>
        <p:cNvGrpSpPr/>
        <p:nvPr/>
      </p:nvGrpSpPr>
      <p:grpSpPr>
        <a:xfrm>
          <a:off x="0" y="0"/>
          <a:ext cx="0" cy="0"/>
          <a:chOff x="0" y="0"/>
          <a:chExt cx="0" cy="0"/>
        </a:xfrm>
      </p:grpSpPr>
      <p:sp>
        <p:nvSpPr>
          <p:cNvPr id="147" name="Google Shape;147;g3d1572771aa_0_220">
            <a:extLst>
              <a:ext uri="{FF2B5EF4-FFF2-40B4-BE49-F238E27FC236}">
                <a16:creationId xmlns:a16="http://schemas.microsoft.com/office/drawing/2014/main" id="{0D9A53B9-C0B6-FE4F-71E4-4DD4B43E6EE9}"/>
              </a:ext>
            </a:extLst>
          </p:cNvPr>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Using a table to count atoms – answers </a:t>
            </a:r>
            <a:endParaRPr dirty="0"/>
          </a:p>
        </p:txBody>
      </p:sp>
      <mc:AlternateContent xmlns:mc="http://schemas.openxmlformats.org/markup-compatibility/2006">
        <mc:Choice xmlns:a14="http://schemas.microsoft.com/office/drawing/2010/main" Requires="a14">
          <p:sp>
            <p:nvSpPr>
              <p:cNvPr id="148" name="Google Shape;148;g3d1572771aa_0_220">
                <a:extLst>
                  <a:ext uri="{FF2B5EF4-FFF2-40B4-BE49-F238E27FC236}">
                    <a16:creationId xmlns:a16="http://schemas.microsoft.com/office/drawing/2014/main" id="{5CF08B15-BF16-EDF1-A86E-6CDD538660A3}"/>
                  </a:ext>
                </a:extLst>
              </p:cNvPr>
              <p:cNvSpPr txBox="1">
                <a:spLocks noGrp="1"/>
              </p:cNvSpPr>
              <p:nvPr>
                <p:ph type="body" idx="1"/>
              </p:nvPr>
            </p:nvSpPr>
            <p:spPr>
              <a:xfrm>
                <a:off x="540000" y="1260000"/>
                <a:ext cx="10598700" cy="5040000"/>
              </a:xfrm>
              <a:prstGeom prst="rect">
                <a:avLst/>
              </a:prstGeom>
              <a:noFill/>
              <a:ln>
                <a:noFill/>
              </a:ln>
            </p:spPr>
            <p:txBody>
              <a:bodyPr spcFirstLastPara="1" wrap="square" lIns="0" tIns="0" rIns="0" bIns="0" anchor="t" anchorCtr="0">
                <a:noAutofit/>
              </a:bodyPr>
              <a:lstStyle/>
              <a:p>
                <a:pPr>
                  <a:spcBef>
                    <a:spcPts val="1200"/>
                  </a:spcBef>
                  <a:buClr>
                    <a:schemeClr val="accent4"/>
                  </a:buClr>
                  <a:buFont typeface="+mj-lt"/>
                  <a:buAutoNum type="alphaLcParenR"/>
                </a:pPr>
                <a:r>
                  <a:rPr lang="en-GB" dirty="0"/>
                  <a:t> </a:t>
                </a:r>
                <a14:m>
                  <m:oMath xmlns:m="http://schemas.openxmlformats.org/officeDocument/2006/math">
                    <m:r>
                      <m:rPr>
                        <m:sty m:val="p"/>
                      </m:rPr>
                      <a:rPr lang="en-GB" dirty="0">
                        <a:latin typeface="Cambria Math" panose="02040503050406030204" pitchFamily="18" charset="0"/>
                      </a:rPr>
                      <m:t>methane</m:t>
                    </m:r>
                    <m:r>
                      <a:rPr lang="en-GB" dirty="0">
                        <a:latin typeface="Cambria Math" panose="02040503050406030204" pitchFamily="18" charset="0"/>
                      </a:rPr>
                      <m:t> + </m:t>
                    </m:r>
                    <m:r>
                      <m:rPr>
                        <m:sty m:val="p"/>
                      </m:rPr>
                      <a:rPr lang="en-GB" dirty="0">
                        <a:latin typeface="Cambria Math" panose="02040503050406030204" pitchFamily="18" charset="0"/>
                      </a:rPr>
                      <m:t>oxygen</m:t>
                    </m:r>
                    <m:r>
                      <a:rPr lang="en-GB" dirty="0">
                        <a:latin typeface="Cambria Math" panose="02040503050406030204" pitchFamily="18" charset="0"/>
                      </a:rPr>
                      <m:t> → </m:t>
                    </m:r>
                    <m:r>
                      <m:rPr>
                        <m:sty m:val="p"/>
                      </m:rPr>
                      <a:rPr lang="en-GB" dirty="0">
                        <a:latin typeface="Cambria Math" panose="02040503050406030204" pitchFamily="18" charset="0"/>
                      </a:rPr>
                      <m:t>carbon</m:t>
                    </m:r>
                    <m:r>
                      <a:rPr lang="en-GB" dirty="0">
                        <a:latin typeface="Cambria Math" panose="02040503050406030204" pitchFamily="18" charset="0"/>
                      </a:rPr>
                      <m:t> </m:t>
                    </m:r>
                    <m:r>
                      <m:rPr>
                        <m:sty m:val="p"/>
                      </m:rPr>
                      <a:rPr lang="en-GB" dirty="0">
                        <a:latin typeface="Cambria Math" panose="02040503050406030204" pitchFamily="18" charset="0"/>
                      </a:rPr>
                      <m:t>dioxide</m:t>
                    </m:r>
                    <m:r>
                      <a:rPr lang="en-GB" dirty="0">
                        <a:latin typeface="Cambria Math" panose="02040503050406030204" pitchFamily="18" charset="0"/>
                      </a:rPr>
                      <m:t> + </m:t>
                    </m:r>
                    <m:r>
                      <m:rPr>
                        <m:sty m:val="p"/>
                      </m:rPr>
                      <a:rPr lang="en-GB" dirty="0">
                        <a:latin typeface="Cambria Math" panose="02040503050406030204" pitchFamily="18" charset="0"/>
                      </a:rPr>
                      <m:t>water</m:t>
                    </m:r>
                  </m:oMath>
                </a14:m>
                <a:endParaRPr lang="en-GB" dirty="0"/>
              </a:p>
              <a:p>
                <a:pPr lvl="0" algn="l" rtl="0">
                  <a:lnSpc>
                    <a:spcPct val="100000"/>
                  </a:lnSpc>
                  <a:spcBef>
                    <a:spcPts val="1200"/>
                  </a:spcBef>
                  <a:spcAft>
                    <a:spcPts val="0"/>
                  </a:spcAft>
                  <a:buClr>
                    <a:schemeClr val="accent4"/>
                  </a:buClr>
                  <a:buSzPts val="2200"/>
                  <a:buFont typeface="+mj-lt"/>
                  <a:buAutoNum type="alphaLcParenR" startAt="2"/>
                </a:pPr>
                <a:r>
                  <a:rPr lang="en-GB" dirty="0"/>
                  <a:t> </a:t>
                </a:r>
              </a:p>
              <a:p>
                <a:pPr marL="457200" lvl="0" indent="0" algn="l" rtl="0">
                  <a:lnSpc>
                    <a:spcPct val="100000"/>
                  </a:lnSpc>
                  <a:spcBef>
                    <a:spcPts val="1200"/>
                  </a:spcBef>
                  <a:spcAft>
                    <a:spcPts val="0"/>
                  </a:spcAft>
                  <a:buSzPts val="2200"/>
                  <a:buNone/>
                </a:pPr>
                <a:endParaRPr lang="en-GB" dirty="0"/>
              </a:p>
              <a:p>
                <a:pPr marL="457200" lvl="0" indent="0" algn="l" rtl="0">
                  <a:lnSpc>
                    <a:spcPct val="100000"/>
                  </a:lnSpc>
                  <a:spcBef>
                    <a:spcPts val="1200"/>
                  </a:spcBef>
                  <a:spcAft>
                    <a:spcPts val="0"/>
                  </a:spcAft>
                  <a:buSzPts val="2200"/>
                  <a:buNone/>
                </a:pPr>
                <a:endParaRPr lang="en-GB" dirty="0"/>
              </a:p>
              <a:p>
                <a:pPr marL="457200" lvl="0" indent="0" algn="l" rtl="0">
                  <a:lnSpc>
                    <a:spcPct val="100000"/>
                  </a:lnSpc>
                  <a:spcBef>
                    <a:spcPts val="1200"/>
                  </a:spcBef>
                  <a:spcAft>
                    <a:spcPts val="0"/>
                  </a:spcAft>
                  <a:buSzPts val="2200"/>
                  <a:buNone/>
                </a:pPr>
                <a:endParaRPr lang="en-GB" dirty="0"/>
              </a:p>
              <a:p>
                <a:pPr lvl="0" algn="l" rtl="0">
                  <a:lnSpc>
                    <a:spcPct val="100000"/>
                  </a:lnSpc>
                  <a:spcBef>
                    <a:spcPts val="1800"/>
                  </a:spcBef>
                  <a:spcAft>
                    <a:spcPts val="0"/>
                  </a:spcAft>
                  <a:buClr>
                    <a:schemeClr val="accent4"/>
                  </a:buClr>
                  <a:buSzPts val="2200"/>
                  <a:buFont typeface="+mj-lt"/>
                  <a:buAutoNum type="alphaLcParenR" startAt="3"/>
                </a:pPr>
                <a:r>
                  <a:rPr lang="en-GB" dirty="0"/>
                  <a:t>Yes, the symbol equation is balanced. </a:t>
                </a:r>
                <a:endParaRPr dirty="0"/>
              </a:p>
            </p:txBody>
          </p:sp>
        </mc:Choice>
        <mc:Fallback>
          <p:sp>
            <p:nvSpPr>
              <p:cNvPr id="148" name="Google Shape;148;g3d1572771aa_0_220">
                <a:extLst>
                  <a:ext uri="{FF2B5EF4-FFF2-40B4-BE49-F238E27FC236}">
                    <a16:creationId xmlns:a16="http://schemas.microsoft.com/office/drawing/2014/main" id="{5CF08B15-BF16-EDF1-A86E-6CDD538660A3}"/>
                  </a:ext>
                </a:extLst>
              </p:cNvPr>
              <p:cNvSpPr txBox="1">
                <a:spLocks noGrp="1" noRot="1" noChangeAspect="1" noMove="1" noResize="1" noEditPoints="1" noAdjustHandles="1" noChangeArrowheads="1" noChangeShapeType="1" noTextEdit="1"/>
              </p:cNvSpPr>
              <p:nvPr>
                <p:ph type="body" idx="1"/>
              </p:nvPr>
            </p:nvSpPr>
            <p:spPr>
              <a:xfrm>
                <a:off x="540000" y="1260000"/>
                <a:ext cx="10598700" cy="5040000"/>
              </a:xfrm>
              <a:prstGeom prst="rect">
                <a:avLst/>
              </a:prstGeom>
              <a:blipFill>
                <a:blip r:embed="rId3"/>
                <a:stretch>
                  <a:fillRect l="-748"/>
                </a:stretch>
              </a:blipFill>
              <a:ln>
                <a:noFill/>
              </a:ln>
            </p:spPr>
            <p:txBody>
              <a:bodyPr/>
              <a:lstStyle/>
              <a:p>
                <a:r>
                  <a:rPr lang="en-GB">
                    <a:noFill/>
                  </a:rPr>
                  <a:t> </a:t>
                </a:r>
              </a:p>
            </p:txBody>
          </p:sp>
        </mc:Fallback>
      </mc:AlternateContent>
      <p:graphicFrame>
        <p:nvGraphicFramePr>
          <p:cNvPr id="149" name="Google Shape;149;g3d1572771aa_0_220">
            <a:extLst>
              <a:ext uri="{FF2B5EF4-FFF2-40B4-BE49-F238E27FC236}">
                <a16:creationId xmlns:a16="http://schemas.microsoft.com/office/drawing/2014/main" id="{EA739DAD-7C69-2C40-7E40-617EF691E128}"/>
              </a:ext>
            </a:extLst>
          </p:cNvPr>
          <p:cNvGraphicFramePr/>
          <p:nvPr>
            <p:extLst>
              <p:ext uri="{D42A27DB-BD31-4B8C-83A1-F6EECF244321}">
                <p14:modId xmlns:p14="http://schemas.microsoft.com/office/powerpoint/2010/main" val="1768938330"/>
              </p:ext>
            </p:extLst>
          </p:nvPr>
        </p:nvGraphicFramePr>
        <p:xfrm>
          <a:off x="1053300" y="1900257"/>
          <a:ext cx="9779181" cy="1971183"/>
        </p:xfrm>
        <a:graphic>
          <a:graphicData uri="http://schemas.openxmlformats.org/drawingml/2006/table">
            <a:tbl>
              <a:tblPr firstRow="1">
                <a:noFill/>
                <a:tableStyleId>{49DCA74C-0954-41EC-8B64-D6E8CC0CCEB0}</a:tableStyleId>
              </a:tblPr>
              <a:tblGrid>
                <a:gridCol w="1681685">
                  <a:extLst>
                    <a:ext uri="{9D8B030D-6E8A-4147-A177-3AD203B41FA5}">
                      <a16:colId xmlns:a16="http://schemas.microsoft.com/office/drawing/2014/main" val="20000"/>
                    </a:ext>
                  </a:extLst>
                </a:gridCol>
                <a:gridCol w="4048748">
                  <a:extLst>
                    <a:ext uri="{9D8B030D-6E8A-4147-A177-3AD203B41FA5}">
                      <a16:colId xmlns:a16="http://schemas.microsoft.com/office/drawing/2014/main" val="20001"/>
                    </a:ext>
                  </a:extLst>
                </a:gridCol>
                <a:gridCol w="4048748">
                  <a:extLst>
                    <a:ext uri="{9D8B030D-6E8A-4147-A177-3AD203B41FA5}">
                      <a16:colId xmlns:a16="http://schemas.microsoft.com/office/drawing/2014/main" val="20002"/>
                    </a:ext>
                  </a:extLst>
                </a:gridCol>
              </a:tblGrid>
              <a:tr h="508233">
                <a:tc>
                  <a:txBody>
                    <a:bodyPr/>
                    <a:lstStyle/>
                    <a:p>
                      <a:pPr marL="0" marR="0" lvl="0" indent="0" algn="ctr" rtl="0">
                        <a:lnSpc>
                          <a:spcPct val="100000"/>
                        </a:lnSpc>
                        <a:spcBef>
                          <a:spcPts val="0"/>
                        </a:spcBef>
                        <a:spcAft>
                          <a:spcPts val="0"/>
                        </a:spcAft>
                        <a:buClr>
                          <a:srgbClr val="000000"/>
                        </a:buClr>
                        <a:buSzPts val="1400"/>
                        <a:buFont typeface="Arial"/>
                        <a:buNone/>
                      </a:pPr>
                      <a:r>
                        <a:rPr lang="en-GB" sz="1800" b="1" u="none" strike="noStrike" cap="none" dirty="0">
                          <a:solidFill>
                            <a:schemeClr val="bg1"/>
                          </a:solidFill>
                          <a:latin typeface="Century Gothic"/>
                          <a:ea typeface="Century Gothic"/>
                          <a:cs typeface="Century Gothic"/>
                          <a:sym typeface="Century Gothic"/>
                        </a:rPr>
                        <a:t>Element</a:t>
                      </a:r>
                      <a:endParaRPr sz="1800" b="1" u="none" strike="noStrike" cap="none"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1800" b="1" u="none" strike="noStrike" cap="none" dirty="0">
                          <a:solidFill>
                            <a:schemeClr val="bg1"/>
                          </a:solidFill>
                          <a:latin typeface="Century Gothic"/>
                          <a:ea typeface="Century Gothic"/>
                          <a:cs typeface="Century Gothic"/>
                          <a:sym typeface="Century Gothic"/>
                        </a:rPr>
                        <a:t>Number of atoms on the left side</a:t>
                      </a:r>
                      <a:endParaRPr sz="1800" b="1" u="none" strike="noStrike" cap="none"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1800" b="1" u="none" strike="noStrike" cap="none" dirty="0">
                          <a:solidFill>
                            <a:schemeClr val="bg1"/>
                          </a:solidFill>
                          <a:latin typeface="Century Gothic"/>
                          <a:ea typeface="Century Gothic"/>
                          <a:cs typeface="Century Gothic"/>
                          <a:sym typeface="Century Gothic"/>
                        </a:rPr>
                        <a:t>Number of atoms on the right side</a:t>
                      </a:r>
                      <a:endParaRPr sz="1800" b="1" u="none" strike="noStrike" cap="none"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extLst>
                  <a:ext uri="{0D108BD9-81ED-4DB2-BD59-A6C34878D82A}">
                    <a16:rowId xmlns:a16="http://schemas.microsoft.com/office/drawing/2014/main" val="10000"/>
                  </a:ext>
                </a:extLst>
              </a:tr>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2000" u="none" strike="noStrike" cap="none" dirty="0">
                          <a:latin typeface="Cambria Math" panose="02040503050406030204" pitchFamily="18" charset="0"/>
                          <a:ea typeface="Cambria Math" panose="02040503050406030204" pitchFamily="18" charset="0"/>
                          <a:cs typeface="Century Gothic"/>
                          <a:sym typeface="Century Gothic"/>
                        </a:rPr>
                        <a:t>C</a:t>
                      </a:r>
                      <a:endParaRPr sz="2000" u="none" strike="noStrike" cap="none" dirty="0">
                        <a:latin typeface="Cambria Math" panose="02040503050406030204" pitchFamily="18" charset="0"/>
                        <a:ea typeface="Cambria Math" panose="02040503050406030204" pitchFamily="18" charset="0"/>
                        <a:cs typeface="Century Gothic"/>
                        <a:sym typeface="Century Gothic"/>
                      </a:endParaRPr>
                    </a:p>
                  </a:txBody>
                  <a:tcPr marL="91425" marR="91425" marT="91425" marB="91425">
                    <a:solidFill>
                      <a:srgbClr val="F4C8E2"/>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1800" u="none" strike="noStrike" cap="none" dirty="0">
                          <a:latin typeface="Century Gothic" panose="020B0502020202020204" pitchFamily="34" charset="0"/>
                          <a:ea typeface="Cambria Math" panose="02040503050406030204" pitchFamily="18" charset="0"/>
                          <a:cs typeface="Century Gothic"/>
                          <a:sym typeface="Century Gothic"/>
                        </a:rPr>
                        <a:t>1</a:t>
                      </a:r>
                      <a:endParaRPr sz="1800" u="none" strike="noStrike" cap="none" dirty="0">
                        <a:latin typeface="Century Gothic" panose="020B0502020202020204" pitchFamily="34" charset="0"/>
                        <a:ea typeface="Cambria Math" panose="02040503050406030204" pitchFamily="18" charset="0"/>
                        <a:cs typeface="Century Gothic"/>
                        <a:sym typeface="Century Gothic"/>
                      </a:endParaRPr>
                    </a:p>
                  </a:txBody>
                  <a:tcPr marL="91425" marR="91425" marT="91425" marB="91425">
                    <a:solidFill>
                      <a:srgbClr val="F4C8E2"/>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1800" u="none" strike="noStrike" cap="none" dirty="0">
                          <a:latin typeface="Century Gothic" panose="020B0502020202020204" pitchFamily="34" charset="0"/>
                          <a:ea typeface="Cambria Math" panose="02040503050406030204" pitchFamily="18" charset="0"/>
                          <a:cs typeface="Century Gothic"/>
                          <a:sym typeface="Century Gothic"/>
                        </a:rPr>
                        <a:t>1</a:t>
                      </a:r>
                      <a:endParaRPr sz="1800" u="none" strike="noStrike" cap="none" dirty="0">
                        <a:latin typeface="Century Gothic" panose="020B0502020202020204" pitchFamily="34" charset="0"/>
                        <a:ea typeface="Cambria Math" panose="02040503050406030204" pitchFamily="18" charset="0"/>
                        <a:cs typeface="Century Gothic"/>
                        <a:sym typeface="Century Gothic"/>
                      </a:endParaRPr>
                    </a:p>
                  </a:txBody>
                  <a:tcPr marL="91425" marR="91425" marT="91425" marB="91425">
                    <a:solidFill>
                      <a:srgbClr val="F4C8E2"/>
                    </a:solidFill>
                  </a:tcPr>
                </a:tc>
                <a:extLst>
                  <a:ext uri="{0D108BD9-81ED-4DB2-BD59-A6C34878D82A}">
                    <a16:rowId xmlns:a16="http://schemas.microsoft.com/office/drawing/2014/main" val="10001"/>
                  </a:ext>
                </a:extLst>
              </a:tr>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2000" u="none" strike="noStrike" cap="none" dirty="0">
                          <a:latin typeface="Cambria Math" panose="02040503050406030204" pitchFamily="18" charset="0"/>
                          <a:ea typeface="Cambria Math" panose="02040503050406030204" pitchFamily="18" charset="0"/>
                          <a:cs typeface="Century Gothic"/>
                          <a:sym typeface="Century Gothic"/>
                        </a:rPr>
                        <a:t>H</a:t>
                      </a:r>
                      <a:endParaRPr sz="2000" u="none" strike="noStrike" cap="none" dirty="0">
                        <a:latin typeface="Cambria Math" panose="02040503050406030204" pitchFamily="18" charset="0"/>
                        <a:ea typeface="Cambria Math" panose="02040503050406030204" pitchFamily="18" charset="0"/>
                        <a:cs typeface="Century Gothic"/>
                        <a:sym typeface="Century Gothic"/>
                      </a:endParaRPr>
                    </a:p>
                  </a:txBody>
                  <a:tcPr marL="91425" marR="91425" marT="91425" marB="91425">
                    <a:solidFill>
                      <a:srgbClr val="F4C8E2"/>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1800" u="none" strike="noStrike" cap="none" dirty="0">
                          <a:latin typeface="Century Gothic" panose="020B0502020202020204" pitchFamily="34" charset="0"/>
                          <a:ea typeface="Cambria Math" panose="02040503050406030204" pitchFamily="18" charset="0"/>
                          <a:cs typeface="Century Gothic"/>
                          <a:sym typeface="Century Gothic"/>
                        </a:rPr>
                        <a:t>4</a:t>
                      </a:r>
                      <a:endParaRPr sz="1800" u="none" strike="noStrike" cap="none" dirty="0">
                        <a:latin typeface="Century Gothic" panose="020B0502020202020204" pitchFamily="34" charset="0"/>
                        <a:ea typeface="Cambria Math" panose="02040503050406030204" pitchFamily="18" charset="0"/>
                        <a:cs typeface="Century Gothic"/>
                        <a:sym typeface="Century Gothic"/>
                      </a:endParaRPr>
                    </a:p>
                  </a:txBody>
                  <a:tcPr marL="91425" marR="91425" marT="91425" marB="91425">
                    <a:solidFill>
                      <a:srgbClr val="F4C8E2"/>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1800" u="none" strike="noStrike" cap="none" dirty="0">
                          <a:latin typeface="Century Gothic" panose="020B0502020202020204" pitchFamily="34" charset="0"/>
                          <a:ea typeface="Cambria Math" panose="02040503050406030204" pitchFamily="18" charset="0"/>
                          <a:cs typeface="Century Gothic"/>
                          <a:sym typeface="Century Gothic"/>
                        </a:rPr>
                        <a:t>4</a:t>
                      </a:r>
                      <a:endParaRPr sz="1800" u="none" strike="noStrike" cap="none" dirty="0">
                        <a:latin typeface="Century Gothic" panose="020B0502020202020204" pitchFamily="34" charset="0"/>
                        <a:ea typeface="Cambria Math" panose="02040503050406030204" pitchFamily="18" charset="0"/>
                        <a:cs typeface="Century Gothic"/>
                        <a:sym typeface="Century Gothic"/>
                      </a:endParaRPr>
                    </a:p>
                  </a:txBody>
                  <a:tcPr marL="91425" marR="91425" marT="91425" marB="91425">
                    <a:solidFill>
                      <a:srgbClr val="F4C8E2"/>
                    </a:solidFill>
                  </a:tcPr>
                </a:tc>
                <a:extLst>
                  <a:ext uri="{0D108BD9-81ED-4DB2-BD59-A6C34878D82A}">
                    <a16:rowId xmlns:a16="http://schemas.microsoft.com/office/drawing/2014/main" val="10002"/>
                  </a:ext>
                </a:extLst>
              </a:tr>
              <a:tr h="0">
                <a:tc>
                  <a:txBody>
                    <a:bodyPr/>
                    <a:lstStyle/>
                    <a:p>
                      <a:pPr marL="0" marR="0" lvl="0" indent="0" algn="ctr" rtl="0">
                        <a:lnSpc>
                          <a:spcPct val="100000"/>
                        </a:lnSpc>
                        <a:spcBef>
                          <a:spcPts val="0"/>
                        </a:spcBef>
                        <a:spcAft>
                          <a:spcPts val="0"/>
                        </a:spcAft>
                        <a:buClr>
                          <a:srgbClr val="000000"/>
                        </a:buClr>
                        <a:buSzPts val="1400"/>
                        <a:buFont typeface="Arial"/>
                        <a:buNone/>
                      </a:pPr>
                      <a:r>
                        <a:rPr lang="en-GB" sz="2000" u="none" strike="noStrike" cap="none" dirty="0">
                          <a:latin typeface="Cambria Math" panose="02040503050406030204" pitchFamily="18" charset="0"/>
                          <a:ea typeface="Cambria Math" panose="02040503050406030204" pitchFamily="18" charset="0"/>
                          <a:cs typeface="Century Gothic"/>
                          <a:sym typeface="Century Gothic"/>
                        </a:rPr>
                        <a:t>O</a:t>
                      </a:r>
                      <a:endParaRPr sz="2000" u="none" strike="noStrike" cap="none" dirty="0">
                        <a:latin typeface="Cambria Math" panose="02040503050406030204" pitchFamily="18" charset="0"/>
                        <a:ea typeface="Cambria Math" panose="02040503050406030204" pitchFamily="18" charset="0"/>
                        <a:cs typeface="Century Gothic"/>
                        <a:sym typeface="Century Gothic"/>
                      </a:endParaRPr>
                    </a:p>
                  </a:txBody>
                  <a:tcPr marL="91425" marR="91425" marT="91425" marB="91425">
                    <a:solidFill>
                      <a:srgbClr val="F4C8E2"/>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1800" u="none" strike="noStrike" cap="none" dirty="0">
                          <a:latin typeface="Century Gothic" panose="020B0502020202020204" pitchFamily="34" charset="0"/>
                          <a:ea typeface="Cambria Math" panose="02040503050406030204" pitchFamily="18" charset="0"/>
                          <a:cs typeface="Century Gothic"/>
                          <a:sym typeface="Century Gothic"/>
                        </a:rPr>
                        <a:t>4</a:t>
                      </a:r>
                      <a:endParaRPr sz="1800" u="none" strike="noStrike" cap="none" dirty="0">
                        <a:latin typeface="Century Gothic" panose="020B0502020202020204" pitchFamily="34" charset="0"/>
                        <a:ea typeface="Cambria Math" panose="02040503050406030204" pitchFamily="18" charset="0"/>
                        <a:cs typeface="Century Gothic"/>
                        <a:sym typeface="Century Gothic"/>
                      </a:endParaRPr>
                    </a:p>
                  </a:txBody>
                  <a:tcPr marL="91425" marR="91425" marT="91425" marB="91425">
                    <a:solidFill>
                      <a:srgbClr val="F4C8E2"/>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1800" u="none" strike="noStrike" cap="none" dirty="0">
                          <a:latin typeface="Century Gothic" panose="020B0502020202020204" pitchFamily="34" charset="0"/>
                          <a:ea typeface="Cambria Math" panose="02040503050406030204" pitchFamily="18" charset="0"/>
                          <a:cs typeface="Century Gothic"/>
                          <a:sym typeface="Century Gothic"/>
                        </a:rPr>
                        <a:t>4</a:t>
                      </a:r>
                      <a:endParaRPr sz="1800" u="none" strike="noStrike" cap="none" dirty="0">
                        <a:latin typeface="Century Gothic" panose="020B0502020202020204" pitchFamily="34" charset="0"/>
                        <a:ea typeface="Cambria Math" panose="02040503050406030204" pitchFamily="18" charset="0"/>
                        <a:cs typeface="Century Gothic"/>
                        <a:sym typeface="Century Gothic"/>
                      </a:endParaRPr>
                    </a:p>
                  </a:txBody>
                  <a:tcPr marL="91425" marR="91425" marT="91425" marB="91425">
                    <a:solidFill>
                      <a:srgbClr val="F4C8E2"/>
                    </a:solidFill>
                  </a:tcPr>
                </a:tc>
                <a:extLst>
                  <a:ext uri="{0D108BD9-81ED-4DB2-BD59-A6C34878D82A}">
                    <a16:rowId xmlns:a16="http://schemas.microsoft.com/office/drawing/2014/main" val="10003"/>
                  </a:ext>
                </a:extLst>
              </a:tr>
            </a:tbl>
          </a:graphicData>
        </a:graphic>
      </p:graphicFrame>
      <p:sp>
        <p:nvSpPr>
          <p:cNvPr id="2" name="Google Shape;117;g3d1572771aa_0_0">
            <a:extLst>
              <a:ext uri="{FF2B5EF4-FFF2-40B4-BE49-F238E27FC236}">
                <a16:creationId xmlns:a16="http://schemas.microsoft.com/office/drawing/2014/main" id="{A4B9E99A-C09D-B4FA-860A-FD122F865955}"/>
              </a:ext>
            </a:extLst>
          </p:cNvPr>
          <p:cNvSpPr txBox="1"/>
          <p:nvPr/>
        </p:nvSpPr>
        <p:spPr>
          <a:xfrm rot="5400000">
            <a:off x="9715012" y="2218252"/>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dirty="0">
                <a:solidFill>
                  <a:schemeClr val="lt1"/>
                </a:solidFill>
                <a:latin typeface="Century Gothic"/>
                <a:ea typeface="Century Gothic"/>
                <a:cs typeface="Century Gothic"/>
                <a:sym typeface="Century Gothic"/>
              </a:rPr>
              <a:t>Answers</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12132047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5" name="Google Shape;155;g3d1572771aa_0_236"/>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a:t>Estimating density</a:t>
            </a:r>
            <a:endParaRPr/>
          </a:p>
        </p:txBody>
      </p:sp>
      <mc:AlternateContent xmlns:mc="http://schemas.openxmlformats.org/markup-compatibility/2006">
        <mc:Choice xmlns:a14="http://schemas.microsoft.com/office/drawing/2010/main" Requires="a14">
          <p:sp>
            <p:nvSpPr>
              <p:cNvPr id="156" name="Google Shape;156;g3d1572771aa_0_236"/>
              <p:cNvSpPr txBox="1">
                <a:spLocks noGrp="1"/>
              </p:cNvSpPr>
              <p:nvPr>
                <p:ph type="body" idx="1"/>
              </p:nvPr>
            </p:nvSpPr>
            <p:spPr>
              <a:xfrm>
                <a:off x="540000" y="1260000"/>
                <a:ext cx="10080000" cy="5040000"/>
              </a:xfrm>
              <a:prstGeom prst="rect">
                <a:avLst/>
              </a:prstGeom>
              <a:noFill/>
              <a:ln>
                <a:noFill/>
              </a:ln>
            </p:spPr>
            <p:txBody>
              <a:bodyPr spcFirstLastPara="1" wrap="square" lIns="0" tIns="0" rIns="0" bIns="0" anchor="t" anchorCtr="0">
                <a:normAutofit/>
              </a:bodyPr>
              <a:lstStyle/>
              <a:p>
                <a:pPr marL="0" lvl="0" indent="0" algn="l" rtl="0">
                  <a:lnSpc>
                    <a:spcPct val="100000"/>
                  </a:lnSpc>
                  <a:spcBef>
                    <a:spcPts val="0"/>
                  </a:spcBef>
                  <a:spcAft>
                    <a:spcPts val="0"/>
                  </a:spcAft>
                  <a:buClr>
                    <a:schemeClr val="accent4"/>
                  </a:buClr>
                  <a:buSzPts val="2200"/>
                  <a:buNone/>
                </a:pPr>
                <a:r>
                  <a:rPr lang="en-GB" dirty="0"/>
                  <a:t>A forensic scientist wants to identify the density of an unknown solid powder. The mass is 127 g and the volume 47 cm</a:t>
                </a:r>
                <a:r>
                  <a:rPr lang="en-GB" baseline="30000" dirty="0"/>
                  <a:t>3</a:t>
                </a:r>
                <a:r>
                  <a:rPr lang="en-GB" dirty="0"/>
                  <a:t>.</a:t>
                </a:r>
                <a:endParaRPr lang="en-GB" dirty="0">
                  <a:latin typeface="Century Gothic" panose="020B0502020202020204" pitchFamily="34" charset="0"/>
                </a:endParaRPr>
              </a:p>
              <a:p>
                <a:pPr marL="0" lvl="0" indent="0" algn="l" rtl="0">
                  <a:lnSpc>
                    <a:spcPct val="100000"/>
                  </a:lnSpc>
                  <a:spcBef>
                    <a:spcPts val="0"/>
                  </a:spcBef>
                  <a:spcAft>
                    <a:spcPts val="0"/>
                  </a:spcAft>
                  <a:buSzPts val="2200"/>
                  <a:buNone/>
                </a:pPr>
                <a:endParaRPr lang="en-GB" dirty="0">
                  <a:latin typeface="Cambria Math" panose="02040503050406030204" pitchFamily="18" charset="0"/>
                </a:endParaRPr>
              </a:p>
              <a:p>
                <a:pPr marL="0" lvl="0" indent="0" algn="l" rtl="0">
                  <a:lnSpc>
                    <a:spcPct val="100000"/>
                  </a:lnSpc>
                  <a:spcBef>
                    <a:spcPts val="0"/>
                  </a:spcBef>
                  <a:spcAft>
                    <a:spcPts val="0"/>
                  </a:spcAft>
                  <a:buSzPts val="2200"/>
                  <a:buNone/>
                </a:pPr>
                <a14:m>
                  <m:oMathPara xmlns:m="http://schemas.openxmlformats.org/officeDocument/2006/math">
                    <m:oMath>
                      <m:r>
                        <m:rPr>
                          <m:sty m:val="p"/>
                        </m:rPr>
                        <a:rPr lang="en-GB">
                          <a:latin typeface="Cambria Math" panose="02040503050406030204" pitchFamily="18" charset="0"/>
                        </a:rPr>
                        <m:t>d</m:t>
                      </m:r>
                      <m:r>
                        <m:rPr>
                          <m:sty m:val="p"/>
                        </m:rPr>
                        <a:rPr lang="en-GB" b="0" i="0" smtClean="0">
                          <a:latin typeface="Cambria Math" panose="02040503050406030204" pitchFamily="18" charset="0"/>
                        </a:rPr>
                        <m:t>ensity</m:t>
                      </m:r>
                      <m:r>
                        <a:rPr lang="en-GB" b="0" i="0" smtClean="0">
                          <a:latin typeface="Cambria Math" panose="02040503050406030204" pitchFamily="18" charset="0"/>
                        </a:rPr>
                        <m:t>= </m:t>
                      </m:r>
                      <m:f>
                        <m:fPr>
                          <m:ctrlPr>
                            <a:rPr lang="en-GB" b="0" i="0" smtClean="0">
                              <a:latin typeface="Cambria Math" panose="02040503050406030204" pitchFamily="18" charset="0"/>
                            </a:rPr>
                          </m:ctrlPr>
                        </m:fPr>
                        <m:num>
                          <m:r>
                            <m:rPr>
                              <m:sty m:val="p"/>
                            </m:rPr>
                            <a:rPr lang="en-GB" b="0" i="0" smtClean="0">
                              <a:latin typeface="Cambria Math" panose="02040503050406030204" pitchFamily="18" charset="0"/>
                            </a:rPr>
                            <m:t>mass</m:t>
                          </m:r>
                        </m:num>
                        <m:den>
                          <m:r>
                            <m:rPr>
                              <m:sty m:val="p"/>
                            </m:rPr>
                            <a:rPr lang="en-GB" b="0" i="0" smtClean="0">
                              <a:latin typeface="Cambria Math" panose="02040503050406030204" pitchFamily="18" charset="0"/>
                            </a:rPr>
                            <m:t>volume</m:t>
                          </m:r>
                        </m:den>
                      </m:f>
                    </m:oMath>
                  </m:oMathPara>
                </a14:m>
                <a:endParaRPr lang="en-GB" dirty="0"/>
              </a:p>
              <a:p>
                <a:pPr marL="0" lvl="0" indent="0" algn="l" rtl="0">
                  <a:lnSpc>
                    <a:spcPct val="100000"/>
                  </a:lnSpc>
                  <a:spcBef>
                    <a:spcPts val="0"/>
                  </a:spcBef>
                  <a:spcAft>
                    <a:spcPts val="0"/>
                  </a:spcAft>
                  <a:buSzPts val="2200"/>
                  <a:buNone/>
                </a:pPr>
                <a:endParaRPr lang="en-GB" dirty="0"/>
              </a:p>
              <a:p>
                <a:pPr lvl="0" indent="-457200" algn="l" rtl="0">
                  <a:lnSpc>
                    <a:spcPct val="100000"/>
                  </a:lnSpc>
                  <a:spcBef>
                    <a:spcPts val="0"/>
                  </a:spcBef>
                  <a:spcAft>
                    <a:spcPts val="0"/>
                  </a:spcAft>
                  <a:buClr>
                    <a:schemeClr val="accent4"/>
                  </a:buClr>
                  <a:buSzPts val="2200"/>
                  <a:buFont typeface="+mj-lt"/>
                  <a:buAutoNum type="alphaLcParenR"/>
                </a:pPr>
                <a:r>
                  <a:rPr lang="en-GB" dirty="0"/>
                  <a:t>Estimate the density of the powder. Show your working.</a:t>
                </a:r>
              </a:p>
              <a:p>
                <a:pPr lvl="0" indent="-457200" algn="l" rtl="0">
                  <a:lnSpc>
                    <a:spcPct val="100000"/>
                  </a:lnSpc>
                  <a:spcBef>
                    <a:spcPts val="0"/>
                  </a:spcBef>
                  <a:spcAft>
                    <a:spcPts val="0"/>
                  </a:spcAft>
                  <a:buClr>
                    <a:schemeClr val="accent4"/>
                  </a:buClr>
                  <a:buSzPts val="2200"/>
                  <a:buFont typeface="+mj-lt"/>
                  <a:buAutoNum type="alphaLcParenR"/>
                </a:pPr>
                <a:r>
                  <a:rPr lang="en-GB" dirty="0"/>
                  <a:t>Calculate the actual density of the powder. Show your working.</a:t>
                </a:r>
              </a:p>
              <a:p>
                <a:pPr lvl="0" indent="-457200" algn="l" rtl="0">
                  <a:lnSpc>
                    <a:spcPct val="100000"/>
                  </a:lnSpc>
                  <a:spcBef>
                    <a:spcPts val="0"/>
                  </a:spcBef>
                  <a:spcAft>
                    <a:spcPts val="0"/>
                  </a:spcAft>
                  <a:buClr>
                    <a:schemeClr val="accent4"/>
                  </a:buClr>
                  <a:buSzPts val="2200"/>
                  <a:buFont typeface="+mj-lt"/>
                  <a:buAutoNum type="alphaLcParenR"/>
                </a:pPr>
                <a:r>
                  <a:rPr lang="en-GB" dirty="0"/>
                  <a:t>Why do scientists and mathematicians estimate answers before they calculate the actual value?</a:t>
                </a:r>
              </a:p>
              <a:p>
                <a:pPr marL="457200" lvl="0" indent="0" algn="l" rtl="0">
                  <a:lnSpc>
                    <a:spcPct val="100000"/>
                  </a:lnSpc>
                  <a:spcBef>
                    <a:spcPts val="1200"/>
                  </a:spcBef>
                  <a:spcAft>
                    <a:spcPts val="0"/>
                  </a:spcAft>
                  <a:buSzPts val="2200"/>
                  <a:buNone/>
                </a:pPr>
                <a:endParaRPr lang="en-GB" dirty="0"/>
              </a:p>
              <a:p>
                <a:pPr marL="457200" lvl="0" indent="0" algn="l" rtl="0">
                  <a:lnSpc>
                    <a:spcPct val="100000"/>
                  </a:lnSpc>
                  <a:spcBef>
                    <a:spcPts val="1200"/>
                  </a:spcBef>
                  <a:spcAft>
                    <a:spcPts val="0"/>
                  </a:spcAft>
                  <a:buSzPts val="2200"/>
                  <a:buNone/>
                </a:pPr>
                <a:endParaRPr lang="en-GB" dirty="0"/>
              </a:p>
              <a:p>
                <a:pPr marL="0" lvl="0" indent="0" algn="l" rtl="0">
                  <a:lnSpc>
                    <a:spcPct val="100000"/>
                  </a:lnSpc>
                  <a:spcBef>
                    <a:spcPts val="1200"/>
                  </a:spcBef>
                  <a:spcAft>
                    <a:spcPts val="1200"/>
                  </a:spcAft>
                  <a:buSzPts val="2200"/>
                  <a:buNone/>
                </a:pPr>
                <a:endParaRPr dirty="0"/>
              </a:p>
            </p:txBody>
          </p:sp>
        </mc:Choice>
        <mc:Fallback>
          <p:sp>
            <p:nvSpPr>
              <p:cNvPr id="156" name="Google Shape;156;g3d1572771aa_0_236"/>
              <p:cNvSpPr txBox="1">
                <a:spLocks noGrp="1" noRot="1" noChangeAspect="1" noMove="1" noResize="1" noEditPoints="1" noAdjustHandles="1" noChangeArrowheads="1" noChangeShapeType="1" noTextEdit="1"/>
              </p:cNvSpPr>
              <p:nvPr>
                <p:ph type="body" idx="1"/>
              </p:nvPr>
            </p:nvSpPr>
            <p:spPr>
              <a:xfrm>
                <a:off x="540000" y="1260000"/>
                <a:ext cx="10080000" cy="5040000"/>
              </a:xfrm>
              <a:prstGeom prst="rect">
                <a:avLst/>
              </a:prstGeom>
              <a:blipFill>
                <a:blip r:embed="rId3"/>
                <a:stretch>
                  <a:fillRect l="-1694" t="-1816"/>
                </a:stretch>
              </a:blipFill>
              <a:ln>
                <a:noFill/>
              </a:ln>
            </p:spPr>
            <p:txBody>
              <a:bodyPr/>
              <a:lstStyle/>
              <a:p>
                <a:r>
                  <a:rPr lang="en-GB">
                    <a:noFill/>
                  </a:rPr>
                  <a:t> </a:t>
                </a:r>
              </a:p>
            </p:txBody>
          </p:sp>
        </mc:Fallback>
      </mc:AlternateContent>
      <p:sp>
        <p:nvSpPr>
          <p:cNvPr id="4" name="Google Shape;117;p5">
            <a:extLst>
              <a:ext uri="{FF2B5EF4-FFF2-40B4-BE49-F238E27FC236}">
                <a16:creationId xmlns:a16="http://schemas.microsoft.com/office/drawing/2014/main" id="{7BE3E6EF-8460-743D-CC25-21D8260DD6C7}"/>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dirty="0">
                <a:solidFill>
                  <a:schemeClr val="lt1"/>
                </a:solidFill>
                <a:latin typeface="Century Gothic"/>
                <a:ea typeface="Century Gothic"/>
                <a:cs typeface="Century Gothic"/>
                <a:sym typeface="Century Gothic"/>
              </a:rPr>
              <a:t>Activity</a:t>
            </a:r>
            <a:endParaRPr sz="2200" b="1" i="0" u="none" strike="noStrike" cap="none" dirty="0">
              <a:solidFill>
                <a:schemeClr val="lt1"/>
              </a:solidFill>
              <a:latin typeface="Century Gothic"/>
              <a:ea typeface="Century Gothic"/>
              <a:cs typeface="Century Gothic"/>
              <a:sym typeface="Century Gothic"/>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54">
          <a:extLst>
            <a:ext uri="{FF2B5EF4-FFF2-40B4-BE49-F238E27FC236}">
              <a16:creationId xmlns:a16="http://schemas.microsoft.com/office/drawing/2014/main" id="{D61E9D53-E126-F625-42AF-2E3CE777A213}"/>
            </a:ext>
          </a:extLst>
        </p:cNvPr>
        <p:cNvGrpSpPr/>
        <p:nvPr/>
      </p:nvGrpSpPr>
      <p:grpSpPr>
        <a:xfrm>
          <a:off x="0" y="0"/>
          <a:ext cx="0" cy="0"/>
          <a:chOff x="0" y="0"/>
          <a:chExt cx="0" cy="0"/>
        </a:xfrm>
      </p:grpSpPr>
      <p:sp>
        <p:nvSpPr>
          <p:cNvPr id="155" name="Google Shape;155;g3d1572771aa_0_236">
            <a:extLst>
              <a:ext uri="{FF2B5EF4-FFF2-40B4-BE49-F238E27FC236}">
                <a16:creationId xmlns:a16="http://schemas.microsoft.com/office/drawing/2014/main" id="{DCCB9139-28D6-2AB8-B0E6-0D59E43B3115}"/>
              </a:ext>
            </a:extLst>
          </p:cNvPr>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Estimating density – answers </a:t>
            </a:r>
            <a:endParaRPr dirty="0"/>
          </a:p>
        </p:txBody>
      </p:sp>
      <mc:AlternateContent xmlns:mc="http://schemas.openxmlformats.org/markup-compatibility/2006">
        <mc:Choice xmlns:a14="http://schemas.microsoft.com/office/drawing/2010/main" Requires="a14">
          <p:sp>
            <p:nvSpPr>
              <p:cNvPr id="156" name="Google Shape;156;g3d1572771aa_0_236">
                <a:extLst>
                  <a:ext uri="{FF2B5EF4-FFF2-40B4-BE49-F238E27FC236}">
                    <a16:creationId xmlns:a16="http://schemas.microsoft.com/office/drawing/2014/main" id="{A975FBFD-395F-C239-FF97-959A46D108B8}"/>
                  </a:ext>
                </a:extLst>
              </p:cNvPr>
              <p:cNvSpPr txBox="1">
                <a:spLocks noGrp="1"/>
              </p:cNvSpPr>
              <p:nvPr>
                <p:ph type="body" idx="1"/>
              </p:nvPr>
            </p:nvSpPr>
            <p:spPr>
              <a:xfrm>
                <a:off x="540000" y="1260000"/>
                <a:ext cx="10080000" cy="5040000"/>
              </a:xfrm>
              <a:prstGeom prst="rect">
                <a:avLst/>
              </a:prstGeom>
              <a:noFill/>
              <a:ln>
                <a:noFill/>
              </a:ln>
            </p:spPr>
            <p:txBody>
              <a:bodyPr spcFirstLastPara="1" wrap="square" lIns="0" tIns="0" rIns="0" bIns="0" anchor="t" anchorCtr="0">
                <a:normAutofit/>
              </a:bodyPr>
              <a:lstStyle/>
              <a:p>
                <a:pPr marL="450850" lvl="0" indent="-450850" algn="l" rtl="0">
                  <a:lnSpc>
                    <a:spcPct val="100000"/>
                  </a:lnSpc>
                  <a:spcBef>
                    <a:spcPts val="0"/>
                  </a:spcBef>
                  <a:spcAft>
                    <a:spcPts val="0"/>
                  </a:spcAft>
                  <a:buClr>
                    <a:schemeClr val="accent4"/>
                  </a:buClr>
                  <a:buSzPts val="2200"/>
                  <a:buFont typeface="+mj-lt"/>
                  <a:buAutoNum type="alphaLcParenR"/>
                </a:pPr>
                <a:r>
                  <a:rPr lang="en-GB" dirty="0"/>
                  <a:t>127 rounds to 100.</a:t>
                </a:r>
              </a:p>
              <a:p>
                <a:pPr marL="450850" lvl="0" indent="-450850">
                  <a:buSzPts val="1400"/>
                  <a:buNone/>
                  <a:tabLst>
                    <a:tab pos="534988" algn="l"/>
                  </a:tabLst>
                </a:pPr>
                <a:r>
                  <a:rPr lang="en-GB" dirty="0"/>
                  <a:t>	47 rounds to 50.</a:t>
                </a:r>
              </a:p>
              <a:p>
                <a:pPr marL="450850" lvl="0" indent="-450850" defTabSz="534988">
                  <a:buSzPts val="1400"/>
                  <a:buNone/>
                </a:pPr>
                <a:r>
                  <a:rPr lang="en-GB" dirty="0"/>
                  <a:t>	Estimate </a:t>
                </a:r>
                <a14:m>
                  <m:oMath xmlns:m="http://schemas.openxmlformats.org/officeDocument/2006/math">
                    <m:r>
                      <a:rPr lang="en-GB" i="1" dirty="0">
                        <a:latin typeface="Cambria Math" panose="02040503050406030204" pitchFamily="18" charset="0"/>
                      </a:rPr>
                      <m:t>=100 ÷ 50 = 2 </m:t>
                    </m:r>
                    <m:sSup>
                      <m:sSupPr>
                        <m:ctrlPr>
                          <a:rPr lang="ar-AE" dirty="0">
                            <a:latin typeface="Cambria Math" panose="02040503050406030204" pitchFamily="18" charset="0"/>
                          </a:rPr>
                        </m:ctrlPr>
                      </m:sSupPr>
                      <m:e>
                        <m:r>
                          <m:rPr>
                            <m:sty m:val="p"/>
                          </m:rPr>
                          <a:rPr lang="ar-AE" dirty="0">
                            <a:latin typeface="Cambria Math" panose="02040503050406030204" pitchFamily="18" charset="0"/>
                          </a:rPr>
                          <m:t>g</m:t>
                        </m:r>
                        <m:r>
                          <a:rPr lang="en-GB" dirty="0">
                            <a:latin typeface="Cambria Math" panose="02040503050406030204" pitchFamily="18" charset="0"/>
                          </a:rPr>
                          <m:t>/</m:t>
                        </m:r>
                        <m:r>
                          <m:rPr>
                            <m:sty m:val="p"/>
                          </m:rPr>
                          <a:rPr lang="en-GB" dirty="0">
                            <a:latin typeface="Cambria Math" panose="02040503050406030204" pitchFamily="18" charset="0"/>
                          </a:rPr>
                          <m:t>cm</m:t>
                        </m:r>
                      </m:e>
                      <m:sup>
                        <m:r>
                          <a:rPr lang="en-GB" dirty="0">
                            <a:latin typeface="Cambria Math" panose="02040503050406030204" pitchFamily="18" charset="0"/>
                          </a:rPr>
                          <m:t>3</m:t>
                        </m:r>
                      </m:sup>
                    </m:sSup>
                  </m:oMath>
                </a14:m>
                <a:endParaRPr lang="en-GB" dirty="0"/>
              </a:p>
              <a:p>
                <a:pPr marL="450850" lvl="0" indent="-450850">
                  <a:buClr>
                    <a:schemeClr val="accent4"/>
                  </a:buClr>
                  <a:buFont typeface="+mj-lt"/>
                  <a:buAutoNum type="alphaLcParenR" startAt="2"/>
                </a:pPr>
                <a:r>
                  <a:rPr lang="en-GB" dirty="0"/>
                  <a:t> </a:t>
                </a:r>
                <a14:m>
                  <m:oMath xmlns:m="http://schemas.openxmlformats.org/officeDocument/2006/math">
                    <m:sSup>
                      <m:sSupPr>
                        <m:ctrlPr>
                          <a:rPr lang="en-GB" dirty="0">
                            <a:latin typeface="Cambria Math" panose="02040503050406030204" pitchFamily="18" charset="0"/>
                          </a:rPr>
                        </m:ctrlPr>
                      </m:sSupPr>
                      <m:e>
                        <m:r>
                          <a:rPr lang="en-GB" dirty="0">
                            <a:latin typeface="Cambria Math" panose="02040503050406030204" pitchFamily="18" charset="0"/>
                          </a:rPr>
                          <m:t>127 </m:t>
                        </m:r>
                        <m:r>
                          <a:rPr lang="en-GB" i="1" dirty="0">
                            <a:latin typeface="Cambria Math" panose="02040503050406030204" pitchFamily="18" charset="0"/>
                            <a:ea typeface="Cambria Math" panose="02040503050406030204" pitchFamily="18" charset="0"/>
                          </a:rPr>
                          <m:t>÷</m:t>
                        </m:r>
                        <m:r>
                          <a:rPr lang="en-GB" b="0" i="1" dirty="0" smtClean="0">
                            <a:latin typeface="Cambria Math" panose="02040503050406030204" pitchFamily="18" charset="0"/>
                            <a:ea typeface="Cambria Math" panose="02040503050406030204" pitchFamily="18" charset="0"/>
                          </a:rPr>
                          <m:t> </m:t>
                        </m:r>
                        <m:r>
                          <a:rPr lang="en-GB" i="1" dirty="0">
                            <a:latin typeface="Cambria Math" panose="02040503050406030204" pitchFamily="18" charset="0"/>
                            <a:ea typeface="Cambria Math" panose="02040503050406030204" pitchFamily="18" charset="0"/>
                          </a:rPr>
                          <m:t>27=2.7 </m:t>
                        </m:r>
                        <m:r>
                          <m:rPr>
                            <m:sty m:val="p"/>
                          </m:rPr>
                          <a:rPr lang="ar-AE" dirty="0">
                            <a:latin typeface="Cambria Math" panose="02040503050406030204" pitchFamily="18" charset="0"/>
                          </a:rPr>
                          <m:t>g</m:t>
                        </m:r>
                        <m:r>
                          <a:rPr lang="en-GB" dirty="0">
                            <a:latin typeface="Cambria Math" panose="02040503050406030204" pitchFamily="18" charset="0"/>
                          </a:rPr>
                          <m:t>/</m:t>
                        </m:r>
                        <m:r>
                          <m:rPr>
                            <m:sty m:val="p"/>
                          </m:rPr>
                          <a:rPr lang="en-GB" dirty="0">
                            <a:latin typeface="Cambria Math" panose="02040503050406030204" pitchFamily="18" charset="0"/>
                          </a:rPr>
                          <m:t>cm</m:t>
                        </m:r>
                      </m:e>
                      <m:sup>
                        <m:r>
                          <a:rPr lang="en-GB" dirty="0">
                            <a:latin typeface="Cambria Math" panose="02040503050406030204" pitchFamily="18" charset="0"/>
                          </a:rPr>
                          <m:t>3</m:t>
                        </m:r>
                      </m:sup>
                    </m:sSup>
                  </m:oMath>
                </a14:m>
                <a:endParaRPr lang="en-GB" dirty="0"/>
              </a:p>
              <a:p>
                <a:pPr marL="450850" lvl="0" indent="-450850">
                  <a:buClr>
                    <a:srgbClr val="991E66"/>
                  </a:buClr>
                  <a:buSzPct val="100000"/>
                  <a:buFont typeface="+mj-lt"/>
                  <a:buAutoNum type="alphaLcParenR" startAt="2"/>
                </a:pPr>
                <a:r>
                  <a:rPr lang="en-GB" dirty="0"/>
                  <a:t>Estimation is used to give an approximate answer to compare with the calculated value to see if they are similar.</a:t>
                </a:r>
              </a:p>
              <a:p>
                <a:pPr marL="450850" lvl="0" indent="-450850" algn="l" rtl="0">
                  <a:lnSpc>
                    <a:spcPct val="100000"/>
                  </a:lnSpc>
                  <a:spcBef>
                    <a:spcPts val="1200"/>
                  </a:spcBef>
                  <a:spcAft>
                    <a:spcPts val="0"/>
                  </a:spcAft>
                  <a:buSzPts val="2200"/>
                  <a:buNone/>
                </a:pPr>
                <a:endParaRPr lang="en-GB" dirty="0"/>
              </a:p>
              <a:p>
                <a:pPr marL="457200" lvl="0" indent="0" algn="l" rtl="0">
                  <a:lnSpc>
                    <a:spcPct val="100000"/>
                  </a:lnSpc>
                  <a:spcBef>
                    <a:spcPts val="1200"/>
                  </a:spcBef>
                  <a:spcAft>
                    <a:spcPts val="0"/>
                  </a:spcAft>
                  <a:buSzPts val="2200"/>
                  <a:buNone/>
                </a:pPr>
                <a:endParaRPr lang="en-GB" dirty="0"/>
              </a:p>
              <a:p>
                <a:pPr marL="0" lvl="0" indent="0" algn="l" rtl="0">
                  <a:lnSpc>
                    <a:spcPct val="100000"/>
                  </a:lnSpc>
                  <a:spcBef>
                    <a:spcPts val="1200"/>
                  </a:spcBef>
                  <a:spcAft>
                    <a:spcPts val="1200"/>
                  </a:spcAft>
                  <a:buSzPts val="2200"/>
                  <a:buNone/>
                </a:pPr>
                <a:endParaRPr dirty="0"/>
              </a:p>
            </p:txBody>
          </p:sp>
        </mc:Choice>
        <mc:Fallback>
          <p:sp>
            <p:nvSpPr>
              <p:cNvPr id="156" name="Google Shape;156;g3d1572771aa_0_236">
                <a:extLst>
                  <a:ext uri="{FF2B5EF4-FFF2-40B4-BE49-F238E27FC236}">
                    <a16:creationId xmlns:a16="http://schemas.microsoft.com/office/drawing/2014/main" id="{A975FBFD-395F-C239-FF97-959A46D108B8}"/>
                  </a:ext>
                </a:extLst>
              </p:cNvPr>
              <p:cNvSpPr txBox="1">
                <a:spLocks noGrp="1" noRot="1" noChangeAspect="1" noMove="1" noResize="1" noEditPoints="1" noAdjustHandles="1" noChangeArrowheads="1" noChangeShapeType="1" noTextEdit="1"/>
              </p:cNvSpPr>
              <p:nvPr>
                <p:ph type="body" idx="1"/>
              </p:nvPr>
            </p:nvSpPr>
            <p:spPr>
              <a:xfrm>
                <a:off x="540000" y="1260000"/>
                <a:ext cx="10080000" cy="5040000"/>
              </a:xfrm>
              <a:prstGeom prst="rect">
                <a:avLst/>
              </a:prstGeom>
              <a:blipFill>
                <a:blip r:embed="rId3"/>
                <a:stretch>
                  <a:fillRect l="-1694" t="-1816" r="-1391"/>
                </a:stretch>
              </a:blipFill>
              <a:ln>
                <a:noFill/>
              </a:ln>
            </p:spPr>
            <p:txBody>
              <a:bodyPr/>
              <a:lstStyle/>
              <a:p>
                <a:r>
                  <a:rPr lang="en-GB">
                    <a:noFill/>
                  </a:rPr>
                  <a:t> </a:t>
                </a:r>
              </a:p>
            </p:txBody>
          </p:sp>
        </mc:Fallback>
      </mc:AlternateContent>
      <p:sp>
        <p:nvSpPr>
          <p:cNvPr id="4" name="Google Shape;117;p5">
            <a:extLst>
              <a:ext uri="{FF2B5EF4-FFF2-40B4-BE49-F238E27FC236}">
                <a16:creationId xmlns:a16="http://schemas.microsoft.com/office/drawing/2014/main" id="{953623FC-4767-5C1F-9C4E-27BF1268972E}"/>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dirty="0">
                <a:solidFill>
                  <a:schemeClr val="lt1"/>
                </a:solidFill>
                <a:latin typeface="Century Gothic"/>
                <a:ea typeface="Century Gothic"/>
                <a:cs typeface="Century Gothic"/>
                <a:sym typeface="Century Gothic"/>
              </a:rPr>
              <a:t>Answers</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18243404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Google Shape;162;g3d15f007b84_0_6"/>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Symbols in chemistry 1 </a:t>
            </a:r>
            <a:endParaRPr dirty="0"/>
          </a:p>
        </p:txBody>
      </p:sp>
      <p:sp>
        <p:nvSpPr>
          <p:cNvPr id="163" name="Google Shape;163;g3d15f007b84_0_6"/>
          <p:cNvSpPr txBox="1">
            <a:spLocks noGrp="1"/>
          </p:cNvSpPr>
          <p:nvPr>
            <p:ph type="body" idx="1"/>
          </p:nvPr>
        </p:nvSpPr>
        <p:spPr>
          <a:xfrm>
            <a:off x="540000" y="1260000"/>
            <a:ext cx="10080000" cy="5040000"/>
          </a:xfrm>
          <a:prstGeom prst="rect">
            <a:avLst/>
          </a:prstGeom>
          <a:noFill/>
          <a:ln>
            <a:noFill/>
          </a:ln>
        </p:spPr>
        <p:txBody>
          <a:bodyPr spcFirstLastPara="1" wrap="square" lIns="0" tIns="0" rIns="0" bIns="0" anchor="t" anchorCtr="0">
            <a:normAutofit/>
          </a:bodyPr>
          <a:lstStyle/>
          <a:p>
            <a:pPr marL="0" lvl="0" indent="0" algn="l" rtl="0">
              <a:lnSpc>
                <a:spcPct val="100000"/>
              </a:lnSpc>
              <a:spcBef>
                <a:spcPts val="0"/>
              </a:spcBef>
              <a:spcAft>
                <a:spcPts val="0"/>
              </a:spcAft>
              <a:buClr>
                <a:schemeClr val="accent4"/>
              </a:buClr>
              <a:buSzPts val="2200"/>
              <a:buNone/>
            </a:pPr>
            <a:r>
              <a:rPr lang="en-GB" dirty="0"/>
              <a:t>Complete the table by selecting the correct symbol from the box.</a:t>
            </a:r>
            <a:endParaRPr dirty="0"/>
          </a:p>
          <a:p>
            <a:pPr marL="0" lvl="0" indent="0" algn="l" rtl="0">
              <a:lnSpc>
                <a:spcPct val="100000"/>
              </a:lnSpc>
              <a:spcBef>
                <a:spcPts val="1200"/>
              </a:spcBef>
              <a:spcAft>
                <a:spcPts val="1200"/>
              </a:spcAft>
              <a:buSzPts val="2200"/>
              <a:buNone/>
            </a:pPr>
            <a:r>
              <a:rPr lang="en-GB" b="1" dirty="0"/>
              <a:t>Not all these symbols will be used.</a:t>
            </a:r>
            <a:endParaRPr b="1" dirty="0"/>
          </a:p>
        </p:txBody>
      </p:sp>
      <p:sp>
        <p:nvSpPr>
          <p:cNvPr id="164" name="Google Shape;164;g3d15f007b84_0_6"/>
          <p:cNvSpPr txBox="1"/>
          <p:nvPr/>
        </p:nvSpPr>
        <p:spPr>
          <a:xfrm>
            <a:off x="1131879" y="2264490"/>
            <a:ext cx="8983500" cy="569100"/>
          </a:xfrm>
          <a:prstGeom prst="rect">
            <a:avLst/>
          </a:prstGeom>
          <a:solidFill>
            <a:schemeClr val="accent4">
              <a:lumMod val="20000"/>
              <a:lumOff val="80000"/>
            </a:schemeClr>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800"/>
              <a:buFont typeface="Arial"/>
              <a:buNone/>
            </a:pPr>
            <a:r>
              <a:rPr lang="en-GB" sz="2800" b="0" i="0" u="none" strike="noStrike" cap="none" dirty="0">
                <a:solidFill>
                  <a:schemeClr val="dk1"/>
                </a:solidFill>
                <a:latin typeface="Cambria Math" panose="02040503050406030204" pitchFamily="18" charset="0"/>
                <a:ea typeface="Cambria Math" panose="02040503050406030204" pitchFamily="18" charset="0"/>
                <a:cs typeface="Calibri"/>
                <a:sym typeface="Calibri"/>
              </a:rPr>
              <a:t>Fe	Pb	Na	 Ag	Cu	C</a:t>
            </a:r>
            <a:r>
              <a:rPr lang="en-GB" sz="2800" dirty="0">
                <a:solidFill>
                  <a:schemeClr val="dk1"/>
                </a:solidFill>
                <a:latin typeface="Cambria Math" panose="02040503050406030204" pitchFamily="18" charset="0"/>
                <a:ea typeface="Cambria Math" panose="02040503050406030204" pitchFamily="18" charset="0"/>
                <a:cs typeface="Calibri"/>
                <a:sym typeface="Calibri"/>
              </a:rPr>
              <a:t>	</a:t>
            </a:r>
            <a:r>
              <a:rPr lang="en-GB" sz="2800" b="0" i="0" u="none" strike="noStrike" cap="none" dirty="0">
                <a:solidFill>
                  <a:schemeClr val="dk1"/>
                </a:solidFill>
                <a:latin typeface="Cambria Math" panose="02040503050406030204" pitchFamily="18" charset="0"/>
                <a:ea typeface="Cambria Math" panose="02040503050406030204" pitchFamily="18" charset="0"/>
                <a:cs typeface="Calibri"/>
                <a:sym typeface="Calibri"/>
              </a:rPr>
              <a:t>Co	S</a:t>
            </a:r>
            <a:r>
              <a:rPr lang="en-GB" sz="2800" dirty="0">
                <a:solidFill>
                  <a:schemeClr val="dk1"/>
                </a:solidFill>
                <a:latin typeface="Cambria Math" panose="02040503050406030204" pitchFamily="18" charset="0"/>
                <a:ea typeface="Cambria Math" panose="02040503050406030204" pitchFamily="18" charset="0"/>
                <a:cs typeface="Calibri"/>
                <a:sym typeface="Calibri"/>
              </a:rPr>
              <a:t>	</a:t>
            </a:r>
            <a:r>
              <a:rPr lang="en-GB" sz="2800" b="0" i="0" u="none" strike="noStrike" cap="none" dirty="0">
                <a:solidFill>
                  <a:schemeClr val="dk1"/>
                </a:solidFill>
                <a:latin typeface="Cambria Math" panose="02040503050406030204" pitchFamily="18" charset="0"/>
                <a:ea typeface="Cambria Math" panose="02040503050406030204" pitchFamily="18" charset="0"/>
                <a:cs typeface="Calibri"/>
                <a:sym typeface="Calibri"/>
              </a:rPr>
              <a:t>Si	I  </a:t>
            </a:r>
            <a:endParaRPr sz="2800" b="0" i="0" u="none" strike="noStrike" cap="none" dirty="0">
              <a:solidFill>
                <a:schemeClr val="dk1"/>
              </a:solidFill>
              <a:latin typeface="Cambria Math" panose="02040503050406030204" pitchFamily="18" charset="0"/>
              <a:ea typeface="Cambria Math" panose="02040503050406030204" pitchFamily="18" charset="0"/>
              <a:cs typeface="Calibri"/>
              <a:sym typeface="Calibri"/>
            </a:endParaRPr>
          </a:p>
        </p:txBody>
      </p:sp>
      <p:graphicFrame>
        <p:nvGraphicFramePr>
          <p:cNvPr id="4" name="Google Shape;165;g3d15f007b84_0_6">
            <a:extLst>
              <a:ext uri="{FF2B5EF4-FFF2-40B4-BE49-F238E27FC236}">
                <a16:creationId xmlns:a16="http://schemas.microsoft.com/office/drawing/2014/main" id="{F0CE699D-0F68-64EA-215D-F22687BDCC86}"/>
              </a:ext>
            </a:extLst>
          </p:cNvPr>
          <p:cNvGraphicFramePr/>
          <p:nvPr>
            <p:extLst>
              <p:ext uri="{D42A27DB-BD31-4B8C-83A1-F6EECF244321}">
                <p14:modId xmlns:p14="http://schemas.microsoft.com/office/powerpoint/2010/main" val="3425135165"/>
              </p:ext>
            </p:extLst>
          </p:nvPr>
        </p:nvGraphicFramePr>
        <p:xfrm>
          <a:off x="480129" y="2973240"/>
          <a:ext cx="10287000" cy="3657360"/>
        </p:xfrm>
        <a:graphic>
          <a:graphicData uri="http://schemas.openxmlformats.org/drawingml/2006/table">
            <a:tbl>
              <a:tblPr firstRow="1">
                <a:noFill/>
                <a:tableStyleId>{49DCA74C-0954-41EC-8B64-D6E8CC0CCEB0}</a:tableStyleId>
              </a:tblPr>
              <a:tblGrid>
                <a:gridCol w="5143500">
                  <a:extLst>
                    <a:ext uri="{9D8B030D-6E8A-4147-A177-3AD203B41FA5}">
                      <a16:colId xmlns:a16="http://schemas.microsoft.com/office/drawing/2014/main" val="20000"/>
                    </a:ext>
                  </a:extLst>
                </a:gridCol>
                <a:gridCol w="5143500">
                  <a:extLst>
                    <a:ext uri="{9D8B030D-6E8A-4147-A177-3AD203B41FA5}">
                      <a16:colId xmlns:a16="http://schemas.microsoft.com/office/drawing/2014/main" val="20001"/>
                    </a:ext>
                  </a:extLst>
                </a:gridCol>
              </a:tblGrid>
              <a:tr h="381000">
                <a:tc>
                  <a:txBody>
                    <a:bodyPr/>
                    <a:lstStyle/>
                    <a:p>
                      <a:pPr marL="0" marR="0" lvl="0" indent="0" algn="ctr" rtl="0">
                        <a:lnSpc>
                          <a:spcPct val="100000"/>
                        </a:lnSpc>
                        <a:spcBef>
                          <a:spcPts val="0"/>
                        </a:spcBef>
                        <a:spcAft>
                          <a:spcPts val="0"/>
                        </a:spcAft>
                        <a:buClr>
                          <a:srgbClr val="000000"/>
                        </a:buClr>
                        <a:buSzPts val="1600"/>
                        <a:buFont typeface="Arial"/>
                        <a:buNone/>
                      </a:pPr>
                      <a:r>
                        <a:rPr lang="en-GB" sz="1800" b="1" u="none" strike="noStrike" cap="none" dirty="0">
                          <a:solidFill>
                            <a:schemeClr val="bg1"/>
                          </a:solidFill>
                          <a:latin typeface="Century Gothic"/>
                          <a:ea typeface="Century Gothic"/>
                          <a:cs typeface="Century Gothic"/>
                          <a:sym typeface="Century Gothic"/>
                        </a:rPr>
                        <a:t>Element</a:t>
                      </a:r>
                      <a:endParaRPr sz="1800" b="1" u="none" strike="noStrike" cap="none"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tc>
                  <a:txBody>
                    <a:bodyPr/>
                    <a:lstStyle/>
                    <a:p>
                      <a:pPr marL="0" marR="0" lvl="0" indent="0" algn="ctr" rtl="0">
                        <a:lnSpc>
                          <a:spcPct val="100000"/>
                        </a:lnSpc>
                        <a:spcBef>
                          <a:spcPts val="0"/>
                        </a:spcBef>
                        <a:spcAft>
                          <a:spcPts val="0"/>
                        </a:spcAft>
                        <a:buClr>
                          <a:srgbClr val="000000"/>
                        </a:buClr>
                        <a:buSzPts val="1600"/>
                        <a:buFont typeface="Arial"/>
                        <a:buNone/>
                      </a:pPr>
                      <a:r>
                        <a:rPr lang="en-GB" sz="1800" b="1" u="none" strike="noStrike" cap="none" dirty="0">
                          <a:solidFill>
                            <a:schemeClr val="bg1"/>
                          </a:solidFill>
                          <a:latin typeface="Century Gothic"/>
                          <a:ea typeface="Century Gothic"/>
                          <a:cs typeface="Century Gothic"/>
                          <a:sym typeface="Century Gothic"/>
                        </a:rPr>
                        <a:t>Symbol</a:t>
                      </a:r>
                      <a:endParaRPr sz="1800" b="1" u="none" strike="noStrike" cap="none"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extLst>
                  <a:ext uri="{0D108BD9-81ED-4DB2-BD59-A6C34878D82A}">
                    <a16:rowId xmlns:a16="http://schemas.microsoft.com/office/drawing/2014/main" val="10000"/>
                  </a:ext>
                </a:extLst>
              </a:tr>
              <a:tr h="381000">
                <a:tc>
                  <a:txBody>
                    <a:bodyPr/>
                    <a:lstStyle/>
                    <a:p>
                      <a:pPr marL="0" marR="0" lvl="0" indent="0" algn="ctr" rtl="0">
                        <a:lnSpc>
                          <a:spcPct val="100000"/>
                        </a:lnSpc>
                        <a:spcBef>
                          <a:spcPts val="0"/>
                        </a:spcBef>
                        <a:spcAft>
                          <a:spcPts val="0"/>
                        </a:spcAft>
                        <a:buClr>
                          <a:srgbClr val="000000"/>
                        </a:buClr>
                        <a:buSzPts val="1600"/>
                        <a:buFont typeface="Arial"/>
                        <a:buNone/>
                      </a:pPr>
                      <a:r>
                        <a:rPr lang="en-GB" sz="1800" u="none" strike="noStrike" cap="none" dirty="0">
                          <a:latin typeface="Century Gothic"/>
                          <a:ea typeface="Century Gothic"/>
                          <a:cs typeface="Century Gothic"/>
                          <a:sym typeface="Century Gothic"/>
                        </a:rPr>
                        <a:t>Sodium</a:t>
                      </a:r>
                      <a:endParaRPr sz="1800" u="none" strike="noStrike" cap="none" dirty="0">
                        <a:latin typeface="Century Gothic"/>
                        <a:ea typeface="Century Gothic"/>
                        <a:cs typeface="Century Gothic"/>
                        <a:sym typeface="Century Gothic"/>
                      </a:endParaRPr>
                    </a:p>
                  </a:txBody>
                  <a:tcPr marL="91425" marR="91425" marT="91425" marB="91425">
                    <a:solidFill>
                      <a:srgbClr val="F4C8E2"/>
                    </a:solidFill>
                  </a:tcPr>
                </a:tc>
                <a:tc>
                  <a:txBody>
                    <a:bodyPr/>
                    <a:lstStyle/>
                    <a:p>
                      <a:pPr marL="0" marR="0" lvl="0" indent="0" algn="ctr" defTabSz="914400" rtl="0" eaLnBrk="1" fontAlgn="auto" latinLnBrk="0" hangingPunct="1">
                        <a:lnSpc>
                          <a:spcPct val="100000"/>
                        </a:lnSpc>
                        <a:spcBef>
                          <a:spcPts val="0"/>
                        </a:spcBef>
                        <a:spcAft>
                          <a:spcPts val="0"/>
                        </a:spcAft>
                        <a:buClr>
                          <a:srgbClr val="000000"/>
                        </a:buClr>
                        <a:buSzPts val="1600"/>
                        <a:buFont typeface="Arial"/>
                        <a:buNone/>
                        <a:tabLst/>
                        <a:defRPr/>
                      </a:pPr>
                      <a:endParaRPr lang="en-GB" sz="1800" dirty="0">
                        <a:latin typeface="Century Gothic"/>
                        <a:ea typeface="Century Gothic"/>
                        <a:cs typeface="Century Gothic"/>
                        <a:sym typeface="Century Gothic"/>
                      </a:endParaRPr>
                    </a:p>
                  </a:txBody>
                  <a:tcPr marL="91425" marR="91425" marT="91425" marB="91425">
                    <a:solidFill>
                      <a:srgbClr val="F4C8E2"/>
                    </a:solidFill>
                  </a:tcPr>
                </a:tc>
                <a:extLst>
                  <a:ext uri="{0D108BD9-81ED-4DB2-BD59-A6C34878D82A}">
                    <a16:rowId xmlns:a16="http://schemas.microsoft.com/office/drawing/2014/main" val="10001"/>
                  </a:ext>
                </a:extLst>
              </a:tr>
              <a:tr h="381000">
                <a:tc>
                  <a:txBody>
                    <a:bodyPr/>
                    <a:lstStyle/>
                    <a:p>
                      <a:pPr marL="0" marR="0" lvl="0" indent="0" algn="ctr" rtl="0">
                        <a:lnSpc>
                          <a:spcPct val="100000"/>
                        </a:lnSpc>
                        <a:spcBef>
                          <a:spcPts val="0"/>
                        </a:spcBef>
                        <a:spcAft>
                          <a:spcPts val="0"/>
                        </a:spcAft>
                        <a:buClr>
                          <a:srgbClr val="000000"/>
                        </a:buClr>
                        <a:buSzPts val="1600"/>
                        <a:buFont typeface="Arial"/>
                        <a:buNone/>
                      </a:pPr>
                      <a:r>
                        <a:rPr lang="en-GB" sz="1800" u="none" strike="noStrike" cap="none" dirty="0">
                          <a:latin typeface="Century Gothic"/>
                          <a:ea typeface="Century Gothic"/>
                          <a:cs typeface="Century Gothic"/>
                          <a:sym typeface="Century Gothic"/>
                        </a:rPr>
                        <a:t>Iron</a:t>
                      </a:r>
                      <a:endParaRPr sz="1800" u="none" strike="noStrike" cap="none" dirty="0">
                        <a:latin typeface="Century Gothic"/>
                        <a:ea typeface="Century Gothic"/>
                        <a:cs typeface="Century Gothic"/>
                        <a:sym typeface="Century Gothic"/>
                      </a:endParaRPr>
                    </a:p>
                  </a:txBody>
                  <a:tcPr marL="91425" marR="91425" marT="91425" marB="91425">
                    <a:solidFill>
                      <a:srgbClr val="F4C8E2"/>
                    </a:solidFill>
                  </a:tcPr>
                </a:tc>
                <a:tc>
                  <a:txBody>
                    <a:bodyPr/>
                    <a:lstStyle/>
                    <a:p>
                      <a:pPr marL="0" marR="0" lvl="0" indent="0" algn="ctr" defTabSz="914400" rtl="0" eaLnBrk="1" fontAlgn="auto" latinLnBrk="0" hangingPunct="1">
                        <a:lnSpc>
                          <a:spcPct val="100000"/>
                        </a:lnSpc>
                        <a:spcBef>
                          <a:spcPts val="0"/>
                        </a:spcBef>
                        <a:spcAft>
                          <a:spcPts val="0"/>
                        </a:spcAft>
                        <a:buClr>
                          <a:srgbClr val="000000"/>
                        </a:buClr>
                        <a:buSzPts val="1600"/>
                        <a:buFont typeface="Arial"/>
                        <a:buNone/>
                        <a:tabLst/>
                        <a:defRPr/>
                      </a:pPr>
                      <a:endParaRPr lang="en-GB" sz="1800" dirty="0">
                        <a:ea typeface="Century Gothic"/>
                        <a:cs typeface="Century Gothic"/>
                        <a:sym typeface="Century Gothic"/>
                      </a:endParaRPr>
                    </a:p>
                  </a:txBody>
                  <a:tcPr marL="91425" marR="91425" marT="91425" marB="91425">
                    <a:solidFill>
                      <a:srgbClr val="F4C8E2"/>
                    </a:solidFill>
                  </a:tcPr>
                </a:tc>
                <a:extLst>
                  <a:ext uri="{0D108BD9-81ED-4DB2-BD59-A6C34878D82A}">
                    <a16:rowId xmlns:a16="http://schemas.microsoft.com/office/drawing/2014/main" val="10002"/>
                  </a:ext>
                </a:extLst>
              </a:tr>
              <a:tr h="381000">
                <a:tc>
                  <a:txBody>
                    <a:bodyPr/>
                    <a:lstStyle/>
                    <a:p>
                      <a:pPr marL="0" marR="0" lvl="0" indent="0" algn="ctr" rtl="0">
                        <a:lnSpc>
                          <a:spcPct val="100000"/>
                        </a:lnSpc>
                        <a:spcBef>
                          <a:spcPts val="0"/>
                        </a:spcBef>
                        <a:spcAft>
                          <a:spcPts val="0"/>
                        </a:spcAft>
                        <a:buClr>
                          <a:srgbClr val="000000"/>
                        </a:buClr>
                        <a:buSzPts val="1600"/>
                        <a:buFont typeface="Arial"/>
                        <a:buNone/>
                      </a:pPr>
                      <a:r>
                        <a:rPr lang="en-GB" sz="1800" u="none" strike="noStrike" cap="none" dirty="0">
                          <a:latin typeface="Century Gothic"/>
                          <a:ea typeface="Century Gothic"/>
                          <a:cs typeface="Century Gothic"/>
                          <a:sym typeface="Century Gothic"/>
                        </a:rPr>
                        <a:t>Copper</a:t>
                      </a:r>
                      <a:endParaRPr sz="1800" u="none" strike="noStrike" cap="none" dirty="0">
                        <a:latin typeface="Century Gothic"/>
                        <a:ea typeface="Century Gothic"/>
                        <a:cs typeface="Century Gothic"/>
                        <a:sym typeface="Century Gothic"/>
                      </a:endParaRPr>
                    </a:p>
                  </a:txBody>
                  <a:tcPr marL="91425" marR="91425" marT="91425" marB="91425">
                    <a:solidFill>
                      <a:srgbClr val="F4C8E2"/>
                    </a:solidFill>
                  </a:tcPr>
                </a:tc>
                <a:tc>
                  <a:txBody>
                    <a:bodyPr/>
                    <a:lstStyle/>
                    <a:p>
                      <a:pPr marL="0" marR="0" lvl="0" indent="0" algn="ctr" defTabSz="914400" rtl="0" eaLnBrk="1" fontAlgn="auto" latinLnBrk="0" hangingPunct="1">
                        <a:lnSpc>
                          <a:spcPct val="100000"/>
                        </a:lnSpc>
                        <a:spcBef>
                          <a:spcPts val="0"/>
                        </a:spcBef>
                        <a:spcAft>
                          <a:spcPts val="0"/>
                        </a:spcAft>
                        <a:buClr>
                          <a:srgbClr val="000000"/>
                        </a:buClr>
                        <a:buSzPts val="1600"/>
                        <a:buFont typeface="Arial"/>
                        <a:buNone/>
                        <a:tabLst/>
                        <a:defRPr/>
                      </a:pPr>
                      <a:endParaRPr lang="en-GB" sz="1800" dirty="0">
                        <a:ea typeface="Century Gothic"/>
                        <a:cs typeface="Century Gothic"/>
                        <a:sym typeface="Century Gothic"/>
                      </a:endParaRPr>
                    </a:p>
                  </a:txBody>
                  <a:tcPr marL="91425" marR="91425" marT="91425" marB="91425">
                    <a:solidFill>
                      <a:srgbClr val="F4C8E2"/>
                    </a:solidFill>
                  </a:tcPr>
                </a:tc>
                <a:extLst>
                  <a:ext uri="{0D108BD9-81ED-4DB2-BD59-A6C34878D82A}">
                    <a16:rowId xmlns:a16="http://schemas.microsoft.com/office/drawing/2014/main" val="10003"/>
                  </a:ext>
                </a:extLst>
              </a:tr>
              <a:tr h="381000">
                <a:tc>
                  <a:txBody>
                    <a:bodyPr/>
                    <a:lstStyle/>
                    <a:p>
                      <a:pPr marL="0" marR="0" lvl="0" indent="0" algn="ctr" rtl="0">
                        <a:lnSpc>
                          <a:spcPct val="100000"/>
                        </a:lnSpc>
                        <a:spcBef>
                          <a:spcPts val="0"/>
                        </a:spcBef>
                        <a:spcAft>
                          <a:spcPts val="0"/>
                        </a:spcAft>
                        <a:buClr>
                          <a:srgbClr val="000000"/>
                        </a:buClr>
                        <a:buSzPts val="1600"/>
                        <a:buFont typeface="Arial"/>
                        <a:buNone/>
                      </a:pPr>
                      <a:r>
                        <a:rPr lang="en-GB" sz="1800" u="none" strike="noStrike" cap="none">
                          <a:latin typeface="Century Gothic"/>
                          <a:ea typeface="Century Gothic"/>
                          <a:cs typeface="Century Gothic"/>
                          <a:sym typeface="Century Gothic"/>
                        </a:rPr>
                        <a:t>Lead</a:t>
                      </a:r>
                      <a:endParaRPr sz="1800" u="none" strike="noStrike" cap="none">
                        <a:latin typeface="Century Gothic"/>
                        <a:ea typeface="Century Gothic"/>
                        <a:cs typeface="Century Gothic"/>
                        <a:sym typeface="Century Gothic"/>
                      </a:endParaRPr>
                    </a:p>
                  </a:txBody>
                  <a:tcPr marL="91425" marR="91425" marT="91425" marB="91425">
                    <a:solidFill>
                      <a:srgbClr val="F4C8E2"/>
                    </a:solidFill>
                  </a:tcPr>
                </a:tc>
                <a:tc>
                  <a:txBody>
                    <a:bodyPr/>
                    <a:lstStyle/>
                    <a:p>
                      <a:pPr marL="0" marR="0" lvl="0" indent="0" algn="ctr" rtl="0">
                        <a:lnSpc>
                          <a:spcPct val="100000"/>
                        </a:lnSpc>
                        <a:spcBef>
                          <a:spcPts val="0"/>
                        </a:spcBef>
                        <a:spcAft>
                          <a:spcPts val="0"/>
                        </a:spcAft>
                        <a:buClr>
                          <a:srgbClr val="000000"/>
                        </a:buClr>
                        <a:buSzPts val="1600"/>
                        <a:buFont typeface="Arial"/>
                        <a:buNone/>
                      </a:pPr>
                      <a:endParaRPr sz="1800" u="none" strike="noStrike" cap="none" dirty="0"/>
                    </a:p>
                  </a:txBody>
                  <a:tcPr marL="91425" marR="91425" marT="91425" marB="91425">
                    <a:solidFill>
                      <a:srgbClr val="F4C8E2"/>
                    </a:solidFill>
                  </a:tcPr>
                </a:tc>
                <a:extLst>
                  <a:ext uri="{0D108BD9-81ED-4DB2-BD59-A6C34878D82A}">
                    <a16:rowId xmlns:a16="http://schemas.microsoft.com/office/drawing/2014/main" val="10004"/>
                  </a:ext>
                </a:extLst>
              </a:tr>
              <a:tr h="402875">
                <a:tc>
                  <a:txBody>
                    <a:bodyPr/>
                    <a:lstStyle/>
                    <a:p>
                      <a:pPr marL="0" marR="0" lvl="0" indent="0" algn="ctr" rtl="0">
                        <a:lnSpc>
                          <a:spcPct val="100000"/>
                        </a:lnSpc>
                        <a:spcBef>
                          <a:spcPts val="0"/>
                        </a:spcBef>
                        <a:spcAft>
                          <a:spcPts val="0"/>
                        </a:spcAft>
                        <a:buClr>
                          <a:srgbClr val="000000"/>
                        </a:buClr>
                        <a:buSzPts val="1600"/>
                        <a:buFont typeface="Arial"/>
                        <a:buNone/>
                      </a:pPr>
                      <a:r>
                        <a:rPr lang="en-GB" sz="1800" u="none" strike="noStrike" cap="none" dirty="0">
                          <a:latin typeface="Century Gothic"/>
                          <a:ea typeface="Century Gothic"/>
                          <a:cs typeface="Century Gothic"/>
                          <a:sym typeface="Century Gothic"/>
                        </a:rPr>
                        <a:t>Silver</a:t>
                      </a:r>
                      <a:endParaRPr sz="1800" u="none" strike="noStrike" cap="none" dirty="0">
                        <a:latin typeface="Century Gothic"/>
                        <a:ea typeface="Century Gothic"/>
                        <a:cs typeface="Century Gothic"/>
                        <a:sym typeface="Century Gothic"/>
                      </a:endParaRPr>
                    </a:p>
                  </a:txBody>
                  <a:tcPr marL="91425" marR="91425" marT="91425" marB="91425">
                    <a:solidFill>
                      <a:srgbClr val="F4C8E2"/>
                    </a:solidFill>
                  </a:tcPr>
                </a:tc>
                <a:tc>
                  <a:txBody>
                    <a:bodyPr/>
                    <a:lstStyle/>
                    <a:p>
                      <a:pPr marL="0" marR="0" lvl="0" indent="0" algn="ctr" rtl="0">
                        <a:lnSpc>
                          <a:spcPct val="100000"/>
                        </a:lnSpc>
                        <a:spcBef>
                          <a:spcPts val="0"/>
                        </a:spcBef>
                        <a:spcAft>
                          <a:spcPts val="0"/>
                        </a:spcAft>
                        <a:buClr>
                          <a:srgbClr val="000000"/>
                        </a:buClr>
                        <a:buSzPts val="1600"/>
                        <a:buFont typeface="Arial"/>
                        <a:buNone/>
                      </a:pPr>
                      <a:endParaRPr sz="1800" u="none" strike="noStrike" cap="none" dirty="0"/>
                    </a:p>
                  </a:txBody>
                  <a:tcPr marL="91425" marR="91425" marT="91425" marB="91425">
                    <a:solidFill>
                      <a:srgbClr val="F4C8E2"/>
                    </a:solidFill>
                  </a:tcPr>
                </a:tc>
                <a:extLst>
                  <a:ext uri="{0D108BD9-81ED-4DB2-BD59-A6C34878D82A}">
                    <a16:rowId xmlns:a16="http://schemas.microsoft.com/office/drawing/2014/main" val="10005"/>
                  </a:ext>
                </a:extLst>
              </a:tr>
              <a:tr h="381000">
                <a:tc>
                  <a:txBody>
                    <a:bodyPr/>
                    <a:lstStyle/>
                    <a:p>
                      <a:pPr marL="0" marR="0" lvl="0" indent="0" algn="ctr" rtl="0">
                        <a:lnSpc>
                          <a:spcPct val="100000"/>
                        </a:lnSpc>
                        <a:spcBef>
                          <a:spcPts val="0"/>
                        </a:spcBef>
                        <a:spcAft>
                          <a:spcPts val="0"/>
                        </a:spcAft>
                        <a:buClr>
                          <a:srgbClr val="000000"/>
                        </a:buClr>
                        <a:buSzPts val="1600"/>
                        <a:buFont typeface="Arial"/>
                        <a:buNone/>
                      </a:pPr>
                      <a:r>
                        <a:rPr lang="en-GB" sz="1800" u="none" strike="noStrike" cap="none">
                          <a:latin typeface="Century Gothic"/>
                          <a:ea typeface="Century Gothic"/>
                          <a:cs typeface="Century Gothic"/>
                          <a:sym typeface="Century Gothic"/>
                        </a:rPr>
                        <a:t>Carbon</a:t>
                      </a:r>
                      <a:endParaRPr sz="1800" u="none" strike="noStrike" cap="none">
                        <a:latin typeface="Century Gothic"/>
                        <a:ea typeface="Century Gothic"/>
                        <a:cs typeface="Century Gothic"/>
                        <a:sym typeface="Century Gothic"/>
                      </a:endParaRPr>
                    </a:p>
                  </a:txBody>
                  <a:tcPr marL="91425" marR="91425" marT="91425" marB="91425">
                    <a:solidFill>
                      <a:srgbClr val="F4C8E2"/>
                    </a:solidFill>
                  </a:tcPr>
                </a:tc>
                <a:tc>
                  <a:txBody>
                    <a:bodyPr/>
                    <a:lstStyle/>
                    <a:p>
                      <a:pPr marL="0" marR="0" lvl="0" indent="0" algn="ctr" rtl="0">
                        <a:lnSpc>
                          <a:spcPct val="100000"/>
                        </a:lnSpc>
                        <a:spcBef>
                          <a:spcPts val="0"/>
                        </a:spcBef>
                        <a:spcAft>
                          <a:spcPts val="0"/>
                        </a:spcAft>
                        <a:buClr>
                          <a:srgbClr val="000000"/>
                        </a:buClr>
                        <a:buSzPts val="1600"/>
                        <a:buFont typeface="Arial"/>
                        <a:buNone/>
                      </a:pPr>
                      <a:endParaRPr sz="1800" u="none" strike="noStrike" cap="none" dirty="0"/>
                    </a:p>
                  </a:txBody>
                  <a:tcPr marL="91425" marR="91425" marT="91425" marB="91425">
                    <a:solidFill>
                      <a:srgbClr val="F4C8E2"/>
                    </a:solidFill>
                  </a:tcPr>
                </a:tc>
                <a:extLst>
                  <a:ext uri="{0D108BD9-81ED-4DB2-BD59-A6C34878D82A}">
                    <a16:rowId xmlns:a16="http://schemas.microsoft.com/office/drawing/2014/main" val="10006"/>
                  </a:ext>
                </a:extLst>
              </a:tr>
              <a:tr h="381000">
                <a:tc>
                  <a:txBody>
                    <a:bodyPr/>
                    <a:lstStyle/>
                    <a:p>
                      <a:pPr marL="0" marR="0" lvl="0" indent="0" algn="ctr" rtl="0">
                        <a:lnSpc>
                          <a:spcPct val="100000"/>
                        </a:lnSpc>
                        <a:spcBef>
                          <a:spcPts val="0"/>
                        </a:spcBef>
                        <a:spcAft>
                          <a:spcPts val="0"/>
                        </a:spcAft>
                        <a:buClr>
                          <a:srgbClr val="000000"/>
                        </a:buClr>
                        <a:buSzPts val="1600"/>
                        <a:buFont typeface="Arial"/>
                        <a:buNone/>
                      </a:pPr>
                      <a:r>
                        <a:rPr lang="en-GB" sz="1800" u="none" strike="noStrike" cap="none">
                          <a:latin typeface="Century Gothic"/>
                          <a:ea typeface="Century Gothic"/>
                          <a:cs typeface="Century Gothic"/>
                          <a:sym typeface="Century Gothic"/>
                        </a:rPr>
                        <a:t>Cobalt</a:t>
                      </a:r>
                      <a:endParaRPr sz="1800" u="none" strike="noStrike" cap="none">
                        <a:latin typeface="Century Gothic"/>
                        <a:ea typeface="Century Gothic"/>
                        <a:cs typeface="Century Gothic"/>
                        <a:sym typeface="Century Gothic"/>
                      </a:endParaRPr>
                    </a:p>
                  </a:txBody>
                  <a:tcPr marL="91425" marR="91425" marT="91425" marB="91425">
                    <a:solidFill>
                      <a:srgbClr val="F4C8E2"/>
                    </a:solidFill>
                  </a:tcPr>
                </a:tc>
                <a:tc>
                  <a:txBody>
                    <a:bodyPr/>
                    <a:lstStyle/>
                    <a:p>
                      <a:pPr marL="0" marR="0" lvl="0" indent="0" algn="ctr" rtl="0">
                        <a:lnSpc>
                          <a:spcPct val="100000"/>
                        </a:lnSpc>
                        <a:spcBef>
                          <a:spcPts val="0"/>
                        </a:spcBef>
                        <a:spcAft>
                          <a:spcPts val="0"/>
                        </a:spcAft>
                        <a:buClr>
                          <a:srgbClr val="000000"/>
                        </a:buClr>
                        <a:buSzPts val="1600"/>
                        <a:buFont typeface="Arial"/>
                        <a:buNone/>
                      </a:pPr>
                      <a:endParaRPr sz="1800" u="none" strike="noStrike" cap="none" dirty="0"/>
                    </a:p>
                  </a:txBody>
                  <a:tcPr marL="91425" marR="91425" marT="91425" marB="91425">
                    <a:solidFill>
                      <a:srgbClr val="F4C8E2"/>
                    </a:solidFill>
                  </a:tcPr>
                </a:tc>
                <a:extLst>
                  <a:ext uri="{0D108BD9-81ED-4DB2-BD59-A6C34878D82A}">
                    <a16:rowId xmlns:a16="http://schemas.microsoft.com/office/drawing/2014/main" val="10007"/>
                  </a:ext>
                </a:extLst>
              </a:tr>
            </a:tbl>
          </a:graphicData>
        </a:graphic>
      </p:graphicFrame>
      <p:sp>
        <p:nvSpPr>
          <p:cNvPr id="7" name="Google Shape;117;p5">
            <a:extLst>
              <a:ext uri="{FF2B5EF4-FFF2-40B4-BE49-F238E27FC236}">
                <a16:creationId xmlns:a16="http://schemas.microsoft.com/office/drawing/2014/main" id="{24A8196B-2CEC-D009-6742-46C99DC1FD88}"/>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dirty="0">
                <a:solidFill>
                  <a:schemeClr val="lt1"/>
                </a:solidFill>
                <a:latin typeface="Century Gothic"/>
                <a:ea typeface="Century Gothic"/>
                <a:cs typeface="Century Gothic"/>
                <a:sym typeface="Century Gothic"/>
              </a:rPr>
              <a:t>Activity</a:t>
            </a:r>
            <a:endParaRPr sz="2200" b="1" i="0" u="none" strike="noStrike" cap="none" dirty="0">
              <a:solidFill>
                <a:schemeClr val="lt1"/>
              </a:solidFill>
              <a:latin typeface="Century Gothic"/>
              <a:ea typeface="Century Gothic"/>
              <a:cs typeface="Century Gothic"/>
              <a:sym typeface="Century Gothic"/>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61">
          <a:extLst>
            <a:ext uri="{FF2B5EF4-FFF2-40B4-BE49-F238E27FC236}">
              <a16:creationId xmlns:a16="http://schemas.microsoft.com/office/drawing/2014/main" id="{2EC020EF-F720-6D7D-BAF1-DDD3DBE02CC1}"/>
            </a:ext>
          </a:extLst>
        </p:cNvPr>
        <p:cNvGrpSpPr/>
        <p:nvPr/>
      </p:nvGrpSpPr>
      <p:grpSpPr>
        <a:xfrm>
          <a:off x="0" y="0"/>
          <a:ext cx="0" cy="0"/>
          <a:chOff x="0" y="0"/>
          <a:chExt cx="0" cy="0"/>
        </a:xfrm>
      </p:grpSpPr>
      <p:sp>
        <p:nvSpPr>
          <p:cNvPr id="162" name="Google Shape;162;g3d15f007b84_0_6">
            <a:extLst>
              <a:ext uri="{FF2B5EF4-FFF2-40B4-BE49-F238E27FC236}">
                <a16:creationId xmlns:a16="http://schemas.microsoft.com/office/drawing/2014/main" id="{BD8C0B4A-E372-93A5-8186-8F031A1AD5E9}"/>
              </a:ext>
            </a:extLst>
          </p:cNvPr>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Symbols in chemistry 1 - answers</a:t>
            </a:r>
            <a:endParaRPr dirty="0"/>
          </a:p>
        </p:txBody>
      </p:sp>
      <mc:AlternateContent xmlns:mc="http://schemas.openxmlformats.org/markup-compatibility/2006">
        <mc:Choice xmlns:a14="http://schemas.microsoft.com/office/drawing/2010/main" Requires="a14">
          <p:graphicFrame>
            <p:nvGraphicFramePr>
              <p:cNvPr id="4" name="Google Shape;165;g3d15f007b84_0_6">
                <a:extLst>
                  <a:ext uri="{FF2B5EF4-FFF2-40B4-BE49-F238E27FC236}">
                    <a16:creationId xmlns:a16="http://schemas.microsoft.com/office/drawing/2014/main" id="{4BE47FC0-1D32-2199-91BC-C927FF6E87E2}"/>
                  </a:ext>
                </a:extLst>
              </p:cNvPr>
              <p:cNvGraphicFramePr/>
              <p:nvPr>
                <p:extLst>
                  <p:ext uri="{D42A27DB-BD31-4B8C-83A1-F6EECF244321}">
                    <p14:modId xmlns:p14="http://schemas.microsoft.com/office/powerpoint/2010/main" val="3276701222"/>
                  </p:ext>
                </p:extLst>
              </p:nvPr>
            </p:nvGraphicFramePr>
            <p:xfrm>
              <a:off x="540000" y="1722240"/>
              <a:ext cx="10287000" cy="3870720"/>
            </p:xfrm>
            <a:graphic>
              <a:graphicData uri="http://schemas.openxmlformats.org/drawingml/2006/table">
                <a:tbl>
                  <a:tblPr firstRow="1">
                    <a:noFill/>
                    <a:tableStyleId>{49DCA74C-0954-41EC-8B64-D6E8CC0CCEB0}</a:tableStyleId>
                  </a:tblPr>
                  <a:tblGrid>
                    <a:gridCol w="5143500">
                      <a:extLst>
                        <a:ext uri="{9D8B030D-6E8A-4147-A177-3AD203B41FA5}">
                          <a16:colId xmlns:a16="http://schemas.microsoft.com/office/drawing/2014/main" val="20000"/>
                        </a:ext>
                      </a:extLst>
                    </a:gridCol>
                    <a:gridCol w="5143500">
                      <a:extLst>
                        <a:ext uri="{9D8B030D-6E8A-4147-A177-3AD203B41FA5}">
                          <a16:colId xmlns:a16="http://schemas.microsoft.com/office/drawing/2014/main" val="20001"/>
                        </a:ext>
                      </a:extLst>
                    </a:gridCol>
                  </a:tblGrid>
                  <a:tr h="381000">
                    <a:tc>
                      <a:txBody>
                        <a:bodyPr/>
                        <a:lstStyle/>
                        <a:p>
                          <a:pPr marL="0" marR="0" lvl="0" indent="0" algn="ctr" rtl="0">
                            <a:lnSpc>
                              <a:spcPct val="100000"/>
                            </a:lnSpc>
                            <a:spcBef>
                              <a:spcPts val="0"/>
                            </a:spcBef>
                            <a:spcAft>
                              <a:spcPts val="0"/>
                            </a:spcAft>
                            <a:buClr>
                              <a:srgbClr val="000000"/>
                            </a:buClr>
                            <a:buSzPts val="1600"/>
                            <a:buFont typeface="Arial"/>
                            <a:buNone/>
                          </a:pPr>
                          <a:r>
                            <a:rPr lang="en-GB" sz="1800" b="1" u="none" strike="noStrike" cap="none" dirty="0">
                              <a:solidFill>
                                <a:schemeClr val="bg1"/>
                              </a:solidFill>
                              <a:latin typeface="Century Gothic"/>
                              <a:ea typeface="Century Gothic"/>
                              <a:cs typeface="Century Gothic"/>
                              <a:sym typeface="Century Gothic"/>
                            </a:rPr>
                            <a:t>Element</a:t>
                          </a:r>
                          <a:endParaRPr sz="1800" b="1" u="none" strike="noStrike" cap="none"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tc>
                      <a:txBody>
                        <a:bodyPr/>
                        <a:lstStyle/>
                        <a:p>
                          <a:pPr marL="0" marR="0" lvl="0" indent="0" algn="ctr" rtl="0">
                            <a:lnSpc>
                              <a:spcPct val="100000"/>
                            </a:lnSpc>
                            <a:spcBef>
                              <a:spcPts val="0"/>
                            </a:spcBef>
                            <a:spcAft>
                              <a:spcPts val="0"/>
                            </a:spcAft>
                            <a:buClr>
                              <a:srgbClr val="000000"/>
                            </a:buClr>
                            <a:buSzPts val="1600"/>
                            <a:buFont typeface="Arial"/>
                            <a:buNone/>
                          </a:pPr>
                          <a:r>
                            <a:rPr lang="en-GB" sz="1800" b="1" u="none" strike="noStrike" cap="none" dirty="0">
                              <a:solidFill>
                                <a:schemeClr val="bg1"/>
                              </a:solidFill>
                              <a:latin typeface="Century Gothic"/>
                              <a:ea typeface="Century Gothic"/>
                              <a:cs typeface="Century Gothic"/>
                              <a:sym typeface="Century Gothic"/>
                            </a:rPr>
                            <a:t>Symbol</a:t>
                          </a:r>
                          <a:endParaRPr sz="1800" b="1" u="none" strike="noStrike" cap="none"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extLst>
                      <a:ext uri="{0D108BD9-81ED-4DB2-BD59-A6C34878D82A}">
                        <a16:rowId xmlns:a16="http://schemas.microsoft.com/office/drawing/2014/main" val="10000"/>
                      </a:ext>
                    </a:extLst>
                  </a:tr>
                  <a:tr h="381000">
                    <a:tc>
                      <a:txBody>
                        <a:bodyPr/>
                        <a:lstStyle/>
                        <a:p>
                          <a:pPr marL="0" marR="0" lvl="0" indent="0" algn="ctr" rtl="0">
                            <a:lnSpc>
                              <a:spcPct val="100000"/>
                            </a:lnSpc>
                            <a:spcBef>
                              <a:spcPts val="0"/>
                            </a:spcBef>
                            <a:spcAft>
                              <a:spcPts val="0"/>
                            </a:spcAft>
                            <a:buClr>
                              <a:srgbClr val="000000"/>
                            </a:buClr>
                            <a:buSzPts val="1600"/>
                            <a:buFont typeface="Arial"/>
                            <a:buNone/>
                          </a:pPr>
                          <a:r>
                            <a:rPr lang="en-GB" sz="1800" u="none" strike="noStrike" cap="none" dirty="0">
                              <a:latin typeface="Century Gothic"/>
                              <a:ea typeface="Century Gothic"/>
                              <a:cs typeface="Century Gothic"/>
                              <a:sym typeface="Century Gothic"/>
                            </a:rPr>
                            <a:t>Sodium</a:t>
                          </a:r>
                          <a:endParaRPr sz="1800" u="none" strike="noStrike" cap="none" dirty="0">
                            <a:latin typeface="Century Gothic"/>
                            <a:ea typeface="Century Gothic"/>
                            <a:cs typeface="Century Gothic"/>
                            <a:sym typeface="Century Gothic"/>
                          </a:endParaRPr>
                        </a:p>
                      </a:txBody>
                      <a:tcPr marL="91425" marR="91425" marT="91425" marB="91425">
                        <a:solidFill>
                          <a:srgbClr val="F4C8E2"/>
                        </a:solidFill>
                      </a:tcPr>
                    </a:tc>
                    <a:tc>
                      <a:txBody>
                        <a:bodyPr/>
                        <a:lstStyle/>
                        <a:p>
                          <a:pPr marL="0" marR="0" lvl="0" indent="0" algn="ctr" defTabSz="914400" rtl="0" eaLnBrk="1" fontAlgn="auto" latinLnBrk="0" hangingPunct="1">
                            <a:lnSpc>
                              <a:spcPct val="100000"/>
                            </a:lnSpc>
                            <a:spcBef>
                              <a:spcPts val="0"/>
                            </a:spcBef>
                            <a:spcAft>
                              <a:spcPts val="0"/>
                            </a:spcAft>
                            <a:buClr>
                              <a:srgbClr val="000000"/>
                            </a:buClr>
                            <a:buSzPts val="1600"/>
                            <a:buFont typeface="Arial"/>
                            <a:buNone/>
                            <a:tabLst/>
                            <a:defRPr/>
                          </a:pPr>
                          <a14:m>
                            <m:oMathPara xmlns:m="http://schemas.openxmlformats.org/officeDocument/2006/math">
                              <m:oMath>
                                <m:r>
                                  <m:rPr>
                                    <m:sty m:val="p"/>
                                  </m:rPr>
                                  <a:rPr lang="en-GB" sz="2000" i="0" dirty="0" smtClean="0">
                                    <a:latin typeface="Cambria Math" panose="02040503050406030204" pitchFamily="18" charset="0"/>
                                    <a:ea typeface="Cambria Math" panose="02040503050406030204" pitchFamily="18" charset="0"/>
                                    <a:cs typeface="Century Gothic"/>
                                    <a:sym typeface="Century Gothic"/>
                                  </a:rPr>
                                  <m:t>Na</m:t>
                                </m:r>
                              </m:oMath>
                            </m:oMathPara>
                          </a14:m>
                          <a:endParaRPr lang="en-GB" sz="2000" dirty="0">
                            <a:latin typeface="Century Gothic"/>
                            <a:ea typeface="Century Gothic"/>
                            <a:cs typeface="Century Gothic"/>
                            <a:sym typeface="Century Gothic"/>
                          </a:endParaRPr>
                        </a:p>
                      </a:txBody>
                      <a:tcPr marL="91425" marR="91425" marT="91425" marB="91425">
                        <a:solidFill>
                          <a:srgbClr val="F4C8E2"/>
                        </a:solidFill>
                      </a:tcPr>
                    </a:tc>
                    <a:extLst>
                      <a:ext uri="{0D108BD9-81ED-4DB2-BD59-A6C34878D82A}">
                        <a16:rowId xmlns:a16="http://schemas.microsoft.com/office/drawing/2014/main" val="10001"/>
                      </a:ext>
                    </a:extLst>
                  </a:tr>
                  <a:tr h="381000">
                    <a:tc>
                      <a:txBody>
                        <a:bodyPr/>
                        <a:lstStyle/>
                        <a:p>
                          <a:pPr marL="0" marR="0" lvl="0" indent="0" algn="ctr" rtl="0">
                            <a:lnSpc>
                              <a:spcPct val="100000"/>
                            </a:lnSpc>
                            <a:spcBef>
                              <a:spcPts val="0"/>
                            </a:spcBef>
                            <a:spcAft>
                              <a:spcPts val="0"/>
                            </a:spcAft>
                            <a:buClr>
                              <a:srgbClr val="000000"/>
                            </a:buClr>
                            <a:buSzPts val="1600"/>
                            <a:buFont typeface="Arial"/>
                            <a:buNone/>
                          </a:pPr>
                          <a:r>
                            <a:rPr lang="en-GB" sz="1800" u="none" strike="noStrike" cap="none" dirty="0">
                              <a:latin typeface="Century Gothic"/>
                              <a:ea typeface="Century Gothic"/>
                              <a:cs typeface="Century Gothic"/>
                              <a:sym typeface="Century Gothic"/>
                            </a:rPr>
                            <a:t>Iron</a:t>
                          </a:r>
                          <a:endParaRPr sz="1800" u="none" strike="noStrike" cap="none" dirty="0">
                            <a:latin typeface="Century Gothic"/>
                            <a:ea typeface="Century Gothic"/>
                            <a:cs typeface="Century Gothic"/>
                            <a:sym typeface="Century Gothic"/>
                          </a:endParaRPr>
                        </a:p>
                      </a:txBody>
                      <a:tcPr marL="91425" marR="91425" marT="91425" marB="91425">
                        <a:solidFill>
                          <a:srgbClr val="F4C8E2"/>
                        </a:solidFill>
                      </a:tcPr>
                    </a:tc>
                    <a:tc>
                      <a:txBody>
                        <a:bodyPr/>
                        <a:lstStyle/>
                        <a:p>
                          <a:pPr marL="0" marR="0" lvl="0" indent="0" algn="ctr" defTabSz="914400" rtl="0" eaLnBrk="1" fontAlgn="auto" latinLnBrk="0" hangingPunct="1">
                            <a:lnSpc>
                              <a:spcPct val="100000"/>
                            </a:lnSpc>
                            <a:spcBef>
                              <a:spcPts val="0"/>
                            </a:spcBef>
                            <a:spcAft>
                              <a:spcPts val="0"/>
                            </a:spcAft>
                            <a:buClr>
                              <a:srgbClr val="000000"/>
                            </a:buClr>
                            <a:buSzPts val="1600"/>
                            <a:buFont typeface="Arial"/>
                            <a:buNone/>
                            <a:tabLst/>
                            <a:defRPr/>
                          </a:pPr>
                          <a14:m>
                            <m:oMathPara xmlns:m="http://schemas.openxmlformats.org/officeDocument/2006/math">
                              <m:oMath>
                                <m:r>
                                  <m:rPr>
                                    <m:sty m:val="p"/>
                                  </m:rPr>
                                  <a:rPr lang="en-GB" sz="2000" i="0" dirty="0" smtClean="0">
                                    <a:latin typeface="Cambria Math" panose="02040503050406030204" pitchFamily="18" charset="0"/>
                                    <a:ea typeface="Century Gothic"/>
                                    <a:cs typeface="Century Gothic"/>
                                    <a:sym typeface="Century Gothic"/>
                                  </a:rPr>
                                  <m:t>Fe</m:t>
                                </m:r>
                              </m:oMath>
                            </m:oMathPara>
                          </a14:m>
                          <a:endParaRPr lang="en-GB" sz="2000" dirty="0">
                            <a:ea typeface="Century Gothic"/>
                            <a:cs typeface="Century Gothic"/>
                            <a:sym typeface="Century Gothic"/>
                          </a:endParaRPr>
                        </a:p>
                      </a:txBody>
                      <a:tcPr marL="91425" marR="91425" marT="91425" marB="91425">
                        <a:solidFill>
                          <a:srgbClr val="F4C8E2"/>
                        </a:solidFill>
                      </a:tcPr>
                    </a:tc>
                    <a:extLst>
                      <a:ext uri="{0D108BD9-81ED-4DB2-BD59-A6C34878D82A}">
                        <a16:rowId xmlns:a16="http://schemas.microsoft.com/office/drawing/2014/main" val="10002"/>
                      </a:ext>
                    </a:extLst>
                  </a:tr>
                  <a:tr h="381000">
                    <a:tc>
                      <a:txBody>
                        <a:bodyPr/>
                        <a:lstStyle/>
                        <a:p>
                          <a:pPr marL="0" marR="0" lvl="0" indent="0" algn="ctr" rtl="0">
                            <a:lnSpc>
                              <a:spcPct val="100000"/>
                            </a:lnSpc>
                            <a:spcBef>
                              <a:spcPts val="0"/>
                            </a:spcBef>
                            <a:spcAft>
                              <a:spcPts val="0"/>
                            </a:spcAft>
                            <a:buClr>
                              <a:srgbClr val="000000"/>
                            </a:buClr>
                            <a:buSzPts val="1600"/>
                            <a:buFont typeface="Arial"/>
                            <a:buNone/>
                          </a:pPr>
                          <a:r>
                            <a:rPr lang="en-GB" sz="1800" u="none" strike="noStrike" cap="none" dirty="0">
                              <a:latin typeface="Century Gothic"/>
                              <a:ea typeface="Century Gothic"/>
                              <a:cs typeface="Century Gothic"/>
                              <a:sym typeface="Century Gothic"/>
                            </a:rPr>
                            <a:t>Copper</a:t>
                          </a:r>
                          <a:endParaRPr sz="1800" u="none" strike="noStrike" cap="none" dirty="0">
                            <a:latin typeface="Century Gothic"/>
                            <a:ea typeface="Century Gothic"/>
                            <a:cs typeface="Century Gothic"/>
                            <a:sym typeface="Century Gothic"/>
                          </a:endParaRPr>
                        </a:p>
                      </a:txBody>
                      <a:tcPr marL="91425" marR="91425" marT="91425" marB="91425">
                        <a:solidFill>
                          <a:srgbClr val="F4C8E2"/>
                        </a:solidFill>
                      </a:tcPr>
                    </a:tc>
                    <a:tc>
                      <a:txBody>
                        <a:bodyPr/>
                        <a:lstStyle/>
                        <a:p>
                          <a:pPr marL="0" marR="0" lvl="0" indent="0" algn="ctr" defTabSz="914400" rtl="0" eaLnBrk="1" fontAlgn="auto" latinLnBrk="0" hangingPunct="1">
                            <a:lnSpc>
                              <a:spcPct val="100000"/>
                            </a:lnSpc>
                            <a:spcBef>
                              <a:spcPts val="0"/>
                            </a:spcBef>
                            <a:spcAft>
                              <a:spcPts val="0"/>
                            </a:spcAft>
                            <a:buClr>
                              <a:srgbClr val="000000"/>
                            </a:buClr>
                            <a:buSzPts val="1600"/>
                            <a:buFont typeface="Arial"/>
                            <a:buNone/>
                            <a:tabLst/>
                            <a:defRPr/>
                          </a:pPr>
                          <a14:m>
                            <m:oMathPara xmlns:m="http://schemas.openxmlformats.org/officeDocument/2006/math">
                              <m:oMath>
                                <m:r>
                                  <m:rPr>
                                    <m:sty m:val="p"/>
                                  </m:rPr>
                                  <a:rPr lang="en-GB" sz="2000" i="0" dirty="0" smtClean="0">
                                    <a:latin typeface="Cambria Math" panose="02040503050406030204" pitchFamily="18" charset="0"/>
                                    <a:ea typeface="Century Gothic"/>
                                    <a:cs typeface="Century Gothic"/>
                                    <a:sym typeface="Century Gothic"/>
                                  </a:rPr>
                                  <m:t>Cu</m:t>
                                </m:r>
                              </m:oMath>
                            </m:oMathPara>
                          </a14:m>
                          <a:endParaRPr lang="en-GB" sz="2000" dirty="0">
                            <a:ea typeface="Century Gothic"/>
                            <a:cs typeface="Century Gothic"/>
                            <a:sym typeface="Century Gothic"/>
                          </a:endParaRPr>
                        </a:p>
                      </a:txBody>
                      <a:tcPr marL="91425" marR="91425" marT="91425" marB="91425">
                        <a:solidFill>
                          <a:srgbClr val="F4C8E2"/>
                        </a:solidFill>
                      </a:tcPr>
                    </a:tc>
                    <a:extLst>
                      <a:ext uri="{0D108BD9-81ED-4DB2-BD59-A6C34878D82A}">
                        <a16:rowId xmlns:a16="http://schemas.microsoft.com/office/drawing/2014/main" val="10003"/>
                      </a:ext>
                    </a:extLst>
                  </a:tr>
                  <a:tr h="381000">
                    <a:tc>
                      <a:txBody>
                        <a:bodyPr/>
                        <a:lstStyle/>
                        <a:p>
                          <a:pPr marL="0" marR="0" lvl="0" indent="0" algn="ctr" rtl="0">
                            <a:lnSpc>
                              <a:spcPct val="100000"/>
                            </a:lnSpc>
                            <a:spcBef>
                              <a:spcPts val="0"/>
                            </a:spcBef>
                            <a:spcAft>
                              <a:spcPts val="0"/>
                            </a:spcAft>
                            <a:buClr>
                              <a:srgbClr val="000000"/>
                            </a:buClr>
                            <a:buSzPts val="1600"/>
                            <a:buFont typeface="Arial"/>
                            <a:buNone/>
                          </a:pPr>
                          <a:r>
                            <a:rPr lang="en-GB" sz="1800" u="none" strike="noStrike" cap="none">
                              <a:latin typeface="Century Gothic"/>
                              <a:ea typeface="Century Gothic"/>
                              <a:cs typeface="Century Gothic"/>
                              <a:sym typeface="Century Gothic"/>
                            </a:rPr>
                            <a:t>Lead</a:t>
                          </a:r>
                          <a:endParaRPr sz="1800" u="none" strike="noStrike" cap="none">
                            <a:latin typeface="Century Gothic"/>
                            <a:ea typeface="Century Gothic"/>
                            <a:cs typeface="Century Gothic"/>
                            <a:sym typeface="Century Gothic"/>
                          </a:endParaRPr>
                        </a:p>
                      </a:txBody>
                      <a:tcPr marL="91425" marR="91425" marT="91425" marB="91425">
                        <a:solidFill>
                          <a:srgbClr val="F4C8E2"/>
                        </a:solidFill>
                      </a:tcPr>
                    </a:tc>
                    <a:tc>
                      <a:txBody>
                        <a:bodyPr/>
                        <a:lstStyle/>
                        <a:p>
                          <a:pPr marL="0" marR="0" lvl="0" indent="0" algn="ctr" rtl="0">
                            <a:lnSpc>
                              <a:spcPct val="100000"/>
                            </a:lnSpc>
                            <a:spcBef>
                              <a:spcPts val="0"/>
                            </a:spcBef>
                            <a:spcAft>
                              <a:spcPts val="0"/>
                            </a:spcAft>
                            <a:buClr>
                              <a:srgbClr val="000000"/>
                            </a:buClr>
                            <a:buSzPts val="1600"/>
                            <a:buFont typeface="Arial"/>
                            <a:buNone/>
                          </a:pPr>
                          <a14:m>
                            <m:oMathPara xmlns:m="http://schemas.openxmlformats.org/officeDocument/2006/math">
                              <m:oMath>
                                <m:r>
                                  <m:rPr>
                                    <m:sty m:val="p"/>
                                  </m:rPr>
                                  <a:rPr lang="en-GB" sz="2000" i="0" dirty="0" smtClean="0">
                                    <a:latin typeface="Cambria Math" panose="02040503050406030204" pitchFamily="18" charset="0"/>
                                    <a:ea typeface="Century Gothic"/>
                                    <a:cs typeface="Century Gothic"/>
                                    <a:sym typeface="Century Gothic"/>
                                  </a:rPr>
                                  <m:t>Pb</m:t>
                                </m:r>
                              </m:oMath>
                            </m:oMathPara>
                          </a14:m>
                          <a:endParaRPr sz="2000" u="none" strike="noStrike" cap="none" dirty="0"/>
                        </a:p>
                      </a:txBody>
                      <a:tcPr marL="91425" marR="91425" marT="91425" marB="91425">
                        <a:solidFill>
                          <a:srgbClr val="F4C8E2"/>
                        </a:solidFill>
                      </a:tcPr>
                    </a:tc>
                    <a:extLst>
                      <a:ext uri="{0D108BD9-81ED-4DB2-BD59-A6C34878D82A}">
                        <a16:rowId xmlns:a16="http://schemas.microsoft.com/office/drawing/2014/main" val="10004"/>
                      </a:ext>
                    </a:extLst>
                  </a:tr>
                  <a:tr h="402875">
                    <a:tc>
                      <a:txBody>
                        <a:bodyPr/>
                        <a:lstStyle/>
                        <a:p>
                          <a:pPr marL="0" marR="0" lvl="0" indent="0" algn="ctr" rtl="0">
                            <a:lnSpc>
                              <a:spcPct val="100000"/>
                            </a:lnSpc>
                            <a:spcBef>
                              <a:spcPts val="0"/>
                            </a:spcBef>
                            <a:spcAft>
                              <a:spcPts val="0"/>
                            </a:spcAft>
                            <a:buClr>
                              <a:srgbClr val="000000"/>
                            </a:buClr>
                            <a:buSzPts val="1600"/>
                            <a:buFont typeface="Arial"/>
                            <a:buNone/>
                          </a:pPr>
                          <a:r>
                            <a:rPr lang="en-GB" sz="1800" u="none" strike="noStrike" cap="none" dirty="0">
                              <a:latin typeface="Century Gothic"/>
                              <a:ea typeface="Century Gothic"/>
                              <a:cs typeface="Century Gothic"/>
                              <a:sym typeface="Century Gothic"/>
                            </a:rPr>
                            <a:t>Silver</a:t>
                          </a:r>
                          <a:endParaRPr sz="1800" u="none" strike="noStrike" cap="none" dirty="0">
                            <a:latin typeface="Century Gothic"/>
                            <a:ea typeface="Century Gothic"/>
                            <a:cs typeface="Century Gothic"/>
                            <a:sym typeface="Century Gothic"/>
                          </a:endParaRPr>
                        </a:p>
                      </a:txBody>
                      <a:tcPr marL="91425" marR="91425" marT="91425" marB="91425">
                        <a:solidFill>
                          <a:srgbClr val="F4C8E2"/>
                        </a:solidFill>
                      </a:tcPr>
                    </a:tc>
                    <a:tc>
                      <a:txBody>
                        <a:bodyPr/>
                        <a:lstStyle/>
                        <a:p>
                          <a:pPr marL="0" marR="0" lvl="0" indent="0" algn="ctr" rtl="0">
                            <a:lnSpc>
                              <a:spcPct val="100000"/>
                            </a:lnSpc>
                            <a:spcBef>
                              <a:spcPts val="0"/>
                            </a:spcBef>
                            <a:spcAft>
                              <a:spcPts val="0"/>
                            </a:spcAft>
                            <a:buClr>
                              <a:srgbClr val="000000"/>
                            </a:buClr>
                            <a:buSzPts val="1600"/>
                            <a:buFont typeface="Arial"/>
                            <a:buNone/>
                          </a:pPr>
                          <a14:m>
                            <m:oMathPara xmlns:m="http://schemas.openxmlformats.org/officeDocument/2006/math">
                              <m:oMath>
                                <m:r>
                                  <m:rPr>
                                    <m:sty m:val="p"/>
                                  </m:rPr>
                                  <a:rPr lang="en-GB" sz="2000" i="0" dirty="0" smtClean="0">
                                    <a:latin typeface="Cambria Math" panose="02040503050406030204" pitchFamily="18" charset="0"/>
                                    <a:ea typeface="Century Gothic"/>
                                    <a:cs typeface="Century Gothic"/>
                                    <a:sym typeface="Century Gothic"/>
                                  </a:rPr>
                                  <m:t>Ag</m:t>
                                </m:r>
                              </m:oMath>
                            </m:oMathPara>
                          </a14:m>
                          <a:endParaRPr sz="2000" u="none" strike="noStrike" cap="none" dirty="0"/>
                        </a:p>
                      </a:txBody>
                      <a:tcPr marL="91425" marR="91425" marT="91425" marB="91425">
                        <a:solidFill>
                          <a:srgbClr val="F4C8E2"/>
                        </a:solidFill>
                      </a:tcPr>
                    </a:tc>
                    <a:extLst>
                      <a:ext uri="{0D108BD9-81ED-4DB2-BD59-A6C34878D82A}">
                        <a16:rowId xmlns:a16="http://schemas.microsoft.com/office/drawing/2014/main" val="10005"/>
                      </a:ext>
                    </a:extLst>
                  </a:tr>
                  <a:tr h="381000">
                    <a:tc>
                      <a:txBody>
                        <a:bodyPr/>
                        <a:lstStyle/>
                        <a:p>
                          <a:pPr marL="0" marR="0" lvl="0" indent="0" algn="ctr" rtl="0">
                            <a:lnSpc>
                              <a:spcPct val="100000"/>
                            </a:lnSpc>
                            <a:spcBef>
                              <a:spcPts val="0"/>
                            </a:spcBef>
                            <a:spcAft>
                              <a:spcPts val="0"/>
                            </a:spcAft>
                            <a:buClr>
                              <a:srgbClr val="000000"/>
                            </a:buClr>
                            <a:buSzPts val="1600"/>
                            <a:buFont typeface="Arial"/>
                            <a:buNone/>
                          </a:pPr>
                          <a:r>
                            <a:rPr lang="en-GB" sz="1800" u="none" strike="noStrike" cap="none">
                              <a:latin typeface="Century Gothic"/>
                              <a:ea typeface="Century Gothic"/>
                              <a:cs typeface="Century Gothic"/>
                              <a:sym typeface="Century Gothic"/>
                            </a:rPr>
                            <a:t>Carbon</a:t>
                          </a:r>
                          <a:endParaRPr sz="1800" u="none" strike="noStrike" cap="none">
                            <a:latin typeface="Century Gothic"/>
                            <a:ea typeface="Century Gothic"/>
                            <a:cs typeface="Century Gothic"/>
                            <a:sym typeface="Century Gothic"/>
                          </a:endParaRPr>
                        </a:p>
                      </a:txBody>
                      <a:tcPr marL="91425" marR="91425" marT="91425" marB="91425">
                        <a:solidFill>
                          <a:srgbClr val="F4C8E2"/>
                        </a:solidFill>
                      </a:tcPr>
                    </a:tc>
                    <a:tc>
                      <a:txBody>
                        <a:bodyPr/>
                        <a:lstStyle/>
                        <a:p>
                          <a:pPr marL="0" marR="0" lvl="0" indent="0" algn="ctr" rtl="0">
                            <a:lnSpc>
                              <a:spcPct val="100000"/>
                            </a:lnSpc>
                            <a:spcBef>
                              <a:spcPts val="0"/>
                            </a:spcBef>
                            <a:spcAft>
                              <a:spcPts val="0"/>
                            </a:spcAft>
                            <a:buClr>
                              <a:srgbClr val="000000"/>
                            </a:buClr>
                            <a:buSzPts val="1600"/>
                            <a:buFont typeface="Arial"/>
                            <a:buNone/>
                          </a:pPr>
                          <a14:m>
                            <m:oMathPara xmlns:m="http://schemas.openxmlformats.org/officeDocument/2006/math">
                              <m:oMath>
                                <m:r>
                                  <m:rPr>
                                    <m:sty m:val="p"/>
                                  </m:rPr>
                                  <a:rPr lang="en-GB" sz="2000" i="0" dirty="0" smtClean="0">
                                    <a:latin typeface="Cambria Math" panose="02040503050406030204" pitchFamily="18" charset="0"/>
                                    <a:ea typeface="Century Gothic"/>
                                    <a:cs typeface="Century Gothic"/>
                                    <a:sym typeface="Century Gothic"/>
                                  </a:rPr>
                                  <m:t>C</m:t>
                                </m:r>
                              </m:oMath>
                            </m:oMathPara>
                          </a14:m>
                          <a:endParaRPr sz="2000" u="none" strike="noStrike" cap="none" dirty="0"/>
                        </a:p>
                      </a:txBody>
                      <a:tcPr marL="91425" marR="91425" marT="91425" marB="91425">
                        <a:solidFill>
                          <a:srgbClr val="F4C8E2"/>
                        </a:solidFill>
                      </a:tcPr>
                    </a:tc>
                    <a:extLst>
                      <a:ext uri="{0D108BD9-81ED-4DB2-BD59-A6C34878D82A}">
                        <a16:rowId xmlns:a16="http://schemas.microsoft.com/office/drawing/2014/main" val="10006"/>
                      </a:ext>
                    </a:extLst>
                  </a:tr>
                  <a:tr h="381000">
                    <a:tc>
                      <a:txBody>
                        <a:bodyPr/>
                        <a:lstStyle/>
                        <a:p>
                          <a:pPr marL="0" marR="0" lvl="0" indent="0" algn="ctr" rtl="0">
                            <a:lnSpc>
                              <a:spcPct val="100000"/>
                            </a:lnSpc>
                            <a:spcBef>
                              <a:spcPts val="0"/>
                            </a:spcBef>
                            <a:spcAft>
                              <a:spcPts val="0"/>
                            </a:spcAft>
                            <a:buClr>
                              <a:srgbClr val="000000"/>
                            </a:buClr>
                            <a:buSzPts val="1600"/>
                            <a:buFont typeface="Arial"/>
                            <a:buNone/>
                          </a:pPr>
                          <a:r>
                            <a:rPr lang="en-GB" sz="1800" u="none" strike="noStrike" cap="none">
                              <a:latin typeface="Century Gothic"/>
                              <a:ea typeface="Century Gothic"/>
                              <a:cs typeface="Century Gothic"/>
                              <a:sym typeface="Century Gothic"/>
                            </a:rPr>
                            <a:t>Cobalt</a:t>
                          </a:r>
                          <a:endParaRPr sz="1800" u="none" strike="noStrike" cap="none">
                            <a:latin typeface="Century Gothic"/>
                            <a:ea typeface="Century Gothic"/>
                            <a:cs typeface="Century Gothic"/>
                            <a:sym typeface="Century Gothic"/>
                          </a:endParaRPr>
                        </a:p>
                      </a:txBody>
                      <a:tcPr marL="91425" marR="91425" marT="91425" marB="91425">
                        <a:solidFill>
                          <a:srgbClr val="F4C8E2"/>
                        </a:solidFill>
                      </a:tcPr>
                    </a:tc>
                    <a:tc>
                      <a:txBody>
                        <a:bodyPr/>
                        <a:lstStyle/>
                        <a:p>
                          <a:pPr marL="0" marR="0" lvl="0" indent="0" algn="ctr" rtl="0">
                            <a:lnSpc>
                              <a:spcPct val="100000"/>
                            </a:lnSpc>
                            <a:spcBef>
                              <a:spcPts val="0"/>
                            </a:spcBef>
                            <a:spcAft>
                              <a:spcPts val="0"/>
                            </a:spcAft>
                            <a:buClr>
                              <a:srgbClr val="000000"/>
                            </a:buClr>
                            <a:buSzPts val="1600"/>
                            <a:buFont typeface="Arial"/>
                            <a:buNone/>
                          </a:pPr>
                          <a14:m>
                            <m:oMathPara xmlns:m="http://schemas.openxmlformats.org/officeDocument/2006/math">
                              <m:oMath>
                                <m:r>
                                  <m:rPr>
                                    <m:sty m:val="p"/>
                                  </m:rPr>
                                  <a:rPr lang="en-GB" sz="2000" i="0" dirty="0" smtClean="0">
                                    <a:latin typeface="Cambria Math" panose="02040503050406030204" pitchFamily="18" charset="0"/>
                                    <a:ea typeface="Century Gothic"/>
                                    <a:cs typeface="Century Gothic"/>
                                    <a:sym typeface="Century Gothic"/>
                                  </a:rPr>
                                  <m:t>Co</m:t>
                                </m:r>
                              </m:oMath>
                            </m:oMathPara>
                          </a14:m>
                          <a:endParaRPr sz="2000" u="none" strike="noStrike" cap="none" dirty="0"/>
                        </a:p>
                      </a:txBody>
                      <a:tcPr marL="91425" marR="91425" marT="91425" marB="91425">
                        <a:solidFill>
                          <a:srgbClr val="F4C8E2"/>
                        </a:solidFill>
                      </a:tcPr>
                    </a:tc>
                    <a:extLst>
                      <a:ext uri="{0D108BD9-81ED-4DB2-BD59-A6C34878D82A}">
                        <a16:rowId xmlns:a16="http://schemas.microsoft.com/office/drawing/2014/main" val="10007"/>
                      </a:ext>
                    </a:extLst>
                  </a:tr>
                </a:tbl>
              </a:graphicData>
            </a:graphic>
          </p:graphicFrame>
        </mc:Choice>
        <mc:Fallback>
          <p:graphicFrame>
            <p:nvGraphicFramePr>
              <p:cNvPr id="4" name="Google Shape;165;g3d15f007b84_0_6">
                <a:extLst>
                  <a:ext uri="{FF2B5EF4-FFF2-40B4-BE49-F238E27FC236}">
                    <a16:creationId xmlns:a16="http://schemas.microsoft.com/office/drawing/2014/main" id="{4BE47FC0-1D32-2199-91BC-C927FF6E87E2}"/>
                  </a:ext>
                </a:extLst>
              </p:cNvPr>
              <p:cNvGraphicFramePr/>
              <p:nvPr>
                <p:extLst>
                  <p:ext uri="{D42A27DB-BD31-4B8C-83A1-F6EECF244321}">
                    <p14:modId xmlns:p14="http://schemas.microsoft.com/office/powerpoint/2010/main" val="3276701222"/>
                  </p:ext>
                </p:extLst>
              </p:nvPr>
            </p:nvGraphicFramePr>
            <p:xfrm>
              <a:off x="540000" y="1722240"/>
              <a:ext cx="10287000" cy="3870720"/>
            </p:xfrm>
            <a:graphic>
              <a:graphicData uri="http://schemas.openxmlformats.org/drawingml/2006/table">
                <a:tbl>
                  <a:tblPr firstRow="1">
                    <a:noFill/>
                    <a:tableStyleId>{49DCA74C-0954-41EC-8B64-D6E8CC0CCEB0}</a:tableStyleId>
                  </a:tblPr>
                  <a:tblGrid>
                    <a:gridCol w="5143500">
                      <a:extLst>
                        <a:ext uri="{9D8B030D-6E8A-4147-A177-3AD203B41FA5}">
                          <a16:colId xmlns:a16="http://schemas.microsoft.com/office/drawing/2014/main" val="20000"/>
                        </a:ext>
                      </a:extLst>
                    </a:gridCol>
                    <a:gridCol w="5143500">
                      <a:extLst>
                        <a:ext uri="{9D8B030D-6E8A-4147-A177-3AD203B41FA5}">
                          <a16:colId xmlns:a16="http://schemas.microsoft.com/office/drawing/2014/main" val="20001"/>
                        </a:ext>
                      </a:extLst>
                    </a:gridCol>
                  </a:tblGrid>
                  <a:tr h="457170">
                    <a:tc>
                      <a:txBody>
                        <a:bodyPr/>
                        <a:lstStyle/>
                        <a:p>
                          <a:pPr marL="0" marR="0" lvl="0" indent="0" algn="ctr" rtl="0">
                            <a:lnSpc>
                              <a:spcPct val="100000"/>
                            </a:lnSpc>
                            <a:spcBef>
                              <a:spcPts val="0"/>
                            </a:spcBef>
                            <a:spcAft>
                              <a:spcPts val="0"/>
                            </a:spcAft>
                            <a:buClr>
                              <a:srgbClr val="000000"/>
                            </a:buClr>
                            <a:buSzPts val="1600"/>
                            <a:buFont typeface="Arial"/>
                            <a:buNone/>
                          </a:pPr>
                          <a:r>
                            <a:rPr lang="en-GB" sz="1800" b="1" u="none" strike="noStrike" cap="none" dirty="0">
                              <a:solidFill>
                                <a:schemeClr val="bg1"/>
                              </a:solidFill>
                              <a:latin typeface="Century Gothic"/>
                              <a:ea typeface="Century Gothic"/>
                              <a:cs typeface="Century Gothic"/>
                              <a:sym typeface="Century Gothic"/>
                            </a:rPr>
                            <a:t>Element</a:t>
                          </a:r>
                          <a:endParaRPr sz="1800" b="1" u="none" strike="noStrike" cap="none"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tc>
                      <a:txBody>
                        <a:bodyPr/>
                        <a:lstStyle/>
                        <a:p>
                          <a:pPr marL="0" marR="0" lvl="0" indent="0" algn="ctr" rtl="0">
                            <a:lnSpc>
                              <a:spcPct val="100000"/>
                            </a:lnSpc>
                            <a:spcBef>
                              <a:spcPts val="0"/>
                            </a:spcBef>
                            <a:spcAft>
                              <a:spcPts val="0"/>
                            </a:spcAft>
                            <a:buClr>
                              <a:srgbClr val="000000"/>
                            </a:buClr>
                            <a:buSzPts val="1600"/>
                            <a:buFont typeface="Arial"/>
                            <a:buNone/>
                          </a:pPr>
                          <a:r>
                            <a:rPr lang="en-GB" sz="1800" b="1" u="none" strike="noStrike" cap="none" dirty="0">
                              <a:solidFill>
                                <a:schemeClr val="bg1"/>
                              </a:solidFill>
                              <a:latin typeface="Century Gothic"/>
                              <a:ea typeface="Century Gothic"/>
                              <a:cs typeface="Century Gothic"/>
                              <a:sym typeface="Century Gothic"/>
                            </a:rPr>
                            <a:t>Symbol</a:t>
                          </a:r>
                          <a:endParaRPr sz="1800" b="1" u="none" strike="noStrike" cap="none"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extLst>
                      <a:ext uri="{0D108BD9-81ED-4DB2-BD59-A6C34878D82A}">
                        <a16:rowId xmlns:a16="http://schemas.microsoft.com/office/drawing/2014/main" val="10000"/>
                      </a:ext>
                    </a:extLst>
                  </a:tr>
                  <a:tr h="487650">
                    <a:tc>
                      <a:txBody>
                        <a:bodyPr/>
                        <a:lstStyle/>
                        <a:p>
                          <a:pPr marL="0" marR="0" lvl="0" indent="0" algn="ctr" rtl="0">
                            <a:lnSpc>
                              <a:spcPct val="100000"/>
                            </a:lnSpc>
                            <a:spcBef>
                              <a:spcPts val="0"/>
                            </a:spcBef>
                            <a:spcAft>
                              <a:spcPts val="0"/>
                            </a:spcAft>
                            <a:buClr>
                              <a:srgbClr val="000000"/>
                            </a:buClr>
                            <a:buSzPts val="1600"/>
                            <a:buFont typeface="Arial"/>
                            <a:buNone/>
                          </a:pPr>
                          <a:r>
                            <a:rPr lang="en-GB" sz="1800" u="none" strike="noStrike" cap="none" dirty="0">
                              <a:latin typeface="Century Gothic"/>
                              <a:ea typeface="Century Gothic"/>
                              <a:cs typeface="Century Gothic"/>
                              <a:sym typeface="Century Gothic"/>
                            </a:rPr>
                            <a:t>Sodium</a:t>
                          </a:r>
                          <a:endParaRPr sz="1800" u="none" strike="noStrike" cap="none" dirty="0">
                            <a:latin typeface="Century Gothic"/>
                            <a:ea typeface="Century Gothic"/>
                            <a:cs typeface="Century Gothic"/>
                            <a:sym typeface="Century Gothic"/>
                          </a:endParaRPr>
                        </a:p>
                      </a:txBody>
                      <a:tcPr marL="91425" marR="91425" marT="91425" marB="91425">
                        <a:solidFill>
                          <a:srgbClr val="F4C8E2"/>
                        </a:solidFill>
                      </a:tcPr>
                    </a:tc>
                    <a:tc>
                      <a:txBody>
                        <a:bodyPr/>
                        <a:lstStyle/>
                        <a:p>
                          <a:endParaRPr lang="en-US"/>
                        </a:p>
                      </a:txBody>
                      <a:tcPr marL="91425" marR="91425" marT="91425" marB="91425">
                        <a:blipFill>
                          <a:blip r:embed="rId3"/>
                          <a:stretch>
                            <a:fillRect l="-100237" t="-95000" r="-118" b="-605000"/>
                          </a:stretch>
                        </a:blipFill>
                      </a:tcPr>
                    </a:tc>
                    <a:extLst>
                      <a:ext uri="{0D108BD9-81ED-4DB2-BD59-A6C34878D82A}">
                        <a16:rowId xmlns:a16="http://schemas.microsoft.com/office/drawing/2014/main" val="10001"/>
                      </a:ext>
                    </a:extLst>
                  </a:tr>
                  <a:tr h="487650">
                    <a:tc>
                      <a:txBody>
                        <a:bodyPr/>
                        <a:lstStyle/>
                        <a:p>
                          <a:pPr marL="0" marR="0" lvl="0" indent="0" algn="ctr" rtl="0">
                            <a:lnSpc>
                              <a:spcPct val="100000"/>
                            </a:lnSpc>
                            <a:spcBef>
                              <a:spcPts val="0"/>
                            </a:spcBef>
                            <a:spcAft>
                              <a:spcPts val="0"/>
                            </a:spcAft>
                            <a:buClr>
                              <a:srgbClr val="000000"/>
                            </a:buClr>
                            <a:buSzPts val="1600"/>
                            <a:buFont typeface="Arial"/>
                            <a:buNone/>
                          </a:pPr>
                          <a:r>
                            <a:rPr lang="en-GB" sz="1800" u="none" strike="noStrike" cap="none" dirty="0">
                              <a:latin typeface="Century Gothic"/>
                              <a:ea typeface="Century Gothic"/>
                              <a:cs typeface="Century Gothic"/>
                              <a:sym typeface="Century Gothic"/>
                            </a:rPr>
                            <a:t>Iron</a:t>
                          </a:r>
                          <a:endParaRPr sz="1800" u="none" strike="noStrike" cap="none" dirty="0">
                            <a:latin typeface="Century Gothic"/>
                            <a:ea typeface="Century Gothic"/>
                            <a:cs typeface="Century Gothic"/>
                            <a:sym typeface="Century Gothic"/>
                          </a:endParaRPr>
                        </a:p>
                      </a:txBody>
                      <a:tcPr marL="91425" marR="91425" marT="91425" marB="91425">
                        <a:solidFill>
                          <a:srgbClr val="F4C8E2"/>
                        </a:solidFill>
                      </a:tcPr>
                    </a:tc>
                    <a:tc>
                      <a:txBody>
                        <a:bodyPr/>
                        <a:lstStyle/>
                        <a:p>
                          <a:endParaRPr lang="en-US"/>
                        </a:p>
                      </a:txBody>
                      <a:tcPr marL="91425" marR="91425" marT="91425" marB="91425">
                        <a:blipFill>
                          <a:blip r:embed="rId3"/>
                          <a:stretch>
                            <a:fillRect l="-100237" t="-195000" r="-118" b="-505000"/>
                          </a:stretch>
                        </a:blipFill>
                      </a:tcPr>
                    </a:tc>
                    <a:extLst>
                      <a:ext uri="{0D108BD9-81ED-4DB2-BD59-A6C34878D82A}">
                        <a16:rowId xmlns:a16="http://schemas.microsoft.com/office/drawing/2014/main" val="10002"/>
                      </a:ext>
                    </a:extLst>
                  </a:tr>
                  <a:tr h="487650">
                    <a:tc>
                      <a:txBody>
                        <a:bodyPr/>
                        <a:lstStyle/>
                        <a:p>
                          <a:pPr marL="0" marR="0" lvl="0" indent="0" algn="ctr" rtl="0">
                            <a:lnSpc>
                              <a:spcPct val="100000"/>
                            </a:lnSpc>
                            <a:spcBef>
                              <a:spcPts val="0"/>
                            </a:spcBef>
                            <a:spcAft>
                              <a:spcPts val="0"/>
                            </a:spcAft>
                            <a:buClr>
                              <a:srgbClr val="000000"/>
                            </a:buClr>
                            <a:buSzPts val="1600"/>
                            <a:buFont typeface="Arial"/>
                            <a:buNone/>
                          </a:pPr>
                          <a:r>
                            <a:rPr lang="en-GB" sz="1800" u="none" strike="noStrike" cap="none" dirty="0">
                              <a:latin typeface="Century Gothic"/>
                              <a:ea typeface="Century Gothic"/>
                              <a:cs typeface="Century Gothic"/>
                              <a:sym typeface="Century Gothic"/>
                            </a:rPr>
                            <a:t>Copper</a:t>
                          </a:r>
                          <a:endParaRPr sz="1800" u="none" strike="noStrike" cap="none" dirty="0">
                            <a:latin typeface="Century Gothic"/>
                            <a:ea typeface="Century Gothic"/>
                            <a:cs typeface="Century Gothic"/>
                            <a:sym typeface="Century Gothic"/>
                          </a:endParaRPr>
                        </a:p>
                      </a:txBody>
                      <a:tcPr marL="91425" marR="91425" marT="91425" marB="91425">
                        <a:solidFill>
                          <a:srgbClr val="F4C8E2"/>
                        </a:solidFill>
                      </a:tcPr>
                    </a:tc>
                    <a:tc>
                      <a:txBody>
                        <a:bodyPr/>
                        <a:lstStyle/>
                        <a:p>
                          <a:endParaRPr lang="en-US"/>
                        </a:p>
                      </a:txBody>
                      <a:tcPr marL="91425" marR="91425" marT="91425" marB="91425">
                        <a:blipFill>
                          <a:blip r:embed="rId3"/>
                          <a:stretch>
                            <a:fillRect l="-100237" t="-295000" r="-118" b="-405000"/>
                          </a:stretch>
                        </a:blipFill>
                      </a:tcPr>
                    </a:tc>
                    <a:extLst>
                      <a:ext uri="{0D108BD9-81ED-4DB2-BD59-A6C34878D82A}">
                        <a16:rowId xmlns:a16="http://schemas.microsoft.com/office/drawing/2014/main" val="10003"/>
                      </a:ext>
                    </a:extLst>
                  </a:tr>
                  <a:tr h="487650">
                    <a:tc>
                      <a:txBody>
                        <a:bodyPr/>
                        <a:lstStyle/>
                        <a:p>
                          <a:pPr marL="0" marR="0" lvl="0" indent="0" algn="ctr" rtl="0">
                            <a:lnSpc>
                              <a:spcPct val="100000"/>
                            </a:lnSpc>
                            <a:spcBef>
                              <a:spcPts val="0"/>
                            </a:spcBef>
                            <a:spcAft>
                              <a:spcPts val="0"/>
                            </a:spcAft>
                            <a:buClr>
                              <a:srgbClr val="000000"/>
                            </a:buClr>
                            <a:buSzPts val="1600"/>
                            <a:buFont typeface="Arial"/>
                            <a:buNone/>
                          </a:pPr>
                          <a:r>
                            <a:rPr lang="en-GB" sz="1800" u="none" strike="noStrike" cap="none">
                              <a:latin typeface="Century Gothic"/>
                              <a:ea typeface="Century Gothic"/>
                              <a:cs typeface="Century Gothic"/>
                              <a:sym typeface="Century Gothic"/>
                            </a:rPr>
                            <a:t>Lead</a:t>
                          </a:r>
                          <a:endParaRPr sz="1800" u="none" strike="noStrike" cap="none">
                            <a:latin typeface="Century Gothic"/>
                            <a:ea typeface="Century Gothic"/>
                            <a:cs typeface="Century Gothic"/>
                            <a:sym typeface="Century Gothic"/>
                          </a:endParaRPr>
                        </a:p>
                      </a:txBody>
                      <a:tcPr marL="91425" marR="91425" marT="91425" marB="91425">
                        <a:solidFill>
                          <a:srgbClr val="F4C8E2"/>
                        </a:solidFill>
                      </a:tcPr>
                    </a:tc>
                    <a:tc>
                      <a:txBody>
                        <a:bodyPr/>
                        <a:lstStyle/>
                        <a:p>
                          <a:endParaRPr lang="en-US"/>
                        </a:p>
                      </a:txBody>
                      <a:tcPr marL="91425" marR="91425" marT="91425" marB="91425">
                        <a:blipFill>
                          <a:blip r:embed="rId3"/>
                          <a:stretch>
                            <a:fillRect l="-100237" t="-390123" r="-118" b="-300000"/>
                          </a:stretch>
                        </a:blipFill>
                      </a:tcPr>
                    </a:tc>
                    <a:extLst>
                      <a:ext uri="{0D108BD9-81ED-4DB2-BD59-A6C34878D82A}">
                        <a16:rowId xmlns:a16="http://schemas.microsoft.com/office/drawing/2014/main" val="10004"/>
                      </a:ext>
                    </a:extLst>
                  </a:tr>
                  <a:tr h="487650">
                    <a:tc>
                      <a:txBody>
                        <a:bodyPr/>
                        <a:lstStyle/>
                        <a:p>
                          <a:pPr marL="0" marR="0" lvl="0" indent="0" algn="ctr" rtl="0">
                            <a:lnSpc>
                              <a:spcPct val="100000"/>
                            </a:lnSpc>
                            <a:spcBef>
                              <a:spcPts val="0"/>
                            </a:spcBef>
                            <a:spcAft>
                              <a:spcPts val="0"/>
                            </a:spcAft>
                            <a:buClr>
                              <a:srgbClr val="000000"/>
                            </a:buClr>
                            <a:buSzPts val="1600"/>
                            <a:buFont typeface="Arial"/>
                            <a:buNone/>
                          </a:pPr>
                          <a:r>
                            <a:rPr lang="en-GB" sz="1800" u="none" strike="noStrike" cap="none" dirty="0">
                              <a:latin typeface="Century Gothic"/>
                              <a:ea typeface="Century Gothic"/>
                              <a:cs typeface="Century Gothic"/>
                              <a:sym typeface="Century Gothic"/>
                            </a:rPr>
                            <a:t>Silver</a:t>
                          </a:r>
                          <a:endParaRPr sz="1800" u="none" strike="noStrike" cap="none" dirty="0">
                            <a:latin typeface="Century Gothic"/>
                            <a:ea typeface="Century Gothic"/>
                            <a:cs typeface="Century Gothic"/>
                            <a:sym typeface="Century Gothic"/>
                          </a:endParaRPr>
                        </a:p>
                      </a:txBody>
                      <a:tcPr marL="91425" marR="91425" marT="91425" marB="91425">
                        <a:solidFill>
                          <a:srgbClr val="F4C8E2"/>
                        </a:solidFill>
                      </a:tcPr>
                    </a:tc>
                    <a:tc>
                      <a:txBody>
                        <a:bodyPr/>
                        <a:lstStyle/>
                        <a:p>
                          <a:endParaRPr lang="en-US"/>
                        </a:p>
                      </a:txBody>
                      <a:tcPr marL="91425" marR="91425" marT="91425" marB="91425">
                        <a:blipFill>
                          <a:blip r:embed="rId3"/>
                          <a:stretch>
                            <a:fillRect l="-100237" t="-496250" r="-118" b="-203750"/>
                          </a:stretch>
                        </a:blipFill>
                      </a:tcPr>
                    </a:tc>
                    <a:extLst>
                      <a:ext uri="{0D108BD9-81ED-4DB2-BD59-A6C34878D82A}">
                        <a16:rowId xmlns:a16="http://schemas.microsoft.com/office/drawing/2014/main" val="10005"/>
                      </a:ext>
                    </a:extLst>
                  </a:tr>
                  <a:tr h="487650">
                    <a:tc>
                      <a:txBody>
                        <a:bodyPr/>
                        <a:lstStyle/>
                        <a:p>
                          <a:pPr marL="0" marR="0" lvl="0" indent="0" algn="ctr" rtl="0">
                            <a:lnSpc>
                              <a:spcPct val="100000"/>
                            </a:lnSpc>
                            <a:spcBef>
                              <a:spcPts val="0"/>
                            </a:spcBef>
                            <a:spcAft>
                              <a:spcPts val="0"/>
                            </a:spcAft>
                            <a:buClr>
                              <a:srgbClr val="000000"/>
                            </a:buClr>
                            <a:buSzPts val="1600"/>
                            <a:buFont typeface="Arial"/>
                            <a:buNone/>
                          </a:pPr>
                          <a:r>
                            <a:rPr lang="en-GB" sz="1800" u="none" strike="noStrike" cap="none">
                              <a:latin typeface="Century Gothic"/>
                              <a:ea typeface="Century Gothic"/>
                              <a:cs typeface="Century Gothic"/>
                              <a:sym typeface="Century Gothic"/>
                            </a:rPr>
                            <a:t>Carbon</a:t>
                          </a:r>
                          <a:endParaRPr sz="1800" u="none" strike="noStrike" cap="none">
                            <a:latin typeface="Century Gothic"/>
                            <a:ea typeface="Century Gothic"/>
                            <a:cs typeface="Century Gothic"/>
                            <a:sym typeface="Century Gothic"/>
                          </a:endParaRPr>
                        </a:p>
                      </a:txBody>
                      <a:tcPr marL="91425" marR="91425" marT="91425" marB="91425">
                        <a:solidFill>
                          <a:srgbClr val="F4C8E2"/>
                        </a:solidFill>
                      </a:tcPr>
                    </a:tc>
                    <a:tc>
                      <a:txBody>
                        <a:bodyPr/>
                        <a:lstStyle/>
                        <a:p>
                          <a:endParaRPr lang="en-US"/>
                        </a:p>
                      </a:txBody>
                      <a:tcPr marL="91425" marR="91425" marT="91425" marB="91425">
                        <a:blipFill>
                          <a:blip r:embed="rId3"/>
                          <a:stretch>
                            <a:fillRect l="-100237" t="-596250" r="-118" b="-103750"/>
                          </a:stretch>
                        </a:blipFill>
                      </a:tcPr>
                    </a:tc>
                    <a:extLst>
                      <a:ext uri="{0D108BD9-81ED-4DB2-BD59-A6C34878D82A}">
                        <a16:rowId xmlns:a16="http://schemas.microsoft.com/office/drawing/2014/main" val="10006"/>
                      </a:ext>
                    </a:extLst>
                  </a:tr>
                  <a:tr h="487650">
                    <a:tc>
                      <a:txBody>
                        <a:bodyPr/>
                        <a:lstStyle/>
                        <a:p>
                          <a:pPr marL="0" marR="0" lvl="0" indent="0" algn="ctr" rtl="0">
                            <a:lnSpc>
                              <a:spcPct val="100000"/>
                            </a:lnSpc>
                            <a:spcBef>
                              <a:spcPts val="0"/>
                            </a:spcBef>
                            <a:spcAft>
                              <a:spcPts val="0"/>
                            </a:spcAft>
                            <a:buClr>
                              <a:srgbClr val="000000"/>
                            </a:buClr>
                            <a:buSzPts val="1600"/>
                            <a:buFont typeface="Arial"/>
                            <a:buNone/>
                          </a:pPr>
                          <a:r>
                            <a:rPr lang="en-GB" sz="1800" u="none" strike="noStrike" cap="none">
                              <a:latin typeface="Century Gothic"/>
                              <a:ea typeface="Century Gothic"/>
                              <a:cs typeface="Century Gothic"/>
                              <a:sym typeface="Century Gothic"/>
                            </a:rPr>
                            <a:t>Cobalt</a:t>
                          </a:r>
                          <a:endParaRPr sz="1800" u="none" strike="noStrike" cap="none">
                            <a:latin typeface="Century Gothic"/>
                            <a:ea typeface="Century Gothic"/>
                            <a:cs typeface="Century Gothic"/>
                            <a:sym typeface="Century Gothic"/>
                          </a:endParaRPr>
                        </a:p>
                      </a:txBody>
                      <a:tcPr marL="91425" marR="91425" marT="91425" marB="91425">
                        <a:solidFill>
                          <a:srgbClr val="F4C8E2"/>
                        </a:solidFill>
                      </a:tcPr>
                    </a:tc>
                    <a:tc>
                      <a:txBody>
                        <a:bodyPr/>
                        <a:lstStyle/>
                        <a:p>
                          <a:endParaRPr lang="en-US"/>
                        </a:p>
                      </a:txBody>
                      <a:tcPr marL="91425" marR="91425" marT="91425" marB="91425">
                        <a:blipFill>
                          <a:blip r:embed="rId3"/>
                          <a:stretch>
                            <a:fillRect l="-100237" t="-696250" r="-118" b="-3750"/>
                          </a:stretch>
                        </a:blipFill>
                      </a:tcPr>
                    </a:tc>
                    <a:extLst>
                      <a:ext uri="{0D108BD9-81ED-4DB2-BD59-A6C34878D82A}">
                        <a16:rowId xmlns:a16="http://schemas.microsoft.com/office/drawing/2014/main" val="10007"/>
                      </a:ext>
                    </a:extLst>
                  </a:tr>
                </a:tbl>
              </a:graphicData>
            </a:graphic>
          </p:graphicFrame>
        </mc:Fallback>
      </mc:AlternateContent>
      <p:sp>
        <p:nvSpPr>
          <p:cNvPr id="7" name="Google Shape;117;p5">
            <a:extLst>
              <a:ext uri="{FF2B5EF4-FFF2-40B4-BE49-F238E27FC236}">
                <a16:creationId xmlns:a16="http://schemas.microsoft.com/office/drawing/2014/main" id="{DE09866F-50A1-88DD-6AF5-17A29F4A8308}"/>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dirty="0">
                <a:solidFill>
                  <a:schemeClr val="lt1"/>
                </a:solidFill>
                <a:latin typeface="Century Gothic"/>
                <a:ea typeface="Century Gothic"/>
                <a:cs typeface="Century Gothic"/>
                <a:sym typeface="Century Gothic"/>
              </a:rPr>
              <a:t>Activity</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5865536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70"/>
        <p:cNvGrpSpPr/>
        <p:nvPr/>
      </p:nvGrpSpPr>
      <p:grpSpPr>
        <a:xfrm>
          <a:off x="0" y="0"/>
          <a:ext cx="0" cy="0"/>
          <a:chOff x="0" y="0"/>
          <a:chExt cx="0" cy="0"/>
        </a:xfrm>
      </p:grpSpPr>
      <p:sp>
        <p:nvSpPr>
          <p:cNvPr id="171" name="Google Shape;171;g3d15f007b84_0_14"/>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Symbols in chemistry 2</a:t>
            </a:r>
            <a:endParaRPr dirty="0"/>
          </a:p>
        </p:txBody>
      </p:sp>
      <mc:AlternateContent xmlns:mc="http://schemas.openxmlformats.org/markup-compatibility/2006">
        <mc:Choice xmlns:a14="http://schemas.microsoft.com/office/drawing/2010/main" Requires="a14">
          <p:sp>
            <p:nvSpPr>
              <p:cNvPr id="172" name="Google Shape;172;g3d15f007b84_0_14"/>
              <p:cNvSpPr txBox="1">
                <a:spLocks noGrp="1"/>
              </p:cNvSpPr>
              <p:nvPr>
                <p:ph type="body" idx="1"/>
              </p:nvPr>
            </p:nvSpPr>
            <p:spPr>
              <a:xfrm>
                <a:off x="540000" y="1260000"/>
                <a:ext cx="10080000" cy="5040000"/>
              </a:xfrm>
              <a:prstGeom prst="rect">
                <a:avLst/>
              </a:prstGeom>
              <a:noFill/>
              <a:ln>
                <a:noFill/>
              </a:ln>
            </p:spPr>
            <p:txBody>
              <a:bodyPr spcFirstLastPara="1" wrap="square" lIns="0" tIns="0" rIns="0" bIns="0" anchor="t" anchorCtr="0">
                <a:normAutofit/>
              </a:bodyPr>
              <a:lstStyle/>
              <a:p>
                <a:pPr lvl="0" indent="-457200" algn="l" rtl="0">
                  <a:lnSpc>
                    <a:spcPct val="100000"/>
                  </a:lnSpc>
                  <a:spcBef>
                    <a:spcPts val="0"/>
                  </a:spcBef>
                  <a:spcAft>
                    <a:spcPts val="0"/>
                  </a:spcAft>
                  <a:buClr>
                    <a:schemeClr val="accent4"/>
                  </a:buClr>
                  <a:buSzPts val="2200"/>
                  <a:buFont typeface="+mj-lt"/>
                  <a:buAutoNum type="alphaLcParenR"/>
                </a:pPr>
                <a:r>
                  <a:rPr lang="en-GB" dirty="0"/>
                  <a:t>Which is the correct symbol for magnesium?</a:t>
                </a:r>
              </a:p>
              <a:p>
                <a:pPr lvl="0" algn="l" rtl="0">
                  <a:lnSpc>
                    <a:spcPct val="100000"/>
                  </a:lnSpc>
                  <a:spcBef>
                    <a:spcPts val="1200"/>
                  </a:spcBef>
                  <a:spcAft>
                    <a:spcPts val="0"/>
                  </a:spcAft>
                  <a:buClr>
                    <a:schemeClr val="accent4"/>
                  </a:buClr>
                  <a:buSzPts val="2200"/>
                  <a:buFont typeface="+mj-lt"/>
                  <a:buAutoNum type="alphaUcPeriod"/>
                </a:pPr>
                <a:r>
                  <a:rPr lang="en-GB" dirty="0"/>
                  <a:t> </a:t>
                </a:r>
                <a14:m>
                  <m:oMath xmlns:m="http://schemas.openxmlformats.org/officeDocument/2006/math">
                    <m:r>
                      <m:rPr>
                        <m:sty m:val="p"/>
                      </m:rPr>
                      <a:rPr lang="en-GB" i="0" dirty="0" smtClean="0">
                        <a:latin typeface="Cambria Math" panose="02040503050406030204" pitchFamily="18" charset="0"/>
                      </a:rPr>
                      <m:t>MG</m:t>
                    </m:r>
                  </m:oMath>
                </a14:m>
                <a:endParaRPr lang="en-GB" dirty="0"/>
              </a:p>
              <a:p>
                <a:pPr lvl="0" algn="l" rtl="0">
                  <a:lnSpc>
                    <a:spcPct val="100000"/>
                  </a:lnSpc>
                  <a:spcBef>
                    <a:spcPts val="0"/>
                  </a:spcBef>
                  <a:spcAft>
                    <a:spcPts val="0"/>
                  </a:spcAft>
                  <a:buClr>
                    <a:schemeClr val="accent4"/>
                  </a:buClr>
                  <a:buSzPts val="2200"/>
                  <a:buFont typeface="+mj-lt"/>
                  <a:buAutoNum type="alphaUcPeriod"/>
                </a:pPr>
                <a:r>
                  <a:rPr lang="en-GB" dirty="0"/>
                  <a:t> </a:t>
                </a:r>
                <a14:m>
                  <m:oMath xmlns:m="http://schemas.openxmlformats.org/officeDocument/2006/math">
                    <m:r>
                      <m:rPr>
                        <m:sty m:val="p"/>
                      </m:rPr>
                      <a:rPr lang="en-GB" i="0" dirty="0" smtClean="0">
                        <a:latin typeface="Cambria Math" panose="02040503050406030204" pitchFamily="18" charset="0"/>
                      </a:rPr>
                      <m:t>mg</m:t>
                    </m:r>
                    <m:r>
                      <a:rPr lang="en-GB" i="0" dirty="0" smtClean="0">
                        <a:latin typeface="Cambria Math" panose="02040503050406030204" pitchFamily="18" charset="0"/>
                      </a:rPr>
                      <m:t> </m:t>
                    </m:r>
                  </m:oMath>
                </a14:m>
                <a:endParaRPr lang="en-GB" dirty="0"/>
              </a:p>
              <a:p>
                <a:pPr lvl="0" algn="l" rtl="0">
                  <a:lnSpc>
                    <a:spcPct val="100000"/>
                  </a:lnSpc>
                  <a:spcBef>
                    <a:spcPts val="0"/>
                  </a:spcBef>
                  <a:spcAft>
                    <a:spcPts val="0"/>
                  </a:spcAft>
                  <a:buClr>
                    <a:schemeClr val="accent4"/>
                  </a:buClr>
                  <a:buSzPts val="2200"/>
                  <a:buFont typeface="+mj-lt"/>
                  <a:buAutoNum type="alphaUcPeriod"/>
                </a:pPr>
                <a:r>
                  <a:rPr lang="en-GB" dirty="0"/>
                  <a:t> </a:t>
                </a:r>
                <a14:m>
                  <m:oMath xmlns:m="http://schemas.openxmlformats.org/officeDocument/2006/math">
                    <m:r>
                      <m:rPr>
                        <m:sty m:val="p"/>
                      </m:rPr>
                      <a:rPr lang="en-GB" b="0" i="0" smtClean="0">
                        <a:latin typeface="Cambria Math" panose="02040503050406030204" pitchFamily="18" charset="0"/>
                      </a:rPr>
                      <m:t>Mg</m:t>
                    </m:r>
                  </m:oMath>
                </a14:m>
                <a:endParaRPr lang="en-GB" dirty="0"/>
              </a:p>
              <a:p>
                <a:pPr lvl="0" algn="l" rtl="0">
                  <a:lnSpc>
                    <a:spcPct val="100000"/>
                  </a:lnSpc>
                  <a:spcBef>
                    <a:spcPts val="0"/>
                  </a:spcBef>
                  <a:spcAft>
                    <a:spcPts val="0"/>
                  </a:spcAft>
                  <a:buClr>
                    <a:schemeClr val="accent4"/>
                  </a:buClr>
                  <a:buSzPts val="2200"/>
                  <a:buFont typeface="+mj-lt"/>
                  <a:buAutoNum type="alphaUcPeriod"/>
                </a:pPr>
                <a:r>
                  <a:rPr lang="en-GB" dirty="0"/>
                  <a:t> </a:t>
                </a:r>
                <a:r>
                  <a:rPr lang="en-GB" dirty="0">
                    <a:latin typeface="Cambria Math" panose="02040503050406030204" pitchFamily="18" charset="0"/>
                    <a:ea typeface="Cambria Math" panose="02040503050406030204" pitchFamily="18" charset="0"/>
                  </a:rPr>
                  <a:t>M</a:t>
                </a:r>
              </a:p>
              <a:p>
                <a:pPr lvl="0" indent="-457200" algn="l" rtl="0">
                  <a:lnSpc>
                    <a:spcPct val="100000"/>
                  </a:lnSpc>
                  <a:spcBef>
                    <a:spcPts val="1200"/>
                  </a:spcBef>
                  <a:spcAft>
                    <a:spcPts val="0"/>
                  </a:spcAft>
                  <a:buClr>
                    <a:schemeClr val="accent4"/>
                  </a:buClr>
                  <a:buSzPts val="2200"/>
                  <a:buFont typeface="+mj-lt"/>
                  <a:buAutoNum type="alphaLcParenR" startAt="2"/>
                </a:pPr>
                <a:r>
                  <a:rPr lang="en-GB" dirty="0"/>
                  <a:t>A learner writes</a:t>
                </a:r>
                <a14:m>
                  <m:oMath xmlns:m="http://schemas.openxmlformats.org/officeDocument/2006/math">
                    <m:r>
                      <a:rPr lang="en-GB" i="1" dirty="0" smtClean="0">
                        <a:latin typeface="Cambria Math" panose="02040503050406030204" pitchFamily="18" charset="0"/>
                      </a:rPr>
                      <m:t> </m:t>
                    </m:r>
                    <m:r>
                      <m:rPr>
                        <m:sty m:val="p"/>
                      </m:rPr>
                      <a:rPr lang="en-GB" i="0" dirty="0" smtClean="0">
                        <a:latin typeface="Cambria Math" panose="02040503050406030204" pitchFamily="18" charset="0"/>
                      </a:rPr>
                      <m:t>CL</m:t>
                    </m:r>
                    <m:r>
                      <a:rPr lang="en-GB" i="0" dirty="0" smtClean="0">
                        <a:latin typeface="Cambria Math" panose="02040503050406030204" pitchFamily="18" charset="0"/>
                      </a:rPr>
                      <m:t> </m:t>
                    </m:r>
                  </m:oMath>
                </a14:m>
                <a:r>
                  <a:rPr lang="en-GB" dirty="0"/>
                  <a:t>to represent chlorine. Explain why this is </a:t>
                </a:r>
                <a:r>
                  <a:rPr lang="en-GB" b="1" dirty="0"/>
                  <a:t>incorrect</a:t>
                </a:r>
                <a:r>
                  <a:rPr lang="en-GB" dirty="0"/>
                  <a:t> and write the correct symbol.</a:t>
                </a:r>
              </a:p>
              <a:p>
                <a:pPr marL="0" lvl="0" indent="0" algn="l" rtl="0">
                  <a:lnSpc>
                    <a:spcPct val="100000"/>
                  </a:lnSpc>
                  <a:spcBef>
                    <a:spcPts val="1200"/>
                  </a:spcBef>
                  <a:spcAft>
                    <a:spcPts val="1200"/>
                  </a:spcAft>
                  <a:buSzPts val="2200"/>
                  <a:buNone/>
                </a:pPr>
                <a:endParaRPr dirty="0"/>
              </a:p>
            </p:txBody>
          </p:sp>
        </mc:Choice>
        <mc:Fallback>
          <p:sp>
            <p:nvSpPr>
              <p:cNvPr id="172" name="Google Shape;172;g3d15f007b84_0_14"/>
              <p:cNvSpPr txBox="1">
                <a:spLocks noGrp="1" noRot="1" noChangeAspect="1" noMove="1" noResize="1" noEditPoints="1" noAdjustHandles="1" noChangeArrowheads="1" noChangeShapeType="1" noTextEdit="1"/>
              </p:cNvSpPr>
              <p:nvPr>
                <p:ph type="body" idx="1"/>
              </p:nvPr>
            </p:nvSpPr>
            <p:spPr>
              <a:xfrm>
                <a:off x="540000" y="1260000"/>
                <a:ext cx="10080000" cy="5040000"/>
              </a:xfrm>
              <a:prstGeom prst="rect">
                <a:avLst/>
              </a:prstGeom>
              <a:blipFill>
                <a:blip r:embed="rId3"/>
                <a:stretch>
                  <a:fillRect l="-1694" t="-1816"/>
                </a:stretch>
              </a:blipFill>
              <a:ln>
                <a:noFill/>
              </a:ln>
            </p:spPr>
            <p:txBody>
              <a:bodyPr/>
              <a:lstStyle/>
              <a:p>
                <a:r>
                  <a:rPr lang="en-GB">
                    <a:noFill/>
                  </a:rPr>
                  <a:t> </a:t>
                </a:r>
              </a:p>
            </p:txBody>
          </p:sp>
        </mc:Fallback>
      </mc:AlternateContent>
      <p:sp>
        <p:nvSpPr>
          <p:cNvPr id="4" name="Google Shape;117;p5">
            <a:extLst>
              <a:ext uri="{FF2B5EF4-FFF2-40B4-BE49-F238E27FC236}">
                <a16:creationId xmlns:a16="http://schemas.microsoft.com/office/drawing/2014/main" id="{0C618FD9-4054-2A89-D2F8-406F302F13E3}"/>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dirty="0">
                <a:solidFill>
                  <a:schemeClr val="lt1"/>
                </a:solidFill>
                <a:latin typeface="Century Gothic"/>
                <a:ea typeface="Century Gothic"/>
                <a:cs typeface="Century Gothic"/>
                <a:sym typeface="Century Gothic"/>
              </a:rPr>
              <a:t>Activity</a:t>
            </a:r>
            <a:endParaRPr sz="2200" b="1" i="0" u="none" strike="noStrike" cap="none" dirty="0">
              <a:solidFill>
                <a:schemeClr val="lt1"/>
              </a:solidFill>
              <a:latin typeface="Century Gothic"/>
              <a:ea typeface="Century Gothic"/>
              <a:cs typeface="Century Gothic"/>
              <a:sym typeface="Century Gothic"/>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70">
          <a:extLst>
            <a:ext uri="{FF2B5EF4-FFF2-40B4-BE49-F238E27FC236}">
              <a16:creationId xmlns:a16="http://schemas.microsoft.com/office/drawing/2014/main" id="{484DCE2D-59F0-5338-1DE0-080D3D016B9F}"/>
            </a:ext>
          </a:extLst>
        </p:cNvPr>
        <p:cNvGrpSpPr/>
        <p:nvPr/>
      </p:nvGrpSpPr>
      <p:grpSpPr>
        <a:xfrm>
          <a:off x="0" y="0"/>
          <a:ext cx="0" cy="0"/>
          <a:chOff x="0" y="0"/>
          <a:chExt cx="0" cy="0"/>
        </a:xfrm>
      </p:grpSpPr>
      <p:sp>
        <p:nvSpPr>
          <p:cNvPr id="171" name="Google Shape;171;g3d15f007b84_0_14">
            <a:extLst>
              <a:ext uri="{FF2B5EF4-FFF2-40B4-BE49-F238E27FC236}">
                <a16:creationId xmlns:a16="http://schemas.microsoft.com/office/drawing/2014/main" id="{6F7DAEAA-33D4-4EDE-B38A-9F463FCD1FCD}"/>
              </a:ext>
            </a:extLst>
          </p:cNvPr>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Symbols in chemistry 2 – answers </a:t>
            </a:r>
            <a:endParaRPr dirty="0"/>
          </a:p>
        </p:txBody>
      </p:sp>
      <mc:AlternateContent xmlns:mc="http://schemas.openxmlformats.org/markup-compatibility/2006">
        <mc:Choice xmlns:a14="http://schemas.microsoft.com/office/drawing/2010/main" Requires="a14">
          <p:sp>
            <p:nvSpPr>
              <p:cNvPr id="172" name="Google Shape;172;g3d15f007b84_0_14">
                <a:extLst>
                  <a:ext uri="{FF2B5EF4-FFF2-40B4-BE49-F238E27FC236}">
                    <a16:creationId xmlns:a16="http://schemas.microsoft.com/office/drawing/2014/main" id="{F881BCC3-4109-85C5-5AE6-B78F48D8D4AD}"/>
                  </a:ext>
                </a:extLst>
              </p:cNvPr>
              <p:cNvSpPr txBox="1">
                <a:spLocks noGrp="1"/>
              </p:cNvSpPr>
              <p:nvPr>
                <p:ph type="body" idx="1"/>
              </p:nvPr>
            </p:nvSpPr>
            <p:spPr>
              <a:xfrm>
                <a:off x="540000" y="1260000"/>
                <a:ext cx="10080000" cy="5040000"/>
              </a:xfrm>
              <a:prstGeom prst="rect">
                <a:avLst/>
              </a:prstGeom>
              <a:noFill/>
              <a:ln>
                <a:noFill/>
              </a:ln>
            </p:spPr>
            <p:txBody>
              <a:bodyPr spcFirstLastPara="1" wrap="square" lIns="0" tIns="0" rIns="0" bIns="0" anchor="t" anchorCtr="0">
                <a:normAutofit/>
              </a:bodyPr>
              <a:lstStyle/>
              <a:p>
                <a:pPr indent="-457200">
                  <a:buClr>
                    <a:schemeClr val="accent4"/>
                  </a:buClr>
                  <a:buFont typeface="+mj-lt"/>
                  <a:buAutoNum type="alphaLcParenR"/>
                </a:pPr>
                <a:r>
                  <a:rPr lang="en-GB" dirty="0"/>
                  <a:t>Option C, </a:t>
                </a:r>
                <a14:m>
                  <m:oMath xmlns:m="http://schemas.openxmlformats.org/officeDocument/2006/math">
                    <m:r>
                      <m:rPr>
                        <m:sty m:val="p"/>
                      </m:rPr>
                      <a:rPr lang="en-GB">
                        <a:latin typeface="Cambria Math" panose="02040503050406030204" pitchFamily="18" charset="0"/>
                      </a:rPr>
                      <m:t>Mg</m:t>
                    </m:r>
                    <m:r>
                      <a:rPr lang="en-GB">
                        <a:latin typeface="Cambria Math" panose="02040503050406030204" pitchFamily="18" charset="0"/>
                      </a:rPr>
                      <m:t>.</m:t>
                    </m:r>
                  </m:oMath>
                </a14:m>
                <a:endParaRPr lang="en-GB" dirty="0"/>
              </a:p>
              <a:p>
                <a:pPr indent="-457200">
                  <a:buClr>
                    <a:schemeClr val="accent4"/>
                  </a:buClr>
                  <a:buFont typeface="+mj-lt"/>
                  <a:buAutoNum type="alphaLcParenR"/>
                </a:pPr>
                <a:r>
                  <a:rPr lang="en-GB" dirty="0"/>
                  <a:t>Chlorine has the symbol </a:t>
                </a:r>
                <a14:m>
                  <m:oMath xmlns:m="http://schemas.openxmlformats.org/officeDocument/2006/math">
                    <m:r>
                      <m:rPr>
                        <m:sty m:val="p"/>
                      </m:rPr>
                      <a:rPr lang="en-GB">
                        <a:latin typeface="Cambria Math" panose="02040503050406030204" pitchFamily="18" charset="0"/>
                      </a:rPr>
                      <m:t>Cl</m:t>
                    </m:r>
                  </m:oMath>
                </a14:m>
                <a:r>
                  <a:rPr lang="en-GB" dirty="0"/>
                  <a:t>. When a symbol has two letters then only the first is a capital.</a:t>
                </a:r>
              </a:p>
              <a:p>
                <a:pPr marL="0" lvl="0" indent="0" algn="l" rtl="0">
                  <a:lnSpc>
                    <a:spcPct val="100000"/>
                  </a:lnSpc>
                  <a:spcBef>
                    <a:spcPts val="1200"/>
                  </a:spcBef>
                  <a:spcAft>
                    <a:spcPts val="1200"/>
                  </a:spcAft>
                  <a:buSzPts val="2200"/>
                  <a:buNone/>
                </a:pPr>
                <a:endParaRPr dirty="0"/>
              </a:p>
            </p:txBody>
          </p:sp>
        </mc:Choice>
        <mc:Fallback>
          <p:sp>
            <p:nvSpPr>
              <p:cNvPr id="172" name="Google Shape;172;g3d15f007b84_0_14">
                <a:extLst>
                  <a:ext uri="{FF2B5EF4-FFF2-40B4-BE49-F238E27FC236}">
                    <a16:creationId xmlns:a16="http://schemas.microsoft.com/office/drawing/2014/main" id="{F881BCC3-4109-85C5-5AE6-B78F48D8D4AD}"/>
                  </a:ext>
                </a:extLst>
              </p:cNvPr>
              <p:cNvSpPr txBox="1">
                <a:spLocks noGrp="1" noRot="1" noChangeAspect="1" noMove="1" noResize="1" noEditPoints="1" noAdjustHandles="1" noChangeArrowheads="1" noChangeShapeType="1" noTextEdit="1"/>
              </p:cNvSpPr>
              <p:nvPr>
                <p:ph type="body" idx="1"/>
              </p:nvPr>
            </p:nvSpPr>
            <p:spPr>
              <a:xfrm>
                <a:off x="540000" y="1260000"/>
                <a:ext cx="10080000" cy="5040000"/>
              </a:xfrm>
              <a:prstGeom prst="rect">
                <a:avLst/>
              </a:prstGeom>
              <a:blipFill>
                <a:blip r:embed="rId3"/>
                <a:stretch>
                  <a:fillRect l="-1694" t="-1816"/>
                </a:stretch>
              </a:blipFill>
              <a:ln>
                <a:noFill/>
              </a:ln>
            </p:spPr>
            <p:txBody>
              <a:bodyPr/>
              <a:lstStyle/>
              <a:p>
                <a:r>
                  <a:rPr lang="en-GB">
                    <a:noFill/>
                  </a:rPr>
                  <a:t> </a:t>
                </a:r>
              </a:p>
            </p:txBody>
          </p:sp>
        </mc:Fallback>
      </mc:AlternateContent>
      <p:sp>
        <p:nvSpPr>
          <p:cNvPr id="4" name="Google Shape;117;p5">
            <a:extLst>
              <a:ext uri="{FF2B5EF4-FFF2-40B4-BE49-F238E27FC236}">
                <a16:creationId xmlns:a16="http://schemas.microsoft.com/office/drawing/2014/main" id="{29B9CAF5-F0E9-F68C-D562-D073B54743B3}"/>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dirty="0">
                <a:solidFill>
                  <a:schemeClr val="lt1"/>
                </a:solidFill>
                <a:latin typeface="Century Gothic"/>
                <a:ea typeface="Century Gothic"/>
                <a:cs typeface="Century Gothic"/>
                <a:sym typeface="Century Gothic"/>
              </a:rPr>
              <a:t>Answers</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24370618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g3d1572771aa_0_249"/>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Discussing conservation of mass</a:t>
            </a:r>
            <a:endParaRPr dirty="0"/>
          </a:p>
        </p:txBody>
      </p:sp>
      <mc:AlternateContent xmlns:mc="http://schemas.openxmlformats.org/markup-compatibility/2006" xmlns:a14="http://schemas.microsoft.com/office/drawing/2010/main">
        <mc:Choice Requires="a14">
          <p:sp>
            <p:nvSpPr>
              <p:cNvPr id="179" name="Google Shape;179;g3d1572771aa_0_249"/>
              <p:cNvSpPr txBox="1">
                <a:spLocks noGrp="1"/>
              </p:cNvSpPr>
              <p:nvPr>
                <p:ph type="body" idx="1"/>
              </p:nvPr>
            </p:nvSpPr>
            <p:spPr>
              <a:xfrm>
                <a:off x="540000" y="1138600"/>
                <a:ext cx="10764900" cy="51615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accent4"/>
                  </a:buClr>
                  <a:buSzPct val="100000"/>
                  <a:buNone/>
                </a:pPr>
                <a:r>
                  <a:rPr lang="en-GB" dirty="0"/>
                  <a:t>Three learners carried out a reaction in an open beaker. </a:t>
                </a:r>
              </a:p>
              <a:p>
                <a:pPr marL="0" lvl="0" indent="0" algn="l" rtl="0">
                  <a:lnSpc>
                    <a:spcPct val="100000"/>
                  </a:lnSpc>
                  <a:spcBef>
                    <a:spcPts val="1200"/>
                  </a:spcBef>
                  <a:spcAft>
                    <a:spcPts val="0"/>
                  </a:spcAft>
                  <a:buSzPct val="108108"/>
                  <a:buNone/>
                </a:pPr>
                <a:r>
                  <a:rPr lang="en-GB" dirty="0"/>
                  <a:t>The word equation for this reaction is:</a:t>
                </a:r>
              </a:p>
              <a:p>
                <a:pPr marL="0" lvl="0" indent="0" algn="l" rtl="0">
                  <a:lnSpc>
                    <a:spcPct val="100000"/>
                  </a:lnSpc>
                  <a:spcBef>
                    <a:spcPts val="1200"/>
                  </a:spcBef>
                  <a:spcAft>
                    <a:spcPts val="0"/>
                  </a:spcAft>
                  <a:buSzPct val="108108"/>
                  <a:buNone/>
                </a:pPr>
                <a:endParaRPr lang="en-GB" dirty="0"/>
              </a:p>
              <a:p>
                <a:pPr marL="0" lvl="0" indent="0" algn="l" rtl="0">
                  <a:lnSpc>
                    <a:spcPct val="100000"/>
                  </a:lnSpc>
                  <a:spcBef>
                    <a:spcPts val="1200"/>
                  </a:spcBef>
                  <a:spcAft>
                    <a:spcPts val="0"/>
                  </a:spcAft>
                  <a:buSzPct val="125178"/>
                  <a:buNone/>
                </a:pPr>
                <a14:m>
                  <m:oMathPara xmlns:m="http://schemas.openxmlformats.org/officeDocument/2006/math">
                    <m:oMathParaPr>
                      <m:jc m:val="left"/>
                    </m:oMathParaPr>
                    <m:oMath>
                      <m:r>
                        <m:rPr>
                          <m:sty m:val="p"/>
                        </m:rPr>
                        <a:rPr lang="en-GB" i="0" dirty="0" smtClean="0">
                          <a:latin typeface="Cambria Math" panose="02040503050406030204" pitchFamily="18" charset="0"/>
                        </a:rPr>
                        <m:t>calcium</m:t>
                      </m:r>
                      <m:r>
                        <a:rPr lang="en-GB" i="0" dirty="0" smtClean="0">
                          <a:latin typeface="Cambria Math" panose="02040503050406030204" pitchFamily="18" charset="0"/>
                        </a:rPr>
                        <m:t> </m:t>
                      </m:r>
                      <m:r>
                        <m:rPr>
                          <m:sty m:val="p"/>
                        </m:rPr>
                        <a:rPr lang="en-GB" i="0" dirty="0" smtClean="0">
                          <a:latin typeface="Cambria Math" panose="02040503050406030204" pitchFamily="18" charset="0"/>
                        </a:rPr>
                        <m:t>carbonate</m:t>
                      </m:r>
                      <m:r>
                        <a:rPr lang="en-GB" i="0" dirty="0" smtClean="0">
                          <a:latin typeface="Cambria Math" panose="02040503050406030204" pitchFamily="18" charset="0"/>
                        </a:rPr>
                        <m:t> + </m:t>
                      </m:r>
                      <m:r>
                        <m:rPr>
                          <m:sty m:val="p"/>
                        </m:rPr>
                        <a:rPr lang="en-GB" i="0" dirty="0" smtClean="0">
                          <a:latin typeface="Cambria Math" panose="02040503050406030204" pitchFamily="18" charset="0"/>
                        </a:rPr>
                        <m:t>hydrochloric</m:t>
                      </m:r>
                      <m:r>
                        <a:rPr lang="en-GB" i="0" dirty="0" smtClean="0">
                          <a:latin typeface="Cambria Math" panose="02040503050406030204" pitchFamily="18" charset="0"/>
                        </a:rPr>
                        <m:t> </m:t>
                      </m:r>
                      <m:r>
                        <m:rPr>
                          <m:sty m:val="p"/>
                        </m:rPr>
                        <a:rPr lang="en-GB" i="0" dirty="0" smtClean="0">
                          <a:latin typeface="Cambria Math" panose="02040503050406030204" pitchFamily="18" charset="0"/>
                        </a:rPr>
                        <m:t>acid</m:t>
                      </m:r>
                      <m:r>
                        <a:rPr lang="en-GB" i="0" dirty="0" smtClean="0">
                          <a:latin typeface="Cambria Math" panose="02040503050406030204" pitchFamily="18" charset="0"/>
                        </a:rPr>
                        <m:t> → </m:t>
                      </m:r>
                      <m:r>
                        <m:rPr>
                          <m:sty m:val="p"/>
                        </m:rPr>
                        <a:rPr lang="en-GB" i="0" dirty="0" smtClean="0">
                          <a:latin typeface="Cambria Math" panose="02040503050406030204" pitchFamily="18" charset="0"/>
                        </a:rPr>
                        <m:t>calcium</m:t>
                      </m:r>
                      <m:r>
                        <a:rPr lang="en-GB" i="0" dirty="0" smtClean="0">
                          <a:latin typeface="Cambria Math" panose="02040503050406030204" pitchFamily="18" charset="0"/>
                        </a:rPr>
                        <m:t> </m:t>
                      </m:r>
                      <m:r>
                        <m:rPr>
                          <m:sty m:val="p"/>
                        </m:rPr>
                        <a:rPr lang="en-GB" i="0" dirty="0" smtClean="0">
                          <a:latin typeface="Cambria Math" panose="02040503050406030204" pitchFamily="18" charset="0"/>
                        </a:rPr>
                        <m:t>chloride</m:t>
                      </m:r>
                      <m:r>
                        <a:rPr lang="en-GB" i="0" dirty="0" smtClean="0">
                          <a:latin typeface="Cambria Math" panose="02040503050406030204" pitchFamily="18" charset="0"/>
                        </a:rPr>
                        <m:t> + </m:t>
                      </m:r>
                      <m:r>
                        <m:rPr>
                          <m:sty m:val="p"/>
                        </m:rPr>
                        <a:rPr lang="en-GB" i="0" dirty="0" smtClean="0">
                          <a:latin typeface="Cambria Math" panose="02040503050406030204" pitchFamily="18" charset="0"/>
                        </a:rPr>
                        <m:t>water</m:t>
                      </m:r>
                      <m:r>
                        <a:rPr lang="en-GB" i="0" dirty="0" smtClean="0">
                          <a:latin typeface="Cambria Math" panose="02040503050406030204" pitchFamily="18" charset="0"/>
                        </a:rPr>
                        <m:t> + </m:t>
                      </m:r>
                      <m:r>
                        <m:rPr>
                          <m:sty m:val="p"/>
                        </m:rPr>
                        <a:rPr lang="en-GB" i="0" dirty="0" smtClean="0">
                          <a:latin typeface="Cambria Math" panose="02040503050406030204" pitchFamily="18" charset="0"/>
                        </a:rPr>
                        <m:t>carbon</m:t>
                      </m:r>
                      <m:r>
                        <a:rPr lang="en-GB" i="0" dirty="0" smtClean="0">
                          <a:latin typeface="Cambria Math" panose="02040503050406030204" pitchFamily="18" charset="0"/>
                        </a:rPr>
                        <m:t> </m:t>
                      </m:r>
                      <m:r>
                        <m:rPr>
                          <m:sty m:val="p"/>
                        </m:rPr>
                        <a:rPr lang="en-GB" i="0" dirty="0" smtClean="0">
                          <a:latin typeface="Cambria Math" panose="02040503050406030204" pitchFamily="18" charset="0"/>
                        </a:rPr>
                        <m:t>dioxide</m:t>
                      </m:r>
                    </m:oMath>
                  </m:oMathPara>
                </a14:m>
                <a:endParaRPr lang="en-GB" dirty="0"/>
              </a:p>
              <a:p>
                <a:pPr marL="0" lvl="0" indent="0" algn="l" rtl="0">
                  <a:lnSpc>
                    <a:spcPct val="100000"/>
                  </a:lnSpc>
                  <a:spcBef>
                    <a:spcPts val="1200"/>
                  </a:spcBef>
                  <a:spcAft>
                    <a:spcPts val="0"/>
                  </a:spcAft>
                  <a:buSzPct val="132132"/>
                  <a:buNone/>
                </a:pPr>
                <a:endParaRPr lang="en-GB" dirty="0"/>
              </a:p>
              <a:p>
                <a:pPr marL="0" lvl="0" indent="0" algn="l" rtl="0">
                  <a:lnSpc>
                    <a:spcPct val="100000"/>
                  </a:lnSpc>
                  <a:spcBef>
                    <a:spcPts val="1200"/>
                  </a:spcBef>
                  <a:spcAft>
                    <a:spcPts val="0"/>
                  </a:spcAft>
                  <a:buSzPct val="132132"/>
                  <a:buNone/>
                </a:pPr>
                <a:r>
                  <a:rPr lang="en-GB" dirty="0"/>
                  <a:t>Their results were:</a:t>
                </a:r>
              </a:p>
              <a:p>
                <a:pPr marL="0" indent="0">
                  <a:spcBef>
                    <a:spcPts val="1200"/>
                  </a:spcBef>
                  <a:buSzPct val="132132"/>
                  <a:buNone/>
                </a:pPr>
                <a14:m>
                  <m:oMathPara xmlns:m="http://schemas.openxmlformats.org/officeDocument/2006/math">
                    <m:oMath>
                      <m:r>
                        <m:rPr>
                          <m:sty m:val="p"/>
                        </m:rPr>
                        <a:rPr lang="en-GB" dirty="0">
                          <a:latin typeface="Cambria Math" panose="02040503050406030204" pitchFamily="18" charset="0"/>
                        </a:rPr>
                        <m:t>mass</m:t>
                      </m:r>
                      <m:r>
                        <a:rPr lang="en-GB" dirty="0">
                          <a:latin typeface="Cambria Math" panose="02040503050406030204" pitchFamily="18" charset="0"/>
                        </a:rPr>
                        <m:t> </m:t>
                      </m:r>
                      <m:r>
                        <m:rPr>
                          <m:sty m:val="p"/>
                        </m:rPr>
                        <a:rPr lang="en-GB" dirty="0">
                          <a:latin typeface="Cambria Math" panose="02040503050406030204" pitchFamily="18" charset="0"/>
                        </a:rPr>
                        <m:t>of</m:t>
                      </m:r>
                      <m:r>
                        <a:rPr lang="en-GB" dirty="0">
                          <a:latin typeface="Cambria Math" panose="02040503050406030204" pitchFamily="18" charset="0"/>
                        </a:rPr>
                        <m:t> </m:t>
                      </m:r>
                      <m:r>
                        <m:rPr>
                          <m:sty m:val="p"/>
                        </m:rPr>
                        <a:rPr lang="en-GB" dirty="0">
                          <a:latin typeface="Cambria Math" panose="02040503050406030204" pitchFamily="18" charset="0"/>
                        </a:rPr>
                        <m:t>beaker</m:t>
                      </m:r>
                      <m:r>
                        <a:rPr lang="en-GB" dirty="0">
                          <a:latin typeface="Cambria Math" panose="02040503050406030204" pitchFamily="18" charset="0"/>
                        </a:rPr>
                        <m:t> + </m:t>
                      </m:r>
                      <m:r>
                        <m:rPr>
                          <m:sty m:val="p"/>
                        </m:rPr>
                        <a:rPr lang="en-GB" dirty="0">
                          <a:latin typeface="Cambria Math" panose="02040503050406030204" pitchFamily="18" charset="0"/>
                        </a:rPr>
                        <m:t>contents</m:t>
                      </m:r>
                      <m:r>
                        <a:rPr lang="en-GB" dirty="0">
                          <a:latin typeface="Cambria Math" panose="02040503050406030204" pitchFamily="18" charset="0"/>
                        </a:rPr>
                        <m:t> </m:t>
                      </m:r>
                      <m:r>
                        <m:rPr>
                          <m:sty m:val="p"/>
                        </m:rPr>
                        <a:rPr lang="en-GB" dirty="0">
                          <a:latin typeface="Cambria Math" panose="02040503050406030204" pitchFamily="18" charset="0"/>
                        </a:rPr>
                        <m:t>at</m:t>
                      </m:r>
                      <m:r>
                        <a:rPr lang="en-GB" dirty="0">
                          <a:latin typeface="Cambria Math" panose="02040503050406030204" pitchFamily="18" charset="0"/>
                        </a:rPr>
                        <m:t> </m:t>
                      </m:r>
                      <m:r>
                        <m:rPr>
                          <m:sty m:val="p"/>
                        </m:rPr>
                        <a:rPr lang="en-GB" dirty="0">
                          <a:latin typeface="Cambria Math" panose="02040503050406030204" pitchFamily="18" charset="0"/>
                        </a:rPr>
                        <m:t>start</m:t>
                      </m:r>
                      <m:r>
                        <a:rPr lang="en-GB" dirty="0">
                          <a:latin typeface="Cambria Math" panose="02040503050406030204" pitchFamily="18" charset="0"/>
                        </a:rPr>
                        <m:t> = 85.0 </m:t>
                      </m:r>
                      <m:r>
                        <m:rPr>
                          <m:sty m:val="p"/>
                        </m:rPr>
                        <a:rPr lang="en-GB" dirty="0">
                          <a:latin typeface="Cambria Math" panose="02040503050406030204" pitchFamily="18" charset="0"/>
                        </a:rPr>
                        <m:t>g</m:t>
                      </m:r>
                    </m:oMath>
                  </m:oMathPara>
                </a14:m>
                <a:endParaRPr lang="en-GB" dirty="0"/>
              </a:p>
              <a:p>
                <a:pPr marL="0" lvl="0" indent="0" algn="l" rtl="0">
                  <a:lnSpc>
                    <a:spcPct val="100000"/>
                  </a:lnSpc>
                  <a:spcBef>
                    <a:spcPts val="1200"/>
                  </a:spcBef>
                  <a:spcAft>
                    <a:spcPts val="0"/>
                  </a:spcAft>
                  <a:buSzPct val="132132"/>
                  <a:buNone/>
                </a:pPr>
                <a14:m>
                  <m:oMathPara xmlns:m="http://schemas.openxmlformats.org/officeDocument/2006/math">
                    <m:oMath>
                      <m:r>
                        <m:rPr>
                          <m:sty m:val="p"/>
                        </m:rPr>
                        <a:rPr lang="en-GB" i="0" dirty="0" smtClean="0">
                          <a:latin typeface="Cambria Math" panose="02040503050406030204" pitchFamily="18" charset="0"/>
                        </a:rPr>
                        <m:t>mass</m:t>
                      </m:r>
                      <m:r>
                        <a:rPr lang="en-GB" i="0" dirty="0" smtClean="0">
                          <a:latin typeface="Cambria Math" panose="02040503050406030204" pitchFamily="18" charset="0"/>
                        </a:rPr>
                        <m:t> </m:t>
                      </m:r>
                      <m:r>
                        <m:rPr>
                          <m:sty m:val="p"/>
                        </m:rPr>
                        <a:rPr lang="en-GB" i="0" dirty="0">
                          <a:latin typeface="Cambria Math" panose="02040503050406030204" pitchFamily="18" charset="0"/>
                        </a:rPr>
                        <m:t>of</m:t>
                      </m:r>
                      <m:r>
                        <a:rPr lang="en-GB" i="0" dirty="0">
                          <a:latin typeface="Cambria Math" panose="02040503050406030204" pitchFamily="18" charset="0"/>
                        </a:rPr>
                        <m:t> </m:t>
                      </m:r>
                      <m:r>
                        <m:rPr>
                          <m:sty m:val="p"/>
                        </m:rPr>
                        <a:rPr lang="en-GB" i="0" dirty="0">
                          <a:latin typeface="Cambria Math" panose="02040503050406030204" pitchFamily="18" charset="0"/>
                        </a:rPr>
                        <m:t>beaker</m:t>
                      </m:r>
                      <m:r>
                        <a:rPr lang="en-GB" i="0" dirty="0">
                          <a:latin typeface="Cambria Math" panose="02040503050406030204" pitchFamily="18" charset="0"/>
                        </a:rPr>
                        <m:t> + </m:t>
                      </m:r>
                      <m:r>
                        <m:rPr>
                          <m:sty m:val="p"/>
                        </m:rPr>
                        <a:rPr lang="en-GB" i="0" dirty="0">
                          <a:latin typeface="Cambria Math" panose="02040503050406030204" pitchFamily="18" charset="0"/>
                        </a:rPr>
                        <m:t>contents</m:t>
                      </m:r>
                      <m:r>
                        <a:rPr lang="en-GB" i="0" dirty="0">
                          <a:latin typeface="Cambria Math" panose="02040503050406030204" pitchFamily="18" charset="0"/>
                        </a:rPr>
                        <m:t> </m:t>
                      </m:r>
                      <m:r>
                        <m:rPr>
                          <m:sty m:val="p"/>
                        </m:rPr>
                        <a:rPr lang="en-GB" i="0" dirty="0">
                          <a:latin typeface="Cambria Math" panose="02040503050406030204" pitchFamily="18" charset="0"/>
                        </a:rPr>
                        <m:t>at</m:t>
                      </m:r>
                      <m:r>
                        <a:rPr lang="en-GB" i="0" dirty="0">
                          <a:latin typeface="Cambria Math" panose="02040503050406030204" pitchFamily="18" charset="0"/>
                        </a:rPr>
                        <m:t> </m:t>
                      </m:r>
                      <m:r>
                        <m:rPr>
                          <m:sty m:val="p"/>
                        </m:rPr>
                        <a:rPr lang="en-GB" i="0" dirty="0">
                          <a:latin typeface="Cambria Math" panose="02040503050406030204" pitchFamily="18" charset="0"/>
                        </a:rPr>
                        <m:t>end</m:t>
                      </m:r>
                      <m:r>
                        <a:rPr lang="en-GB" i="0" dirty="0">
                          <a:latin typeface="Cambria Math" panose="02040503050406030204" pitchFamily="18" charset="0"/>
                        </a:rPr>
                        <m:t> = 82.3 </m:t>
                      </m:r>
                      <m:r>
                        <m:rPr>
                          <m:sty m:val="p"/>
                        </m:rPr>
                        <a:rPr lang="en-GB" i="0" dirty="0">
                          <a:latin typeface="Cambria Math" panose="02040503050406030204" pitchFamily="18" charset="0"/>
                        </a:rPr>
                        <m:t>g</m:t>
                      </m:r>
                    </m:oMath>
                  </m:oMathPara>
                </a14:m>
                <a:endParaRPr lang="en-GB" i="0" dirty="0">
                  <a:latin typeface="Cambria Math" panose="02040503050406030204" pitchFamily="18" charset="0"/>
                </a:endParaRPr>
              </a:p>
              <a:p>
                <a:pPr marL="0" lvl="0" indent="0" algn="l" rtl="0">
                  <a:lnSpc>
                    <a:spcPct val="100000"/>
                  </a:lnSpc>
                  <a:spcBef>
                    <a:spcPts val="1200"/>
                  </a:spcBef>
                  <a:spcAft>
                    <a:spcPts val="0"/>
                  </a:spcAft>
                  <a:buSzPct val="132132"/>
                  <a:buNone/>
                </a:pPr>
                <a:endParaRPr lang="en-GB" dirty="0"/>
              </a:p>
              <a:p>
                <a:pPr marL="0" lvl="0" indent="0" algn="l" rtl="0">
                  <a:lnSpc>
                    <a:spcPct val="100000"/>
                  </a:lnSpc>
                  <a:spcBef>
                    <a:spcPts val="1200"/>
                  </a:spcBef>
                  <a:spcAft>
                    <a:spcPts val="0"/>
                  </a:spcAft>
                  <a:buSzPct val="108108"/>
                  <a:buNone/>
                </a:pPr>
                <a:endParaRPr lang="en-GB" dirty="0"/>
              </a:p>
              <a:p>
                <a:pPr marL="0" lvl="0" indent="0" algn="l" rtl="0">
                  <a:lnSpc>
                    <a:spcPct val="100000"/>
                  </a:lnSpc>
                  <a:spcBef>
                    <a:spcPts val="1200"/>
                  </a:spcBef>
                  <a:spcAft>
                    <a:spcPts val="0"/>
                  </a:spcAft>
                  <a:buSzPct val="108108"/>
                  <a:buNone/>
                </a:pPr>
                <a:endParaRPr lang="en-GB" dirty="0"/>
              </a:p>
            </p:txBody>
          </p:sp>
        </mc:Choice>
        <mc:Fallback xmlns="">
          <p:sp>
            <p:nvSpPr>
              <p:cNvPr id="179" name="Google Shape;179;g3d1572771aa_0_249"/>
              <p:cNvSpPr txBox="1">
                <a:spLocks noGrp="1" noRot="1" noChangeAspect="1" noMove="1" noResize="1" noEditPoints="1" noAdjustHandles="1" noChangeArrowheads="1" noChangeShapeType="1" noTextEdit="1"/>
              </p:cNvSpPr>
              <p:nvPr>
                <p:ph type="body" idx="1"/>
              </p:nvPr>
            </p:nvSpPr>
            <p:spPr>
              <a:xfrm>
                <a:off x="540000" y="1138600"/>
                <a:ext cx="10764900" cy="5161500"/>
              </a:xfrm>
              <a:prstGeom prst="rect">
                <a:avLst/>
              </a:prstGeom>
              <a:blipFill>
                <a:blip r:embed="rId3"/>
                <a:stretch>
                  <a:fillRect l="-1586" t="-1655"/>
                </a:stretch>
              </a:blipFill>
              <a:ln>
                <a:noFill/>
              </a:ln>
            </p:spPr>
            <p:txBody>
              <a:bodyPr/>
              <a:lstStyle/>
              <a:p>
                <a:r>
                  <a:rPr lang="en-GB">
                    <a:noFill/>
                  </a:rPr>
                  <a:t> </a:t>
                </a:r>
              </a:p>
            </p:txBody>
          </p:sp>
        </mc:Fallback>
      </mc:AlternateContent>
      <p:sp>
        <p:nvSpPr>
          <p:cNvPr id="4" name="Google Shape;117;p5">
            <a:extLst>
              <a:ext uri="{FF2B5EF4-FFF2-40B4-BE49-F238E27FC236}">
                <a16:creationId xmlns:a16="http://schemas.microsoft.com/office/drawing/2014/main" id="{B09C2AA4-8F6B-A3B1-DE8F-D447E9150A83}"/>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dirty="0">
                <a:solidFill>
                  <a:schemeClr val="lt1"/>
                </a:solidFill>
                <a:latin typeface="Century Gothic"/>
                <a:ea typeface="Century Gothic"/>
                <a:cs typeface="Century Gothic"/>
                <a:sym typeface="Century Gothic"/>
              </a:rPr>
              <a:t>Activity</a:t>
            </a:r>
            <a:endParaRPr sz="2200" b="1" i="0" u="none" strike="noStrike" cap="none" dirty="0">
              <a:solidFill>
                <a:schemeClr val="lt1"/>
              </a:solidFill>
              <a:latin typeface="Century Gothic"/>
              <a:ea typeface="Century Gothic"/>
              <a:cs typeface="Century Gothic"/>
              <a:sym typeface="Century Gothic"/>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AA2776AB-E8B9-A0F4-BF7E-3EEE45911951}"/>
            </a:ext>
          </a:extLst>
        </p:cNvPr>
        <p:cNvGrpSpPr/>
        <p:nvPr/>
      </p:nvGrpSpPr>
      <p:grpSpPr>
        <a:xfrm>
          <a:off x="0" y="0"/>
          <a:ext cx="0" cy="0"/>
          <a:chOff x="0" y="0"/>
          <a:chExt cx="0" cy="0"/>
        </a:xfrm>
      </p:grpSpPr>
      <p:sp>
        <p:nvSpPr>
          <p:cNvPr id="178" name="Google Shape;178;g3d1572771aa_0_249">
            <a:extLst>
              <a:ext uri="{FF2B5EF4-FFF2-40B4-BE49-F238E27FC236}">
                <a16:creationId xmlns:a16="http://schemas.microsoft.com/office/drawing/2014/main" id="{3FBE5993-D74D-0D84-D40F-164E65B29A39}"/>
              </a:ext>
            </a:extLst>
          </p:cNvPr>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Discussing conservation of mass</a:t>
            </a:r>
            <a:endParaRPr dirty="0"/>
          </a:p>
        </p:txBody>
      </p:sp>
      <p:sp>
        <p:nvSpPr>
          <p:cNvPr id="179" name="Google Shape;179;g3d1572771aa_0_249">
            <a:extLst>
              <a:ext uri="{FF2B5EF4-FFF2-40B4-BE49-F238E27FC236}">
                <a16:creationId xmlns:a16="http://schemas.microsoft.com/office/drawing/2014/main" id="{748D0D86-3774-5C54-ED3B-BC54B40628D3}"/>
              </a:ext>
            </a:extLst>
          </p:cNvPr>
          <p:cNvSpPr txBox="1">
            <a:spLocks noGrp="1"/>
          </p:cNvSpPr>
          <p:nvPr>
            <p:ph type="body" idx="1"/>
          </p:nvPr>
        </p:nvSpPr>
        <p:spPr>
          <a:xfrm>
            <a:off x="540000" y="1138600"/>
            <a:ext cx="10764900" cy="51615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1200"/>
              </a:spcBef>
              <a:spcAft>
                <a:spcPts val="0"/>
              </a:spcAft>
              <a:buSzPct val="108108"/>
              <a:buNone/>
            </a:pPr>
            <a:r>
              <a:rPr lang="en-GB" dirty="0"/>
              <a:t>Their teacher asked the learners to explain their results using the law of conservation of mass.</a:t>
            </a:r>
          </a:p>
          <a:p>
            <a:pPr marL="0" lvl="0" indent="0" algn="l" rtl="0">
              <a:lnSpc>
                <a:spcPct val="100000"/>
              </a:lnSpc>
              <a:spcBef>
                <a:spcPts val="1200"/>
              </a:spcBef>
              <a:spcAft>
                <a:spcPts val="0"/>
              </a:spcAft>
              <a:buSzPct val="108108"/>
              <a:buNone/>
            </a:pPr>
            <a:endParaRPr lang="en-GB" dirty="0"/>
          </a:p>
          <a:p>
            <a:pPr marL="0" lvl="0" indent="0" algn="l" rtl="0">
              <a:lnSpc>
                <a:spcPct val="100000"/>
              </a:lnSpc>
              <a:spcBef>
                <a:spcPts val="1200"/>
              </a:spcBef>
              <a:spcAft>
                <a:spcPts val="0"/>
              </a:spcAft>
              <a:buSzPct val="108108"/>
              <a:buNone/>
            </a:pPr>
            <a:endParaRPr dirty="0"/>
          </a:p>
          <a:p>
            <a:pPr marL="0" lvl="0" indent="0" algn="l" rtl="0">
              <a:lnSpc>
                <a:spcPct val="100000"/>
              </a:lnSpc>
              <a:spcBef>
                <a:spcPts val="1200"/>
              </a:spcBef>
              <a:spcAft>
                <a:spcPts val="0"/>
              </a:spcAft>
              <a:buSzPct val="108108"/>
              <a:buNone/>
            </a:pPr>
            <a:endParaRPr dirty="0"/>
          </a:p>
          <a:p>
            <a:pPr marL="0" lvl="0" indent="0" algn="l" rtl="0">
              <a:lnSpc>
                <a:spcPct val="100000"/>
              </a:lnSpc>
              <a:spcBef>
                <a:spcPts val="1200"/>
              </a:spcBef>
              <a:spcAft>
                <a:spcPts val="0"/>
              </a:spcAft>
              <a:buSzPct val="108108"/>
              <a:buNone/>
            </a:pPr>
            <a:endParaRPr dirty="0"/>
          </a:p>
          <a:p>
            <a:pPr marL="0" lvl="0" indent="0" algn="l" rtl="0">
              <a:lnSpc>
                <a:spcPct val="100000"/>
              </a:lnSpc>
              <a:spcBef>
                <a:spcPts val="1200"/>
              </a:spcBef>
              <a:spcAft>
                <a:spcPts val="0"/>
              </a:spcAft>
              <a:buSzPct val="108108"/>
              <a:buNone/>
            </a:pPr>
            <a:endParaRPr lang="en-GB" dirty="0"/>
          </a:p>
          <a:p>
            <a:pPr marL="0" lvl="0" indent="0" algn="l" rtl="0">
              <a:lnSpc>
                <a:spcPct val="100000"/>
              </a:lnSpc>
              <a:spcBef>
                <a:spcPts val="1200"/>
              </a:spcBef>
              <a:spcAft>
                <a:spcPts val="0"/>
              </a:spcAft>
              <a:buSzPct val="108108"/>
              <a:buNone/>
            </a:pPr>
            <a:endParaRPr lang="en-GB" dirty="0"/>
          </a:p>
          <a:p>
            <a:pPr marL="0" lvl="0" indent="0" algn="l" rtl="0">
              <a:lnSpc>
                <a:spcPct val="100000"/>
              </a:lnSpc>
              <a:spcBef>
                <a:spcPts val="1200"/>
              </a:spcBef>
              <a:spcAft>
                <a:spcPts val="0"/>
              </a:spcAft>
              <a:buSzPct val="108108"/>
              <a:buNone/>
            </a:pPr>
            <a:endParaRPr dirty="0"/>
          </a:p>
          <a:p>
            <a:pPr marL="99378" lvl="0" indent="0" algn="l" rtl="0">
              <a:lnSpc>
                <a:spcPct val="100000"/>
              </a:lnSpc>
              <a:spcBef>
                <a:spcPts val="1200"/>
              </a:spcBef>
              <a:spcAft>
                <a:spcPts val="0"/>
              </a:spcAft>
              <a:buClr>
                <a:schemeClr val="accent4"/>
              </a:buClr>
              <a:buSzPct val="100000"/>
              <a:buNone/>
            </a:pPr>
            <a:r>
              <a:rPr lang="en-GB" dirty="0"/>
              <a:t>Which learner gave the best explanation? Explain why the other two learners were wrong.</a:t>
            </a:r>
            <a:endParaRPr dirty="0"/>
          </a:p>
        </p:txBody>
      </p:sp>
      <p:sp>
        <p:nvSpPr>
          <p:cNvPr id="3" name="TextBox 2">
            <a:extLst>
              <a:ext uri="{FF2B5EF4-FFF2-40B4-BE49-F238E27FC236}">
                <a16:creationId xmlns:a16="http://schemas.microsoft.com/office/drawing/2014/main" id="{65E8515B-0720-D5D8-2B61-36066050A1E2}"/>
              </a:ext>
            </a:extLst>
          </p:cNvPr>
          <p:cNvSpPr txBox="1"/>
          <p:nvPr/>
        </p:nvSpPr>
        <p:spPr>
          <a:xfrm>
            <a:off x="1069014" y="2087589"/>
            <a:ext cx="1500732" cy="430887"/>
          </a:xfrm>
          <a:prstGeom prst="rect">
            <a:avLst/>
          </a:prstGeom>
          <a:noFill/>
        </p:spPr>
        <p:txBody>
          <a:bodyPr wrap="none" rtlCol="0">
            <a:spAutoFit/>
          </a:bodyPr>
          <a:lstStyle/>
          <a:p>
            <a:r>
              <a:rPr lang="en-GB" sz="2200" b="1" dirty="0">
                <a:solidFill>
                  <a:srgbClr val="991E66"/>
                </a:solidFill>
                <a:latin typeface="Century Gothic" panose="020B0502020202020204" pitchFamily="34" charset="0"/>
              </a:rPr>
              <a:t>Learner A</a:t>
            </a:r>
            <a:endParaRPr lang="en-GB" b="1" dirty="0">
              <a:solidFill>
                <a:srgbClr val="991E66"/>
              </a:solidFill>
            </a:endParaRPr>
          </a:p>
        </p:txBody>
      </p:sp>
      <p:sp>
        <p:nvSpPr>
          <p:cNvPr id="180" name="Google Shape;180;g3d1572771aa_0_249">
            <a:extLst>
              <a:ext uri="{FF2B5EF4-FFF2-40B4-BE49-F238E27FC236}">
                <a16:creationId xmlns:a16="http://schemas.microsoft.com/office/drawing/2014/main" id="{C473484F-BC4B-DBF5-86EA-6F27E24C41CE}"/>
              </a:ext>
            </a:extLst>
          </p:cNvPr>
          <p:cNvSpPr/>
          <p:nvPr/>
        </p:nvSpPr>
        <p:spPr>
          <a:xfrm>
            <a:off x="464888" y="2597426"/>
            <a:ext cx="2708985" cy="2425970"/>
          </a:xfrm>
          <a:prstGeom prst="wedgeRectCallout">
            <a:avLst>
              <a:gd name="adj1" fmla="val 40287"/>
              <a:gd name="adj2" fmla="val 61822"/>
            </a:avLst>
          </a:prstGeom>
          <a:solidFill>
            <a:srgbClr val="F4C8E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700"/>
              <a:buFont typeface="Arial"/>
              <a:buNone/>
            </a:pPr>
            <a:r>
              <a:rPr lang="en-GB" sz="2000" b="0" i="0" u="none" strike="noStrike" cap="none" dirty="0">
                <a:solidFill>
                  <a:srgbClr val="000000"/>
                </a:solidFill>
                <a:latin typeface="Century Gothic"/>
                <a:ea typeface="Century Gothic"/>
                <a:cs typeface="Century Gothic"/>
                <a:sym typeface="Century Gothic"/>
              </a:rPr>
              <a:t>The law has been broken. The mass decreased by 2.7 g</a:t>
            </a:r>
            <a:r>
              <a:rPr lang="en-GB" sz="2000" dirty="0">
                <a:latin typeface="Century Gothic"/>
                <a:ea typeface="Century Gothic"/>
                <a:cs typeface="Century Gothic"/>
                <a:sym typeface="Century Gothic"/>
              </a:rPr>
              <a:t>, </a:t>
            </a:r>
            <a:r>
              <a:rPr lang="en-GB" sz="2000" b="0" i="0" u="none" strike="noStrike" cap="none" dirty="0">
                <a:solidFill>
                  <a:srgbClr val="000000"/>
                </a:solidFill>
                <a:latin typeface="Century Gothic"/>
                <a:ea typeface="Century Gothic"/>
                <a:cs typeface="Century Gothic"/>
                <a:sym typeface="Century Gothic"/>
              </a:rPr>
              <a:t>so some atoms have been destroyed in the reaction.</a:t>
            </a:r>
            <a:endParaRPr sz="2000" b="0" i="0" u="none" strike="noStrike" cap="none" dirty="0">
              <a:solidFill>
                <a:srgbClr val="000000"/>
              </a:solidFill>
              <a:latin typeface="Century Gothic"/>
              <a:ea typeface="Century Gothic"/>
              <a:cs typeface="Century Gothic"/>
              <a:sym typeface="Century Gothic"/>
            </a:endParaRPr>
          </a:p>
        </p:txBody>
      </p:sp>
      <p:sp>
        <p:nvSpPr>
          <p:cNvPr id="4" name="TextBox 3">
            <a:extLst>
              <a:ext uri="{FF2B5EF4-FFF2-40B4-BE49-F238E27FC236}">
                <a16:creationId xmlns:a16="http://schemas.microsoft.com/office/drawing/2014/main" id="{0E051214-7418-18E7-3D42-53CB91B6C01E}"/>
              </a:ext>
            </a:extLst>
          </p:cNvPr>
          <p:cNvSpPr txBox="1"/>
          <p:nvPr/>
        </p:nvSpPr>
        <p:spPr>
          <a:xfrm>
            <a:off x="4648168" y="2172400"/>
            <a:ext cx="1447832" cy="430887"/>
          </a:xfrm>
          <a:prstGeom prst="rect">
            <a:avLst/>
          </a:prstGeom>
          <a:noFill/>
        </p:spPr>
        <p:txBody>
          <a:bodyPr wrap="none" rtlCol="0">
            <a:spAutoFit/>
          </a:bodyPr>
          <a:lstStyle/>
          <a:p>
            <a:r>
              <a:rPr lang="en-GB" sz="2200" b="1" dirty="0">
                <a:solidFill>
                  <a:srgbClr val="991E66"/>
                </a:solidFill>
                <a:latin typeface="Century Gothic" panose="020B0502020202020204" pitchFamily="34" charset="0"/>
              </a:rPr>
              <a:t>Learner B</a:t>
            </a:r>
            <a:endParaRPr lang="en-GB" b="1" dirty="0">
              <a:solidFill>
                <a:srgbClr val="991E66"/>
              </a:solidFill>
            </a:endParaRPr>
          </a:p>
        </p:txBody>
      </p:sp>
      <p:sp>
        <p:nvSpPr>
          <p:cNvPr id="181" name="Google Shape;181;g3d1572771aa_0_249">
            <a:extLst>
              <a:ext uri="{FF2B5EF4-FFF2-40B4-BE49-F238E27FC236}">
                <a16:creationId xmlns:a16="http://schemas.microsoft.com/office/drawing/2014/main" id="{8364668B-C93B-ADD7-999F-442355E9931A}"/>
              </a:ext>
            </a:extLst>
          </p:cNvPr>
          <p:cNvSpPr/>
          <p:nvPr/>
        </p:nvSpPr>
        <p:spPr>
          <a:xfrm>
            <a:off x="3431162" y="2698704"/>
            <a:ext cx="3788954" cy="2324973"/>
          </a:xfrm>
          <a:prstGeom prst="wedgeEllipseCallout">
            <a:avLst>
              <a:gd name="adj1" fmla="val -20833"/>
              <a:gd name="adj2" fmla="val 62500"/>
            </a:avLst>
          </a:prstGeom>
          <a:solidFill>
            <a:srgbClr val="F4C8E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lvl="0" algn="ctr">
              <a:buSzPts val="1700"/>
            </a:pPr>
            <a:r>
              <a:rPr lang="en-GB" sz="2000" b="0" i="0" u="none" strike="noStrike" cap="none" dirty="0">
                <a:solidFill>
                  <a:srgbClr val="000000"/>
                </a:solidFill>
                <a:latin typeface="Century Gothic"/>
                <a:ea typeface="Century Gothic"/>
                <a:cs typeface="Century Gothic"/>
                <a:sym typeface="Century Gothic"/>
              </a:rPr>
              <a:t>The law has not been broken. The missing</a:t>
            </a:r>
            <a:r>
              <a:rPr lang="en-GB" sz="2000" dirty="0">
                <a:latin typeface="Century Gothic"/>
                <a:ea typeface="Century Gothic"/>
                <a:cs typeface="Century Gothic"/>
                <a:sym typeface="Century Gothic"/>
              </a:rPr>
              <a:t> 2.7 g </a:t>
            </a:r>
            <a:r>
              <a:rPr lang="en-GB" sz="2000" b="0" i="0" u="none" strike="noStrike" cap="none" dirty="0">
                <a:solidFill>
                  <a:srgbClr val="000000"/>
                </a:solidFill>
                <a:latin typeface="Century Gothic"/>
                <a:ea typeface="Century Gothic"/>
                <a:cs typeface="Century Gothic"/>
                <a:sym typeface="Century Gothic"/>
              </a:rPr>
              <a:t>left the beaker as carbon dioxide gas. </a:t>
            </a:r>
            <a:endParaRPr sz="2000" b="0" i="0" u="none" strike="noStrike" cap="none" dirty="0">
              <a:solidFill>
                <a:srgbClr val="000000"/>
              </a:solidFill>
              <a:latin typeface="Century Gothic"/>
              <a:ea typeface="Century Gothic"/>
              <a:cs typeface="Century Gothic"/>
              <a:sym typeface="Century Gothic"/>
            </a:endParaRPr>
          </a:p>
        </p:txBody>
      </p:sp>
      <p:sp>
        <p:nvSpPr>
          <p:cNvPr id="5" name="TextBox 4">
            <a:extLst>
              <a:ext uri="{FF2B5EF4-FFF2-40B4-BE49-F238E27FC236}">
                <a16:creationId xmlns:a16="http://schemas.microsoft.com/office/drawing/2014/main" id="{9880FB98-6E55-8467-5294-BD299381D6C7}"/>
              </a:ext>
            </a:extLst>
          </p:cNvPr>
          <p:cNvSpPr txBox="1"/>
          <p:nvPr/>
        </p:nvSpPr>
        <p:spPr>
          <a:xfrm>
            <a:off x="8548095" y="1905278"/>
            <a:ext cx="1503938" cy="430887"/>
          </a:xfrm>
          <a:prstGeom prst="rect">
            <a:avLst/>
          </a:prstGeom>
          <a:noFill/>
        </p:spPr>
        <p:txBody>
          <a:bodyPr wrap="none" rtlCol="0">
            <a:spAutoFit/>
          </a:bodyPr>
          <a:lstStyle/>
          <a:p>
            <a:r>
              <a:rPr lang="en-GB" sz="2200" b="1" dirty="0">
                <a:solidFill>
                  <a:srgbClr val="991E66"/>
                </a:solidFill>
                <a:latin typeface="Century Gothic" panose="020B0502020202020204" pitchFamily="34" charset="0"/>
              </a:rPr>
              <a:t>Learner C</a:t>
            </a:r>
            <a:endParaRPr lang="en-GB" b="1" dirty="0">
              <a:solidFill>
                <a:srgbClr val="991E66"/>
              </a:solidFill>
            </a:endParaRPr>
          </a:p>
        </p:txBody>
      </p:sp>
      <p:sp>
        <p:nvSpPr>
          <p:cNvPr id="182" name="Google Shape;182;g3d1572771aa_0_249">
            <a:extLst>
              <a:ext uri="{FF2B5EF4-FFF2-40B4-BE49-F238E27FC236}">
                <a16:creationId xmlns:a16="http://schemas.microsoft.com/office/drawing/2014/main" id="{6D460412-5C03-EDCB-6EAD-11734589D991}"/>
              </a:ext>
            </a:extLst>
          </p:cNvPr>
          <p:cNvSpPr/>
          <p:nvPr/>
        </p:nvSpPr>
        <p:spPr>
          <a:xfrm>
            <a:off x="7295228" y="2336165"/>
            <a:ext cx="4009672" cy="2788798"/>
          </a:xfrm>
          <a:prstGeom prst="cloudCallout">
            <a:avLst>
              <a:gd name="adj1" fmla="val 40258"/>
              <a:gd name="adj2" fmla="val 57807"/>
            </a:avLst>
          </a:prstGeom>
          <a:solidFill>
            <a:srgbClr val="F4C8E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700"/>
              <a:buFont typeface="Arial"/>
              <a:buNone/>
            </a:pPr>
            <a:r>
              <a:rPr lang="en-GB" sz="2000" b="0" i="0" u="none" strike="noStrike" cap="none" dirty="0">
                <a:solidFill>
                  <a:srgbClr val="000000"/>
                </a:solidFill>
                <a:latin typeface="Century Gothic"/>
                <a:ea typeface="Century Gothic"/>
                <a:cs typeface="Century Gothic"/>
                <a:sym typeface="Century Gothic"/>
              </a:rPr>
              <a:t>The law has not been broken. The missing mass has turned into energy when the chemicals reacted. </a:t>
            </a:r>
            <a:endParaRPr sz="2000" b="0" i="0" u="none" strike="noStrike" cap="none" dirty="0">
              <a:solidFill>
                <a:srgbClr val="000000"/>
              </a:solidFill>
              <a:latin typeface="Century Gothic"/>
              <a:ea typeface="Century Gothic"/>
              <a:cs typeface="Century Gothic"/>
              <a:sym typeface="Century Gothic"/>
            </a:endParaRPr>
          </a:p>
        </p:txBody>
      </p:sp>
      <p:sp>
        <p:nvSpPr>
          <p:cNvPr id="2" name="Google Shape;117;g3d1572771aa_0_0">
            <a:extLst>
              <a:ext uri="{FF2B5EF4-FFF2-40B4-BE49-F238E27FC236}">
                <a16:creationId xmlns:a16="http://schemas.microsoft.com/office/drawing/2014/main" id="{34AE7F57-FFC6-3342-DD02-56EB5478F907}"/>
              </a:ext>
              <a:ext uri="{C183D7F6-B498-43B3-948B-1728B52AA6E4}">
                <adec:decorative xmlns:adec="http://schemas.microsoft.com/office/drawing/2017/decorative" val="1"/>
              </a:ext>
            </a:extLst>
          </p:cNvPr>
          <p:cNvSpPr txBox="1"/>
          <p:nvPr/>
        </p:nvSpPr>
        <p:spPr>
          <a:xfrm rot="5400000">
            <a:off x="9715012" y="2218252"/>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dirty="0">
                <a:solidFill>
                  <a:schemeClr val="lt1"/>
                </a:solidFill>
                <a:latin typeface="Century Gothic"/>
                <a:ea typeface="Century Gothic"/>
                <a:cs typeface="Century Gothic"/>
                <a:sym typeface="Century Gothic"/>
              </a:rPr>
              <a:t>Activity</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39945958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D8564B14-79AD-CC1B-EE3A-CEC53BF66ED7}"/>
            </a:ext>
          </a:extLst>
        </p:cNvPr>
        <p:cNvGrpSpPr/>
        <p:nvPr/>
      </p:nvGrpSpPr>
      <p:grpSpPr>
        <a:xfrm>
          <a:off x="0" y="0"/>
          <a:ext cx="0" cy="0"/>
          <a:chOff x="0" y="0"/>
          <a:chExt cx="0" cy="0"/>
        </a:xfrm>
      </p:grpSpPr>
      <p:sp>
        <p:nvSpPr>
          <p:cNvPr id="178" name="Google Shape;178;g3d1572771aa_0_249">
            <a:extLst>
              <a:ext uri="{FF2B5EF4-FFF2-40B4-BE49-F238E27FC236}">
                <a16:creationId xmlns:a16="http://schemas.microsoft.com/office/drawing/2014/main" id="{E3733424-E4A0-1917-3C5B-983104FBA314}"/>
              </a:ext>
            </a:extLst>
          </p:cNvPr>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Discussing conservation of mass – answer </a:t>
            </a:r>
            <a:endParaRPr dirty="0"/>
          </a:p>
        </p:txBody>
      </p:sp>
      <p:sp>
        <p:nvSpPr>
          <p:cNvPr id="4" name="TextBox 3">
            <a:extLst>
              <a:ext uri="{FF2B5EF4-FFF2-40B4-BE49-F238E27FC236}">
                <a16:creationId xmlns:a16="http://schemas.microsoft.com/office/drawing/2014/main" id="{94F82B6E-DA32-AFCD-725A-2E5941033CE7}"/>
              </a:ext>
              <a:ext uri="{C183D7F6-B498-43B3-948B-1728B52AA6E4}">
                <adec:decorative xmlns:adec="http://schemas.microsoft.com/office/drawing/2017/decorative" val="0"/>
              </a:ext>
            </a:extLst>
          </p:cNvPr>
          <p:cNvSpPr txBox="1"/>
          <p:nvPr/>
        </p:nvSpPr>
        <p:spPr>
          <a:xfrm>
            <a:off x="8051646" y="1757778"/>
            <a:ext cx="1447832" cy="430887"/>
          </a:xfrm>
          <a:prstGeom prst="rect">
            <a:avLst/>
          </a:prstGeom>
          <a:noFill/>
        </p:spPr>
        <p:txBody>
          <a:bodyPr wrap="none" rtlCol="0">
            <a:spAutoFit/>
          </a:bodyPr>
          <a:lstStyle/>
          <a:p>
            <a:r>
              <a:rPr lang="en-GB" sz="2200" b="1" dirty="0">
                <a:solidFill>
                  <a:srgbClr val="991E66"/>
                </a:solidFill>
                <a:latin typeface="Century Gothic" panose="020B0502020202020204" pitchFamily="34" charset="0"/>
              </a:rPr>
              <a:t>Learner B</a:t>
            </a:r>
            <a:endParaRPr lang="en-GB" b="1" dirty="0">
              <a:solidFill>
                <a:srgbClr val="991E66"/>
              </a:solidFill>
            </a:endParaRPr>
          </a:p>
        </p:txBody>
      </p:sp>
      <p:sp>
        <p:nvSpPr>
          <p:cNvPr id="181" name="Google Shape;181;g3d1572771aa_0_249">
            <a:extLst>
              <a:ext uri="{FF2B5EF4-FFF2-40B4-BE49-F238E27FC236}">
                <a16:creationId xmlns:a16="http://schemas.microsoft.com/office/drawing/2014/main" id="{9140D66F-0FEB-E156-071C-4E1BA2EFED96}"/>
              </a:ext>
            </a:extLst>
          </p:cNvPr>
          <p:cNvSpPr/>
          <p:nvPr/>
        </p:nvSpPr>
        <p:spPr>
          <a:xfrm>
            <a:off x="6931124" y="2368279"/>
            <a:ext cx="3788954" cy="2324973"/>
          </a:xfrm>
          <a:prstGeom prst="wedgeEllipseCallout">
            <a:avLst>
              <a:gd name="adj1" fmla="val -20833"/>
              <a:gd name="adj2" fmla="val 62500"/>
            </a:avLst>
          </a:prstGeom>
          <a:solidFill>
            <a:srgbClr val="F4C8E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lvl="0" algn="ctr">
              <a:buSzPts val="1700"/>
            </a:pPr>
            <a:r>
              <a:rPr lang="en-GB" sz="2000" b="0" i="0" u="none" strike="noStrike" cap="none" dirty="0">
                <a:solidFill>
                  <a:srgbClr val="000000"/>
                </a:solidFill>
                <a:latin typeface="Century Gothic"/>
                <a:ea typeface="Century Gothic"/>
                <a:cs typeface="Century Gothic"/>
                <a:sym typeface="Century Gothic"/>
              </a:rPr>
              <a:t>The law has not been broken. The missing</a:t>
            </a:r>
            <a:r>
              <a:rPr lang="en-GB" sz="2000" dirty="0">
                <a:latin typeface="Century Gothic"/>
                <a:ea typeface="Century Gothic"/>
                <a:cs typeface="Century Gothic"/>
                <a:sym typeface="Century Gothic"/>
              </a:rPr>
              <a:t> 2.7 g </a:t>
            </a:r>
            <a:r>
              <a:rPr lang="en-GB" sz="2000" b="0" i="0" u="none" strike="noStrike" cap="none" dirty="0">
                <a:solidFill>
                  <a:srgbClr val="000000"/>
                </a:solidFill>
                <a:latin typeface="Century Gothic"/>
                <a:ea typeface="Century Gothic"/>
                <a:cs typeface="Century Gothic"/>
                <a:sym typeface="Century Gothic"/>
              </a:rPr>
              <a:t>left the beaker as carbon dioxide gas. </a:t>
            </a:r>
            <a:endParaRPr sz="2000" b="0" i="0" u="none" strike="noStrike" cap="none" dirty="0">
              <a:solidFill>
                <a:srgbClr val="000000"/>
              </a:solidFill>
              <a:latin typeface="Century Gothic"/>
              <a:ea typeface="Century Gothic"/>
              <a:cs typeface="Century Gothic"/>
              <a:sym typeface="Century Gothic"/>
            </a:endParaRPr>
          </a:p>
        </p:txBody>
      </p:sp>
      <p:sp>
        <p:nvSpPr>
          <p:cNvPr id="2" name="Google Shape;117;g3d1572771aa_0_0">
            <a:extLst>
              <a:ext uri="{FF2B5EF4-FFF2-40B4-BE49-F238E27FC236}">
                <a16:creationId xmlns:a16="http://schemas.microsoft.com/office/drawing/2014/main" id="{73A47613-9B35-D4D5-75CC-31B6FA7FBD17}"/>
              </a:ext>
              <a:ext uri="{C183D7F6-B498-43B3-948B-1728B52AA6E4}">
                <adec:decorative xmlns:adec="http://schemas.microsoft.com/office/drawing/2017/decorative" val="1"/>
              </a:ext>
            </a:extLst>
          </p:cNvPr>
          <p:cNvSpPr txBox="1"/>
          <p:nvPr/>
        </p:nvSpPr>
        <p:spPr>
          <a:xfrm rot="5400000">
            <a:off x="9715012" y="2218252"/>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dirty="0">
                <a:solidFill>
                  <a:schemeClr val="lt1"/>
                </a:solidFill>
                <a:latin typeface="Century Gothic"/>
                <a:ea typeface="Century Gothic"/>
                <a:cs typeface="Century Gothic"/>
                <a:sym typeface="Century Gothic"/>
              </a:rPr>
              <a:t>Answer</a:t>
            </a:r>
            <a:endParaRPr sz="2200" b="1" i="0" u="none" strike="noStrike" cap="none" dirty="0">
              <a:solidFill>
                <a:schemeClr val="lt1"/>
              </a:solidFill>
              <a:latin typeface="Century Gothic"/>
              <a:ea typeface="Century Gothic"/>
              <a:cs typeface="Century Gothic"/>
              <a:sym typeface="Century Gothic"/>
            </a:endParaRPr>
          </a:p>
        </p:txBody>
      </p:sp>
      <p:sp>
        <p:nvSpPr>
          <p:cNvPr id="6" name="TextBox 5">
            <a:extLst>
              <a:ext uri="{FF2B5EF4-FFF2-40B4-BE49-F238E27FC236}">
                <a16:creationId xmlns:a16="http://schemas.microsoft.com/office/drawing/2014/main" id="{456BD9E1-DE82-4A27-F2BD-79BF169AE6BD}"/>
              </a:ext>
            </a:extLst>
          </p:cNvPr>
          <p:cNvSpPr txBox="1"/>
          <p:nvPr/>
        </p:nvSpPr>
        <p:spPr>
          <a:xfrm>
            <a:off x="539999" y="1368402"/>
            <a:ext cx="5877129" cy="4708981"/>
          </a:xfrm>
          <a:prstGeom prst="rect">
            <a:avLst/>
          </a:prstGeom>
          <a:noFill/>
        </p:spPr>
        <p:txBody>
          <a:bodyPr wrap="square" rtlCol="0">
            <a:spAutoFit/>
          </a:bodyPr>
          <a:lstStyle/>
          <a:p>
            <a:pPr lvl="0">
              <a:spcBef>
                <a:spcPts val="1200"/>
              </a:spcBef>
              <a:buSzPct val="108108"/>
            </a:pPr>
            <a:endParaRPr lang="en-GB" dirty="0"/>
          </a:p>
          <a:p>
            <a:pPr lvl="0">
              <a:spcBef>
                <a:spcPts val="1200"/>
              </a:spcBef>
              <a:buClr>
                <a:schemeClr val="accent4"/>
              </a:buClr>
              <a:buSzPct val="100000"/>
            </a:pPr>
            <a:r>
              <a:rPr lang="en-GB" sz="2200" dirty="0">
                <a:latin typeface="Century Gothic" panose="020B0502020202020204" pitchFamily="34" charset="0"/>
              </a:rPr>
              <a:t>Learner B is correct.</a:t>
            </a:r>
          </a:p>
          <a:p>
            <a:pPr lvl="0">
              <a:spcBef>
                <a:spcPts val="1200"/>
              </a:spcBef>
              <a:buClr>
                <a:schemeClr val="accent4"/>
              </a:buClr>
              <a:buSzPct val="100000"/>
            </a:pPr>
            <a:r>
              <a:rPr lang="en-GB" sz="2200" dirty="0">
                <a:latin typeface="Century Gothic" panose="020B0502020202020204" pitchFamily="34" charset="0"/>
              </a:rPr>
              <a:t>Learner A is wrong because atoms are never destroyed in a chemical reaction, they are rearranged. The mass did not disappear as it left the beaker as carbon dioxide gas. </a:t>
            </a:r>
          </a:p>
          <a:p>
            <a:pPr lvl="0">
              <a:spcBef>
                <a:spcPts val="1200"/>
              </a:spcBef>
              <a:buClr>
                <a:schemeClr val="accent4"/>
              </a:buClr>
              <a:buSzPct val="100000"/>
            </a:pPr>
            <a:r>
              <a:rPr lang="en-GB" sz="2200" dirty="0">
                <a:latin typeface="Century Gothic" panose="020B0502020202020204" pitchFamily="34" charset="0"/>
              </a:rPr>
              <a:t>Learner C is wrong because the missing mass did not turn into energy. Mass is always conserved in chemical reactions. The </a:t>
            </a:r>
            <a:r>
              <a:rPr lang="en-GB" sz="2200" dirty="0">
                <a:latin typeface="Century Gothic"/>
                <a:ea typeface="Century Gothic"/>
                <a:cs typeface="Century Gothic"/>
                <a:sym typeface="Century Gothic"/>
              </a:rPr>
              <a:t>2.7 g </a:t>
            </a:r>
            <a:r>
              <a:rPr lang="en-GB" sz="2200" dirty="0">
                <a:latin typeface="Century Gothic" panose="020B0502020202020204" pitchFamily="34" charset="0"/>
              </a:rPr>
              <a:t>left the beaker as carbon dioxide gas. </a:t>
            </a:r>
          </a:p>
          <a:p>
            <a:endParaRPr lang="en-GB" dirty="0"/>
          </a:p>
        </p:txBody>
      </p:sp>
    </p:spTree>
    <p:extLst>
      <p:ext uri="{BB962C8B-B14F-4D97-AF65-F5344CB8AC3E}">
        <p14:creationId xmlns:p14="http://schemas.microsoft.com/office/powerpoint/2010/main" val="1734903685"/>
      </p:ext>
    </p:extLst>
  </p:cSld>
  <p:clrMapOvr>
    <a:masterClrMapping/>
  </p:clrMapOvr>
</p:sld>
</file>

<file path=ppt/theme/theme1.xml><?xml version="1.0" encoding="utf-8"?>
<a:theme xmlns:a="http://schemas.openxmlformats.org/drawingml/2006/main" name="Office Theme">
  <a:themeElements>
    <a:clrScheme name="Custom 1">
      <a:dk1>
        <a:srgbClr val="000000"/>
      </a:dk1>
      <a:lt1>
        <a:srgbClr val="FFFFFF"/>
      </a:lt1>
      <a:dk2>
        <a:srgbClr val="44546A"/>
      </a:dk2>
      <a:lt2>
        <a:srgbClr val="E7E6E6"/>
      </a:lt2>
      <a:accent1>
        <a:srgbClr val="004976"/>
      </a:accent1>
      <a:accent2>
        <a:srgbClr val="48A9C5"/>
      </a:accent2>
      <a:accent3>
        <a:srgbClr val="FF9E1B"/>
      </a:accent3>
      <a:accent4>
        <a:srgbClr val="991E66"/>
      </a:accent4>
      <a:accent5>
        <a:srgbClr val="006F62"/>
      </a:accent5>
      <a:accent6>
        <a:srgbClr val="54585A"/>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45D359969893149933A4D4A74E189F8" ma:contentTypeVersion="13" ma:contentTypeDescription="Create a new document." ma:contentTypeScope="" ma:versionID="c9ddbf677461f5ce946e84a24e793234">
  <xsd:schema xmlns:xsd="http://www.w3.org/2001/XMLSchema" xmlns:xs="http://www.w3.org/2001/XMLSchema" xmlns:p="http://schemas.microsoft.com/office/2006/metadata/properties" xmlns:ns2="5c7d88b2-bc5d-47d8-b067-5f30c82b40fb" xmlns:ns3="9e3c562f-56b0-4bc9-96c8-d04b09868558" targetNamespace="http://schemas.microsoft.com/office/2006/metadata/properties" ma:root="true" ma:fieldsID="cb9b30395463f778bee975073577cb94" ns2:_="" ns3:_="">
    <xsd:import namespace="5c7d88b2-bc5d-47d8-b067-5f30c82b40fb"/>
    <xsd:import namespace="9e3c562f-56b0-4bc9-96c8-d04b098685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Editorial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7d88b2-bc5d-47d8-b067-5f30c82b40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Editorialstage" ma:index="20" nillable="true" ma:displayName="Editorial stage" ma:format="Dropdown" ma:internalName="Editorialstage">
      <xsd:simpleType>
        <xsd:restriction base="dms:Choice">
          <xsd:enumeration value="Published"/>
          <xsd:enumeration value="Ready for editor check"/>
          <xsd:enumeration value="QA review received"/>
          <xsd:enumeration value="Received from author"/>
          <xsd:enumeration value="Ready for QA"/>
        </xsd:restriction>
      </xsd:simpleType>
    </xsd:element>
  </xsd:schema>
  <xsd:schema xmlns:xsd="http://www.w3.org/2001/XMLSchema" xmlns:xs="http://www.w3.org/2001/XMLSchema" xmlns:dms="http://schemas.microsoft.com/office/2006/documentManagement/types" xmlns:pc="http://schemas.microsoft.com/office/infopath/2007/PartnerControls" targetNamespace="9e3c562f-56b0-4bc9-96c8-d04b0986855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c6a42d3-65da-48b4-a118-af479a0fa813}" ma:internalName="TaxCatchAll" ma:showField="CatchAllData" ma:web="9e3c562f-56b0-4bc9-96c8-d04b0986855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Editorialstage xmlns="5c7d88b2-bc5d-47d8-b067-5f30c82b40fb" xsi:nil="true"/>
    <lcf76f155ced4ddcb4097134ff3c332f xmlns="5c7d88b2-bc5d-47d8-b067-5f30c82b40fb">
      <Terms xmlns="http://schemas.microsoft.com/office/infopath/2007/PartnerControls"/>
    </lcf76f155ced4ddcb4097134ff3c332f>
    <TaxCatchAll xmlns="9e3c562f-56b0-4bc9-96c8-d04b09868558" xsi:nil="true"/>
  </documentManagement>
</p:properties>
</file>

<file path=customXml/itemProps1.xml><?xml version="1.0" encoding="utf-8"?>
<ds:datastoreItem xmlns:ds="http://schemas.openxmlformats.org/officeDocument/2006/customXml" ds:itemID="{F54DD696-0916-43CF-8F23-768DBD872FF5}">
  <ds:schemaRefs>
    <ds:schemaRef ds:uri="http://schemas.microsoft.com/sharepoint/v3/contenttype/forms"/>
  </ds:schemaRefs>
</ds:datastoreItem>
</file>

<file path=customXml/itemProps2.xml><?xml version="1.0" encoding="utf-8"?>
<ds:datastoreItem xmlns:ds="http://schemas.openxmlformats.org/officeDocument/2006/customXml" ds:itemID="{A6AFD89E-FFEC-4CEF-A9DB-8654E169206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7d88b2-bc5d-47d8-b067-5f30c82b40fb"/>
    <ds:schemaRef ds:uri="9e3c562f-56b0-4bc9-96c8-d04b0986855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D574F79-27A3-439F-AD7C-798F00C4981D}">
  <ds:schemaRefs>
    <ds:schemaRef ds:uri="http://schemas.microsoft.com/office/2006/documentManagement/types"/>
    <ds:schemaRef ds:uri="http://purl.org/dc/dcmitype/"/>
    <ds:schemaRef ds:uri="http://purl.org/dc/elements/1.1/"/>
    <ds:schemaRef ds:uri="http://schemas.microsoft.com/office/2006/metadata/properties"/>
    <ds:schemaRef ds:uri="http://schemas.microsoft.com/office/infopath/2007/PartnerControls"/>
    <ds:schemaRef ds:uri="http://www.w3.org/XML/1998/namespace"/>
    <ds:schemaRef ds:uri="http://schemas.openxmlformats.org/package/2006/metadata/core-properties"/>
    <ds:schemaRef ds:uri="9e3c562f-56b0-4bc9-96c8-d04b09868558"/>
    <ds:schemaRef ds:uri="5c7d88b2-bc5d-47d8-b067-5f30c82b40fb"/>
    <ds:schemaRef ds:uri="http://purl.org/dc/terms/"/>
  </ds:schemaRefs>
</ds:datastoreItem>
</file>

<file path=docProps/app.xml><?xml version="1.0" encoding="utf-8"?>
<Properties xmlns="http://schemas.openxmlformats.org/officeDocument/2006/extended-properties" xmlns:vt="http://schemas.openxmlformats.org/officeDocument/2006/docPropsVTypes">
  <TotalTime>980</TotalTime>
  <Words>1582</Words>
  <Application>Microsoft Office PowerPoint</Application>
  <PresentationFormat>Widescreen</PresentationFormat>
  <Paragraphs>241</Paragraphs>
  <Slides>19</Slides>
  <Notes>19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Century Gothic</vt:lpstr>
      <vt:lpstr>Cambria Math</vt:lpstr>
      <vt:lpstr>Calibri</vt:lpstr>
      <vt:lpstr>Arial</vt:lpstr>
      <vt:lpstr>Office Theme</vt:lpstr>
      <vt:lpstr>Stage 1</vt:lpstr>
      <vt:lpstr>Introduction</vt:lpstr>
      <vt:lpstr>Round to 1 significant figure and estimate</vt:lpstr>
      <vt:lpstr>Round to 1 significant figure and estimate – answers </vt:lpstr>
      <vt:lpstr>Reactants and products</vt:lpstr>
      <vt:lpstr>Reactants and products - answers</vt:lpstr>
      <vt:lpstr>Where did the extra mass come from? </vt:lpstr>
      <vt:lpstr>Where did the extra mass come from? Answers</vt:lpstr>
      <vt:lpstr>Using a table to count atoms</vt:lpstr>
      <vt:lpstr>Using a table to count atoms – answers </vt:lpstr>
      <vt:lpstr>Estimating density</vt:lpstr>
      <vt:lpstr>Estimating density – answers </vt:lpstr>
      <vt:lpstr>Symbols in chemistry 1 </vt:lpstr>
      <vt:lpstr>Symbols in chemistry 1 - answers</vt:lpstr>
      <vt:lpstr>Symbols in chemistry 2</vt:lpstr>
      <vt:lpstr>Symbols in chemistry 2 – answers </vt:lpstr>
      <vt:lpstr>Discussing conservation of mass</vt:lpstr>
      <vt:lpstr>Discussing conservation of mass</vt:lpstr>
      <vt:lpstr>Discussing conservation of mass – answer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Short activities algebra and equations stage 1</dc:title>
  <dc:creator>Royal Society of Chemistry</dc:creator>
  <cp:keywords>Algebra; equations; chemical equations; maths; math skills for chemistry; maths skills</cp:keywords>
  <dc:description>From https://rsc.li/4wqEoip, teacher guidance notes plus full lesson plan and learner worksheet also available</dc:description>
  <cp:lastModifiedBy>Juliet Kennard</cp:lastModifiedBy>
  <cp:revision>7</cp:revision>
  <dcterms:created xsi:type="dcterms:W3CDTF">2021-04-13T16:26:00Z</dcterms:created>
  <dcterms:modified xsi:type="dcterms:W3CDTF">2026-09-13T12:51:53Z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0x010100E45D359969893149933A4D4A74E189F8</vt:lpwstr>
  </property>
  <property fmtid="{D5CDD505-2E9C-101B-9397-08002B2CF9AE}" pid="3" name="MediaServiceImageTags">
    <vt:lpwstr/>
  </property>
  <property fmtid="{D5CDD505-2E9C-101B-9397-08002B2CF9AE}" pid="4" name="Document_x0020_Type">
    <vt:lpwstr/>
  </property>
  <property fmtid="{D5CDD505-2E9C-101B-9397-08002B2CF9AE}" pid="5" name="Document Type">
    <vt:lpwstr/>
  </property>
  <property fmtid="{D5CDD505-2E9C-101B-9397-08002B2CF9AE}" pid="6" name="Directorate_x002f_Team_x002f_Function">
    <vt:lpwstr/>
  </property>
  <property fmtid="{D5CDD505-2E9C-101B-9397-08002B2CF9AE}" pid="7" name="Project_x002f_Product">
    <vt:lpwstr/>
  </property>
  <property fmtid="{D5CDD505-2E9C-101B-9397-08002B2CF9AE}" pid="8" name="Project/Product">
    <vt:lpwstr/>
  </property>
  <property fmtid="{D5CDD505-2E9C-101B-9397-08002B2CF9AE}" pid="9" name="Platform_x002f_Software">
    <vt:lpwstr/>
  </property>
  <property fmtid="{D5CDD505-2E9C-101B-9397-08002B2CF9AE}" pid="10" name="Directorate/Team/Function">
    <vt:lpwstr/>
  </property>
  <property fmtid="{D5CDD505-2E9C-101B-9397-08002B2CF9AE}" pid="11" name="Watchword">
    <vt:lpwstr/>
  </property>
  <property fmtid="{D5CDD505-2E9C-101B-9397-08002B2CF9AE}" pid="12" name="Platform/Software">
    <vt:lpwstr/>
  </property>
</Properties>
</file>