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1"/>
  </p:notesMasterIdLst>
  <p:sldIdLst>
    <p:sldId id="290" r:id="rId5"/>
    <p:sldId id="293" r:id="rId6"/>
    <p:sldId id="312" r:id="rId7"/>
    <p:sldId id="313" r:id="rId8"/>
    <p:sldId id="314" r:id="rId9"/>
    <p:sldId id="309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  <p188:author id="{6AFCBE25-129D-71BD-2520-C70EFDD5EC17}" name="Katie Haylor" initials="KH" userId="S::HaylorK@rsc.org::79d54f7f-ffc1-4b04-bab6-1092a29c2844" providerId="AD"/>
  <p188:author id="{C74B60E9-655C-E89A-6316-3841AD519658}" name="Juliet Kennard" initials="JK" userId="S::KennardJ@rsc.org::171ce03e-ecb9-44f8-bcbb-a85643c4c66a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F1EF"/>
    <a:srgbClr val="006F62"/>
    <a:srgbClr val="EDF6F9"/>
    <a:srgbClr val="48A9C5"/>
    <a:srgbClr val="FAE7EA"/>
    <a:srgbClr val="F7DBE0"/>
    <a:srgbClr val="F4CFD5"/>
    <a:srgbClr val="FF9E1B"/>
    <a:srgbClr val="C8102E"/>
    <a:srgbClr val="004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74F2155-5969-458A-82F8-79B8EBECB2AE}" v="9" dt="2026-06-17T10:45:04.28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6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18" Type="http://schemas.microsoft.com/office/2018/10/relationships/authors" Target="author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 Griffiths" userId="9135852f-5aac-4f3f-97b0-55e569f13680" providerId="ADAL" clId="{79D2581E-2C64-4D7D-948E-B5DB5B650164}"/>
    <pc:docChg chg="custSel modSld modMainMaster">
      <pc:chgData name="Hannah Griffiths" userId="9135852f-5aac-4f3f-97b0-55e569f13680" providerId="ADAL" clId="{79D2581E-2C64-4D7D-948E-B5DB5B650164}" dt="2026-06-17T10:45:09.070" v="19" actId="207"/>
      <pc:docMkLst>
        <pc:docMk/>
      </pc:docMkLst>
      <pc:sldChg chg="modSp mod">
        <pc:chgData name="Hannah Griffiths" userId="9135852f-5aac-4f3f-97b0-55e569f13680" providerId="ADAL" clId="{79D2581E-2C64-4D7D-948E-B5DB5B650164}" dt="2026-06-17T10:37:21.716" v="14" actId="14100"/>
        <pc:sldMkLst>
          <pc:docMk/>
          <pc:sldMk cId="3708121807" sldId="293"/>
        </pc:sldMkLst>
        <pc:spChg chg="mod">
          <ac:chgData name="Hannah Griffiths" userId="9135852f-5aac-4f3f-97b0-55e569f13680" providerId="ADAL" clId="{79D2581E-2C64-4D7D-948E-B5DB5B650164}" dt="2026-06-17T09:43:14.839" v="0" actId="27636"/>
          <ac:spMkLst>
            <pc:docMk/>
            <pc:sldMk cId="3708121807" sldId="293"/>
            <ac:spMk id="9" creationId="{0B019D7C-3D6F-95BC-A80D-F1D23ADF802A}"/>
          </ac:spMkLst>
        </pc:spChg>
        <pc:picChg chg="mod modCrop">
          <ac:chgData name="Hannah Griffiths" userId="9135852f-5aac-4f3f-97b0-55e569f13680" providerId="ADAL" clId="{79D2581E-2C64-4D7D-948E-B5DB5B650164}" dt="2026-06-17T10:37:21.716" v="14" actId="14100"/>
          <ac:picMkLst>
            <pc:docMk/>
            <pc:sldMk cId="3708121807" sldId="293"/>
            <ac:picMk id="11" creationId="{7F8A97BD-A9BF-324F-58C1-F8963B111966}"/>
          </ac:picMkLst>
        </pc:picChg>
      </pc:sldChg>
      <pc:sldChg chg="modSp mod">
        <pc:chgData name="Hannah Griffiths" userId="9135852f-5aac-4f3f-97b0-55e569f13680" providerId="ADAL" clId="{79D2581E-2C64-4D7D-948E-B5DB5B650164}" dt="2026-06-17T09:43:14.883" v="1" actId="27636"/>
        <pc:sldMkLst>
          <pc:docMk/>
          <pc:sldMk cId="13852134" sldId="313"/>
        </pc:sldMkLst>
        <pc:spChg chg="mod">
          <ac:chgData name="Hannah Griffiths" userId="9135852f-5aac-4f3f-97b0-55e569f13680" providerId="ADAL" clId="{79D2581E-2C64-4D7D-948E-B5DB5B650164}" dt="2026-06-17T09:43:14.883" v="1" actId="27636"/>
          <ac:spMkLst>
            <pc:docMk/>
            <pc:sldMk cId="13852134" sldId="313"/>
            <ac:spMk id="7" creationId="{CBE74D5C-FF2C-3484-59CA-9EB79834C254}"/>
          </ac:spMkLst>
        </pc:spChg>
      </pc:sldChg>
      <pc:sldMasterChg chg="modSldLayout">
        <pc:chgData name="Hannah Griffiths" userId="9135852f-5aac-4f3f-97b0-55e569f13680" providerId="ADAL" clId="{79D2581E-2C64-4D7D-948E-B5DB5B650164}" dt="2026-06-17T10:45:09.070" v="19" actId="207"/>
        <pc:sldMasterMkLst>
          <pc:docMk/>
          <pc:sldMasterMk cId="2405364243" sldId="2147483648"/>
        </pc:sldMasterMkLst>
        <pc:sldLayoutChg chg="modSp mod">
          <pc:chgData name="Hannah Griffiths" userId="9135852f-5aac-4f3f-97b0-55e569f13680" providerId="ADAL" clId="{79D2581E-2C64-4D7D-948E-B5DB5B650164}" dt="2026-06-17T10:45:09.070" v="19" actId="207"/>
          <pc:sldLayoutMkLst>
            <pc:docMk/>
            <pc:sldMasterMk cId="2405364243" sldId="2147483648"/>
            <pc:sldLayoutMk cId="4170965741" sldId="2147483675"/>
          </pc:sldLayoutMkLst>
          <pc:spChg chg="mod">
            <ac:chgData name="Hannah Griffiths" userId="9135852f-5aac-4f3f-97b0-55e569f13680" providerId="ADAL" clId="{79D2581E-2C64-4D7D-948E-B5DB5B650164}" dt="2026-06-17T10:45:09.070" v="19" actId="207"/>
            <ac:spMkLst>
              <pc:docMk/>
              <pc:sldMasterMk cId="2405364243" sldId="2147483648"/>
              <pc:sldLayoutMk cId="4170965741" sldId="2147483675"/>
              <ac:spMk id="13" creationId="{A5BB0AE8-6DC8-9941-9AD4-FAD7BFF45B99}"/>
            </ac:spMkLst>
          </pc:spChg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2F3215-58C8-46EC-B4D9-6385D13B279C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CE2F22-A50B-4AE2-97AC-6E2F866313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80144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/>
              <a:t>Llun ar sleid 1 © Shutterstock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CE2F22-A50B-4AE2-97AC-6E2F8663132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27823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/>
              <a:t>Lluniau ar sleid 2 © Shutterstock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CE2F22-A50B-4AE2-97AC-6E2F8663132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72640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/>
              <a:t>Llun ar sleid 3 © Shutterstock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CE2F22-A50B-4AE2-97AC-6E2F8663132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27104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/>
              <a:t>Llun ar sleid 4 © Shutterstock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CE2F22-A50B-4AE2-97AC-6E2F8663132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26204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/>
              <a:t>Llun ar sleid 5 © Shutterstock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CE2F22-A50B-4AE2-97AC-6E2F86631322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18315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38610100-38BC-194F-9079-8DDE723951FF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A549A9-FDA4-D149-B497-B5121421C2D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C3C2113-31B6-7F4D-83F0-729A1B46C5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AE3D22E-2B57-CE4A-B915-F81A74DD96F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4983CAC-993B-784B-BDEA-00ABFD7B6D78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8E12F9B7-525F-0A4B-9E77-89C192EAFCB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/>
              <a:t>14–16 years</a:t>
            </a:r>
            <a:endParaRPr lang="en-US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4B3093CA-596C-304F-86CF-A159FB3654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Single line title</a:t>
            </a:r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921A4C6-5661-3A4E-8B85-9900DC479D2E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A5BB0AE8-6DC8-9941-9AD4-FAD7BFF45B99}"/>
              </a:ext>
            </a:extLst>
          </p:cNvPr>
          <p:cNvSpPr txBox="1">
            <a:spLocks/>
          </p:cNvSpPr>
          <p:nvPr userDrawn="1"/>
        </p:nvSpPr>
        <p:spPr>
          <a:xfrm>
            <a:off x="6523596" y="5816600"/>
            <a:ext cx="5478084" cy="336777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400" dirty="0" err="1">
                <a:solidFill>
                  <a:schemeClr val="bg1"/>
                </a:solidFill>
              </a:rPr>
              <a:t>Wedi’i</a:t>
            </a:r>
            <a:r>
              <a:rPr lang="en-GB" sz="1400" dirty="0">
                <a:solidFill>
                  <a:schemeClr val="bg1"/>
                </a:solidFill>
              </a:rPr>
              <a:t> </a:t>
            </a:r>
            <a:r>
              <a:rPr lang="en-GB" sz="1400" dirty="0" err="1">
                <a:solidFill>
                  <a:schemeClr val="bg1"/>
                </a:solidFill>
              </a:rPr>
              <a:t>lawrlwytho</a:t>
            </a:r>
            <a:r>
              <a:rPr lang="en-GB" sz="1400" dirty="0">
                <a:solidFill>
                  <a:schemeClr val="bg1"/>
                </a:solidFill>
              </a:rPr>
              <a:t> o </a:t>
            </a:r>
            <a:r>
              <a:rPr lang="en-GB" sz="1400" b="1" i="0" u="none" strike="noStrike" dirty="0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rsc.li/4tLllxT</a:t>
            </a:r>
            <a:r>
              <a:rPr lang="en-GB" sz="14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, </a:t>
            </a:r>
            <a:r>
              <a:rPr lang="en-GB" sz="1400" dirty="0" err="1">
                <a:solidFill>
                  <a:schemeClr val="bg1"/>
                </a:solidFill>
              </a:rPr>
              <a:t>taflen</a:t>
            </a:r>
            <a:r>
              <a:rPr lang="en-GB" sz="1400" dirty="0">
                <a:solidFill>
                  <a:schemeClr val="bg1"/>
                </a:solidFill>
              </a:rPr>
              <a:t> </a:t>
            </a:r>
            <a:r>
              <a:rPr lang="en-GB" sz="1400" dirty="0" err="1">
                <a:solidFill>
                  <a:schemeClr val="bg1"/>
                </a:solidFill>
              </a:rPr>
              <a:t>i</a:t>
            </a:r>
            <a:r>
              <a:rPr lang="en-GB" sz="1400" dirty="0">
                <a:solidFill>
                  <a:schemeClr val="bg1"/>
                </a:solidFill>
              </a:rPr>
              <a:t> </a:t>
            </a:r>
            <a:r>
              <a:rPr lang="en-GB" sz="1400" dirty="0" err="1">
                <a:solidFill>
                  <a:schemeClr val="bg1"/>
                </a:solidFill>
              </a:rPr>
              <a:t>fyfyrwyr</a:t>
            </a:r>
            <a:r>
              <a:rPr lang="en-GB" sz="1400" dirty="0">
                <a:solidFill>
                  <a:schemeClr val="bg1"/>
                </a:solidFill>
              </a:rPr>
              <a:t>, </a:t>
            </a:r>
            <a:r>
              <a:rPr lang="en-GB" sz="1400" dirty="0" err="1">
                <a:solidFill>
                  <a:schemeClr val="bg1"/>
                </a:solidFill>
              </a:rPr>
              <a:t>mae</a:t>
            </a:r>
            <a:r>
              <a:rPr lang="en-GB" sz="1400" dirty="0">
                <a:solidFill>
                  <a:schemeClr val="bg1"/>
                </a:solidFill>
              </a:rPr>
              <a:t> </a:t>
            </a:r>
            <a:r>
              <a:rPr lang="en-GB" sz="1400" dirty="0" err="1">
                <a:solidFill>
                  <a:schemeClr val="bg1"/>
                </a:solidFill>
              </a:rPr>
              <a:t>nodiadau</a:t>
            </a:r>
            <a:r>
              <a:rPr lang="en-GB" sz="1400" dirty="0">
                <a:solidFill>
                  <a:schemeClr val="bg1"/>
                </a:solidFill>
              </a:rPr>
              <a:t> </a:t>
            </a:r>
            <a:r>
              <a:rPr lang="en-GB" sz="1400" dirty="0" err="1">
                <a:solidFill>
                  <a:schemeClr val="bg1"/>
                </a:solidFill>
              </a:rPr>
              <a:t>i</a:t>
            </a:r>
            <a:r>
              <a:rPr lang="en-GB" sz="1400" dirty="0">
                <a:solidFill>
                  <a:schemeClr val="bg1"/>
                </a:solidFill>
              </a:rPr>
              <a:t> </a:t>
            </a:r>
            <a:r>
              <a:rPr lang="en-GB" sz="1400" dirty="0" err="1">
                <a:solidFill>
                  <a:schemeClr val="bg1"/>
                </a:solidFill>
              </a:rPr>
              <a:t>athrawon</a:t>
            </a:r>
            <a:r>
              <a:rPr lang="en-GB" sz="1400" dirty="0">
                <a:solidFill>
                  <a:schemeClr val="bg1"/>
                </a:solidFill>
              </a:rPr>
              <a:t> </a:t>
            </a:r>
            <a:r>
              <a:rPr lang="en-GB" sz="1400" dirty="0" err="1">
                <a:solidFill>
                  <a:schemeClr val="bg1"/>
                </a:solidFill>
              </a:rPr>
              <a:t>gydag</a:t>
            </a:r>
            <a:r>
              <a:rPr lang="en-GB" sz="1400" dirty="0">
                <a:solidFill>
                  <a:schemeClr val="bg1"/>
                </a:solidFill>
              </a:rPr>
              <a:t> </a:t>
            </a:r>
            <a:r>
              <a:rPr lang="en-GB" sz="1400" dirty="0" err="1">
                <a:solidFill>
                  <a:schemeClr val="bg1"/>
                </a:solidFill>
              </a:rPr>
              <a:t>atebion</a:t>
            </a:r>
            <a:r>
              <a:rPr lang="en-GB" sz="1400" dirty="0">
                <a:solidFill>
                  <a:schemeClr val="bg1"/>
                </a:solidFill>
              </a:rPr>
              <a:t> a </a:t>
            </a:r>
            <a:r>
              <a:rPr lang="en-GB" sz="1400" dirty="0" err="1">
                <a:solidFill>
                  <a:schemeClr val="bg1"/>
                </a:solidFill>
              </a:rPr>
              <a:t>thempled</a:t>
            </a:r>
            <a:r>
              <a:rPr lang="en-GB" sz="1400" dirty="0">
                <a:solidFill>
                  <a:schemeClr val="bg1"/>
                </a:solidFill>
              </a:rPr>
              <a:t> </a:t>
            </a:r>
            <a:r>
              <a:rPr lang="en-GB" sz="1400" dirty="0" err="1">
                <a:solidFill>
                  <a:schemeClr val="bg1"/>
                </a:solidFill>
              </a:rPr>
              <a:t>sgript</a:t>
            </a:r>
            <a:r>
              <a:rPr lang="en-GB" sz="1400" dirty="0">
                <a:solidFill>
                  <a:schemeClr val="bg1"/>
                </a:solidFill>
              </a:rPr>
              <a:t>, </a:t>
            </a:r>
            <a:r>
              <a:rPr lang="en-GB" sz="1400" dirty="0" err="1">
                <a:solidFill>
                  <a:schemeClr val="bg1"/>
                </a:solidFill>
              </a:rPr>
              <a:t>hefyd</a:t>
            </a:r>
            <a:r>
              <a:rPr lang="en-GB" sz="1400" dirty="0">
                <a:solidFill>
                  <a:schemeClr val="bg1"/>
                </a:solidFill>
              </a:rPr>
              <a:t> </a:t>
            </a:r>
            <a:r>
              <a:rPr lang="en-GB" sz="1400" dirty="0" err="1">
                <a:solidFill>
                  <a:schemeClr val="bg1"/>
                </a:solidFill>
              </a:rPr>
              <a:t>ar</a:t>
            </a:r>
            <a:r>
              <a:rPr lang="en-GB" sz="1400" dirty="0">
                <a:solidFill>
                  <a:schemeClr val="bg1"/>
                </a:solidFill>
              </a:rPr>
              <a:t> </a:t>
            </a:r>
            <a:r>
              <a:rPr lang="en-GB" sz="1400" dirty="0" err="1">
                <a:solidFill>
                  <a:schemeClr val="bg1"/>
                </a:solidFill>
              </a:rPr>
              <a:t>gael</a:t>
            </a:r>
            <a:r>
              <a:rPr lang="en-GB" sz="1400" dirty="0">
                <a:solidFill>
                  <a:schemeClr val="bg1"/>
                </a:solidFill>
              </a:rPr>
              <a:t>. </a:t>
            </a:r>
            <a:endParaRPr lang="en-US" sz="1400" b="1" u="none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0BAFC7-69D9-B349-14AF-6B03B04B7B64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965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85D72720-E5A5-3242-8856-378E7BAC1F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0988D83-F3D7-9D4F-AC03-6D180FF1A93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the text.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63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46F2C0A-6FEF-3A44-B379-1EDDEA6CD9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0E25749E-D8CB-D944-A298-64E999C3A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B8811BD-F50F-A84E-B39E-DC7C79CD5D27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D21E9C2-01C9-7242-9C40-2EF3DCCAE5B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7371E1F-9A1C-8848-A2F7-FE022C5BB7D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E44F30F-ACCA-494A-92DE-CD0E2B3C5A3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25000"/>
              <a:buFont typeface="Arial" panose="020B0604020202020204" pitchFamily="34" charset="0"/>
              <a:buChar char="•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8498087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26F667C-BABD-E64D-A87B-FC8C5511083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7FC5948B-67D3-AC4F-890F-725332428F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2690D6-31DD-8445-BDEA-5C196119A1D9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AEE427C-0248-7F4C-8145-DF61B84F8A3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A8DF516-E004-0343-8DCB-7D8B3A6B398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A5DC58F-EBD6-924E-8C77-CBCA410F81E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00000"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0473233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two columns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95B0693-64BD-8246-9D0D-0F1C12E8155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AA5D099-93EE-7B4C-B9DA-563093148325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F4338AF-FD94-6E4C-B45B-9288553FBD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FCEA1DE-E905-1F44-8E1A-6F92FDAED5A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CF73D6-3D48-1B45-A993-9ADA7101AA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two-column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DEFFEE-B12C-0C46-9DD2-0B32699A7C7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5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two-column text.</a:t>
            </a:r>
          </a:p>
        </p:txBody>
      </p:sp>
    </p:spTree>
    <p:extLst>
      <p:ext uri="{BB962C8B-B14F-4D97-AF65-F5344CB8AC3E}">
        <p14:creationId xmlns:p14="http://schemas.microsoft.com/office/powerpoint/2010/main" val="8307468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plus image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55D6538-5671-7E47-8746-EF8E0355200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79C527B-D5B5-874C-8803-29B2EF7DBAB2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09143BE-64DA-4048-A391-C081EE8F0D3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E66297D-9236-F34E-A7A7-84947CD5057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56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the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DB531A-9234-7C46-9D42-ED30499DD1E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93800" y="1260000"/>
            <a:ext cx="40234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Image goes here.</a:t>
            </a:r>
          </a:p>
        </p:txBody>
      </p:sp>
    </p:spTree>
    <p:extLst>
      <p:ext uri="{BB962C8B-B14F-4D97-AF65-F5344CB8AC3E}">
        <p14:creationId xmlns:p14="http://schemas.microsoft.com/office/powerpoint/2010/main" val="2692259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t>6/17/2026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2" r:id="rId2"/>
    <p:sldLayoutId id="2147483672" r:id="rId3"/>
    <p:sldLayoutId id="2147483668" r:id="rId4"/>
    <p:sldLayoutId id="2147483686" r:id="rId5"/>
    <p:sldLayoutId id="2147483689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C18F91-D15E-5E44-80C2-620B381166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y-GB"/>
              <a:t>14–16 oed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E115082-B7C4-4D40-80F1-9A0175D69E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0000" y="1980000"/>
            <a:ext cx="6413534" cy="713843"/>
          </a:xfrm>
        </p:spPr>
        <p:txBody>
          <a:bodyPr/>
          <a:lstStyle/>
          <a:p>
            <a:r>
              <a:rPr lang="cy-GB" dirty="0"/>
              <a:t>Cyflwyno’r newyddion: Diwteriwm metelig sy’n cael ei ffurfio ar wasgedd uchel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6EBBB94-3AF7-45A3-459C-A1B65D75B3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61680" y="-810772"/>
            <a:ext cx="4668304" cy="46683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030641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222CD-678A-0543-B7C7-C1E80F753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Y dasg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94DF5491-C51B-5546-8D63-8BD341C64B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B019D7C-3D6F-95BC-A80D-F1D23ADF802A}"/>
              </a:ext>
            </a:extLst>
          </p:cNvPr>
          <p:cNvSpPr txBox="1">
            <a:spLocks/>
          </p:cNvSpPr>
          <p:nvPr/>
        </p:nvSpPr>
        <p:spPr>
          <a:xfrm>
            <a:off x="540000" y="980661"/>
            <a:ext cx="5939109" cy="5558556"/>
          </a:xfrm>
          <a:prstGeom prst="rect">
            <a:avLst/>
          </a:prstGeom>
        </p:spPr>
        <p:txBody>
          <a:bodyPr vert="horz" lIns="0" tIns="0" rIns="0" bIns="0" rtlCol="0">
            <a:normAutofit fontScale="92500" lnSpcReduction="10000"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/>
            <a:endParaRPr lang="en-GB" sz="1800" dirty="0">
              <a:solidFill>
                <a:srgbClr val="000000"/>
              </a:solidFill>
              <a:highlight>
                <a:srgbClr val="FFFFFF"/>
              </a:highlight>
              <a:latin typeface="Century Gothic"/>
            </a:endParaRPr>
          </a:p>
          <a:p>
            <a:r>
              <a:rPr lang="cy-GB" sz="2000">
                <a:solidFill>
                  <a:srgbClr val="000000"/>
                </a:solidFill>
                <a:highlight>
                  <a:srgbClr val="FFFFFF"/>
                </a:highlight>
                <a:latin typeface="Century Gothic"/>
              </a:rPr>
              <a:t>Yn eich grwpiau, paratowch i gyflwyno’r newyddion am ymchwil gwyddoniaeth fel eitem ar raglen newyddion. Defnyddiwch y templed sgript i’ch helpu. </a:t>
            </a:r>
          </a:p>
          <a:p>
            <a:endParaRPr lang="en-GB" sz="2000" dirty="0">
              <a:solidFill>
                <a:srgbClr val="000000"/>
              </a:solidFill>
              <a:highlight>
                <a:srgbClr val="FFFFFF"/>
              </a:highlight>
              <a:latin typeface="Century Gothic"/>
            </a:endParaRPr>
          </a:p>
          <a:p>
            <a:r>
              <a:rPr lang="cy-GB" sz="2000">
                <a:solidFill>
                  <a:srgbClr val="000000"/>
                </a:solidFill>
                <a:highlight>
                  <a:srgbClr val="FFFFFF"/>
                </a:highlight>
                <a:latin typeface="Century Gothic"/>
              </a:rPr>
              <a:t>Mae gennych bum munud ar gyfer y cyflwyniad.</a:t>
            </a:r>
          </a:p>
          <a:p>
            <a:endParaRPr lang="en-GB" sz="2000" dirty="0">
              <a:solidFill>
                <a:srgbClr val="000000"/>
              </a:solidFill>
              <a:highlight>
                <a:srgbClr val="FFFFFF"/>
              </a:highlight>
              <a:latin typeface="Century Gothic"/>
            </a:endParaRPr>
          </a:p>
          <a:p>
            <a:r>
              <a:rPr lang="cy-GB" sz="2000">
                <a:solidFill>
                  <a:srgbClr val="000000"/>
                </a:solidFill>
                <a:highlight>
                  <a:srgbClr val="FFFFFF"/>
                </a:highlight>
                <a:latin typeface="Century Gothic"/>
              </a:rPr>
              <a:t>Mae angen i bawb ddweud rhywbeth yn ystod y ‘darllediad’. Bydd gennych y rolau canlynol yn eich grŵp:  </a:t>
            </a:r>
            <a:r>
              <a:rPr lang="cy-GB" sz="2000">
                <a:solidFill>
                  <a:srgbClr val="000000"/>
                </a:solidFill>
                <a:latin typeface="Century Gothic"/>
              </a:rPr>
              <a:t>​</a:t>
            </a:r>
          </a:p>
          <a:p>
            <a:pPr fontAlgn="base">
              <a:buClr>
                <a:srgbClr val="C00000"/>
              </a:buClr>
              <a:buFontTx/>
              <a:buAutoNum type="arabicPeriod"/>
            </a:pPr>
            <a:r>
              <a:rPr lang="cy-GB" sz="2000">
                <a:solidFill>
                  <a:srgbClr val="000000"/>
                </a:solidFill>
                <a:highlight>
                  <a:srgbClr val="FFFFFF"/>
                </a:highlight>
                <a:latin typeface="Century Gothic"/>
              </a:rPr>
              <a:t> </a:t>
            </a:r>
            <a:r>
              <a:rPr lang="cy-GB" sz="2000">
                <a:solidFill>
                  <a:srgbClr val="000000"/>
                </a:solidFill>
                <a:latin typeface="Century Gothic"/>
              </a:rPr>
              <a:t>cyflwynydd newyddion – yn cyflwyno’r stori</a:t>
            </a:r>
          </a:p>
          <a:p>
            <a:pPr fontAlgn="base">
              <a:buClr>
                <a:srgbClr val="C00000"/>
              </a:buClr>
              <a:buFontTx/>
              <a:buAutoNum type="arabicPeriod"/>
            </a:pPr>
            <a:r>
              <a:rPr lang="cy-GB" sz="2000">
                <a:solidFill>
                  <a:srgbClr val="000000"/>
                </a:solidFill>
                <a:highlight>
                  <a:srgbClr val="FFFFFF"/>
                </a:highlight>
                <a:latin typeface="Century Gothic"/>
              </a:rPr>
              <a:t> </a:t>
            </a:r>
            <a:r>
              <a:rPr lang="cy-GB" sz="2000">
                <a:solidFill>
                  <a:srgbClr val="000000"/>
                </a:solidFill>
                <a:latin typeface="Century Gothic"/>
              </a:rPr>
              <a:t>gohebydd – yn rhoi rhagor o fanylion</a:t>
            </a:r>
          </a:p>
          <a:p>
            <a:pPr fontAlgn="base">
              <a:buClr>
                <a:srgbClr val="C00000"/>
              </a:buClr>
              <a:buFontTx/>
              <a:buAutoNum type="arabicPeriod"/>
            </a:pPr>
            <a:r>
              <a:rPr lang="cy-GB" sz="2000">
                <a:solidFill>
                  <a:srgbClr val="000000"/>
                </a:solidFill>
                <a:highlight>
                  <a:srgbClr val="FFFFFF"/>
                </a:highlight>
                <a:latin typeface="Century Gothic"/>
              </a:rPr>
              <a:t> gwyddonydd/gwyddonwyr – yn ateb cwestiynau.  </a:t>
            </a:r>
            <a:r>
              <a:rPr lang="cy-GB" sz="2000">
                <a:solidFill>
                  <a:srgbClr val="000000"/>
                </a:solidFill>
                <a:latin typeface="Century Gothic"/>
              </a:rPr>
              <a:t>​</a:t>
            </a:r>
          </a:p>
          <a:p>
            <a:pPr>
              <a:buClr>
                <a:srgbClr val="006F62"/>
              </a:buClr>
            </a:pPr>
            <a:endParaRPr lang="en-GB" sz="1800" dirty="0"/>
          </a:p>
          <a:p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A082AC2-B3C1-2FC9-1B5F-9799306701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48" t="50000" r="51356" b="26667"/>
          <a:stretch/>
        </p:blipFill>
        <p:spPr>
          <a:xfrm>
            <a:off x="8271192" y="390334"/>
            <a:ext cx="2101037" cy="2160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F8A97BD-A9BF-324F-58C1-F8963B1119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-1237" r="-1108"/>
          <a:stretch>
            <a:fillRect/>
          </a:stretch>
        </p:blipFill>
        <p:spPr>
          <a:xfrm>
            <a:off x="8545240" y="4509000"/>
            <a:ext cx="2101038" cy="197503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E4BD067-6D36-9478-8FAE-A492F50753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81" t="51970" r="28040" b="29838"/>
          <a:stretch/>
        </p:blipFill>
        <p:spPr>
          <a:xfrm>
            <a:off x="8238677" y="2349000"/>
            <a:ext cx="2407601" cy="2160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E03A83E-FEF1-B569-5469-5C9EFB1432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9290" y="1929525"/>
            <a:ext cx="1793130" cy="2579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1218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7F52FE-41E1-2B9E-1C8E-F9601CC235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230D57-1A38-9D54-448E-DE2428FE1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Beth mae angen i’r cyflwynydd newyddion ei wneud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137299C5-A3FE-08AB-0394-EE69AE86ED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Content Placeholder 1">
            <a:extLst>
              <a:ext uri="{FF2B5EF4-FFF2-40B4-BE49-F238E27FC236}">
                <a16:creationId xmlns:a16="http://schemas.microsoft.com/office/drawing/2014/main" id="{DC8B776A-FD2C-7636-24EB-1C2452F8D9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0602" y="1277687"/>
            <a:ext cx="7689850" cy="5040313"/>
          </a:xfrm>
        </p:spPr>
        <p:txBody>
          <a:bodyPr>
            <a:normAutofit/>
          </a:bodyPr>
          <a:lstStyle/>
          <a:p>
            <a:pPr algn="l"/>
            <a:endParaRPr lang="en-US" sz="2000" dirty="0"/>
          </a:p>
          <a:p>
            <a:r>
              <a:rPr lang="cy-GB" sz="2000">
                <a:latin typeface="Century Gothic"/>
              </a:rPr>
              <a:t>Cyflwynwch yr eitem newyddion ac eglurwch yn syml pa broblem roedd y gwyddonwyr yn ceisio ei datrys, neu i beth roeddent yn ceisio ymchwilio.</a:t>
            </a:r>
          </a:p>
          <a:p>
            <a:r>
              <a:rPr lang="cy-GB" sz="2000" b="0">
                <a:latin typeface="Century Gothic"/>
              </a:rPr>
              <a:t>Gweithiwch gyda’ch grŵp i wneud yn siŵr nad yw’r cyflwyniad cyfan yn para mwy na phum munud. Trafodwch faint o amser y dylai pob rhan ei gymryd.</a:t>
            </a:r>
          </a:p>
          <a:p>
            <a:r>
              <a:rPr lang="cy-GB" sz="2000">
                <a:latin typeface="Century Gothic"/>
              </a:rPr>
              <a:t>Dewch â’r eitem newyddion i ben ar ôl i bawb yn y tîm orffen.</a:t>
            </a:r>
            <a:r>
              <a:rPr lang="cy-GB" sz="2000" b="0">
                <a:latin typeface="Century Gothic"/>
              </a:rPr>
              <a:t> Rhowch ddatganiad i gloi mewn ymateb i’r hyn sydd wedi cael ei ddweud. </a:t>
            </a:r>
            <a:r>
              <a:rPr lang="cy-GB" sz="2000">
                <a:latin typeface="Century Gothic"/>
              </a:rPr>
              <a:t>I gael ysbrydoliaeth, dychmygwch deimladau posibl eich ffrindiau neu eich teulu wrth glywed yr eitem newyddion.</a:t>
            </a:r>
          </a:p>
          <a:p>
            <a:pPr marL="0" indent="0" algn="l">
              <a:buNone/>
            </a:pPr>
            <a:endParaRPr lang="en-US" b="0" dirty="0">
              <a:latin typeface="Century Gothic"/>
            </a:endParaRPr>
          </a:p>
          <a:p>
            <a:pPr marL="171450" indent="-171450" algn="l">
              <a:buFont typeface="Arial"/>
              <a:buChar char="•"/>
            </a:pPr>
            <a:endParaRPr lang="en-US" b="0" dirty="0">
              <a:latin typeface="Century Gothic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9E83BB-6E46-79B4-D62D-78443573F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69" t="8263" r="73716" b="73975"/>
          <a:stretch/>
        </p:blipFill>
        <p:spPr>
          <a:xfrm>
            <a:off x="8552331" y="1929386"/>
            <a:ext cx="2160000" cy="2153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3330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306B11-6551-124E-7971-C9D57ECD93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A7C7BE-03B6-B0E2-4195-A4BD5270DB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Beth mae angen i’r gohebydd ei wneud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5A33AB73-CA2D-2CE8-D53D-A84C14E51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Content Placeholder 1">
            <a:extLst>
              <a:ext uri="{FF2B5EF4-FFF2-40B4-BE49-F238E27FC236}">
                <a16:creationId xmlns:a16="http://schemas.microsoft.com/office/drawing/2014/main" id="{CBE74D5C-FF2C-3484-59CA-9EB79834C254}"/>
              </a:ext>
            </a:extLst>
          </p:cNvPr>
          <p:cNvSpPr txBox="1">
            <a:spLocks/>
          </p:cNvSpPr>
          <p:nvPr/>
        </p:nvSpPr>
        <p:spPr>
          <a:xfrm>
            <a:off x="540000" y="980661"/>
            <a:ext cx="7093252" cy="5040000"/>
          </a:xfrm>
          <a:prstGeom prst="rect">
            <a:avLst/>
          </a:prstGeom>
        </p:spPr>
        <p:txBody>
          <a:bodyPr vert="horz" lIns="0" tIns="0" rIns="0" bIns="0" rtlCol="0" anchor="t" anchorCtr="0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endParaRPr lang="en-GB" sz="2000" b="0" dirty="0">
              <a:latin typeface="Century Gothic"/>
            </a:endParaRP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2000" b="0">
                <a:latin typeface="Century Gothic"/>
              </a:rPr>
              <a:t>Ar ôl i’r cyflwynydd newyddion siarad, dywedwch ragor wrth y gynulleidfa am y broblem roedd y gwyddonwyr yn ceisio ei datrys.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2000" b="0">
                <a:latin typeface="Century Gothic"/>
              </a:rPr>
              <a:t>Gofynnwch gwestiynau i’r gwyddonydd er mwyn i’r gynulleidfa ddysgu am eu darganfyddiad. Meddyliwch beth byddai’r gynulleidfa yn dymuno ei wybod. Edrychwch ar yr awgrymiadau yng ngham 6 eich taflen waith.</a:t>
            </a:r>
          </a:p>
          <a:p>
            <a:pPr marL="1028700" lvl="1" indent="-342900">
              <a:buClr>
                <a:srgbClr val="C00000"/>
              </a:buClr>
            </a:pPr>
            <a:r>
              <a:rPr lang="cy-GB" sz="2000">
                <a:latin typeface="Century Gothic"/>
              </a:rPr>
              <a:t>Canfyddiadau</a:t>
            </a:r>
          </a:p>
          <a:p>
            <a:pPr marL="1028700" lvl="1" indent="-342900">
              <a:buClr>
                <a:srgbClr val="C00000"/>
              </a:buClr>
            </a:pPr>
            <a:r>
              <a:rPr lang="cy-GB" sz="2000" b="0">
                <a:latin typeface="Century Gothic"/>
              </a:rPr>
              <a:t>Cyd-destun</a:t>
            </a:r>
          </a:p>
          <a:p>
            <a:pPr marL="1028700" lvl="1" indent="-342900">
              <a:buClr>
                <a:srgbClr val="C00000"/>
              </a:buClr>
            </a:pPr>
            <a:r>
              <a:rPr lang="cy-GB" sz="2000">
                <a:latin typeface="Century Gothic"/>
              </a:rPr>
              <a:t>Perthnasedd/cymhwyso</a:t>
            </a:r>
          </a:p>
          <a:p>
            <a:pPr marL="1028700" lvl="1" indent="-342900">
              <a:buClr>
                <a:srgbClr val="C00000"/>
              </a:buClr>
            </a:pPr>
            <a:r>
              <a:rPr lang="cy-GB" sz="2000" b="0">
                <a:latin typeface="Century Gothic"/>
              </a:rPr>
              <a:t>Effaith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2000" b="0">
                <a:latin typeface="Century Gothic"/>
              </a:rPr>
              <a:t>Wrth ymarfer gyda’ch grŵp, ceisiwch ymateb i’r hyn mae’r gwyddonydd yn ei ddweud, yn hytrach na dim ond darllen eich cwestiynau. </a:t>
            </a:r>
          </a:p>
          <a:p>
            <a:pPr marL="171450" indent="-171450" algn="l">
              <a:buFont typeface="Arial"/>
              <a:buChar char="•"/>
            </a:pPr>
            <a:endParaRPr lang="en-US" b="0" dirty="0">
              <a:latin typeface="Century Gothic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CE1540-CBD5-B93C-9F4D-0ABD4F8256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1" t="53531" r="52656" b="30377"/>
          <a:stretch/>
        </p:blipFill>
        <p:spPr>
          <a:xfrm>
            <a:off x="8302752" y="2276856"/>
            <a:ext cx="2519999" cy="21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21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07CE37-EFE5-99F2-E007-4462421D65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EA8B2A-6AB9-56CE-9496-2DA6C98624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Beth mae angen i’r gwyddonydd ei wneud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3EDC363A-DEF5-4A19-0851-44E86034DA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2AFBD8D6-94E9-FB38-0715-DEBE65898E0D}"/>
              </a:ext>
            </a:extLst>
          </p:cNvPr>
          <p:cNvSpPr txBox="1">
            <a:spLocks/>
          </p:cNvSpPr>
          <p:nvPr/>
        </p:nvSpPr>
        <p:spPr>
          <a:xfrm>
            <a:off x="477246" y="1159955"/>
            <a:ext cx="6988079" cy="5459920"/>
          </a:xfrm>
          <a:prstGeom prst="rect">
            <a:avLst/>
          </a:prstGeom>
        </p:spPr>
        <p:txBody>
          <a:bodyPr vert="horz" lIns="0" tIns="0" rIns="0" bIns="0" rtlCol="0" anchor="t" anchorCtr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2200" dirty="0"/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2200" b="0" dirty="0">
                <a:latin typeface="Century Gothic"/>
              </a:rPr>
              <a:t>Pan fydd y gohebydd yn gofyn cwestiynau i chi, rhowch atebion clir y bydd eich cyd-ddysgwyr yn eu deall.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2200" b="0" dirty="0">
                <a:latin typeface="Century Gothic"/>
              </a:rPr>
              <a:t>Darllenwch y testun yn ofalus a gwnewch yn siŵr eich bod yn gwybod beth yw’r prif syniadau. Edrychwch ar yr awgrymiadau yng ngham 6 eich taflen waith.</a:t>
            </a:r>
          </a:p>
          <a:p>
            <a:pPr marL="1028700" lvl="1" indent="-342900">
              <a:buClr>
                <a:srgbClr val="C00000"/>
              </a:buClr>
            </a:pPr>
            <a:r>
              <a:rPr lang="cy-GB" sz="2200" dirty="0">
                <a:latin typeface="Century Gothic"/>
              </a:rPr>
              <a:t>Canfyddiadau</a:t>
            </a:r>
          </a:p>
          <a:p>
            <a:pPr marL="1028700" lvl="1" indent="-342900">
              <a:buClr>
                <a:srgbClr val="C00000"/>
              </a:buClr>
            </a:pPr>
            <a:r>
              <a:rPr lang="cy-GB" sz="2200" b="0" dirty="0">
                <a:latin typeface="Century Gothic"/>
              </a:rPr>
              <a:t>Cyd-destun</a:t>
            </a:r>
          </a:p>
          <a:p>
            <a:pPr marL="1028700" lvl="1" indent="-342900">
              <a:buClr>
                <a:srgbClr val="C00000"/>
              </a:buClr>
            </a:pPr>
            <a:r>
              <a:rPr lang="cy-GB" sz="2200" dirty="0">
                <a:latin typeface="Century Gothic"/>
              </a:rPr>
              <a:t>Perthnasedd/cymhwyso</a:t>
            </a:r>
          </a:p>
          <a:p>
            <a:pPr marL="1028700" lvl="1" indent="-342900">
              <a:buClr>
                <a:srgbClr val="C00000"/>
              </a:buClr>
            </a:pPr>
            <a:r>
              <a:rPr lang="cy-GB" sz="2200" dirty="0">
                <a:latin typeface="Century Gothic"/>
              </a:rPr>
              <a:t>Effaith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2200" b="0" dirty="0">
                <a:latin typeface="Century Gothic"/>
              </a:rPr>
              <a:t>Os oes unrhyw eiriau o’r testun yn ymddangos yn anodd, meddyliwch am eiriau symlach i’w hegluro.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2200" b="0" dirty="0">
                <a:latin typeface="Century Gothic"/>
              </a:rPr>
              <a:t>Siaradwch â’ch grŵp ynghylch a allai lluniau neu ddiagramau helpu’r gynulleidfa i ddeall yn well. Os ydych yn penderfynu eu defnyddio, dewch o hyd iddynt a’u cyflwyno.</a:t>
            </a:r>
          </a:p>
          <a:p>
            <a:pPr algn="l"/>
            <a:endParaRPr lang="en-US" sz="2000" b="0" dirty="0">
              <a:latin typeface="Century Gothic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E3DC29-6728-D469-6DAE-C5EC536E19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04" t="52760" r="76040" b="30590"/>
          <a:stretch/>
        </p:blipFill>
        <p:spPr>
          <a:xfrm>
            <a:off x="7184311" y="2589906"/>
            <a:ext cx="1771430" cy="2160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F9D3802-368B-5E26-81ED-FBBC777FE5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43" t="52608" r="9652" b="30459"/>
          <a:stretch/>
        </p:blipFill>
        <p:spPr>
          <a:xfrm>
            <a:off x="8980142" y="2589905"/>
            <a:ext cx="1811998" cy="21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6524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F951CC-0A05-664C-BD94-1187A6671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Sut beth yw cyflwyniad newyddion da?</a:t>
            </a:r>
          </a:p>
        </p:txBody>
      </p:sp>
      <p:sp>
        <p:nvSpPr>
          <p:cNvPr id="6" name="Vertical Title 1">
            <a:extLst>
              <a:ext uri="{FF2B5EF4-FFF2-40B4-BE49-F238E27FC236}">
                <a16:creationId xmlns:a16="http://schemas.microsoft.com/office/drawing/2014/main" id="{A41F9482-3B9C-E144-8DBE-2790A6299F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6C263016-3CC6-FD78-8045-71B982A9FB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999" y="1195826"/>
            <a:ext cx="10930943" cy="5803433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cy-GB" sz="2200" b="0" dirty="0">
                <a:latin typeface="Century Gothic"/>
              </a:rPr>
              <a:t>Mewn cyflwyniad da...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2200" b="0" dirty="0">
                <a:latin typeface="Century Gothic"/>
              </a:rPr>
              <a:t>mae dechrau, canol a diwedd clir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2200" b="0" dirty="0">
                <a:latin typeface="Century Gothic"/>
              </a:rPr>
              <a:t>mae pawb yn cael cyfle i siarad, a phan maent yn gwneud hynny, maent yn cael eu cyflwyno a diolchir iddynt am eu cyfraniad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2200" b="0" dirty="0">
                <a:latin typeface="Century Gothic"/>
              </a:rPr>
              <a:t>mae’n amlwg bod y cyfranogwyr wedi ystyried anghenion a diddordebau eu cynulleidfa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dirty="0">
                <a:latin typeface="Century Gothic"/>
              </a:rPr>
              <a:t>mae’n gorffen ar amser (cofiwch fod gan bob grŵp bum munud i siarad)</a:t>
            </a:r>
          </a:p>
          <a:p>
            <a:pPr algn="l"/>
            <a:endParaRPr lang="en-US" sz="2200" b="0" dirty="0">
              <a:latin typeface="Century Gothic"/>
            </a:endParaRPr>
          </a:p>
          <a:p>
            <a:pPr algn="l"/>
            <a:r>
              <a:rPr lang="cy-GB" sz="2200" b="0" dirty="0">
                <a:latin typeface="Century Gothic"/>
              </a:rPr>
              <a:t>Wrth siarad... 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2200" b="0" dirty="0">
                <a:latin typeface="Century Gothic"/>
              </a:rPr>
              <a:t>byddwch yn glir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2200" b="0" dirty="0">
                <a:latin typeface="Century Gothic"/>
              </a:rPr>
              <a:t>byddwch yn ddigon uchel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2200" b="0" dirty="0">
                <a:latin typeface="Century Gothic"/>
              </a:rPr>
              <a:t>edrychwch ar y gynulleidfa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2200" b="0" dirty="0">
                <a:latin typeface="Century Gothic"/>
                <a:cs typeface="Calibri"/>
              </a:rPr>
              <a:t>defnyddiwch eiriau y bydd y gynulleidfa’n eu deall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2200" b="0" dirty="0">
                <a:latin typeface="Century Gothic"/>
                <a:cs typeface="Calibri"/>
              </a:rPr>
              <a:t>edrychwch a siaradwch yn hyderus (hyd yn oed os nad ydych chi’n teimlo’n hyderus eto)</a:t>
            </a:r>
          </a:p>
          <a:p>
            <a:pPr marL="285750" indent="-285750">
              <a:buFont typeface="Arial"/>
              <a:buChar char="•"/>
            </a:pPr>
            <a:endParaRPr lang="en-US" sz="1400" b="0" dirty="0">
              <a:latin typeface="Century Gothic"/>
              <a:cs typeface="Calibri"/>
            </a:endParaRPr>
          </a:p>
          <a:p>
            <a:pPr marL="857250" lvl="1" indent="-171450">
              <a:buFont typeface="Courier New"/>
              <a:buChar char="o"/>
            </a:pPr>
            <a:endParaRPr lang="en-US" sz="1400" dirty="0">
              <a:latin typeface="Calibri" panose="020F0502020204030204"/>
              <a:cs typeface="Calibri" panose="020F0502020204030204"/>
            </a:endParaRPr>
          </a:p>
          <a:p>
            <a:pPr marL="171450" indent="-171450">
              <a:buFont typeface="Arial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83915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Editorialstage xmlns="5c7d88b2-bc5d-47d8-b067-5f30c82b40fb" xsi:nil="true"/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11BFCA7-858B-4FC4-A284-9B397C70E6E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144276C-AB2C-4E50-88E4-6420EA67461C}">
  <ds:schemaRefs>
    <ds:schemaRef ds:uri="http://purl.org/dc/dcmitype/"/>
    <ds:schemaRef ds:uri="9e3c562f-56b0-4bc9-96c8-d04b09868558"/>
    <ds:schemaRef ds:uri="http://purl.org/dc/elements/1.1/"/>
    <ds:schemaRef ds:uri="http://purl.org/dc/terms/"/>
    <ds:schemaRef ds:uri="http://schemas.microsoft.com/office/2006/metadata/properties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5c7d88b2-bc5d-47d8-b067-5f30c82b40fb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066A5830-1C27-4083-910A-38FAEACD896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555</Words>
  <Application>Microsoft Office PowerPoint</Application>
  <PresentationFormat>Widescreen</PresentationFormat>
  <Paragraphs>60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Aptos</vt:lpstr>
      <vt:lpstr>Arial</vt:lpstr>
      <vt:lpstr>Calibri</vt:lpstr>
      <vt:lpstr>Calibri Light</vt:lpstr>
      <vt:lpstr>Century Gothic</vt:lpstr>
      <vt:lpstr>Courier New</vt:lpstr>
      <vt:lpstr>Office Theme</vt:lpstr>
      <vt:lpstr>14–16 oed</vt:lpstr>
      <vt:lpstr>Y dasg</vt:lpstr>
      <vt:lpstr>Beth mae angen i’r cyflwynydd newyddion ei wneud</vt:lpstr>
      <vt:lpstr>Beth mae angen i’r gohebydd ei wneud</vt:lpstr>
      <vt:lpstr>Beth mae angen i’r gwyddonydd ei wneud</vt:lpstr>
      <vt:lpstr>Sut beth yw cyflwyniad newyddion da?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Structure and bonding reading comprehension student slides CYM</dc:title>
  <dc:creator>RoyalSocietyofChemistry@royalsocietychemistry.onmicrosoft.com</dc:creator>
  <cp:keywords>reading comprehension; active reading; structure and bonding; presentation skills; science communication; speaking and listening</cp:keywords>
  <dc:description>From rsc.li/4tLllxT, teacher notes with answers, student sheet, extention activity script template also available</dc:description>
  <cp:lastModifiedBy>Hannah Griffiths</cp:lastModifiedBy>
  <cp:revision>3</cp:revision>
  <dcterms:created xsi:type="dcterms:W3CDTF">2025-02-11T10:23:56Z</dcterms:created>
  <dcterms:modified xsi:type="dcterms:W3CDTF">2026-06-17T10:45:14Z</dcterms:modified>
  <cp:category>Available from https://rsc.li/4tLllxT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0x010100E45D359969893149933A4D4A74E189F8</vt:lpwstr>
  </property>
</Properties>
</file>