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7"/>
  </p:notesMasterIdLst>
  <p:sldIdLst>
    <p:sldId id="284" r:id="rId5"/>
    <p:sldId id="287" r:id="rId6"/>
    <p:sldId id="355" r:id="rId7"/>
    <p:sldId id="361" r:id="rId8"/>
    <p:sldId id="362" r:id="rId9"/>
    <p:sldId id="364" r:id="rId10"/>
    <p:sldId id="365" r:id="rId11"/>
    <p:sldId id="372" r:id="rId12"/>
    <p:sldId id="371" r:id="rId13"/>
    <p:sldId id="370" r:id="rId14"/>
    <p:sldId id="369" r:id="rId15"/>
    <p:sldId id="373"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Contents" id="{89B51693-B179-4B3F-BD42-9805B00D7F44}">
          <p14:sldIdLst>
            <p14:sldId id="284"/>
            <p14:sldId id="287"/>
          </p14:sldIdLst>
        </p14:section>
        <p14:section name="Reactants and products" id="{9FD4FF34-932F-4C1B-801E-2BA172727AF3}">
          <p14:sldIdLst>
            <p14:sldId id="355"/>
            <p14:sldId id="361"/>
            <p14:sldId id="362"/>
            <p14:sldId id="364"/>
          </p14:sldIdLst>
        </p14:section>
        <p14:section name="Representing chemical reactions" id="{3DEE9D7B-B666-4021-BE5D-7A6AB1F001CE}">
          <p14:sldIdLst>
            <p14:sldId id="365"/>
            <p14:sldId id="372"/>
            <p14:sldId id="371"/>
            <p14:sldId id="370"/>
            <p14:sldId id="369"/>
            <p14:sldId id="373"/>
          </p14:sldIdLst>
        </p14:section>
      </p14:sectionLst>
    </p:ex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 id="{8C8F0C04-F325-036D-BB4A-5B038ED85504}" name="Laura Conkerton" initials="LC" userId="S::Laura@ConkertonEd.onmicrosoft.com::0c17c41c-5897-4fa1-8b6d-99ed81d91583" providerId="AD"/>
  <p188:author id="{6AFCBE25-129D-71BD-2520-C70EFDD5EC17}" name="Katie Haylor" initials="KH" userId="S::HaylorK@rsc.org::79d54f7f-ffc1-4b04-bab6-1092a29c2844" providerId="AD"/>
  <p188:author id="{D2371552-BB1A-7295-3334-3FDD11079F0D}" name="Emily Kelly" initials="EK" userId="S::kellye@rsc.org::129b2903-a77d-4011-b626-fdf346dce13b" providerId="AD"/>
  <p188:author id="{A2C96F82-BDB2-8AAD-6866-CE2FC57B15A1}" name="Hannah Sycamore" initials="HS" userId="S::SycamoreH@rsc.org::b4770bae-8292-4e0f-8212-963b4c6b3ded" providerId="AD"/>
  <p188:author id="{D2819F89-D87D-49B0-16C9-8C350766A297}" name="Chloe Francis" initials="CF" userId="S::cfranci4@ed.ac.uk::8d3b53a6-a100-4271-bebc-67aacbe99af3" providerId="AD"/>
  <p188:author id="{4ABE0490-048B-22EF-1BC1-1CF64EC4D232}" name="Jo Pugh" initials="JP" userId="1187eaa31d8c3d2c" providerId="Windows Live"/>
  <p188:author id="{5F1CC0B0-84E0-BD6A-D99C-C314168B48E6}" name="Juliet Kennard" initials="JK" userId="S::kennardj@rsc.org::171ce03e-ecb9-44f8-bcbb-a85643c4c66a" providerId="AD"/>
  <p188:author id="{0642D9E0-4AB5-1527-D585-585AF472C4D7}" name="Katie Haylor" initials="KH" userId="S::haylork@rsc.org::79d54f7f-ffc1-4b04-bab6-1092a29c2844" providerId="AD"/>
  <p188:author id="{C74B60E9-655C-E89A-6316-3841AD519658}" name="Juliet Kennard" initials="JK" userId="S::KennardJ@rsc.org::171ce03e-ecb9-44f8-bcbb-a85643c4c66a" providerId="AD"/>
  <p188:author id="{C36308F0-51AC-5142-7DAC-24FF2205701D}" name="Chloe Francis" initials="CF" userId="0e03794e4d89e062" providerId="Windows Live"/>
  <p188:author id="{62D8FEFE-A14C-226C-6982-83ABA77395D4}" name="Emily Kelly" initials="EK" userId="S::KellyE@rsc.org::129b2903-a77d-4011-b626-fdf346dce13b"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5D727"/>
    <a:srgbClr val="006F62"/>
    <a:srgbClr val="C8102E"/>
    <a:srgbClr val="E6F1EF"/>
    <a:srgbClr val="F2F8EE"/>
    <a:srgbClr val="EDF6F9"/>
    <a:srgbClr val="48A9C5"/>
    <a:srgbClr val="FAE7EA"/>
    <a:srgbClr val="F7DBE0"/>
    <a:srgbClr val="F4CFD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437F407-EFAF-4826-95F0-A6CC153BFBA5}" v="2" dt="2026-02-26T07:23:03.975"/>
    <p1510:client id="{D7CD1849-E172-4AF3-9F6F-89C68A805343}" v="292" dt="2026-02-25T22:16:48.24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1" d="100"/>
          <a:sy n="101" d="100"/>
        </p:scale>
        <p:origin x="876"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liet Kennard" userId="171ce03e-ecb9-44f8-bcbb-a85643c4c66a" providerId="ADAL" clId="{B465C642-4312-474E-AB32-4E0013FDAC90}"/>
    <pc:docChg chg="custSel addSld modSld">
      <pc:chgData name="Juliet Kennard" userId="171ce03e-ecb9-44f8-bcbb-a85643c4c66a" providerId="ADAL" clId="{B465C642-4312-474E-AB32-4E0013FDAC90}" dt="2026-02-26T07:23:03.971" v="32"/>
      <pc:docMkLst>
        <pc:docMk/>
      </pc:docMkLst>
      <pc:sldChg chg="modNotesTx">
        <pc:chgData name="Juliet Kennard" userId="171ce03e-ecb9-44f8-bcbb-a85643c4c66a" providerId="ADAL" clId="{B465C642-4312-474E-AB32-4E0013FDAC90}" dt="2026-02-25T22:27:46.487" v="31" actId="20577"/>
        <pc:sldMkLst>
          <pc:docMk/>
          <pc:sldMk cId="3218277167" sldId="369"/>
        </pc:sldMkLst>
      </pc:sldChg>
      <pc:sldChg chg="add">
        <pc:chgData name="Juliet Kennard" userId="171ce03e-ecb9-44f8-bcbb-a85643c4c66a" providerId="ADAL" clId="{B465C642-4312-474E-AB32-4E0013FDAC90}" dt="2026-02-26T07:23:03.971" v="32"/>
        <pc:sldMkLst>
          <pc:docMk/>
          <pc:sldMk cId="626156979" sldId="373"/>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C4EBAEC-C379-417E-AD3B-5E7EC4BAF6AE}" type="datetimeFigureOut">
              <a:rPr lang="en-GB" smtClean="0"/>
              <a:t>26/02/2026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7B7C77-D702-41FD-9A46-AEEE417AA70C}" type="slidenum">
              <a:rPr lang="en-GB" smtClean="0"/>
              <a:t>‹#›</a:t>
            </a:fld>
            <a:endParaRPr lang="en-GB"/>
          </a:p>
        </p:txBody>
      </p:sp>
    </p:spTree>
    <p:extLst>
      <p:ext uri="{BB962C8B-B14F-4D97-AF65-F5344CB8AC3E}">
        <p14:creationId xmlns:p14="http://schemas.microsoft.com/office/powerpoint/2010/main" val="13043511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A7B7C77-D702-41FD-9A46-AEEE417AA70C}" type="slidenum">
              <a:rPr lang="en-GB" smtClean="0"/>
              <a:t>9</a:t>
            </a:fld>
            <a:endParaRPr lang="en-GB"/>
          </a:p>
        </p:txBody>
      </p:sp>
    </p:spTree>
    <p:extLst>
      <p:ext uri="{BB962C8B-B14F-4D97-AF65-F5344CB8AC3E}">
        <p14:creationId xmlns:p14="http://schemas.microsoft.com/office/powerpoint/2010/main" val="7029487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 © Science Photo Library</a:t>
            </a:r>
          </a:p>
        </p:txBody>
      </p:sp>
      <p:sp>
        <p:nvSpPr>
          <p:cNvPr id="4" name="Slide Number Placeholder 3"/>
          <p:cNvSpPr>
            <a:spLocks noGrp="1"/>
          </p:cNvSpPr>
          <p:nvPr>
            <p:ph type="sldNum" sz="quarter" idx="5"/>
          </p:nvPr>
        </p:nvSpPr>
        <p:spPr/>
        <p:txBody>
          <a:bodyPr/>
          <a:lstStyle/>
          <a:p>
            <a:fld id="{BA7B7C77-D702-41FD-9A46-AEEE417AA70C}" type="slidenum">
              <a:rPr lang="en-GB" smtClean="0"/>
              <a:t>11</a:t>
            </a:fld>
            <a:endParaRPr lang="en-GB"/>
          </a:p>
        </p:txBody>
      </p:sp>
    </p:spTree>
    <p:extLst>
      <p:ext uri="{BB962C8B-B14F-4D97-AF65-F5344CB8AC3E}">
        <p14:creationId xmlns:p14="http://schemas.microsoft.com/office/powerpoint/2010/main" val="2606340035"/>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hyperlink" Target="https://rsc.li/" TargetMode="External"/></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hyperlink" Target="https://rsc.li/" TargetMode="Externa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xml"/><Relationship Id="rId4" Type="http://schemas.openxmlformats.org/officeDocument/2006/relationships/image" Target="../media/image13.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1-14 years Title, single line, generic photo">
    <p:spTree>
      <p:nvGrpSpPr>
        <p:cNvPr id="1" name=""/>
        <p:cNvGrpSpPr/>
        <p:nvPr/>
      </p:nvGrpSpPr>
      <p:grpSpPr>
        <a:xfrm>
          <a:off x="0" y="0"/>
          <a:ext cx="0" cy="0"/>
          <a:chOff x="0" y="0"/>
          <a:chExt cx="0" cy="0"/>
        </a:xfrm>
      </p:grpSpPr>
      <p:grpSp>
        <p:nvGrpSpPr>
          <p:cNvPr id="43" name="Group 42">
            <a:extLst>
              <a:ext uri="{FF2B5EF4-FFF2-40B4-BE49-F238E27FC236}">
                <a16:creationId xmlns:a16="http://schemas.microsoft.com/office/drawing/2014/main" id="{F5168C22-13C5-5042-B68D-D5810F149BD4}"/>
              </a:ext>
            </a:extLst>
          </p:cNvPr>
          <p:cNvGrpSpPr/>
          <p:nvPr userDrawn="1"/>
        </p:nvGrpSpPr>
        <p:grpSpPr>
          <a:xfrm>
            <a:off x="0" y="0"/>
            <a:ext cx="12196800" cy="6858000"/>
            <a:chOff x="0" y="0"/>
            <a:chExt cx="12196800" cy="6858000"/>
          </a:xfrm>
        </p:grpSpPr>
        <p:pic>
          <p:nvPicPr>
            <p:cNvPr id="16" name="Picture 15">
              <a:extLst>
                <a:ext uri="{FF2B5EF4-FFF2-40B4-BE49-F238E27FC236}">
                  <a16:creationId xmlns:a16="http://schemas.microsoft.com/office/drawing/2014/main" id="{01348E18-6A0F-0842-92AA-634472BB458F}"/>
                </a:ext>
              </a:extLst>
            </p:cNvPr>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6800" cy="6858000"/>
            </a:xfrm>
            <a:prstGeom prst="rect">
              <a:avLst/>
            </a:prstGeom>
          </p:spPr>
        </p:pic>
        <p:pic>
          <p:nvPicPr>
            <p:cNvPr id="42" name="Picture 41">
              <a:extLst>
                <a:ext uri="{FF2B5EF4-FFF2-40B4-BE49-F238E27FC236}">
                  <a16:creationId xmlns:a16="http://schemas.microsoft.com/office/drawing/2014/main" id="{7D0D226C-0904-EC4D-9B16-19AD25079747}"/>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06038" y="0"/>
              <a:ext cx="6855236" cy="6858000"/>
            </a:xfrm>
            <a:prstGeom prst="rect">
              <a:avLst/>
            </a:prstGeom>
          </p:spPr>
        </p:pic>
      </p:grpSp>
      <p:grpSp>
        <p:nvGrpSpPr>
          <p:cNvPr id="98" name="Group 97">
            <a:extLst>
              <a:ext uri="{FF2B5EF4-FFF2-40B4-BE49-F238E27FC236}">
                <a16:creationId xmlns:a16="http://schemas.microsoft.com/office/drawing/2014/main" id="{D1166B66-EF9F-7F44-B3D5-0039E00DA134}"/>
              </a:ext>
            </a:extLst>
          </p:cNvPr>
          <p:cNvGrpSpPr/>
          <p:nvPr userDrawn="1"/>
        </p:nvGrpSpPr>
        <p:grpSpPr>
          <a:xfrm>
            <a:off x="0" y="-1670"/>
            <a:ext cx="7622497" cy="6859670"/>
            <a:chOff x="0" y="-1670"/>
            <a:chExt cx="7622497" cy="6859670"/>
          </a:xfrm>
        </p:grpSpPr>
        <p:pic>
          <p:nvPicPr>
            <p:cNvPr id="84" name="Picture 83">
              <a:extLst>
                <a:ext uri="{FF2B5EF4-FFF2-40B4-BE49-F238E27FC236}">
                  <a16:creationId xmlns:a16="http://schemas.microsoft.com/office/drawing/2014/main" id="{F1E65715-C07C-5A49-8AE3-55777E91145F}"/>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86" name="Picture 85">
              <a:extLst>
                <a:ext uri="{FF2B5EF4-FFF2-40B4-BE49-F238E27FC236}">
                  <a16:creationId xmlns:a16="http://schemas.microsoft.com/office/drawing/2014/main" id="{2A1E57C7-F139-AD4D-BA28-4F7521ED0599}"/>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383422" y="-1670"/>
              <a:ext cx="4239075" cy="6858000"/>
            </a:xfrm>
            <a:prstGeom prst="rect">
              <a:avLst/>
            </a:prstGeom>
          </p:spPr>
        </p:pic>
        <p:pic>
          <p:nvPicPr>
            <p:cNvPr id="96" name="Picture 95">
              <a:extLst>
                <a:ext uri="{FF2B5EF4-FFF2-40B4-BE49-F238E27FC236}">
                  <a16:creationId xmlns:a16="http://schemas.microsoft.com/office/drawing/2014/main" id="{6CC0A54E-2863-3942-914D-4D2B8FFDF4BF}"/>
                </a:ext>
              </a:extLst>
            </p:cNvPr>
            <p:cNvPicPr>
              <a:picLocks noChangeAspect="1"/>
            </p:cNvPicPr>
            <p:nvPr userDrawn="1"/>
          </p:nvPicPr>
          <p:blipFill>
            <a:blip r:embed="rId6" cstate="print">
              <a:alphaModFix amt="75000"/>
              <a:extLst>
                <a:ext uri="{28A0092B-C50C-407E-A947-70E740481C1C}">
                  <a14:useLocalDpi xmlns:a14="http://schemas.microsoft.com/office/drawing/2010/main"/>
                </a:ext>
              </a:extLst>
            </a:blip>
            <a:stretch>
              <a:fillRect/>
            </a:stretch>
          </p:blipFill>
          <p:spPr>
            <a:xfrm>
              <a:off x="4023211" y="0"/>
              <a:ext cx="3599286" cy="2832100"/>
            </a:xfrm>
            <a:prstGeom prst="rect">
              <a:avLst/>
            </a:prstGeom>
          </p:spPr>
        </p:pic>
      </p:grpSp>
      <p:sp>
        <p:nvSpPr>
          <p:cNvPr id="2" name="Title 1">
            <a:extLst>
              <a:ext uri="{FF2B5EF4-FFF2-40B4-BE49-F238E27FC236}">
                <a16:creationId xmlns:a16="http://schemas.microsoft.com/office/drawing/2014/main" id="{BB8CB521-08A1-6042-8AA6-46C1C137B9E2}"/>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a:t>11–14 years</a:t>
            </a:r>
            <a:endParaRPr lang="en-US"/>
          </a:p>
        </p:txBody>
      </p:sp>
      <p:sp>
        <p:nvSpPr>
          <p:cNvPr id="3" name="Subtitle 2">
            <a:extLst>
              <a:ext uri="{FF2B5EF4-FFF2-40B4-BE49-F238E27FC236}">
                <a16:creationId xmlns:a16="http://schemas.microsoft.com/office/drawing/2014/main" id="{C274CC80-688D-714B-9546-CAC5C231FAE5}"/>
              </a:ext>
            </a:extLst>
          </p:cNvPr>
          <p:cNvSpPr>
            <a:spLocks noGrp="1"/>
          </p:cNvSpPr>
          <p:nvPr>
            <p:ph type="subTitle" idx="1" hasCustomPrompt="1"/>
          </p:nvPr>
        </p:nvSpPr>
        <p:spPr>
          <a:xfrm>
            <a:off x="540000" y="1980000"/>
            <a:ext cx="5220000" cy="713843"/>
          </a:xfrm>
        </p:spPr>
        <p:txBody>
          <a:bodyPr lIns="0" tIns="0" rIns="0" bIns="0">
            <a:noAutofit/>
          </a:bodyPr>
          <a:lstStyle>
            <a:lvl1pPr marL="0" indent="0" algn="l">
              <a:spcBef>
                <a:spcPts val="0"/>
              </a:spcBef>
              <a:buNone/>
              <a:defRPr sz="5000" b="1" i="0">
                <a:solidFill>
                  <a:srgbClr val="006F62"/>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Single line title</a:t>
            </a:r>
            <a:endParaRPr lang="en-US"/>
          </a:p>
        </p:txBody>
      </p:sp>
      <p:pic>
        <p:nvPicPr>
          <p:cNvPr id="7" name="Picture 6">
            <a:extLst>
              <a:ext uri="{FF2B5EF4-FFF2-40B4-BE49-F238E27FC236}">
                <a16:creationId xmlns:a16="http://schemas.microsoft.com/office/drawing/2014/main" id="{320B49D5-F310-A340-BF5B-AB0D4EB1E384}"/>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38" name="Picture 37">
            <a:extLst>
              <a:ext uri="{FF2B5EF4-FFF2-40B4-BE49-F238E27FC236}">
                <a16:creationId xmlns:a16="http://schemas.microsoft.com/office/drawing/2014/main" id="{14E3DA79-FDC9-7F4B-9277-8C9EB9346AD6}"/>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12269370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1-14 years Title, double line, content photo">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A411C634-342E-F545-A3E0-966E94C8989E}"/>
              </a:ext>
            </a:extLst>
          </p:cNvPr>
          <p:cNvGrpSpPr/>
          <p:nvPr userDrawn="1"/>
        </p:nvGrpSpPr>
        <p:grpSpPr>
          <a:xfrm>
            <a:off x="0" y="-830"/>
            <a:ext cx="12196800" cy="6858000"/>
            <a:chOff x="0" y="0"/>
            <a:chExt cx="12196800" cy="6858000"/>
          </a:xfrm>
        </p:grpSpPr>
        <p:pic>
          <p:nvPicPr>
            <p:cNvPr id="13" name="Picture 12">
              <a:extLst>
                <a:ext uri="{FF2B5EF4-FFF2-40B4-BE49-F238E27FC236}">
                  <a16:creationId xmlns:a16="http://schemas.microsoft.com/office/drawing/2014/main" id="{F29614DA-6B90-DA48-8139-C28306C4EEAE}"/>
                </a:ext>
              </a:extLst>
            </p:cNvPr>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6800" cy="6858000"/>
            </a:xfrm>
            <a:prstGeom prst="rect">
              <a:avLst/>
            </a:prstGeom>
          </p:spPr>
        </p:pic>
        <p:pic>
          <p:nvPicPr>
            <p:cNvPr id="14" name="Picture 13">
              <a:extLst>
                <a:ext uri="{FF2B5EF4-FFF2-40B4-BE49-F238E27FC236}">
                  <a16:creationId xmlns:a16="http://schemas.microsoft.com/office/drawing/2014/main" id="{E83805CC-C213-4B4C-85F7-4F680A3803D0}"/>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06038" y="0"/>
              <a:ext cx="6855236" cy="6858000"/>
            </a:xfrm>
            <a:prstGeom prst="rect">
              <a:avLst/>
            </a:prstGeom>
          </p:spPr>
        </p:pic>
      </p:grpSp>
      <p:grpSp>
        <p:nvGrpSpPr>
          <p:cNvPr id="15" name="Group 14">
            <a:extLst>
              <a:ext uri="{FF2B5EF4-FFF2-40B4-BE49-F238E27FC236}">
                <a16:creationId xmlns:a16="http://schemas.microsoft.com/office/drawing/2014/main" id="{33C7BD55-048E-5B42-AB50-9C11D4877717}"/>
              </a:ext>
            </a:extLst>
          </p:cNvPr>
          <p:cNvGrpSpPr/>
          <p:nvPr userDrawn="1"/>
        </p:nvGrpSpPr>
        <p:grpSpPr>
          <a:xfrm>
            <a:off x="0" y="-1670"/>
            <a:ext cx="7622497" cy="6859670"/>
            <a:chOff x="0" y="-1670"/>
            <a:chExt cx="7622497" cy="6859670"/>
          </a:xfrm>
        </p:grpSpPr>
        <p:pic>
          <p:nvPicPr>
            <p:cNvPr id="16" name="Picture 15">
              <a:extLst>
                <a:ext uri="{FF2B5EF4-FFF2-40B4-BE49-F238E27FC236}">
                  <a16:creationId xmlns:a16="http://schemas.microsoft.com/office/drawing/2014/main" id="{B65C8396-5F45-5649-8B5F-3139EE072DC3}"/>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23" name="Picture 22">
              <a:extLst>
                <a:ext uri="{FF2B5EF4-FFF2-40B4-BE49-F238E27FC236}">
                  <a16:creationId xmlns:a16="http://schemas.microsoft.com/office/drawing/2014/main" id="{5213ADDD-C006-594E-8C60-820DE61636A5}"/>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383422" y="-1670"/>
              <a:ext cx="4239075" cy="6858000"/>
            </a:xfrm>
            <a:prstGeom prst="rect">
              <a:avLst/>
            </a:prstGeom>
          </p:spPr>
        </p:pic>
        <p:pic>
          <p:nvPicPr>
            <p:cNvPr id="24" name="Picture 23">
              <a:extLst>
                <a:ext uri="{FF2B5EF4-FFF2-40B4-BE49-F238E27FC236}">
                  <a16:creationId xmlns:a16="http://schemas.microsoft.com/office/drawing/2014/main" id="{026E7407-F898-5142-88BB-7D8A2BEEAE05}"/>
                </a:ext>
              </a:extLst>
            </p:cNvPr>
            <p:cNvPicPr>
              <a:picLocks noChangeAspect="1"/>
            </p:cNvPicPr>
            <p:nvPr userDrawn="1"/>
          </p:nvPicPr>
          <p:blipFill>
            <a:blip r:embed="rId6" cstate="print">
              <a:alphaModFix amt="75000"/>
              <a:extLst>
                <a:ext uri="{28A0092B-C50C-407E-A947-70E740481C1C}">
                  <a14:useLocalDpi xmlns:a14="http://schemas.microsoft.com/office/drawing/2010/main"/>
                </a:ext>
              </a:extLst>
            </a:blip>
            <a:stretch>
              <a:fillRect/>
            </a:stretch>
          </p:blipFill>
          <p:spPr>
            <a:xfrm>
              <a:off x="4023211" y="0"/>
              <a:ext cx="3599286" cy="2832100"/>
            </a:xfrm>
            <a:prstGeom prst="rect">
              <a:avLst/>
            </a:prstGeom>
          </p:spPr>
        </p:pic>
      </p:grpSp>
      <p:sp>
        <p:nvSpPr>
          <p:cNvPr id="25" name="Title 1">
            <a:extLst>
              <a:ext uri="{FF2B5EF4-FFF2-40B4-BE49-F238E27FC236}">
                <a16:creationId xmlns:a16="http://schemas.microsoft.com/office/drawing/2014/main" id="{0197BF56-5D37-7C46-9B8F-1EC239150133}"/>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a:t>11–14 years</a:t>
            </a:r>
            <a:endParaRPr lang="en-US"/>
          </a:p>
        </p:txBody>
      </p:sp>
      <p:sp>
        <p:nvSpPr>
          <p:cNvPr id="26" name="Subtitle 2">
            <a:extLst>
              <a:ext uri="{FF2B5EF4-FFF2-40B4-BE49-F238E27FC236}">
                <a16:creationId xmlns:a16="http://schemas.microsoft.com/office/drawing/2014/main" id="{AA51607E-49B0-7845-BF9B-B79131425320}"/>
              </a:ext>
            </a:extLst>
          </p:cNvPr>
          <p:cNvSpPr>
            <a:spLocks noGrp="1"/>
          </p:cNvSpPr>
          <p:nvPr>
            <p:ph type="subTitle" idx="1" hasCustomPrompt="1"/>
          </p:nvPr>
        </p:nvSpPr>
        <p:spPr>
          <a:xfrm>
            <a:off x="540000" y="1980000"/>
            <a:ext cx="5220000" cy="1652200"/>
          </a:xfrm>
        </p:spPr>
        <p:txBody>
          <a:bodyPr lIns="0" tIns="0" rIns="0" bIns="0">
            <a:noAutofit/>
          </a:bodyPr>
          <a:lstStyle>
            <a:lvl1pPr marL="0" indent="0" algn="l">
              <a:spcBef>
                <a:spcPts val="0"/>
              </a:spcBef>
              <a:buNone/>
              <a:defRPr sz="5000" b="1" i="0">
                <a:solidFill>
                  <a:srgbClr val="006F62"/>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Double line title with turnover</a:t>
            </a:r>
            <a:endParaRPr lang="en-US"/>
          </a:p>
        </p:txBody>
      </p:sp>
      <p:pic>
        <p:nvPicPr>
          <p:cNvPr id="27" name="Picture 26">
            <a:extLst>
              <a:ext uri="{FF2B5EF4-FFF2-40B4-BE49-F238E27FC236}">
                <a16:creationId xmlns:a16="http://schemas.microsoft.com/office/drawing/2014/main" id="{07D73AB0-DEF7-4046-847B-A28ADD104FA2}"/>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28" name="Picture 27">
            <a:extLst>
              <a:ext uri="{FF2B5EF4-FFF2-40B4-BE49-F238E27FC236}">
                <a16:creationId xmlns:a16="http://schemas.microsoft.com/office/drawing/2014/main" id="{1D2D02F5-2384-7B49-A386-3ED4975FF971}"/>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
        <p:nvSpPr>
          <p:cNvPr id="17" name="Title 1">
            <a:extLst>
              <a:ext uri="{FF2B5EF4-FFF2-40B4-BE49-F238E27FC236}">
                <a16:creationId xmlns:a16="http://schemas.microsoft.com/office/drawing/2014/main" id="{7854A24E-0016-C74A-86CC-C558B7FBB5DF}"/>
              </a:ext>
            </a:extLst>
          </p:cNvPr>
          <p:cNvSpPr txBox="1">
            <a:spLocks/>
          </p:cNvSpPr>
          <p:nvPr userDrawn="1"/>
        </p:nvSpPr>
        <p:spPr>
          <a:xfrm>
            <a:off x="9449999" y="5850000"/>
            <a:ext cx="2470451" cy="336777"/>
          </a:xfrm>
          <a:prstGeom prst="rect">
            <a:avLst/>
          </a:prstGeom>
        </p:spPr>
        <p:txBody>
          <a:bodyPr vert="horz" lIns="0" tIns="0" rIns="0" bIns="0" rtlCol="0" anchor="b" anchorCtr="0">
            <a:normAutofit fontScale="92500"/>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u="none" kern="1200">
                <a:solidFill>
                  <a:schemeClr val="bg1"/>
                </a:solidFill>
                <a:effectLst/>
                <a:latin typeface="Century Gothic" panose="020B0502020202020204" pitchFamily="34" charset="0"/>
                <a:ea typeface="+mj-ea"/>
                <a:cs typeface="+mj-cs"/>
                <a:hlinkClick r:id="rId9">
                  <a:extLst>
                    <a:ext uri="{A12FA001-AC4F-418D-AE19-62706E023703}">
                      <ahyp:hlinkClr xmlns:ahyp="http://schemas.microsoft.com/office/drawing/2018/hyperlinkcolor" val="tx"/>
                    </a:ext>
                  </a:extLst>
                </a:hlinkClick>
              </a:rPr>
              <a:t>https://rsc.li/</a:t>
            </a:r>
            <a:r>
              <a:rPr lang="en-GB" sz="1600" b="1" i="0" u="none" kern="1200">
                <a:solidFill>
                  <a:schemeClr val="bg1"/>
                </a:solidFill>
                <a:effectLst/>
                <a:latin typeface="Century Gothic" panose="020B0502020202020204" pitchFamily="34" charset="0"/>
                <a:ea typeface="+mj-ea"/>
                <a:cs typeface="+mj-cs"/>
              </a:rPr>
              <a:t>wheelbarrow</a:t>
            </a:r>
            <a:endParaRPr lang="en-US" sz="1600" u="none">
              <a:solidFill>
                <a:schemeClr val="bg1"/>
              </a:solidFill>
            </a:endParaRPr>
          </a:p>
        </p:txBody>
      </p:sp>
    </p:spTree>
    <p:extLst>
      <p:ext uri="{BB962C8B-B14F-4D97-AF65-F5344CB8AC3E}">
        <p14:creationId xmlns:p14="http://schemas.microsoft.com/office/powerpoint/2010/main" val="25572624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1-14 years Title, triple line, no photo">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C3214C2A-CA33-A842-888E-B812F12CF807}"/>
              </a:ext>
            </a:extLst>
          </p:cNvPr>
          <p:cNvGrpSpPr/>
          <p:nvPr userDrawn="1"/>
        </p:nvGrpSpPr>
        <p:grpSpPr>
          <a:xfrm>
            <a:off x="0" y="0"/>
            <a:ext cx="12196800" cy="6858000"/>
            <a:chOff x="0" y="0"/>
            <a:chExt cx="12196800" cy="6858000"/>
          </a:xfrm>
        </p:grpSpPr>
        <p:pic>
          <p:nvPicPr>
            <p:cNvPr id="7" name="Picture 6">
              <a:extLst>
                <a:ext uri="{FF2B5EF4-FFF2-40B4-BE49-F238E27FC236}">
                  <a16:creationId xmlns:a16="http://schemas.microsoft.com/office/drawing/2014/main" id="{4327CC39-9374-7A48-B80F-E35EE9CF0B37}"/>
                </a:ext>
              </a:extLst>
            </p:cNvPr>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6800" cy="6858000"/>
            </a:xfrm>
            <a:prstGeom prst="rect">
              <a:avLst/>
            </a:prstGeom>
          </p:spPr>
        </p:pic>
        <p:pic>
          <p:nvPicPr>
            <p:cNvPr id="8" name="Picture 7">
              <a:extLst>
                <a:ext uri="{FF2B5EF4-FFF2-40B4-BE49-F238E27FC236}">
                  <a16:creationId xmlns:a16="http://schemas.microsoft.com/office/drawing/2014/main" id="{66772C03-ED45-D342-93E9-6EBA673FF738}"/>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06038" y="0"/>
              <a:ext cx="6855236" cy="6858000"/>
            </a:xfrm>
            <a:prstGeom prst="rect">
              <a:avLst/>
            </a:prstGeom>
          </p:spPr>
        </p:pic>
      </p:grpSp>
      <p:grpSp>
        <p:nvGrpSpPr>
          <p:cNvPr id="9" name="Group 8">
            <a:extLst>
              <a:ext uri="{FF2B5EF4-FFF2-40B4-BE49-F238E27FC236}">
                <a16:creationId xmlns:a16="http://schemas.microsoft.com/office/drawing/2014/main" id="{32422E4D-C8B1-F447-93AA-3FD97F2A6C7C}"/>
              </a:ext>
            </a:extLst>
          </p:cNvPr>
          <p:cNvGrpSpPr/>
          <p:nvPr userDrawn="1"/>
        </p:nvGrpSpPr>
        <p:grpSpPr>
          <a:xfrm>
            <a:off x="0" y="-1670"/>
            <a:ext cx="7622497" cy="6859670"/>
            <a:chOff x="0" y="-1670"/>
            <a:chExt cx="7622497" cy="6859670"/>
          </a:xfrm>
        </p:grpSpPr>
        <p:pic>
          <p:nvPicPr>
            <p:cNvPr id="10" name="Picture 9">
              <a:extLst>
                <a:ext uri="{FF2B5EF4-FFF2-40B4-BE49-F238E27FC236}">
                  <a16:creationId xmlns:a16="http://schemas.microsoft.com/office/drawing/2014/main" id="{1D282529-8467-4F47-ADC0-2356B7041C81}"/>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11" name="Picture 10">
              <a:extLst>
                <a:ext uri="{FF2B5EF4-FFF2-40B4-BE49-F238E27FC236}">
                  <a16:creationId xmlns:a16="http://schemas.microsoft.com/office/drawing/2014/main" id="{6F51DED8-6D16-3546-BB8A-1A86FBB8734D}"/>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383422" y="-1670"/>
              <a:ext cx="4239075" cy="6858000"/>
            </a:xfrm>
            <a:prstGeom prst="rect">
              <a:avLst/>
            </a:prstGeom>
          </p:spPr>
        </p:pic>
        <p:pic>
          <p:nvPicPr>
            <p:cNvPr id="12" name="Picture 11">
              <a:extLst>
                <a:ext uri="{FF2B5EF4-FFF2-40B4-BE49-F238E27FC236}">
                  <a16:creationId xmlns:a16="http://schemas.microsoft.com/office/drawing/2014/main" id="{D2202739-A959-9744-A152-EB3C529DE1BF}"/>
                </a:ext>
              </a:extLst>
            </p:cNvPr>
            <p:cNvPicPr>
              <a:picLocks noChangeAspect="1"/>
            </p:cNvPicPr>
            <p:nvPr userDrawn="1"/>
          </p:nvPicPr>
          <p:blipFill>
            <a:blip r:embed="rId6" cstate="print">
              <a:alphaModFix amt="75000"/>
              <a:extLst>
                <a:ext uri="{28A0092B-C50C-407E-A947-70E740481C1C}">
                  <a14:useLocalDpi xmlns:a14="http://schemas.microsoft.com/office/drawing/2010/main"/>
                </a:ext>
              </a:extLst>
            </a:blip>
            <a:stretch>
              <a:fillRect/>
            </a:stretch>
          </p:blipFill>
          <p:spPr>
            <a:xfrm>
              <a:off x="4023211" y="0"/>
              <a:ext cx="3599286" cy="2832100"/>
            </a:xfrm>
            <a:prstGeom prst="rect">
              <a:avLst/>
            </a:prstGeom>
          </p:spPr>
        </p:pic>
      </p:grpSp>
      <p:sp>
        <p:nvSpPr>
          <p:cNvPr id="13" name="Title 1">
            <a:extLst>
              <a:ext uri="{FF2B5EF4-FFF2-40B4-BE49-F238E27FC236}">
                <a16:creationId xmlns:a16="http://schemas.microsoft.com/office/drawing/2014/main" id="{2AE1447F-978F-5E49-B247-75A265105BE3}"/>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a:t>11–14 years</a:t>
            </a:r>
            <a:endParaRPr lang="en-US"/>
          </a:p>
        </p:txBody>
      </p:sp>
      <p:sp>
        <p:nvSpPr>
          <p:cNvPr id="14" name="Subtitle 2">
            <a:extLst>
              <a:ext uri="{FF2B5EF4-FFF2-40B4-BE49-F238E27FC236}">
                <a16:creationId xmlns:a16="http://schemas.microsoft.com/office/drawing/2014/main" id="{DFA8AA5F-D49E-F447-96D3-96799541904A}"/>
              </a:ext>
            </a:extLst>
          </p:cNvPr>
          <p:cNvSpPr>
            <a:spLocks noGrp="1"/>
          </p:cNvSpPr>
          <p:nvPr>
            <p:ph type="subTitle" idx="1" hasCustomPrompt="1"/>
          </p:nvPr>
        </p:nvSpPr>
        <p:spPr>
          <a:xfrm>
            <a:off x="540000" y="1979999"/>
            <a:ext cx="5220000" cy="2579677"/>
          </a:xfrm>
        </p:spPr>
        <p:txBody>
          <a:bodyPr lIns="0" tIns="0" rIns="0" bIns="0">
            <a:noAutofit/>
          </a:bodyPr>
          <a:lstStyle>
            <a:lvl1pPr marL="0" indent="0" algn="l">
              <a:spcBef>
                <a:spcPts val="0"/>
              </a:spcBef>
              <a:buNone/>
              <a:defRPr sz="5000" b="1" i="0">
                <a:solidFill>
                  <a:srgbClr val="006F62"/>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Triple line title with turnover on three lines</a:t>
            </a:r>
            <a:endParaRPr lang="en-US"/>
          </a:p>
        </p:txBody>
      </p:sp>
      <p:pic>
        <p:nvPicPr>
          <p:cNvPr id="15" name="Picture 14">
            <a:extLst>
              <a:ext uri="{FF2B5EF4-FFF2-40B4-BE49-F238E27FC236}">
                <a16:creationId xmlns:a16="http://schemas.microsoft.com/office/drawing/2014/main" id="{36F012F8-82AF-D84F-84FF-3F72B976A026}"/>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16" name="Picture 15">
            <a:extLst>
              <a:ext uri="{FF2B5EF4-FFF2-40B4-BE49-F238E27FC236}">
                <a16:creationId xmlns:a16="http://schemas.microsoft.com/office/drawing/2014/main" id="{A6E46DDE-04FF-0948-9D74-AAEC5E80044D}"/>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
        <p:nvSpPr>
          <p:cNvPr id="17" name="Title 1">
            <a:extLst>
              <a:ext uri="{FF2B5EF4-FFF2-40B4-BE49-F238E27FC236}">
                <a16:creationId xmlns:a16="http://schemas.microsoft.com/office/drawing/2014/main" id="{E5AB7EBB-737A-9540-BC73-AD8D595C8E34}"/>
              </a:ext>
            </a:extLst>
          </p:cNvPr>
          <p:cNvSpPr txBox="1">
            <a:spLocks/>
          </p:cNvSpPr>
          <p:nvPr userDrawn="1"/>
        </p:nvSpPr>
        <p:spPr>
          <a:xfrm>
            <a:off x="9449999" y="5850000"/>
            <a:ext cx="2603455"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u="none" kern="1200">
                <a:solidFill>
                  <a:schemeClr val="bg1"/>
                </a:solidFill>
                <a:effectLst/>
                <a:latin typeface="Century Gothic" panose="020B0502020202020204" pitchFamily="34" charset="0"/>
                <a:ea typeface="+mj-ea"/>
                <a:cs typeface="+mj-cs"/>
                <a:hlinkClick r:id="rId9">
                  <a:extLst>
                    <a:ext uri="{A12FA001-AC4F-418D-AE19-62706E023703}">
                      <ahyp:hlinkClr xmlns:ahyp="http://schemas.microsoft.com/office/drawing/2018/hyperlinkcolor" val="tx"/>
                    </a:ext>
                  </a:extLst>
                </a:hlinkClick>
              </a:rPr>
              <a:t>https://rsc.li/</a:t>
            </a:r>
            <a:r>
              <a:rPr lang="en-GB" sz="1600" b="1" i="0" u="none" kern="1200">
                <a:solidFill>
                  <a:schemeClr val="bg1"/>
                </a:solidFill>
                <a:effectLst/>
                <a:latin typeface="Century Gothic" panose="020B0502020202020204" pitchFamily="34" charset="0"/>
                <a:ea typeface="+mj-ea"/>
                <a:cs typeface="+mj-cs"/>
              </a:rPr>
              <a:t>wheelbarrow</a:t>
            </a:r>
            <a:endParaRPr lang="en-US" sz="1600" u="none">
              <a:solidFill>
                <a:schemeClr val="bg1"/>
              </a:solidFill>
            </a:endParaRPr>
          </a:p>
        </p:txBody>
      </p:sp>
    </p:spTree>
    <p:extLst>
      <p:ext uri="{BB962C8B-B14F-4D97-AF65-F5344CB8AC3E}">
        <p14:creationId xmlns:p14="http://schemas.microsoft.com/office/powerpoint/2010/main" val="41502965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1008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the text.</a:t>
            </a:r>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7" name="Vertical Title 1">
            <a:extLst>
              <a:ext uri="{FF2B5EF4-FFF2-40B4-BE49-F238E27FC236}">
                <a16:creationId xmlns:a16="http://schemas.microsoft.com/office/drawing/2014/main" id="{A91184F5-33EC-7208-FE1A-06C0CB089621}"/>
              </a:ext>
            </a:extLst>
          </p:cNvPr>
          <p:cNvSpPr txBox="1">
            <a:spLocks/>
          </p:cNvSpPr>
          <p:nvPr userDrawn="1"/>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2267021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bulleted lis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1067C70-ACA3-B14D-96A0-0D77B8CFC9DB}"/>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9" name="Title 1">
            <a:extLst>
              <a:ext uri="{FF2B5EF4-FFF2-40B4-BE49-F238E27FC236}">
                <a16:creationId xmlns:a16="http://schemas.microsoft.com/office/drawing/2014/main" id="{02CD3606-77CB-6E4D-9323-AB8EF1219EFD}"/>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
        <p:nvSpPr>
          <p:cNvPr id="11" name="Rectangle 10">
            <a:extLst>
              <a:ext uri="{FF2B5EF4-FFF2-40B4-BE49-F238E27FC236}">
                <a16:creationId xmlns:a16="http://schemas.microsoft.com/office/drawing/2014/main" id="{7E4FF0AC-E9DB-1248-A929-F5456D977C3B}"/>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18028020-C193-574C-845B-55DE20C710D8}"/>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4" name="Picture 13">
            <a:extLst>
              <a:ext uri="{FF2B5EF4-FFF2-40B4-BE49-F238E27FC236}">
                <a16:creationId xmlns:a16="http://schemas.microsoft.com/office/drawing/2014/main" id="{C18A1EB2-8DF8-6542-A7A9-0F3B0C8FD399}"/>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5" name="Content Placeholder 2">
            <a:extLst>
              <a:ext uri="{FF2B5EF4-FFF2-40B4-BE49-F238E27FC236}">
                <a16:creationId xmlns:a16="http://schemas.microsoft.com/office/drawing/2014/main" id="{BA650EB0-B31B-E84E-ABFC-1CF9FBE832D1}"/>
              </a:ext>
            </a:extLst>
          </p:cNvPr>
          <p:cNvSpPr>
            <a:spLocks noGrp="1"/>
          </p:cNvSpPr>
          <p:nvPr>
            <p:ph idx="1" hasCustomPrompt="1"/>
          </p:nvPr>
        </p:nvSpPr>
        <p:spPr>
          <a:xfrm>
            <a:off x="540000" y="1260000"/>
            <a:ext cx="10080000" cy="5040000"/>
          </a:xfrm>
        </p:spPr>
        <p:txBody>
          <a:bodyPr lIns="0" tIns="0" rIns="0" bIns="0">
            <a:normAutofit/>
          </a:bodyPr>
          <a:lstStyle>
            <a:lvl1pPr marL="342900" indent="-342900">
              <a:lnSpc>
                <a:spcPct val="100000"/>
              </a:lnSpc>
              <a:spcBef>
                <a:spcPts val="0"/>
              </a:spcBef>
              <a:spcAft>
                <a:spcPts val="1200"/>
              </a:spcAft>
              <a:buClr>
                <a:srgbClr val="006F62"/>
              </a:buClr>
              <a:buSzPct val="125000"/>
              <a:buFont typeface="Arial" panose="020B0604020202020204" pitchFamily="34" charset="0"/>
              <a:buChar char="•"/>
              <a:defRPr sz="2200" b="0" i="0">
                <a:latin typeface="Century Gothic" panose="020B0502020202020204" pitchFamily="34" charset="0"/>
              </a:defRPr>
            </a:lvl1pPr>
          </a:lstStyle>
          <a:p>
            <a:pPr lvl="0"/>
            <a:r>
              <a:rPr lang="en-GB"/>
              <a:t>Here is the text.</a:t>
            </a:r>
          </a:p>
        </p:txBody>
      </p:sp>
      <p:sp>
        <p:nvSpPr>
          <p:cNvPr id="2" name="Vertical Title 1">
            <a:extLst>
              <a:ext uri="{FF2B5EF4-FFF2-40B4-BE49-F238E27FC236}">
                <a16:creationId xmlns:a16="http://schemas.microsoft.com/office/drawing/2014/main" id="{A17E515C-3F37-BBC7-45DB-6C3B7FE60E0A}"/>
              </a:ext>
            </a:extLst>
          </p:cNvPr>
          <p:cNvSpPr txBox="1">
            <a:spLocks/>
          </p:cNvSpPr>
          <p:nvPr userDrawn="1"/>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6487092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numbered lis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CB543E3E-01B2-EB46-845D-1381317D3CB2}"/>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9" name="Title 1">
            <a:extLst>
              <a:ext uri="{FF2B5EF4-FFF2-40B4-BE49-F238E27FC236}">
                <a16:creationId xmlns:a16="http://schemas.microsoft.com/office/drawing/2014/main" id="{C87EC78B-5880-3945-9FAD-DABB5B4826E6}"/>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
        <p:nvSpPr>
          <p:cNvPr id="10" name="Rectangle 9">
            <a:extLst>
              <a:ext uri="{FF2B5EF4-FFF2-40B4-BE49-F238E27FC236}">
                <a16:creationId xmlns:a16="http://schemas.microsoft.com/office/drawing/2014/main" id="{0D89EB5B-F66A-3E48-BD79-D27C96AA6218}"/>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F046732-56CB-9E44-BD4C-38016D2A9A7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3" name="Picture 12">
            <a:extLst>
              <a:ext uri="{FF2B5EF4-FFF2-40B4-BE49-F238E27FC236}">
                <a16:creationId xmlns:a16="http://schemas.microsoft.com/office/drawing/2014/main" id="{F989A2B9-415B-2F4C-8BC6-1CD03508DFA0}"/>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5" name="Content Placeholder 2">
            <a:extLst>
              <a:ext uri="{FF2B5EF4-FFF2-40B4-BE49-F238E27FC236}">
                <a16:creationId xmlns:a16="http://schemas.microsoft.com/office/drawing/2014/main" id="{21F1670D-5751-0349-B530-C491658DFB72}"/>
              </a:ext>
            </a:extLst>
          </p:cNvPr>
          <p:cNvSpPr>
            <a:spLocks noGrp="1"/>
          </p:cNvSpPr>
          <p:nvPr>
            <p:ph idx="1" hasCustomPrompt="1"/>
          </p:nvPr>
        </p:nvSpPr>
        <p:spPr>
          <a:xfrm>
            <a:off x="540000" y="1260000"/>
            <a:ext cx="10080000" cy="5040000"/>
          </a:xfrm>
        </p:spPr>
        <p:txBody>
          <a:bodyPr lIns="0" tIns="0" rIns="0" bIns="0">
            <a:normAutofit/>
          </a:bodyPr>
          <a:lstStyle>
            <a:lvl1pPr marL="457200" indent="-457200">
              <a:lnSpc>
                <a:spcPct val="100000"/>
              </a:lnSpc>
              <a:spcBef>
                <a:spcPts val="0"/>
              </a:spcBef>
              <a:spcAft>
                <a:spcPts val="1200"/>
              </a:spcAft>
              <a:buClr>
                <a:srgbClr val="006F62"/>
              </a:buClr>
              <a:buSzPct val="100000"/>
              <a:buFont typeface="+mj-lt"/>
              <a:buAutoNum type="arabicPeriod"/>
              <a:defRPr sz="2200" b="0" i="0">
                <a:latin typeface="Century Gothic" panose="020B0502020202020204" pitchFamily="34" charset="0"/>
              </a:defRPr>
            </a:lvl1pPr>
          </a:lstStyle>
          <a:p>
            <a:pPr lvl="0"/>
            <a:r>
              <a:rPr lang="en-GB"/>
              <a:t>Here is the text.</a:t>
            </a:r>
          </a:p>
        </p:txBody>
      </p:sp>
      <p:sp>
        <p:nvSpPr>
          <p:cNvPr id="2" name="Vertical Title 1">
            <a:extLst>
              <a:ext uri="{FF2B5EF4-FFF2-40B4-BE49-F238E27FC236}">
                <a16:creationId xmlns:a16="http://schemas.microsoft.com/office/drawing/2014/main" id="{83C8AD84-FA83-87DB-2C20-A021DF61BCC2}"/>
              </a:ext>
            </a:extLst>
          </p:cNvPr>
          <p:cNvSpPr txBox="1">
            <a:spLocks/>
          </p:cNvSpPr>
          <p:nvPr userDrawn="1"/>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3603492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1-14 years Content - two columns/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9" name="Content Placeholder 2">
            <a:extLst>
              <a:ext uri="{FF2B5EF4-FFF2-40B4-BE49-F238E27FC236}">
                <a16:creationId xmlns:a16="http://schemas.microsoft.com/office/drawing/2014/main" id="{44CF73D6-3D48-1B45-A993-9ADA7101AA45}"/>
              </a:ext>
            </a:extLst>
          </p:cNvPr>
          <p:cNvSpPr>
            <a:spLocks noGrp="1"/>
          </p:cNvSpPr>
          <p:nvPr>
            <p:ph idx="1" hasCustomPrompt="1"/>
          </p:nvPr>
        </p:nvSpPr>
        <p:spPr>
          <a:xfrm>
            <a:off x="54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two-column text.</a:t>
            </a:r>
          </a:p>
        </p:txBody>
      </p:sp>
      <p:sp>
        <p:nvSpPr>
          <p:cNvPr id="10" name="Content Placeholder 2">
            <a:extLst>
              <a:ext uri="{FF2B5EF4-FFF2-40B4-BE49-F238E27FC236}">
                <a16:creationId xmlns:a16="http://schemas.microsoft.com/office/drawing/2014/main" id="{D3DEFFEE-B12C-0C46-9DD2-0B32699A7C75}"/>
              </a:ext>
            </a:extLst>
          </p:cNvPr>
          <p:cNvSpPr>
            <a:spLocks noGrp="1"/>
          </p:cNvSpPr>
          <p:nvPr>
            <p:ph idx="10" hasCustomPrompt="1"/>
          </p:nvPr>
        </p:nvSpPr>
        <p:spPr>
          <a:xfrm>
            <a:off x="585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two-column text.</a:t>
            </a:r>
          </a:p>
        </p:txBody>
      </p:sp>
      <p:sp>
        <p:nvSpPr>
          <p:cNvPr id="3" name="Vertical Title 1">
            <a:extLst>
              <a:ext uri="{FF2B5EF4-FFF2-40B4-BE49-F238E27FC236}">
                <a16:creationId xmlns:a16="http://schemas.microsoft.com/office/drawing/2014/main" id="{A5187C8B-6202-E83E-EF72-1C1DF0069D8E}"/>
              </a:ext>
            </a:extLst>
          </p:cNvPr>
          <p:cNvSpPr txBox="1">
            <a:spLocks/>
          </p:cNvSpPr>
          <p:nvPr userDrawn="1"/>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a:solidFill>
                  <a:schemeClr val="bg1"/>
                </a:solidFill>
                <a:latin typeface="Century Gothic" panose="020B0502020202020204" pitchFamily="34" charset="0"/>
              </a:rPr>
              <a:t>Side heading</a:t>
            </a:r>
            <a:endParaRPr lang="en-US" sz="2200" b="1" i="0">
              <a:solidFill>
                <a:schemeClr val="bg1"/>
              </a:solidFill>
              <a:latin typeface="Century Gothic" panose="020B0502020202020204" pitchFamily="34" charset="0"/>
            </a:endParaRPr>
          </a:p>
        </p:txBody>
      </p:sp>
    </p:spTree>
    <p:extLst>
      <p:ext uri="{BB962C8B-B14F-4D97-AF65-F5344CB8AC3E}">
        <p14:creationId xmlns:p14="http://schemas.microsoft.com/office/powerpoint/2010/main" val="7523188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1-14 years Content plus image - single column/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56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the text.</a:t>
            </a:r>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0" name="Content Placeholder 2">
            <a:extLst>
              <a:ext uri="{FF2B5EF4-FFF2-40B4-BE49-F238E27FC236}">
                <a16:creationId xmlns:a16="http://schemas.microsoft.com/office/drawing/2014/main" id="{BBDB531A-9234-7C46-9D42-ED30499DD1E7}"/>
              </a:ext>
            </a:extLst>
          </p:cNvPr>
          <p:cNvSpPr>
            <a:spLocks noGrp="1"/>
          </p:cNvSpPr>
          <p:nvPr>
            <p:ph idx="10" hasCustomPrompt="1"/>
          </p:nvPr>
        </p:nvSpPr>
        <p:spPr>
          <a:xfrm>
            <a:off x="6593800" y="1260000"/>
            <a:ext cx="40234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a:t>Image goes here.</a:t>
            </a:r>
          </a:p>
        </p:txBody>
      </p:sp>
    </p:spTree>
    <p:extLst>
      <p:ext uri="{BB962C8B-B14F-4D97-AF65-F5344CB8AC3E}">
        <p14:creationId xmlns:p14="http://schemas.microsoft.com/office/powerpoint/2010/main" val="4272807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1-14 years Table">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8" name="Content Placeholder 2">
            <a:extLst>
              <a:ext uri="{FF2B5EF4-FFF2-40B4-BE49-F238E27FC236}">
                <a16:creationId xmlns:a16="http://schemas.microsoft.com/office/drawing/2014/main" id="{C0BE649A-7EEA-FA47-B309-34656CF95BAB}"/>
              </a:ext>
            </a:extLst>
          </p:cNvPr>
          <p:cNvSpPr>
            <a:spLocks noGrp="1"/>
          </p:cNvSpPr>
          <p:nvPr>
            <p:ph idx="1" hasCustomPrompt="1"/>
          </p:nvPr>
        </p:nvSpPr>
        <p:spPr>
          <a:xfrm>
            <a:off x="540000" y="1260000"/>
            <a:ext cx="100800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a:t>Table goes here.</a:t>
            </a:r>
          </a:p>
        </p:txBody>
      </p:sp>
      <p:sp>
        <p:nvSpPr>
          <p:cNvPr id="9" name="Title 1">
            <a:extLst>
              <a:ext uri="{FF2B5EF4-FFF2-40B4-BE49-F238E27FC236}">
                <a16:creationId xmlns:a16="http://schemas.microsoft.com/office/drawing/2014/main" id="{DDF54D36-4C6E-4A4A-9D38-7C20B2EB3ECC}"/>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Tree>
    <p:extLst>
      <p:ext uri="{BB962C8B-B14F-4D97-AF65-F5344CB8AC3E}">
        <p14:creationId xmlns:p14="http://schemas.microsoft.com/office/powerpoint/2010/main" val="39817909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smaller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0F17FE5-8B45-FD4E-B2AA-D3A399E25B68}"/>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7" name="Title 1">
            <a:extLst>
              <a:ext uri="{FF2B5EF4-FFF2-40B4-BE49-F238E27FC236}">
                <a16:creationId xmlns:a16="http://schemas.microsoft.com/office/drawing/2014/main" id="{DD3DEB5F-6D25-DB49-A7A3-A2747080F396}"/>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Acknowledgements</a:t>
            </a:r>
            <a:endParaRPr lang="en-US"/>
          </a:p>
        </p:txBody>
      </p:sp>
      <p:sp>
        <p:nvSpPr>
          <p:cNvPr id="8" name="Rectangle 7">
            <a:extLst>
              <a:ext uri="{FF2B5EF4-FFF2-40B4-BE49-F238E27FC236}">
                <a16:creationId xmlns:a16="http://schemas.microsoft.com/office/drawing/2014/main" id="{1246385C-066B-7047-89F4-E951DC4047DE}"/>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F9FACF26-A48F-204C-A799-6508E3A7CDD2}"/>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0" name="Picture 9">
            <a:extLst>
              <a:ext uri="{FF2B5EF4-FFF2-40B4-BE49-F238E27FC236}">
                <a16:creationId xmlns:a16="http://schemas.microsoft.com/office/drawing/2014/main" id="{FB9F82AE-496C-2044-9F60-068845D6F840}"/>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2" name="Content Placeholder 2">
            <a:extLst>
              <a:ext uri="{FF2B5EF4-FFF2-40B4-BE49-F238E27FC236}">
                <a16:creationId xmlns:a16="http://schemas.microsoft.com/office/drawing/2014/main" id="{C22F2C8A-D7CD-264F-B813-D73766D1865B}"/>
              </a:ext>
            </a:extLst>
          </p:cNvPr>
          <p:cNvSpPr>
            <a:spLocks noGrp="1"/>
          </p:cNvSpPr>
          <p:nvPr>
            <p:ph idx="1" hasCustomPrompt="1"/>
          </p:nvPr>
        </p:nvSpPr>
        <p:spPr>
          <a:xfrm>
            <a:off x="540000" y="1260000"/>
            <a:ext cx="10080000" cy="5040000"/>
          </a:xfrm>
        </p:spPr>
        <p:txBody>
          <a:bodyPr lIns="0" tIns="0" rIns="0" bIns="0">
            <a:normAutofit/>
          </a:bodyPr>
          <a:lstStyle>
            <a:lvl1pPr marL="230400" indent="-230400">
              <a:lnSpc>
                <a:spcPct val="100000"/>
              </a:lnSpc>
              <a:spcBef>
                <a:spcPts val="0"/>
              </a:spcBef>
              <a:spcAft>
                <a:spcPts val="1200"/>
              </a:spcAft>
              <a:buFontTx/>
              <a:buNone/>
              <a:defRPr sz="1800" b="0" i="0">
                <a:latin typeface="Century Gothic" panose="020B0502020202020204" pitchFamily="34" charset="0"/>
              </a:defRPr>
            </a:lvl1pPr>
          </a:lstStyle>
          <a:p>
            <a:r>
              <a:rPr lang="en-US"/>
              <a:t>Here is the text</a:t>
            </a:r>
          </a:p>
        </p:txBody>
      </p:sp>
    </p:spTree>
    <p:extLst>
      <p:ext uri="{BB962C8B-B14F-4D97-AF65-F5344CB8AC3E}">
        <p14:creationId xmlns:p14="http://schemas.microsoft.com/office/powerpoint/2010/main" val="39278523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4-16 years Content - two columns/normal text">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A95B0693-64BD-8246-9D0D-0F1C12E8155A}"/>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9AA5D099-93EE-7B4C-B9DA-563093148325}"/>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FF4338AF-FD94-6E4C-B45B-9288553FBDA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4" name="Picture 13">
            <a:extLst>
              <a:ext uri="{FF2B5EF4-FFF2-40B4-BE49-F238E27FC236}">
                <a16:creationId xmlns:a16="http://schemas.microsoft.com/office/drawing/2014/main" id="{6FCEA1DE-E905-1F44-8E1A-6F92FDAED5AC}"/>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a:t>Heading</a:t>
            </a:r>
            <a:endParaRPr lang="en-US"/>
          </a:p>
        </p:txBody>
      </p:sp>
      <p:sp>
        <p:nvSpPr>
          <p:cNvPr id="9" name="Content Placeholder 2">
            <a:extLst>
              <a:ext uri="{FF2B5EF4-FFF2-40B4-BE49-F238E27FC236}">
                <a16:creationId xmlns:a16="http://schemas.microsoft.com/office/drawing/2014/main" id="{44CF73D6-3D48-1B45-A993-9ADA7101AA45}"/>
              </a:ext>
            </a:extLst>
          </p:cNvPr>
          <p:cNvSpPr>
            <a:spLocks noGrp="1"/>
          </p:cNvSpPr>
          <p:nvPr>
            <p:ph idx="1" hasCustomPrompt="1"/>
          </p:nvPr>
        </p:nvSpPr>
        <p:spPr>
          <a:xfrm>
            <a:off x="54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two-column text.</a:t>
            </a:r>
          </a:p>
        </p:txBody>
      </p:sp>
      <p:sp>
        <p:nvSpPr>
          <p:cNvPr id="10" name="Content Placeholder 2">
            <a:extLst>
              <a:ext uri="{FF2B5EF4-FFF2-40B4-BE49-F238E27FC236}">
                <a16:creationId xmlns:a16="http://schemas.microsoft.com/office/drawing/2014/main" id="{D3DEFFEE-B12C-0C46-9DD2-0B32699A7C75}"/>
              </a:ext>
            </a:extLst>
          </p:cNvPr>
          <p:cNvSpPr>
            <a:spLocks noGrp="1"/>
          </p:cNvSpPr>
          <p:nvPr>
            <p:ph idx="10" hasCustomPrompt="1"/>
          </p:nvPr>
        </p:nvSpPr>
        <p:spPr>
          <a:xfrm>
            <a:off x="585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two-column text.</a:t>
            </a:r>
          </a:p>
        </p:txBody>
      </p:sp>
    </p:spTree>
    <p:extLst>
      <p:ext uri="{BB962C8B-B14F-4D97-AF65-F5344CB8AC3E}">
        <p14:creationId xmlns:p14="http://schemas.microsoft.com/office/powerpoint/2010/main" val="32475465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E5FE99-04D4-864B-A80A-C8A4E40F4D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A6DAB5F-D1BC-0941-A323-571F519817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CBC3C7-2FB0-4543-87F4-792C792E80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8D5C9B-1D41-4B4A-8E9D-54021847FEFA}" type="datetimeFigureOut">
              <a:rPr lang="en-US" smtClean="0"/>
              <a:t>2/26/2026</a:t>
            </a:fld>
            <a:endParaRPr lang="en-US"/>
          </a:p>
        </p:txBody>
      </p:sp>
      <p:sp>
        <p:nvSpPr>
          <p:cNvPr id="5" name="Footer Placeholder 4">
            <a:extLst>
              <a:ext uri="{FF2B5EF4-FFF2-40B4-BE49-F238E27FC236}">
                <a16:creationId xmlns:a16="http://schemas.microsoft.com/office/drawing/2014/main" id="{E0A315A7-5034-7B47-AC42-72B007F5CF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48891DA-332A-A543-AACF-9B3ADDF221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F4554D-C745-0D49-B311-95A2F21E8E70}" type="slidenum">
              <a:rPr lang="en-US" smtClean="0"/>
              <a:t>‹#›</a:t>
            </a:fld>
            <a:endParaRPr lang="en-US"/>
          </a:p>
        </p:txBody>
      </p:sp>
      <p:sp>
        <p:nvSpPr>
          <p:cNvPr id="7" name="Rectangle 6">
            <a:extLst>
              <a:ext uri="{FF2B5EF4-FFF2-40B4-BE49-F238E27FC236}">
                <a16:creationId xmlns:a16="http://schemas.microsoft.com/office/drawing/2014/main" id="{32B1A816-D175-C045-A883-B30BA8D52EAD}"/>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5364243"/>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82" r:id="rId3"/>
    <p:sldLayoutId id="2147483650" r:id="rId4"/>
    <p:sldLayoutId id="2147483671" r:id="rId5"/>
    <p:sldLayoutId id="2147483667" r:id="rId6"/>
    <p:sldLayoutId id="2147483687" r:id="rId7"/>
    <p:sldLayoutId id="2147483690" r:id="rId8"/>
    <p:sldLayoutId id="2147483694" r:id="rId9"/>
    <p:sldLayoutId id="2147483685" r:id="rId10"/>
    <p:sldLayoutId id="214748370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rsc.li/3Rej6T9"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rsc.li/3Rej6T9" TargetMode="Externa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hyperlink" Target="https://www.ssc.education.ed.ac.uk/BSL/chemistry/chemreactd.html" TargetMode="External"/><Relationship Id="rId2" Type="http://schemas.openxmlformats.org/officeDocument/2006/relationships/hyperlink" Target="NULL" TargetMode="External"/><Relationship Id="rId1" Type="http://schemas.openxmlformats.org/officeDocument/2006/relationships/slideLayout" Target="../slideLayouts/slideLayout4.xml"/><Relationship Id="rId6" Type="http://schemas.openxmlformats.org/officeDocument/2006/relationships/image" Target="../media/image16.jpeg"/><Relationship Id="rId5" Type="http://schemas.openxmlformats.org/officeDocument/2006/relationships/image" Target="../media/image15.png"/><Relationship Id="rId4" Type="http://schemas.openxmlformats.org/officeDocument/2006/relationships/image" Target="../media/image14.png"/></Relationships>
</file>

<file path=ppt/slides/_rels/slide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hyperlink" Target="https://bit.ly/3MNlJg1" TargetMode="External"/><Relationship Id="rId2" Type="http://schemas.openxmlformats.org/officeDocument/2006/relationships/hyperlink" Target="NULL" TargetMode="External"/><Relationship Id="rId1" Type="http://schemas.openxmlformats.org/officeDocument/2006/relationships/slideLayout" Target="../slideLayouts/slideLayout4.xml"/><Relationship Id="rId6" Type="http://schemas.openxmlformats.org/officeDocument/2006/relationships/image" Target="../media/image17.png"/><Relationship Id="rId5" Type="http://schemas.openxmlformats.org/officeDocument/2006/relationships/image" Target="../media/image15.pn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hyperlink" Target="https://bit.ly/46biGor" TargetMode="External"/><Relationship Id="rId2" Type="http://schemas.openxmlformats.org/officeDocument/2006/relationships/hyperlink" Target="NULL" TargetMode="External"/><Relationship Id="rId1" Type="http://schemas.openxmlformats.org/officeDocument/2006/relationships/slideLayout" Target="../slideLayouts/slideLayout4.xml"/><Relationship Id="rId6" Type="http://schemas.openxmlformats.org/officeDocument/2006/relationships/image" Target="../media/image17.png"/><Relationship Id="rId5" Type="http://schemas.openxmlformats.org/officeDocument/2006/relationships/image" Target="../media/image15.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hyperlink" Target="https://bit.ly/4tuQ8Ae" TargetMode="External"/><Relationship Id="rId2" Type="http://schemas.openxmlformats.org/officeDocument/2006/relationships/hyperlink" Target="NULL" TargetMode="External"/><Relationship Id="rId1" Type="http://schemas.openxmlformats.org/officeDocument/2006/relationships/slideLayout" Target="../slideLayouts/slideLayout4.xml"/><Relationship Id="rId5" Type="http://schemas.openxmlformats.org/officeDocument/2006/relationships/image" Target="../media/image15.pn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hyperlink" Target="https://bit.ly/3Z25eQ6" TargetMode="External"/><Relationship Id="rId2" Type="http://schemas.openxmlformats.org/officeDocument/2006/relationships/image" Target="../media/image18.png"/><Relationship Id="rId1" Type="http://schemas.openxmlformats.org/officeDocument/2006/relationships/slideLayout" Target="../slideLayouts/slideLayout5.xml"/><Relationship Id="rId5" Type="http://schemas.openxmlformats.org/officeDocument/2006/relationships/image" Target="../media/image20.png"/><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xml"/><Relationship Id="rId1" Type="http://schemas.openxmlformats.org/officeDocument/2006/relationships/slideLayout" Target="../slideLayouts/slideLayout5.xml"/><Relationship Id="rId5" Type="http://schemas.openxmlformats.org/officeDocument/2006/relationships/image" Target="../media/image21.png"/><Relationship Id="rId4" Type="http://schemas.openxmlformats.org/officeDocument/2006/relationships/image" Target="../media/image24.png"/></Relationships>
</file>

<file path=ppt/slides/_rels/slide10.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26.png"/><Relationship Id="rId7" Type="http://schemas.openxmlformats.org/officeDocument/2006/relationships/image" Target="../media/image19.png"/><Relationship Id="rId1" Type="http://schemas.openxmlformats.org/officeDocument/2006/relationships/slideLayout" Target="../slideLayouts/slideLayout5.xml"/><Relationship Id="rId6" Type="http://schemas.openxmlformats.org/officeDocument/2006/relationships/hyperlink" Target="https://bit.ly/4iMfO4Q" TargetMode="External"/><Relationship Id="rId5" Type="http://schemas.openxmlformats.org/officeDocument/2006/relationships/image" Target="../media/image28.png"/><Relationship Id="rId10" Type="http://schemas.openxmlformats.org/officeDocument/2006/relationships/image" Target="../media/image23.jpeg"/><Relationship Id="rId4" Type="http://schemas.openxmlformats.org/officeDocument/2006/relationships/image" Target="../media/image27.png"/><Relationship Id="rId9" Type="http://schemas.openxmlformats.org/officeDocument/2006/relationships/image" Target="../media/image22.jpeg"/></Relationships>
</file>

<file path=ppt/slides/_rels/slide11.xml.rels><?xml version="1.0" encoding="UTF-8" standalone="yes"?>
<Relationships xmlns="http://schemas.openxmlformats.org/package/2006/relationships"><Relationship Id="rId3" Type="http://schemas.openxmlformats.org/officeDocument/2006/relationships/hyperlink" Target="NULL" TargetMode="External"/><Relationship Id="rId7" Type="http://schemas.openxmlformats.org/officeDocument/2006/relationships/image" Target="../media/image24.jpe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hyperlink" Target="https://bit.ly/4ak5u31" TargetMode="External"/></Relationships>
</file>

<file path=ppt/slides/_rels/slide12.xml.rels><?xml version="1.0" encoding="UTF-8" standalone="yes"?>
<Relationships xmlns="http://schemas.openxmlformats.org/package/2006/relationships"><Relationship Id="rId2" Type="http://schemas.openxmlformats.org/officeDocument/2006/relationships/hyperlink" Target="https://www.ssc.education.ed.ac.uk/BSL/" TargetMode="Externa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1A534B-AC17-764F-BD66-5740010F8A34}"/>
              </a:ext>
            </a:extLst>
          </p:cNvPr>
          <p:cNvSpPr>
            <a:spLocks noGrp="1"/>
          </p:cNvSpPr>
          <p:nvPr>
            <p:ph type="ctrTitle"/>
          </p:nvPr>
        </p:nvSpPr>
        <p:spPr>
          <a:xfrm>
            <a:off x="540000" y="1151672"/>
            <a:ext cx="5220000" cy="336777"/>
          </a:xfrm>
        </p:spPr>
        <p:txBody>
          <a:bodyPr/>
          <a:lstStyle/>
          <a:p>
            <a:r>
              <a:rPr lang="en-US" dirty="0"/>
              <a:t>11–14 years</a:t>
            </a:r>
          </a:p>
        </p:txBody>
      </p:sp>
      <p:sp>
        <p:nvSpPr>
          <p:cNvPr id="3" name="Subtitle 2">
            <a:extLst>
              <a:ext uri="{FF2B5EF4-FFF2-40B4-BE49-F238E27FC236}">
                <a16:creationId xmlns:a16="http://schemas.microsoft.com/office/drawing/2014/main" id="{F1271DC6-EF13-2848-9EDB-505FAEE426A5}"/>
              </a:ext>
            </a:extLst>
          </p:cNvPr>
          <p:cNvSpPr>
            <a:spLocks noGrp="1"/>
          </p:cNvSpPr>
          <p:nvPr>
            <p:ph type="subTitle" idx="1"/>
          </p:nvPr>
        </p:nvSpPr>
        <p:spPr>
          <a:xfrm>
            <a:off x="540000" y="2513734"/>
            <a:ext cx="5808210" cy="713843"/>
          </a:xfrm>
        </p:spPr>
        <p:txBody>
          <a:bodyPr vert="horz" lIns="0" tIns="0" rIns="0" bIns="0" rtlCol="0" anchor="t">
            <a:noAutofit/>
          </a:bodyPr>
          <a:lstStyle/>
          <a:p>
            <a:r>
              <a:rPr lang="en-US" sz="4400" dirty="0"/>
              <a:t>Key terms accessible glossary:</a:t>
            </a:r>
          </a:p>
          <a:p>
            <a:r>
              <a:rPr lang="en-GB" sz="4400" dirty="0">
                <a:latin typeface="Century Gothic"/>
              </a:rPr>
              <a:t>introducing chemical change</a:t>
            </a:r>
            <a:endParaRPr lang="en-US" sz="4400" dirty="0"/>
          </a:p>
        </p:txBody>
      </p:sp>
      <p:sp>
        <p:nvSpPr>
          <p:cNvPr id="14" name="Title 1">
            <a:extLst>
              <a:ext uri="{FF2B5EF4-FFF2-40B4-BE49-F238E27FC236}">
                <a16:creationId xmlns:a16="http://schemas.microsoft.com/office/drawing/2014/main" id="{2281CF7B-F07A-C049-BDB9-748CCF3F310B}"/>
              </a:ext>
            </a:extLst>
          </p:cNvPr>
          <p:cNvSpPr txBox="1">
            <a:spLocks/>
          </p:cNvSpPr>
          <p:nvPr/>
        </p:nvSpPr>
        <p:spPr>
          <a:xfrm>
            <a:off x="8677276" y="6038850"/>
            <a:ext cx="3222674" cy="433677"/>
          </a:xfrm>
          <a:prstGeom prst="rect">
            <a:avLst/>
          </a:prstGeom>
        </p:spPr>
        <p:txBody>
          <a:bodyPr vert="horz" lIns="0" tIns="0" rIns="0" bIns="0" rtlCol="0" anchor="b" anchorCtr="0">
            <a:no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400" b="1" i="0" u="none" kern="1200" dirty="0">
                <a:solidFill>
                  <a:schemeClr val="bg1"/>
                </a:solidFill>
                <a:effectLst/>
                <a:latin typeface="Century Gothic" panose="020B0502020202020204" pitchFamily="34" charset="0"/>
                <a:ea typeface="+mj-ea"/>
                <a:cs typeface="+mj-cs"/>
              </a:rPr>
              <a:t>Downloaded from </a:t>
            </a:r>
            <a:r>
              <a:rPr lang="en-GB" sz="1400" dirty="0">
                <a:solidFill>
                  <a:schemeClr val="bg1"/>
                </a:solidFill>
                <a:hlinkClick r:id="rId2">
                  <a:extLst>
                    <a:ext uri="{A12FA001-AC4F-418D-AE19-62706E023703}">
                      <ahyp:hlinkClr xmlns:ahyp="http://schemas.microsoft.com/office/drawing/2018/hyperlinkcolor" val="tx"/>
                    </a:ext>
                  </a:extLst>
                </a:hlinkClick>
              </a:rPr>
              <a:t>rsc.li/3Rej6T9</a:t>
            </a:r>
            <a:r>
              <a:rPr lang="en-GB" sz="1400" dirty="0">
                <a:solidFill>
                  <a:schemeClr val="bg1"/>
                </a:solidFill>
              </a:rPr>
              <a:t>,</a:t>
            </a:r>
            <a:r>
              <a:rPr lang="en-GB" sz="1400" b="1" i="0" u="none" kern="1200" dirty="0">
                <a:solidFill>
                  <a:schemeClr val="bg1"/>
                </a:solidFill>
                <a:effectLst/>
                <a:latin typeface="Century Gothic" panose="020B0502020202020204" pitchFamily="34" charset="0"/>
                <a:ea typeface="+mj-ea"/>
                <a:cs typeface="+mj-cs"/>
              </a:rPr>
              <a:t> teacher notes also available </a:t>
            </a:r>
            <a:endParaRPr lang="en-US" sz="1400" u="none" dirty="0">
              <a:solidFill>
                <a:schemeClr val="bg1"/>
              </a:solidFill>
            </a:endParaRPr>
          </a:p>
        </p:txBody>
      </p:sp>
    </p:spTree>
    <p:extLst>
      <p:ext uri="{BB962C8B-B14F-4D97-AF65-F5344CB8AC3E}">
        <p14:creationId xmlns:p14="http://schemas.microsoft.com/office/powerpoint/2010/main" val="18836109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2CF485-D268-EE4F-A331-75DB104260E6}"/>
              </a:ext>
            </a:extLst>
          </p:cNvPr>
          <p:cNvSpPr>
            <a:spLocks noGrp="1"/>
          </p:cNvSpPr>
          <p:nvPr>
            <p:ph type="title"/>
          </p:nvPr>
        </p:nvSpPr>
        <p:spPr>
          <a:xfrm>
            <a:off x="540000" y="731852"/>
            <a:ext cx="9540000" cy="440661"/>
          </a:xfrm>
        </p:spPr>
        <p:txBody>
          <a:bodyPr/>
          <a:lstStyle/>
          <a:p>
            <a:r>
              <a:rPr lang="en-GB"/>
              <a:t>Contents</a:t>
            </a:r>
            <a:endParaRPr lang="en-US"/>
          </a:p>
        </p:txBody>
      </p:sp>
      <p:sp>
        <p:nvSpPr>
          <p:cNvPr id="6" name="TextBox 5">
            <a:extLst>
              <a:ext uri="{FF2B5EF4-FFF2-40B4-BE49-F238E27FC236}">
                <a16:creationId xmlns:a16="http://schemas.microsoft.com/office/drawing/2014/main" id="{B521C34A-023F-2FAD-46BD-E7ABCE1694A1}"/>
              </a:ext>
            </a:extLst>
          </p:cNvPr>
          <p:cNvSpPr txBox="1"/>
          <p:nvPr/>
        </p:nvSpPr>
        <p:spPr>
          <a:xfrm>
            <a:off x="2874563" y="629016"/>
            <a:ext cx="7665477" cy="646331"/>
          </a:xfrm>
          <a:prstGeom prst="rect">
            <a:avLst/>
          </a:prstGeom>
          <a:noFill/>
        </p:spPr>
        <p:txBody>
          <a:bodyPr wrap="square" rtlCol="0">
            <a:spAutoFit/>
          </a:bodyPr>
          <a:lstStyle/>
          <a:p>
            <a:r>
              <a:rPr lang="en-GB" sz="1800">
                <a:solidFill>
                  <a:srgbClr val="006F62"/>
                </a:solidFill>
                <a:latin typeface="Century Gothic" panose="020B0502020202020204" pitchFamily="34" charset="0"/>
              </a:rPr>
              <a:t>For how to use, metacognitive prompts, ideas for support and challenge and linked resources, visit: </a:t>
            </a:r>
            <a:r>
              <a:rPr lang="en-GB">
                <a:solidFill>
                  <a:srgbClr val="006F62"/>
                </a:solidFill>
                <a:latin typeface="Century Gothic" panose="020B0502020202020204" pitchFamily="34" charset="0"/>
                <a:hlinkClick r:id="rId2">
                  <a:extLst>
                    <a:ext uri="{A12FA001-AC4F-418D-AE19-62706E023703}">
                      <ahyp:hlinkClr xmlns:ahyp="http://schemas.microsoft.com/office/drawing/2018/hyperlinkcolor" val="tx"/>
                    </a:ext>
                  </a:extLst>
                </a:hlinkClick>
              </a:rPr>
              <a:t>rsc.li/3Rej6T9</a:t>
            </a:r>
            <a:endParaRPr lang="en-GB">
              <a:solidFill>
                <a:srgbClr val="006F62"/>
              </a:solidFill>
            </a:endParaRPr>
          </a:p>
        </p:txBody>
      </p:sp>
      <p:sp>
        <p:nvSpPr>
          <p:cNvPr id="9" name="Content Placeholder 2">
            <a:extLst>
              <a:ext uri="{FF2B5EF4-FFF2-40B4-BE49-F238E27FC236}">
                <a16:creationId xmlns:a16="http://schemas.microsoft.com/office/drawing/2014/main" id="{DF9DD04B-9306-1080-9665-F2F6A8BEAFCB}"/>
              </a:ext>
            </a:extLst>
          </p:cNvPr>
          <p:cNvSpPr txBox="1">
            <a:spLocks/>
          </p:cNvSpPr>
          <p:nvPr/>
        </p:nvSpPr>
        <p:spPr>
          <a:xfrm>
            <a:off x="539999" y="1854964"/>
            <a:ext cx="4910541" cy="4856940"/>
          </a:xfrm>
          <a:prstGeom prst="rect">
            <a:avLst/>
          </a:prstGeom>
        </p:spPr>
        <p:txBody>
          <a:bodyPr vert="horz" lIns="0" tIns="0" rIns="0" bIns="0" rtlCol="0" anchor="t">
            <a:normAutofit/>
          </a:bodyPr>
          <a:lstStyle>
            <a:lvl1pPr marL="0" indent="0" algn="l" defTabSz="914400" rtl="0" eaLnBrk="1" latinLnBrk="0" hangingPunct="1">
              <a:lnSpc>
                <a:spcPct val="100000"/>
              </a:lnSpc>
              <a:spcBef>
                <a:spcPts val="0"/>
              </a:spcBef>
              <a:spcAft>
                <a:spcPts val="1200"/>
              </a:spcAft>
              <a:buFontTx/>
              <a:buNone/>
              <a:defRPr sz="2200" b="0" i="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Century Gothic"/>
              </a:rPr>
              <a:t>Reactants and products</a:t>
            </a:r>
            <a:endParaRPr lang="en-GB" dirty="0"/>
          </a:p>
          <a:p>
            <a:r>
              <a:rPr lang="en-GB" sz="1800" dirty="0">
                <a:latin typeface="Century Gothic"/>
              </a:rPr>
              <a:t>Chemical reaction/change……...……slide 3</a:t>
            </a:r>
          </a:p>
          <a:p>
            <a:r>
              <a:rPr lang="en-GB" sz="1800" dirty="0">
                <a:latin typeface="Century Gothic"/>
              </a:rPr>
              <a:t>Conservation of mass…………….…..…slide 4</a:t>
            </a:r>
          </a:p>
          <a:p>
            <a:r>
              <a:rPr lang="en-GB" sz="1800" dirty="0">
                <a:latin typeface="Century Gothic"/>
              </a:rPr>
              <a:t>Product….………………..………….…….slide 5</a:t>
            </a:r>
            <a:endParaRPr lang="en-GB" sz="1800" dirty="0"/>
          </a:p>
          <a:p>
            <a:r>
              <a:rPr lang="en-GB" sz="1800" dirty="0">
                <a:latin typeface="Century Gothic"/>
              </a:rPr>
              <a:t>Reactant…………………………………..slide 6</a:t>
            </a:r>
            <a:endParaRPr lang="en-GB" sz="1800" dirty="0"/>
          </a:p>
          <a:p>
            <a:endParaRPr lang="en-GB" sz="2000" dirty="0"/>
          </a:p>
          <a:p>
            <a:endParaRPr lang="en-GB" sz="1900" dirty="0"/>
          </a:p>
          <a:p>
            <a:endParaRPr lang="en-GB" sz="1800" dirty="0"/>
          </a:p>
        </p:txBody>
      </p:sp>
      <p:sp>
        <p:nvSpPr>
          <p:cNvPr id="4" name="Content Placeholder 2">
            <a:extLst>
              <a:ext uri="{FF2B5EF4-FFF2-40B4-BE49-F238E27FC236}">
                <a16:creationId xmlns:a16="http://schemas.microsoft.com/office/drawing/2014/main" id="{751D8B69-648D-5D6A-E12F-08BB42E1EE4D}"/>
              </a:ext>
            </a:extLst>
          </p:cNvPr>
          <p:cNvSpPr txBox="1">
            <a:spLocks/>
          </p:cNvSpPr>
          <p:nvPr/>
        </p:nvSpPr>
        <p:spPr>
          <a:xfrm>
            <a:off x="5824645" y="1854964"/>
            <a:ext cx="5183250" cy="4856940"/>
          </a:xfrm>
          <a:prstGeom prst="rect">
            <a:avLst/>
          </a:prstGeom>
        </p:spPr>
        <p:txBody>
          <a:bodyPr vert="horz" lIns="0" tIns="0" rIns="0" bIns="0" rtlCol="0" anchor="t">
            <a:normAutofit/>
          </a:bodyPr>
          <a:lstStyle>
            <a:lvl1pPr marL="0" indent="0" algn="l" defTabSz="914400" rtl="0" eaLnBrk="1" latinLnBrk="0" hangingPunct="1">
              <a:lnSpc>
                <a:spcPct val="100000"/>
              </a:lnSpc>
              <a:spcBef>
                <a:spcPts val="0"/>
              </a:spcBef>
              <a:spcAft>
                <a:spcPts val="1200"/>
              </a:spcAft>
              <a:buFontTx/>
              <a:buNone/>
              <a:defRPr sz="2200" b="0" i="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Century Gothic"/>
              </a:rPr>
              <a:t>Representing chemical reactions</a:t>
            </a:r>
            <a:endParaRPr lang="en-GB" dirty="0"/>
          </a:p>
          <a:p>
            <a:r>
              <a:rPr lang="en-GB" sz="1800" dirty="0">
                <a:latin typeface="Century Gothic"/>
              </a:rPr>
              <a:t>Balanced symbol equation..………..……slide 7</a:t>
            </a:r>
          </a:p>
          <a:p>
            <a:r>
              <a:rPr lang="en-GB" sz="1800" dirty="0">
                <a:latin typeface="Century Gothic"/>
              </a:rPr>
              <a:t>Chemical symbol……………….………..…slide 8</a:t>
            </a:r>
          </a:p>
          <a:p>
            <a:r>
              <a:rPr lang="en-GB" sz="1800" dirty="0">
                <a:latin typeface="Century Gothic"/>
              </a:rPr>
              <a:t>Chemical formula……..………….….…….slide 9</a:t>
            </a:r>
            <a:endParaRPr lang="en-GB" sz="1800" dirty="0"/>
          </a:p>
          <a:p>
            <a:r>
              <a:rPr lang="en-GB" sz="1800" dirty="0">
                <a:latin typeface="Century Gothic"/>
              </a:rPr>
              <a:t>State symbol.…………………………..…..slide 10</a:t>
            </a:r>
            <a:endParaRPr lang="en-GB" sz="1800" dirty="0"/>
          </a:p>
          <a:p>
            <a:r>
              <a:rPr lang="en-GB" sz="1800" dirty="0">
                <a:latin typeface="Century Gothic"/>
              </a:rPr>
              <a:t>Word equation………..……………..…….slide 11</a:t>
            </a:r>
          </a:p>
          <a:p>
            <a:endParaRPr lang="en-GB" sz="1900" dirty="0">
              <a:latin typeface="Century Gothic"/>
            </a:endParaRPr>
          </a:p>
          <a:p>
            <a:endParaRPr lang="en-GB" sz="2000" dirty="0"/>
          </a:p>
          <a:p>
            <a:endParaRPr lang="en-GB" sz="1900" dirty="0"/>
          </a:p>
          <a:p>
            <a:endParaRPr lang="en-GB" sz="1800" dirty="0"/>
          </a:p>
        </p:txBody>
      </p:sp>
    </p:spTree>
    <p:extLst>
      <p:ext uri="{BB962C8B-B14F-4D97-AF65-F5344CB8AC3E}">
        <p14:creationId xmlns:p14="http://schemas.microsoft.com/office/powerpoint/2010/main" val="18335645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F6759E0F-6355-DF86-8805-02FB911BD27C}"/>
              </a:ext>
            </a:extLst>
          </p:cNvPr>
          <p:cNvSpPr txBox="1">
            <a:spLocks noGrp="1"/>
          </p:cNvSpPr>
          <p:nvPr>
            <p:ph type="title" idx="4294967295"/>
          </p:nvPr>
        </p:nvSpPr>
        <p:spPr>
          <a:xfrm>
            <a:off x="319010" y="332576"/>
            <a:ext cx="5470074" cy="1323439"/>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1" normalizeH="0" baseline="0" noProof="0" dirty="0">
                <a:ln>
                  <a:noFill/>
                </a:ln>
                <a:solidFill>
                  <a:srgbClr val="006F62"/>
                </a:solidFill>
                <a:effectLst/>
                <a:uLnTx/>
                <a:uFillTx/>
                <a:latin typeface="Century Gothic"/>
                <a:ea typeface="+mn-ea"/>
                <a:cs typeface="+mn-cs"/>
              </a:rPr>
              <a:t>Chemical reaction/ change</a:t>
            </a:r>
            <a:endParaRPr kumimoji="0" lang="en-GB" sz="4000" b="0" i="0" u="none" strike="noStrike" kern="1200" cap="none" spc="0" normalizeH="0" baseline="0" noProof="0" dirty="0">
              <a:ln>
                <a:noFill/>
              </a:ln>
              <a:solidFill>
                <a:schemeClr val="tx1"/>
              </a:solidFill>
              <a:effectLst/>
              <a:uLnTx/>
              <a:uFillTx/>
              <a:latin typeface="+mn-lt"/>
              <a:ea typeface="+mn-ea"/>
              <a:cs typeface="+mn-cs"/>
            </a:endParaRPr>
          </a:p>
        </p:txBody>
      </p:sp>
      <p:sp>
        <p:nvSpPr>
          <p:cNvPr id="5" name="Title 1">
            <a:extLst>
              <a:ext uri="{FF2B5EF4-FFF2-40B4-BE49-F238E27FC236}">
                <a16:creationId xmlns:a16="http://schemas.microsoft.com/office/drawing/2014/main" id="{5CAF4419-B258-7652-88B2-C5F743DF8C77}"/>
              </a:ext>
            </a:extLst>
          </p:cNvPr>
          <p:cNvSpPr/>
          <p:nvPr/>
        </p:nvSpPr>
        <p:spPr>
          <a:xfrm>
            <a:off x="5495925" y="456347"/>
            <a:ext cx="5676900" cy="902153"/>
          </a:xfrm>
          <a:prstGeom prst="rect">
            <a:avLst/>
          </a:prstGeom>
          <a:solidFill>
            <a:srgbClr val="F2F8EE"/>
          </a:solidFill>
          <a:ln w="38100">
            <a:noFill/>
          </a:ln>
        </p:spPr>
        <p:style>
          <a:lnRef idx="0">
            <a:scrgbClr r="0" g="0" b="0"/>
          </a:lnRef>
          <a:fillRef idx="0">
            <a:scrgbClr r="0" g="0" b="0"/>
          </a:fillRef>
          <a:effectRef idx="0">
            <a:scrgbClr r="0" g="0" b="0"/>
          </a:effectRef>
          <a:fontRef idx="minor"/>
        </p:style>
        <p:txBody>
          <a:bodyPr lIns="90000" tIns="90000" rIns="90000" bIns="9000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dirty="0">
                <a:effectLst/>
                <a:latin typeface="Century Gothic" panose="020B0502020202020204" pitchFamily="34" charset="0"/>
                <a:ea typeface="Calibri" panose="020F0502020204030204" pitchFamily="34" charset="0"/>
                <a:cs typeface="Arial" panose="020B0604020202020204" pitchFamily="34" charset="0"/>
              </a:rPr>
              <a:t>when one or more new substances are made from other substances</a:t>
            </a:r>
            <a:r>
              <a:rPr lang="en-GB" sz="2400" dirty="0">
                <a:effectLst/>
                <a:latin typeface="Century Gothic" panose="020B0502020202020204" pitchFamily="34" charset="0"/>
              </a:rPr>
              <a:t> </a:t>
            </a:r>
            <a:endParaRPr kumimoji="0" lang="en-GB" sz="2400" b="0" i="0" u="none" strike="noStrike" kern="1200" cap="none" spc="-1" normalizeH="0" baseline="0" noProof="0" dirty="0">
              <a:ln>
                <a:noFill/>
              </a:ln>
              <a:solidFill>
                <a:prstClr val="black"/>
              </a:solidFill>
              <a:effectLst/>
              <a:uLnTx/>
              <a:uFillTx/>
              <a:latin typeface="Century Gothic" panose="020B0502020202020204" pitchFamily="34" charset="0"/>
            </a:endParaRPr>
          </a:p>
          <a:p>
            <a:pPr marL="0" marR="0" lvl="0" indent="0" algn="l" defTabSz="914400" rtl="0" eaLnBrk="1" fontAlgn="auto" latinLnBrk="0" hangingPunct="1">
              <a:lnSpc>
                <a:spcPct val="90000"/>
              </a:lnSpc>
              <a:spcBef>
                <a:spcPts val="0"/>
              </a:spcBef>
              <a:spcAft>
                <a:spcPts val="0"/>
              </a:spcAft>
              <a:buClrTx/>
              <a:buSzTx/>
              <a:buFontTx/>
              <a:buNone/>
              <a:tabLst/>
              <a:defRPr/>
            </a:pPr>
            <a:endParaRPr kumimoji="0" lang="en-GB" sz="2000" b="0" i="0" u="none" strike="noStrike" kern="1200" cap="none" spc="-1" normalizeH="0" baseline="0" noProof="0" dirty="0">
              <a:ln>
                <a:noFill/>
              </a:ln>
              <a:solidFill>
                <a:prstClr val="black"/>
              </a:solidFill>
              <a:effectLst/>
              <a:uLnTx/>
              <a:uFillTx/>
              <a:latin typeface="Arial"/>
            </a:endParaRPr>
          </a:p>
        </p:txBody>
      </p:sp>
      <p:sp>
        <p:nvSpPr>
          <p:cNvPr id="6" name="Content Placeholder 2">
            <a:extLst>
              <a:ext uri="{FF2B5EF4-FFF2-40B4-BE49-F238E27FC236}">
                <a16:creationId xmlns:a16="http://schemas.microsoft.com/office/drawing/2014/main" id="{06EF6601-9587-DCC6-DAEB-4F070E22AFE9}"/>
              </a:ext>
            </a:extLst>
          </p:cNvPr>
          <p:cNvSpPr/>
          <p:nvPr/>
        </p:nvSpPr>
        <p:spPr>
          <a:xfrm>
            <a:off x="319010" y="1947858"/>
            <a:ext cx="3169828" cy="1393526"/>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lIns="90000" tIns="90000" rIns="90000" bIns="90000">
            <a:noAutofit/>
          </a:bodyPr>
          <a:lstStyle/>
          <a:p>
            <a:pPr marL="0" marR="0" lvl="0" indent="0" algn="l" defTabSz="914400" rtl="0" eaLnBrk="1" fontAlgn="auto" latinLnBrk="0" hangingPunct="1">
              <a:lnSpc>
                <a:spcPct val="100000"/>
              </a:lnSpc>
              <a:spcBef>
                <a:spcPts val="0"/>
              </a:spcBef>
              <a:spcAft>
                <a:spcPts val="0"/>
              </a:spcAft>
              <a:buClrTx/>
              <a:buSzTx/>
              <a:buFontTx/>
              <a:buNone/>
              <a:tabLst>
                <a:tab pos="0" algn="l"/>
              </a:tabLst>
              <a:defRPr/>
            </a:pPr>
            <a:r>
              <a:rPr kumimoji="0" lang="en-US" sz="2000" b="1" i="0" u="none" strike="noStrike" kern="1200" cap="none" spc="-1" normalizeH="0" baseline="0" noProof="0" dirty="0">
                <a:ln>
                  <a:noFill/>
                </a:ln>
                <a:solidFill>
                  <a:srgbClr val="006F62"/>
                </a:solidFill>
                <a:effectLst/>
                <a:uLnTx/>
                <a:uFillTx/>
                <a:latin typeface="Century Gothic"/>
              </a:rPr>
              <a:t>In other words …</a:t>
            </a:r>
          </a:p>
          <a:p>
            <a:r>
              <a:rPr lang="en-GB" sz="2000" dirty="0">
                <a:solidFill>
                  <a:srgbClr val="242424"/>
                </a:solidFill>
                <a:latin typeface="Century Gothic"/>
              </a:rPr>
              <a:t>when something new is made from another chemical</a:t>
            </a:r>
          </a:p>
        </p:txBody>
      </p:sp>
      <p:sp>
        <p:nvSpPr>
          <p:cNvPr id="8" name="TextBox 13">
            <a:extLst>
              <a:ext uri="{FF2B5EF4-FFF2-40B4-BE49-F238E27FC236}">
                <a16:creationId xmlns:a16="http://schemas.microsoft.com/office/drawing/2014/main" id="{A841E056-01D5-DB08-74BD-0AAF572B4CAB}"/>
              </a:ext>
            </a:extLst>
          </p:cNvPr>
          <p:cNvSpPr/>
          <p:nvPr/>
        </p:nvSpPr>
        <p:spPr>
          <a:xfrm>
            <a:off x="346245" y="5610242"/>
            <a:ext cx="2951902" cy="797311"/>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wrap="square" lIns="91440" tIns="90000" rIns="91440" bIns="9000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1" normalizeH="0" baseline="0" noProof="0" dirty="0">
                <a:ln>
                  <a:noFill/>
                </a:ln>
                <a:solidFill>
                  <a:srgbClr val="006F62"/>
                </a:solidFill>
                <a:effectLst/>
                <a:uLnTx/>
                <a:uFillTx/>
                <a:latin typeface="Century Gothic "/>
              </a:rPr>
              <a:t>Say it</a:t>
            </a:r>
            <a:endParaRPr kumimoji="0" lang="en-GB" sz="2000" b="0" i="0" u="none" strike="noStrike" kern="1200" cap="none" spc="-1" normalizeH="0" baseline="0" noProof="0" dirty="0">
              <a:ln>
                <a:noFill/>
              </a:ln>
              <a:solidFill>
                <a:prstClr val="black"/>
              </a:solidFill>
              <a:effectLst/>
              <a:uLnTx/>
              <a:uFillTx/>
              <a:latin typeface="Arial"/>
            </a:endParaRPr>
          </a:p>
          <a:p>
            <a:pPr lvl="0">
              <a:defRPr/>
            </a:pPr>
            <a:r>
              <a:rPr lang="en-GB" sz="2000" dirty="0">
                <a:solidFill>
                  <a:srgbClr val="000000"/>
                </a:solidFill>
                <a:latin typeface="Century Gothic" panose="020B0502020202020204" pitchFamily="34" charset="0"/>
              </a:rPr>
              <a:t>Cem-</a:t>
            </a:r>
            <a:r>
              <a:rPr lang="en-GB" sz="2000" dirty="0" err="1">
                <a:solidFill>
                  <a:srgbClr val="000000"/>
                </a:solidFill>
                <a:latin typeface="Century Gothic" panose="020B0502020202020204" pitchFamily="34" charset="0"/>
              </a:rPr>
              <a:t>i</a:t>
            </a:r>
            <a:r>
              <a:rPr lang="en-GB" sz="2000" dirty="0">
                <a:solidFill>
                  <a:srgbClr val="000000"/>
                </a:solidFill>
                <a:latin typeface="Century Gothic" panose="020B0502020202020204" pitchFamily="34" charset="0"/>
              </a:rPr>
              <a:t>-cel</a:t>
            </a:r>
            <a:r>
              <a:rPr lang="en-GB" sz="2000" b="0" i="0" u="none" strike="noStrike" dirty="0">
                <a:solidFill>
                  <a:srgbClr val="000000"/>
                </a:solidFill>
                <a:effectLst/>
                <a:latin typeface="Century Gothic" panose="020B0502020202020204" pitchFamily="34" charset="0"/>
              </a:rPr>
              <a:t> </a:t>
            </a:r>
            <a:r>
              <a:rPr lang="en-GB" sz="2000" dirty="0" err="1">
                <a:latin typeface="Century Gothic" panose="020B0502020202020204" pitchFamily="34" charset="0"/>
              </a:rPr>
              <a:t>ry</a:t>
            </a:r>
            <a:r>
              <a:rPr lang="en-GB" sz="2000" dirty="0">
                <a:latin typeface="Century Gothic" panose="020B0502020202020204" pitchFamily="34" charset="0"/>
              </a:rPr>
              <a:t>-ac-</a:t>
            </a:r>
            <a:r>
              <a:rPr lang="en-GB" sz="2000" dirty="0" err="1">
                <a:latin typeface="Century Gothic" panose="020B0502020202020204" pitchFamily="34" charset="0"/>
              </a:rPr>
              <a:t>shen</a:t>
            </a:r>
            <a:endParaRPr kumimoji="0" lang="en-GB" sz="2000" b="0" i="0" u="none" strike="noStrike" kern="1200" cap="none" spc="-1" normalizeH="0" baseline="0" noProof="0" dirty="0">
              <a:ln>
                <a:noFill/>
              </a:ln>
              <a:solidFill>
                <a:srgbClr val="000000"/>
              </a:solidFill>
              <a:effectLst/>
              <a:uLnTx/>
              <a:uFillTx/>
              <a:latin typeface="Century Gothic" panose="020B0502020202020204" pitchFamily="34" charset="0"/>
            </a:endParaRPr>
          </a:p>
        </p:txBody>
      </p:sp>
      <p:sp>
        <p:nvSpPr>
          <p:cNvPr id="7" name="Content Placeholder 2">
            <a:extLst>
              <a:ext uri="{FF2B5EF4-FFF2-40B4-BE49-F238E27FC236}">
                <a16:creationId xmlns:a16="http://schemas.microsoft.com/office/drawing/2014/main" id="{CD133587-AD97-7C22-340A-484CB9AC4F8F}"/>
              </a:ext>
            </a:extLst>
          </p:cNvPr>
          <p:cNvSpPr/>
          <p:nvPr/>
        </p:nvSpPr>
        <p:spPr>
          <a:xfrm>
            <a:off x="338923" y="3583655"/>
            <a:ext cx="2959224" cy="1164345"/>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lIns="90000" tIns="90000" rIns="90000" bIns="90000" anchor="t">
            <a:noAutofit/>
          </a:bodyPr>
          <a:lstStyle/>
          <a:p>
            <a:pPr marL="0" marR="0" lvl="0" indent="0" algn="l" defTabSz="914400" rtl="0" eaLnBrk="1" fontAlgn="auto" latinLnBrk="0" hangingPunct="1">
              <a:lnSpc>
                <a:spcPct val="100000"/>
              </a:lnSpc>
              <a:spcBef>
                <a:spcPts val="0"/>
              </a:spcBef>
              <a:spcAft>
                <a:spcPts val="0"/>
              </a:spcAft>
              <a:buClrTx/>
              <a:buSzTx/>
              <a:buFontTx/>
              <a:buNone/>
              <a:tabLst>
                <a:tab pos="0" algn="l"/>
              </a:tabLst>
              <a:defRPr/>
            </a:pPr>
            <a:r>
              <a:rPr kumimoji="0" lang="en-US" sz="2000" b="1" i="0" u="none" strike="noStrike" kern="1200" cap="none" spc="-1" normalizeH="0" baseline="0" noProof="0" dirty="0">
                <a:ln>
                  <a:noFill/>
                </a:ln>
                <a:solidFill>
                  <a:srgbClr val="006F62"/>
                </a:solidFill>
                <a:effectLst/>
                <a:uLnTx/>
                <a:uFillTx/>
                <a:latin typeface="Century Gothic"/>
              </a:rPr>
              <a:t>Sign it</a:t>
            </a:r>
            <a:endParaRPr kumimoji="0" lang="en-GB" sz="2000" b="0" i="0" u="none" strike="noStrike" kern="1200" cap="none" spc="-1" normalizeH="0" baseline="0" noProof="0" dirty="0">
              <a:ln>
                <a:noFill/>
              </a:ln>
              <a:solidFill>
                <a:prstClr val="black"/>
              </a:solidFill>
              <a:effectLst/>
              <a:uLnTx/>
              <a:uFillTx/>
              <a:latin typeface="Arial"/>
            </a:endParaRPr>
          </a:p>
          <a:p>
            <a:pPr lvl="0">
              <a:tabLst>
                <a:tab pos="0" algn="l"/>
              </a:tabLst>
              <a:defRPr/>
            </a:pPr>
            <a:r>
              <a:rPr kumimoji="0" lang="en-US" sz="2000" b="0" i="0" u="none" strike="noStrike" kern="1200" cap="none" spc="-1" normalizeH="0" baseline="0" noProof="0" dirty="0">
                <a:ln>
                  <a:noFill/>
                </a:ln>
                <a:solidFill>
                  <a:prstClr val="black"/>
                </a:solidFill>
                <a:effectLst/>
                <a:uLnTx/>
                <a:uFillTx/>
                <a:latin typeface="Century Gothic"/>
              </a:rPr>
              <a:t>Watch a video:</a:t>
            </a:r>
            <a:br>
              <a:rPr kumimoji="0" lang="en-US" sz="2000" b="0" i="0" u="sng" strike="noStrike" kern="1200" cap="none" spc="-1" normalizeH="0" baseline="0" noProof="0" dirty="0">
                <a:ln>
                  <a:noFill/>
                </a:ln>
                <a:solidFill>
                  <a:prstClr val="black"/>
                </a:solidFill>
                <a:effectLst/>
                <a:uLnTx/>
                <a:uFillTx/>
                <a:latin typeface="Century Gothic"/>
                <a:hlinkClick r:id="rId2" invalidUrl="http:///"/>
              </a:rPr>
            </a:br>
            <a:r>
              <a:rPr lang="en-US" sz="2000" u="sng" spc="-1" dirty="0">
                <a:solidFill>
                  <a:prstClr val="black"/>
                </a:solidFill>
                <a:latin typeface="Century Gothic"/>
                <a:hlinkClick r:id="rId3"/>
              </a:rPr>
              <a:t>bit.ly/3ZERn28</a:t>
            </a:r>
            <a:endParaRPr kumimoji="0" lang="en-GB" sz="2000" b="0" i="0" u="none" strike="noStrike" kern="1200" cap="none" spc="-1" normalizeH="0" baseline="0" noProof="0" dirty="0">
              <a:ln>
                <a:noFill/>
              </a:ln>
              <a:solidFill>
                <a:prstClr val="black"/>
              </a:solidFill>
              <a:effectLst/>
              <a:uLnTx/>
              <a:uFillTx/>
              <a:latin typeface="Arial"/>
            </a:endParaRPr>
          </a:p>
        </p:txBody>
      </p:sp>
      <p:sp>
        <p:nvSpPr>
          <p:cNvPr id="9" name="Content Placeholder 2">
            <a:extLst>
              <a:ext uri="{FF2B5EF4-FFF2-40B4-BE49-F238E27FC236}">
                <a16:creationId xmlns:a16="http://schemas.microsoft.com/office/drawing/2014/main" id="{E1E1BDA5-B89B-69CA-71C0-1597EC545C7B}"/>
              </a:ext>
            </a:extLst>
          </p:cNvPr>
          <p:cNvSpPr/>
          <p:nvPr/>
        </p:nvSpPr>
        <p:spPr>
          <a:xfrm>
            <a:off x="7214094" y="1947858"/>
            <a:ext cx="3619048" cy="1785942"/>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lIns="90000" tIns="90000" rIns="90000" bIns="90000">
            <a:normAutofit fontScale="92500" lnSpcReduction="20000"/>
          </a:bodyPr>
          <a:lstStyle/>
          <a:p>
            <a:pPr marL="0" marR="0" lvl="0" indent="0" algn="l" defTabSz="914400" rtl="0" eaLnBrk="1" fontAlgn="auto" latinLnBrk="0" hangingPunct="1">
              <a:lnSpc>
                <a:spcPct val="118000"/>
              </a:lnSpc>
              <a:spcBef>
                <a:spcPts val="0"/>
              </a:spcBef>
              <a:spcAft>
                <a:spcPts val="0"/>
              </a:spcAft>
              <a:buClrTx/>
              <a:buSzTx/>
              <a:buFontTx/>
              <a:buNone/>
              <a:tabLst>
                <a:tab pos="0" algn="l"/>
              </a:tabLst>
              <a:defRPr/>
            </a:pPr>
            <a:r>
              <a:rPr kumimoji="0" lang="en-US" sz="2200" b="1" i="0" u="none" strike="noStrike" kern="1200" cap="none" spc="-1" normalizeH="0" baseline="0" noProof="0" dirty="0">
                <a:ln>
                  <a:noFill/>
                </a:ln>
                <a:solidFill>
                  <a:srgbClr val="006F62"/>
                </a:solidFill>
                <a:effectLst/>
                <a:uLnTx/>
                <a:uFillTx/>
                <a:latin typeface="Century Gothic" panose="020B0502020202020204" pitchFamily="34" charset="0"/>
              </a:rPr>
              <a:t>Example</a:t>
            </a:r>
            <a:endParaRPr kumimoji="0" lang="en-GB" sz="2200" b="0" i="0" u="none" strike="noStrike" kern="1200" cap="none" spc="-1" normalizeH="0" baseline="0" noProof="0" dirty="0">
              <a:ln>
                <a:noFill/>
              </a:ln>
              <a:solidFill>
                <a:prstClr val="black"/>
              </a:solidFill>
              <a:effectLst/>
              <a:uLnTx/>
              <a:uFillTx/>
              <a:latin typeface="Century Gothic" panose="020B0502020202020204" pitchFamily="34" charset="0"/>
            </a:endParaRPr>
          </a:p>
          <a:p>
            <a:pPr>
              <a:lnSpc>
                <a:spcPct val="118000"/>
              </a:lnSpc>
            </a:pPr>
            <a:r>
              <a:rPr lang="en-GB" sz="2200" dirty="0">
                <a:solidFill>
                  <a:srgbClr val="242424"/>
                </a:solidFill>
                <a:latin typeface="Century Gothic" panose="020B0502020202020204" pitchFamily="34" charset="0"/>
              </a:rPr>
              <a:t>When iron and </a:t>
            </a:r>
            <a:r>
              <a:rPr lang="en-GB" sz="2200" dirty="0" err="1">
                <a:solidFill>
                  <a:srgbClr val="242424"/>
                </a:solidFill>
                <a:latin typeface="Century Gothic" panose="020B0502020202020204" pitchFamily="34" charset="0"/>
              </a:rPr>
              <a:t>sulfur</a:t>
            </a:r>
            <a:r>
              <a:rPr lang="en-GB" sz="2200" dirty="0">
                <a:solidFill>
                  <a:srgbClr val="242424"/>
                </a:solidFill>
                <a:latin typeface="Century Gothic" panose="020B0502020202020204" pitchFamily="34" charset="0"/>
              </a:rPr>
              <a:t> are heated together a chemical reaction occurs and iron </a:t>
            </a:r>
            <a:r>
              <a:rPr lang="en-GB" sz="2200" dirty="0" err="1">
                <a:solidFill>
                  <a:srgbClr val="242424"/>
                </a:solidFill>
                <a:latin typeface="Century Gothic"/>
              </a:rPr>
              <a:t>sulfide</a:t>
            </a:r>
            <a:r>
              <a:rPr lang="en-GB" sz="2200" dirty="0">
                <a:solidFill>
                  <a:srgbClr val="242424"/>
                </a:solidFill>
                <a:latin typeface="Century Gothic"/>
              </a:rPr>
              <a:t> is made</a:t>
            </a:r>
          </a:p>
        </p:txBody>
      </p:sp>
      <p:sp>
        <p:nvSpPr>
          <p:cNvPr id="10" name="TextBox 12">
            <a:extLst>
              <a:ext uri="{FF2B5EF4-FFF2-40B4-BE49-F238E27FC236}">
                <a16:creationId xmlns:a16="http://schemas.microsoft.com/office/drawing/2014/main" id="{10F14D71-28A0-90D0-8DD6-8C86392CEE46}"/>
              </a:ext>
            </a:extLst>
          </p:cNvPr>
          <p:cNvSpPr/>
          <p:nvPr/>
        </p:nvSpPr>
        <p:spPr>
          <a:xfrm>
            <a:off x="7221809" y="4191802"/>
            <a:ext cx="3585770" cy="2294846"/>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wrap="square" lIns="90000" tIns="45000" rIns="90000" bIns="4500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1" normalizeH="0" baseline="0" noProof="0" dirty="0">
                <a:ln>
                  <a:noFill/>
                </a:ln>
                <a:solidFill>
                  <a:srgbClr val="006F62"/>
                </a:solidFill>
                <a:effectLst/>
                <a:uLnTx/>
                <a:uFillTx/>
                <a:latin typeface="Century Gothic "/>
              </a:rPr>
              <a:t>Don’t confuse with …</a:t>
            </a:r>
            <a:endParaRPr kumimoji="0" lang="en-GB" sz="2000" b="0" i="0" u="none" strike="noStrike" kern="1200" cap="none" spc="-1" normalizeH="0" baseline="0" noProof="0" dirty="0">
              <a:ln>
                <a:noFill/>
              </a:ln>
              <a:solidFill>
                <a:prstClr val="black"/>
              </a:solidFill>
              <a:effectLst/>
              <a:uLnTx/>
              <a:uFillTx/>
              <a:latin typeface="Arial"/>
            </a:endParaRPr>
          </a:p>
          <a:p>
            <a:r>
              <a:rPr lang="en-GB" sz="2000" dirty="0">
                <a:solidFill>
                  <a:srgbClr val="242424"/>
                </a:solidFill>
                <a:latin typeface="Century Gothic"/>
              </a:rPr>
              <a:t>A chemical reaction isn’t always chemicals combining to form one, it can also be larger compounds being broken down</a:t>
            </a:r>
          </a:p>
        </p:txBody>
      </p:sp>
      <p:sp>
        <p:nvSpPr>
          <p:cNvPr id="11" name="Title 1">
            <a:extLst>
              <a:ext uri="{FF2B5EF4-FFF2-40B4-BE49-F238E27FC236}">
                <a16:creationId xmlns:a16="http://schemas.microsoft.com/office/drawing/2014/main" id="{41D6A704-2639-27C7-B867-DC3FD29AED92}"/>
              </a:ext>
              <a:ext uri="{C183D7F6-B498-43B3-948B-1728B52AA6E4}">
                <adec:decorative xmlns:adec="http://schemas.microsoft.com/office/drawing/2017/decorative" val="1"/>
              </a:ext>
            </a:extLst>
          </p:cNvPr>
          <p:cNvSpPr/>
          <p:nvPr/>
        </p:nvSpPr>
        <p:spPr>
          <a:xfrm rot="5400000">
            <a:off x="9717480" y="2205000"/>
            <a:ext cx="4139640" cy="809640"/>
          </a:xfrm>
          <a:prstGeom prst="rect">
            <a:avLst/>
          </a:prstGeom>
          <a:noFill/>
          <a:ln w="0">
            <a:noFill/>
          </a:ln>
        </p:spPr>
        <p:style>
          <a:lnRef idx="0">
            <a:scrgbClr r="0" g="0" b="0"/>
          </a:lnRef>
          <a:fillRef idx="0">
            <a:scrgbClr r="0" g="0" b="0"/>
          </a:fillRef>
          <a:effectRef idx="0">
            <a:scrgbClr r="0" g="0" b="0"/>
          </a:effectRef>
          <a:fontRef idx="minor"/>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ndParaRPr>
          </a:p>
        </p:txBody>
      </p:sp>
      <p:grpSp>
        <p:nvGrpSpPr>
          <p:cNvPr id="16" name="Group 15">
            <a:extLst>
              <a:ext uri="{FF2B5EF4-FFF2-40B4-BE49-F238E27FC236}">
                <a16:creationId xmlns:a16="http://schemas.microsoft.com/office/drawing/2014/main" id="{AD175224-D5D8-B52F-112A-B11BA53C5093}"/>
              </a:ext>
              <a:ext uri="{C183D7F6-B498-43B3-948B-1728B52AA6E4}">
                <adec:decorative xmlns:adec="http://schemas.microsoft.com/office/drawing/2017/decorative" val="1"/>
              </a:ext>
            </a:extLst>
          </p:cNvPr>
          <p:cNvGrpSpPr/>
          <p:nvPr/>
        </p:nvGrpSpPr>
        <p:grpSpPr>
          <a:xfrm>
            <a:off x="2333000" y="3659666"/>
            <a:ext cx="906461" cy="543960"/>
            <a:chOff x="2333000" y="2800229"/>
            <a:chExt cx="906461" cy="543960"/>
          </a:xfrm>
        </p:grpSpPr>
        <p:pic>
          <p:nvPicPr>
            <p:cNvPr id="12" name="Graphic 16">
              <a:extLst>
                <a:ext uri="{FF2B5EF4-FFF2-40B4-BE49-F238E27FC236}">
                  <a16:creationId xmlns:a16="http://schemas.microsoft.com/office/drawing/2014/main" id="{5EAE33C5-4FA3-9B3D-B98C-56E7B44E5B8E}"/>
                </a:ext>
                <a:ext uri="{C183D7F6-B498-43B3-948B-1728B52AA6E4}">
                  <adec:decorative xmlns:adec="http://schemas.microsoft.com/office/drawing/2017/decorative" val="1"/>
                </a:ext>
              </a:extLst>
            </p:cNvPr>
            <p:cNvPicPr/>
            <p:nvPr/>
          </p:nvPicPr>
          <p:blipFill>
            <a:blip r:embed="rId4" cstate="screen">
              <a:extLst>
                <a:ext uri="{28A0092B-C50C-407E-A947-70E740481C1C}">
                  <a14:useLocalDpi xmlns:a14="http://schemas.microsoft.com/office/drawing/2010/main"/>
                </a:ext>
              </a:extLst>
            </a:blip>
            <a:stretch/>
          </p:blipFill>
          <p:spPr>
            <a:xfrm>
              <a:off x="2333000" y="2800229"/>
              <a:ext cx="543960" cy="543960"/>
            </a:xfrm>
            <a:prstGeom prst="rect">
              <a:avLst/>
            </a:prstGeom>
            <a:ln w="0">
              <a:noFill/>
            </a:ln>
          </p:spPr>
        </p:pic>
        <p:pic>
          <p:nvPicPr>
            <p:cNvPr id="13" name="Graphic 17">
              <a:extLst>
                <a:ext uri="{FF2B5EF4-FFF2-40B4-BE49-F238E27FC236}">
                  <a16:creationId xmlns:a16="http://schemas.microsoft.com/office/drawing/2014/main" id="{CFAD5AB0-40F6-CB6D-9E2E-386CBA0AC845}"/>
                </a:ext>
                <a:ext uri="{C183D7F6-B498-43B3-948B-1728B52AA6E4}">
                  <adec:decorative xmlns:adec="http://schemas.microsoft.com/office/drawing/2017/decorative" val="1"/>
                </a:ext>
              </a:extLst>
            </p:cNvPr>
            <p:cNvPicPr/>
            <p:nvPr/>
          </p:nvPicPr>
          <p:blipFill>
            <a:blip r:embed="rId5" cstate="screen">
              <a:extLst>
                <a:ext uri="{28A0092B-C50C-407E-A947-70E740481C1C}">
                  <a14:useLocalDpi xmlns:a14="http://schemas.microsoft.com/office/drawing/2010/main"/>
                </a:ext>
              </a:extLst>
            </a:blip>
            <a:stretch/>
          </p:blipFill>
          <p:spPr>
            <a:xfrm>
              <a:off x="2700901" y="2802929"/>
              <a:ext cx="538560" cy="538560"/>
            </a:xfrm>
            <a:prstGeom prst="rect">
              <a:avLst/>
            </a:prstGeom>
            <a:ln w="0">
              <a:noFill/>
            </a:ln>
          </p:spPr>
        </p:pic>
      </p:grpSp>
      <p:grpSp>
        <p:nvGrpSpPr>
          <p:cNvPr id="3" name="Group 2" descr="Composite image showing iron filings and sulfur powder and then a test tube heated over a blue Bunsen burner flame, held by a metal clamp, showing a substance undergoing a chemical reaction labelled iron sulfide">
            <a:extLst>
              <a:ext uri="{FF2B5EF4-FFF2-40B4-BE49-F238E27FC236}">
                <a16:creationId xmlns:a16="http://schemas.microsoft.com/office/drawing/2014/main" id="{C941F843-0949-C184-C80E-2B2BA0416C9F}"/>
              </a:ext>
            </a:extLst>
          </p:cNvPr>
          <p:cNvGrpSpPr/>
          <p:nvPr/>
        </p:nvGrpSpPr>
        <p:grpSpPr>
          <a:xfrm>
            <a:off x="3858820" y="1947858"/>
            <a:ext cx="3172878" cy="4025747"/>
            <a:chOff x="4150360" y="2009293"/>
            <a:chExt cx="2890863" cy="3816393"/>
          </a:xfrm>
        </p:grpSpPr>
        <p:pic>
          <p:nvPicPr>
            <p:cNvPr id="1026" name="Picture 2" descr="Photograph showing a test tube heated over a blue Bunsen burner flame, held by a metal clamp with a blue handle, containing a substance undergoing a chemical reaction with visible smoke and color change. Two circular close-up insets display the substance's granular textures before and after heating, highlighting physical transformation during the experiment.">
              <a:extLst>
                <a:ext uri="{FF2B5EF4-FFF2-40B4-BE49-F238E27FC236}">
                  <a16:creationId xmlns:a16="http://schemas.microsoft.com/office/drawing/2014/main" id="{7C5F73EF-A4DB-1DFE-8034-EA62D5EC4CB4}"/>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4218083" y="2009293"/>
              <a:ext cx="2410762" cy="360094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3">
              <a:extLst>
                <a:ext uri="{FF2B5EF4-FFF2-40B4-BE49-F238E27FC236}">
                  <a16:creationId xmlns:a16="http://schemas.microsoft.com/office/drawing/2014/main" id="{22DE9829-6FB2-54B3-1189-3A1698CE8276}"/>
                </a:ext>
              </a:extLst>
            </p:cNvPr>
            <p:cNvSpPr txBox="1"/>
            <p:nvPr/>
          </p:nvSpPr>
          <p:spPr>
            <a:xfrm>
              <a:off x="5366332" y="5610242"/>
              <a:ext cx="1674891" cy="21544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dirty="0">
                  <a:latin typeface="Century Gothic" panose="020B0502020202020204" pitchFamily="34" charset="0"/>
                </a:rPr>
                <a:t>© Science Photo Library</a:t>
              </a:r>
            </a:p>
          </p:txBody>
        </p:sp>
        <p:sp>
          <p:nvSpPr>
            <p:cNvPr id="15" name="TextBox 14">
              <a:extLst>
                <a:ext uri="{FF2B5EF4-FFF2-40B4-BE49-F238E27FC236}">
                  <a16:creationId xmlns:a16="http://schemas.microsoft.com/office/drawing/2014/main" id="{F848CA7A-8717-A49C-0F90-FEB030BF1833}"/>
                </a:ext>
              </a:extLst>
            </p:cNvPr>
            <p:cNvSpPr txBox="1"/>
            <p:nvPr/>
          </p:nvSpPr>
          <p:spPr>
            <a:xfrm>
              <a:off x="4218083" y="3061623"/>
              <a:ext cx="601532" cy="367377"/>
            </a:xfrm>
            <a:prstGeom prst="rect">
              <a:avLst/>
            </a:prstGeom>
            <a:solidFill>
              <a:schemeClr val="bg1"/>
            </a:solidFill>
          </p:spPr>
          <p:txBody>
            <a:bodyPr wrap="square" rtlCol="0">
              <a:spAutoFit/>
            </a:bodyPr>
            <a:lstStyle/>
            <a:p>
              <a:pPr algn="l"/>
              <a:r>
                <a:rPr lang="en-GB" dirty="0"/>
                <a:t>iron</a:t>
              </a:r>
              <a:endParaRPr lang="en-US" dirty="0"/>
            </a:p>
          </p:txBody>
        </p:sp>
        <p:sp>
          <p:nvSpPr>
            <p:cNvPr id="17" name="TextBox 16">
              <a:extLst>
                <a:ext uri="{FF2B5EF4-FFF2-40B4-BE49-F238E27FC236}">
                  <a16:creationId xmlns:a16="http://schemas.microsoft.com/office/drawing/2014/main" id="{165614E4-3B6B-F38E-93F9-804671159C9C}"/>
                </a:ext>
              </a:extLst>
            </p:cNvPr>
            <p:cNvSpPr txBox="1"/>
            <p:nvPr/>
          </p:nvSpPr>
          <p:spPr>
            <a:xfrm>
              <a:off x="4150360" y="4939523"/>
              <a:ext cx="736978" cy="369332"/>
            </a:xfrm>
            <a:prstGeom prst="rect">
              <a:avLst/>
            </a:prstGeom>
            <a:solidFill>
              <a:schemeClr val="bg1"/>
            </a:solidFill>
          </p:spPr>
          <p:txBody>
            <a:bodyPr wrap="square" rtlCol="0">
              <a:spAutoFit/>
            </a:bodyPr>
            <a:lstStyle/>
            <a:p>
              <a:pPr algn="l"/>
              <a:r>
                <a:rPr lang="en-GB" dirty="0" err="1"/>
                <a:t>sulfur</a:t>
              </a:r>
              <a:endParaRPr lang="en-US" dirty="0"/>
            </a:p>
          </p:txBody>
        </p:sp>
        <p:sp>
          <p:nvSpPr>
            <p:cNvPr id="20" name="TextBox 19">
              <a:extLst>
                <a:ext uri="{FF2B5EF4-FFF2-40B4-BE49-F238E27FC236}">
                  <a16:creationId xmlns:a16="http://schemas.microsoft.com/office/drawing/2014/main" id="{216C626D-8826-F470-C922-1607C0D6DEC8}"/>
                </a:ext>
              </a:extLst>
            </p:cNvPr>
            <p:cNvSpPr txBox="1"/>
            <p:nvPr/>
          </p:nvSpPr>
          <p:spPr>
            <a:xfrm>
              <a:off x="6224025" y="3486602"/>
              <a:ext cx="809640" cy="646331"/>
            </a:xfrm>
            <a:prstGeom prst="rect">
              <a:avLst/>
            </a:prstGeom>
            <a:solidFill>
              <a:schemeClr val="bg1"/>
            </a:solidFill>
          </p:spPr>
          <p:txBody>
            <a:bodyPr wrap="square" rtlCol="0">
              <a:spAutoFit/>
            </a:bodyPr>
            <a:lstStyle/>
            <a:p>
              <a:pPr algn="l"/>
              <a:r>
                <a:rPr lang="en-GB" dirty="0"/>
                <a:t>iron </a:t>
              </a:r>
              <a:r>
                <a:rPr lang="en-GB" dirty="0" err="1"/>
                <a:t>sulfide</a:t>
              </a:r>
              <a:endParaRPr lang="en-US" dirty="0"/>
            </a:p>
          </p:txBody>
        </p:sp>
      </p:grpSp>
    </p:spTree>
    <p:extLst>
      <p:ext uri="{BB962C8B-B14F-4D97-AF65-F5344CB8AC3E}">
        <p14:creationId xmlns:p14="http://schemas.microsoft.com/office/powerpoint/2010/main" val="27470182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F6759E0F-6355-DF86-8805-02FB911BD27C}"/>
              </a:ext>
            </a:extLst>
          </p:cNvPr>
          <p:cNvSpPr txBox="1">
            <a:spLocks noGrp="1"/>
          </p:cNvSpPr>
          <p:nvPr>
            <p:ph type="title" idx="4294967295"/>
          </p:nvPr>
        </p:nvSpPr>
        <p:spPr>
          <a:xfrm>
            <a:off x="346245" y="354427"/>
            <a:ext cx="3964233" cy="1323439"/>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1" normalizeH="0" baseline="0" noProof="0" dirty="0">
                <a:ln>
                  <a:noFill/>
                </a:ln>
                <a:solidFill>
                  <a:srgbClr val="006F62"/>
                </a:solidFill>
                <a:effectLst/>
                <a:uLnTx/>
                <a:uFillTx/>
                <a:latin typeface="Century Gothic"/>
                <a:ea typeface="+mn-ea"/>
                <a:cs typeface="+mn-cs"/>
              </a:rPr>
              <a:t>Conservation of mass</a:t>
            </a:r>
            <a:endParaRPr kumimoji="0" lang="en-GB" sz="4000" b="0" i="0" u="none" strike="noStrike" kern="1200" cap="none" spc="0" normalizeH="0" baseline="0" noProof="0" dirty="0">
              <a:ln>
                <a:noFill/>
              </a:ln>
              <a:solidFill>
                <a:schemeClr val="tx1"/>
              </a:solidFill>
              <a:effectLst/>
              <a:uLnTx/>
              <a:uFillTx/>
              <a:latin typeface="+mn-lt"/>
              <a:ea typeface="+mn-ea"/>
              <a:cs typeface="+mn-cs"/>
            </a:endParaRPr>
          </a:p>
        </p:txBody>
      </p:sp>
      <p:sp>
        <p:nvSpPr>
          <p:cNvPr id="5" name="Title 1">
            <a:extLst>
              <a:ext uri="{FF2B5EF4-FFF2-40B4-BE49-F238E27FC236}">
                <a16:creationId xmlns:a16="http://schemas.microsoft.com/office/drawing/2014/main" id="{5CAF4419-B258-7652-88B2-C5F743DF8C77}"/>
              </a:ext>
            </a:extLst>
          </p:cNvPr>
          <p:cNvSpPr/>
          <p:nvPr/>
        </p:nvSpPr>
        <p:spPr>
          <a:xfrm>
            <a:off x="4167739" y="456347"/>
            <a:ext cx="7005087" cy="1237959"/>
          </a:xfrm>
          <a:prstGeom prst="rect">
            <a:avLst/>
          </a:prstGeom>
          <a:solidFill>
            <a:srgbClr val="F2F8EE"/>
          </a:solidFill>
          <a:ln w="38100">
            <a:noFill/>
          </a:ln>
        </p:spPr>
        <p:style>
          <a:lnRef idx="0">
            <a:scrgbClr r="0" g="0" b="0"/>
          </a:lnRef>
          <a:fillRef idx="0">
            <a:scrgbClr r="0" g="0" b="0"/>
          </a:fillRef>
          <a:effectRef idx="0">
            <a:scrgbClr r="0" g="0" b="0"/>
          </a:effectRef>
          <a:fontRef idx="minor"/>
        </p:style>
        <p:txBody>
          <a:bodyPr lIns="90000" tIns="90000" rIns="90000" bIns="9000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dirty="0">
                <a:effectLst/>
                <a:latin typeface="Century Gothic" panose="020B0502020202020204" pitchFamily="34" charset="0"/>
                <a:ea typeface="Calibri" panose="020F0502020204030204" pitchFamily="34" charset="0"/>
                <a:cs typeface="Arial" panose="020B0604020202020204" pitchFamily="34" charset="0"/>
              </a:rPr>
              <a:t>no atoms are lost or made during a chemical reaction, so the total mass of products equals the total mass of reactants</a:t>
            </a:r>
            <a:r>
              <a:rPr lang="en-GB" sz="2400" dirty="0">
                <a:effectLst/>
                <a:latin typeface="Century Gothic" panose="020B0502020202020204" pitchFamily="34" charset="0"/>
              </a:rPr>
              <a:t> </a:t>
            </a:r>
            <a:endParaRPr kumimoji="0" lang="en-GB" sz="2400" b="0" i="0" strike="noStrike" kern="1200" cap="none" spc="-1" normalizeH="0" baseline="0" noProof="0" dirty="0">
              <a:ln>
                <a:noFill/>
              </a:ln>
              <a:effectLst/>
              <a:uLnTx/>
              <a:uFillTx/>
              <a:latin typeface="Century Gothic" panose="020B0502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1" normalizeH="0" baseline="0" noProof="0" dirty="0">
              <a:ln>
                <a:noFill/>
              </a:ln>
              <a:solidFill>
                <a:prstClr val="black"/>
              </a:solidFill>
              <a:effectLst/>
              <a:uLnTx/>
              <a:uFillTx/>
              <a:latin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endParaRPr kumimoji="0" lang="en-GB" sz="2000" b="0" i="0" u="none" strike="noStrike" kern="1200" cap="none" spc="-1" normalizeH="0" baseline="0" noProof="0" dirty="0">
              <a:ln>
                <a:noFill/>
              </a:ln>
              <a:solidFill>
                <a:prstClr val="black"/>
              </a:solidFill>
              <a:effectLst/>
              <a:uLnTx/>
              <a:uFillTx/>
              <a:latin typeface="Arial"/>
            </a:endParaRPr>
          </a:p>
        </p:txBody>
      </p:sp>
      <p:sp>
        <p:nvSpPr>
          <p:cNvPr id="6" name="Content Placeholder 2">
            <a:extLst>
              <a:ext uri="{FF2B5EF4-FFF2-40B4-BE49-F238E27FC236}">
                <a16:creationId xmlns:a16="http://schemas.microsoft.com/office/drawing/2014/main" id="{06EF6601-9587-DCC6-DAEB-4F070E22AFE9}"/>
              </a:ext>
            </a:extLst>
          </p:cNvPr>
          <p:cNvSpPr/>
          <p:nvPr/>
        </p:nvSpPr>
        <p:spPr>
          <a:xfrm>
            <a:off x="346245" y="1898950"/>
            <a:ext cx="4029451" cy="1502860"/>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lIns="90000" tIns="90000" rIns="90000" bIns="90000">
            <a:noAutofit/>
          </a:bodyPr>
          <a:lstStyle/>
          <a:p>
            <a:pPr marL="0" marR="0" lvl="0" indent="0" algn="l" defTabSz="914400" rtl="0" eaLnBrk="1" fontAlgn="auto" latinLnBrk="0" hangingPunct="1">
              <a:lnSpc>
                <a:spcPct val="100000"/>
              </a:lnSpc>
              <a:spcBef>
                <a:spcPts val="0"/>
              </a:spcBef>
              <a:spcAft>
                <a:spcPts val="0"/>
              </a:spcAft>
              <a:buClrTx/>
              <a:buSzTx/>
              <a:buFontTx/>
              <a:buNone/>
              <a:tabLst>
                <a:tab pos="0" algn="l"/>
              </a:tabLst>
              <a:defRPr/>
            </a:pPr>
            <a:r>
              <a:rPr kumimoji="0" lang="en-US" sz="2000" b="1" i="0" u="none" strike="noStrike" kern="1200" cap="none" spc="-1" normalizeH="0" baseline="0" noProof="0" dirty="0">
                <a:ln>
                  <a:noFill/>
                </a:ln>
                <a:solidFill>
                  <a:srgbClr val="006F62"/>
                </a:solidFill>
                <a:effectLst/>
                <a:uLnTx/>
                <a:uFillTx/>
                <a:latin typeface="Century Gothic"/>
              </a:rPr>
              <a:t>In other words …</a:t>
            </a:r>
            <a:endParaRPr kumimoji="0" lang="en-GB" sz="2000" b="0" i="0" u="none" strike="noStrike" kern="1200" cap="none" spc="-1" normalizeH="0" baseline="0" noProof="0" dirty="0">
              <a:ln>
                <a:noFill/>
              </a:ln>
              <a:solidFill>
                <a:prstClr val="black"/>
              </a:solidFill>
              <a:effectLst/>
              <a:uLnTx/>
              <a:uFillTx/>
              <a:latin typeface="Arial"/>
            </a:endParaRPr>
          </a:p>
          <a:p>
            <a:r>
              <a:rPr lang="en-GB" sz="2000" dirty="0">
                <a:solidFill>
                  <a:srgbClr val="242424"/>
                </a:solidFill>
                <a:latin typeface="Century Gothic"/>
              </a:rPr>
              <a:t>the total mass of all of the substances before and after a reaction is always the same</a:t>
            </a:r>
          </a:p>
        </p:txBody>
      </p:sp>
      <p:sp>
        <p:nvSpPr>
          <p:cNvPr id="8" name="TextBox 13">
            <a:extLst>
              <a:ext uri="{FF2B5EF4-FFF2-40B4-BE49-F238E27FC236}">
                <a16:creationId xmlns:a16="http://schemas.microsoft.com/office/drawing/2014/main" id="{A841E056-01D5-DB08-74BD-0AAF572B4CAB}"/>
              </a:ext>
            </a:extLst>
          </p:cNvPr>
          <p:cNvSpPr/>
          <p:nvPr/>
        </p:nvSpPr>
        <p:spPr>
          <a:xfrm>
            <a:off x="346245" y="3862260"/>
            <a:ext cx="2318297" cy="1105088"/>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wrap="square" lIns="91440" tIns="90000" rIns="91440" bIns="9000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1" normalizeH="0" baseline="0" noProof="0" dirty="0">
                <a:ln>
                  <a:noFill/>
                </a:ln>
                <a:solidFill>
                  <a:srgbClr val="006F62"/>
                </a:solidFill>
                <a:effectLst/>
                <a:uLnTx/>
                <a:uFillTx/>
                <a:latin typeface="Century Gothic "/>
              </a:rPr>
              <a:t>Say it</a:t>
            </a:r>
            <a:endParaRPr kumimoji="0" lang="en-GB" sz="2000" b="0" i="0" u="none" strike="noStrike" kern="1200" cap="none" spc="-1" normalizeH="0" baseline="0" noProof="0" dirty="0">
              <a:ln>
                <a:noFill/>
              </a:ln>
              <a:solidFill>
                <a:prstClr val="black"/>
              </a:solidFill>
              <a:effectLst/>
              <a:uLnTx/>
              <a:uFillTx/>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srgbClr val="000000"/>
                </a:solidFill>
                <a:latin typeface="Century Gothic" panose="020B0502020202020204" pitchFamily="34" charset="0"/>
              </a:rPr>
              <a:t>Con-</a:t>
            </a:r>
            <a:r>
              <a:rPr lang="en-GB" sz="2000" dirty="0" err="1">
                <a:solidFill>
                  <a:srgbClr val="000000"/>
                </a:solidFill>
                <a:latin typeface="Century Gothic" panose="020B0502020202020204" pitchFamily="34" charset="0"/>
              </a:rPr>
              <a:t>sa</a:t>
            </a:r>
            <a:r>
              <a:rPr lang="en-GB" sz="2000" dirty="0">
                <a:solidFill>
                  <a:srgbClr val="000000"/>
                </a:solidFill>
                <a:latin typeface="Century Gothic" panose="020B0502020202020204" pitchFamily="34" charset="0"/>
              </a:rPr>
              <a:t>-</a:t>
            </a:r>
            <a:r>
              <a:rPr lang="en-GB" sz="2000" dirty="0" err="1">
                <a:solidFill>
                  <a:srgbClr val="000000"/>
                </a:solidFill>
                <a:latin typeface="Century Gothic" panose="020B0502020202020204" pitchFamily="34" charset="0"/>
              </a:rPr>
              <a:t>vay-shen</a:t>
            </a:r>
            <a:r>
              <a:rPr lang="en-GB" sz="2000" b="0" i="0" u="none" strike="noStrike" dirty="0">
                <a:solidFill>
                  <a:srgbClr val="000000"/>
                </a:solidFill>
                <a:effectLst/>
                <a:latin typeface="Century Gothic" panose="020B0502020202020204" pitchFamily="34" charset="0"/>
              </a:rPr>
              <a:t> </a:t>
            </a:r>
            <a:r>
              <a:rPr lang="en-GB" sz="2000" b="0" i="0" u="none" strike="noStrike" dirty="0" err="1">
                <a:solidFill>
                  <a:srgbClr val="000000"/>
                </a:solidFill>
                <a:effectLst/>
                <a:latin typeface="Century Gothic" panose="020B0502020202020204" pitchFamily="34" charset="0"/>
              </a:rPr>
              <a:t>o</a:t>
            </a:r>
            <a:r>
              <a:rPr lang="en-GB" sz="2000" dirty="0" err="1">
                <a:solidFill>
                  <a:srgbClr val="000000"/>
                </a:solidFill>
                <a:latin typeface="Century Gothic" panose="020B0502020202020204" pitchFamily="34" charset="0"/>
              </a:rPr>
              <a:t>v</a:t>
            </a:r>
            <a:r>
              <a:rPr lang="en-GB" sz="2000" b="0" i="0" u="none" strike="noStrike" dirty="0">
                <a:solidFill>
                  <a:srgbClr val="000000"/>
                </a:solidFill>
                <a:effectLst/>
                <a:latin typeface="Century Gothic" panose="020B0502020202020204" pitchFamily="34" charset="0"/>
              </a:rPr>
              <a:t> mas</a:t>
            </a:r>
            <a:endParaRPr kumimoji="0" lang="en-GB" sz="2000" b="0" i="0" u="none" strike="noStrike" kern="1200" cap="none" spc="-1" normalizeH="0" baseline="0" noProof="0" dirty="0">
              <a:ln>
                <a:noFill/>
              </a:ln>
              <a:solidFill>
                <a:srgbClr val="000000"/>
              </a:solidFill>
              <a:effectLst/>
              <a:uLnTx/>
              <a:uFillTx/>
              <a:latin typeface="Century Gothic" panose="020B0502020202020204" pitchFamily="34" charset="0"/>
            </a:endParaRPr>
          </a:p>
        </p:txBody>
      </p:sp>
      <p:sp>
        <p:nvSpPr>
          <p:cNvPr id="9" name="Content Placeholder 2">
            <a:extLst>
              <a:ext uri="{FF2B5EF4-FFF2-40B4-BE49-F238E27FC236}">
                <a16:creationId xmlns:a16="http://schemas.microsoft.com/office/drawing/2014/main" id="{E1E1BDA5-B89B-69CA-71C0-1597EC545C7B}"/>
              </a:ext>
            </a:extLst>
          </p:cNvPr>
          <p:cNvSpPr/>
          <p:nvPr/>
        </p:nvSpPr>
        <p:spPr>
          <a:xfrm>
            <a:off x="7670282" y="1898950"/>
            <a:ext cx="3254893" cy="2006300"/>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lIns="90000" tIns="90000" rIns="90000" bIns="90000">
            <a:noAutofit/>
          </a:bodyPr>
          <a:lstStyle/>
          <a:p>
            <a:pPr marL="0" marR="0" lvl="0" indent="0" algn="l" defTabSz="914400" rtl="0" eaLnBrk="1" fontAlgn="auto" latinLnBrk="0" hangingPunct="1">
              <a:lnSpc>
                <a:spcPct val="100000"/>
              </a:lnSpc>
              <a:spcBef>
                <a:spcPts val="0"/>
              </a:spcBef>
              <a:spcAft>
                <a:spcPts val="0"/>
              </a:spcAft>
              <a:buClrTx/>
              <a:buSzTx/>
              <a:buFontTx/>
              <a:buNone/>
              <a:tabLst>
                <a:tab pos="0" algn="l"/>
              </a:tabLst>
              <a:defRPr/>
            </a:pPr>
            <a:r>
              <a:rPr kumimoji="0" lang="en-US" sz="2000" b="1" i="0" u="none" strike="noStrike" kern="1200" cap="none" spc="-1" normalizeH="0" baseline="0" noProof="0" dirty="0">
                <a:ln>
                  <a:noFill/>
                </a:ln>
                <a:solidFill>
                  <a:srgbClr val="006F62"/>
                </a:solidFill>
                <a:effectLst/>
                <a:uLnTx/>
                <a:uFillTx/>
                <a:latin typeface="Century Gothic"/>
              </a:rPr>
              <a:t>Example</a:t>
            </a:r>
            <a:endParaRPr kumimoji="0" lang="en-GB" sz="2000" b="0" i="0" u="none" strike="noStrike" kern="1200" cap="none" spc="-1" normalizeH="0" baseline="0" noProof="0" dirty="0">
              <a:ln>
                <a:noFill/>
              </a:ln>
              <a:solidFill>
                <a:prstClr val="black"/>
              </a:solidFill>
              <a:effectLst/>
              <a:uLnTx/>
              <a:uFillTx/>
              <a:latin typeface="Arial"/>
            </a:endParaRPr>
          </a:p>
          <a:p>
            <a:r>
              <a:rPr lang="en-GB" sz="2000" dirty="0">
                <a:solidFill>
                  <a:srgbClr val="242424"/>
                </a:solidFill>
                <a:latin typeface="Century Gothic"/>
              </a:rPr>
              <a:t>Conservation of mass means that if I react 28 g of iron with 16 g of </a:t>
            </a:r>
            <a:r>
              <a:rPr lang="en-GB" sz="2000" dirty="0" err="1">
                <a:solidFill>
                  <a:srgbClr val="242424"/>
                </a:solidFill>
                <a:latin typeface="Century Gothic"/>
              </a:rPr>
              <a:t>sulfur</a:t>
            </a:r>
            <a:r>
              <a:rPr lang="en-GB" sz="2000" dirty="0">
                <a:solidFill>
                  <a:srgbClr val="242424"/>
                </a:solidFill>
                <a:latin typeface="Century Gothic"/>
              </a:rPr>
              <a:t> I will make 44 g of iron </a:t>
            </a:r>
            <a:r>
              <a:rPr lang="en-GB" sz="2000" dirty="0" err="1">
                <a:solidFill>
                  <a:srgbClr val="242424"/>
                </a:solidFill>
                <a:latin typeface="Century Gothic"/>
              </a:rPr>
              <a:t>sulfide</a:t>
            </a:r>
            <a:endParaRPr lang="en-GB" sz="2000" dirty="0">
              <a:solidFill>
                <a:srgbClr val="242424"/>
              </a:solidFill>
              <a:latin typeface="Century Gothic"/>
            </a:endParaRPr>
          </a:p>
        </p:txBody>
      </p:sp>
      <p:sp>
        <p:nvSpPr>
          <p:cNvPr id="10" name="TextBox 12">
            <a:extLst>
              <a:ext uri="{FF2B5EF4-FFF2-40B4-BE49-F238E27FC236}">
                <a16:creationId xmlns:a16="http://schemas.microsoft.com/office/drawing/2014/main" id="{10F14D71-28A0-90D0-8DD6-8C86392CEE46}"/>
              </a:ext>
            </a:extLst>
          </p:cNvPr>
          <p:cNvSpPr/>
          <p:nvPr/>
        </p:nvSpPr>
        <p:spPr>
          <a:xfrm>
            <a:off x="7670282" y="4139431"/>
            <a:ext cx="3119129" cy="2553091"/>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wrap="square" lIns="90000" tIns="45000" rIns="90000" bIns="4500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1" normalizeH="0" baseline="0" noProof="0" dirty="0">
                <a:ln>
                  <a:noFill/>
                </a:ln>
                <a:solidFill>
                  <a:srgbClr val="006F62"/>
                </a:solidFill>
                <a:effectLst/>
                <a:uLnTx/>
                <a:uFillTx/>
                <a:latin typeface="Century Gothic "/>
              </a:rPr>
              <a:t>Don’t confuse with …</a:t>
            </a:r>
            <a:endParaRPr kumimoji="0" lang="en-GB" sz="2000" b="0" i="0" u="none" strike="noStrike" kern="1200" cap="none" spc="-1" normalizeH="0" baseline="0" noProof="0" dirty="0">
              <a:ln>
                <a:noFill/>
              </a:ln>
              <a:solidFill>
                <a:prstClr val="black"/>
              </a:solidFill>
              <a:effectLst/>
              <a:uLnTx/>
              <a:uFillTx/>
              <a:latin typeface="Arial"/>
            </a:endParaRPr>
          </a:p>
          <a:p>
            <a:r>
              <a:rPr lang="en-GB" sz="2000" dirty="0">
                <a:solidFill>
                  <a:srgbClr val="242424"/>
                </a:solidFill>
                <a:latin typeface="Century Gothic"/>
              </a:rPr>
              <a:t>If a gas is involved in the reaction mass can appear to change but this is only because it is difficult to accurately measure the mass of a gas</a:t>
            </a:r>
          </a:p>
        </p:txBody>
      </p:sp>
      <p:sp>
        <p:nvSpPr>
          <p:cNvPr id="11" name="Title 1">
            <a:extLst>
              <a:ext uri="{FF2B5EF4-FFF2-40B4-BE49-F238E27FC236}">
                <a16:creationId xmlns:a16="http://schemas.microsoft.com/office/drawing/2014/main" id="{41D6A704-2639-27C7-B867-DC3FD29AED92}"/>
              </a:ext>
              <a:ext uri="{C183D7F6-B498-43B3-948B-1728B52AA6E4}">
                <adec:decorative xmlns:adec="http://schemas.microsoft.com/office/drawing/2017/decorative" val="1"/>
              </a:ext>
            </a:extLst>
          </p:cNvPr>
          <p:cNvSpPr/>
          <p:nvPr/>
        </p:nvSpPr>
        <p:spPr>
          <a:xfrm rot="5400000">
            <a:off x="9717480" y="2205000"/>
            <a:ext cx="4139640" cy="809640"/>
          </a:xfrm>
          <a:prstGeom prst="rect">
            <a:avLst/>
          </a:prstGeom>
          <a:noFill/>
          <a:ln w="0">
            <a:noFill/>
          </a:ln>
        </p:spPr>
        <p:style>
          <a:lnRef idx="0">
            <a:scrgbClr r="0" g="0" b="0"/>
          </a:lnRef>
          <a:fillRef idx="0">
            <a:scrgbClr r="0" g="0" b="0"/>
          </a:fillRef>
          <a:effectRef idx="0">
            <a:scrgbClr r="0" g="0" b="0"/>
          </a:effectRef>
          <a:fontRef idx="minor"/>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ndParaRPr>
          </a:p>
        </p:txBody>
      </p:sp>
      <p:sp>
        <p:nvSpPr>
          <p:cNvPr id="19" name="TextBox 13">
            <a:extLst>
              <a:ext uri="{FF2B5EF4-FFF2-40B4-BE49-F238E27FC236}">
                <a16:creationId xmlns:a16="http://schemas.microsoft.com/office/drawing/2014/main" id="{D66D00A4-4BF4-6F5C-5B01-49DAA3BFA9D8}"/>
              </a:ext>
            </a:extLst>
          </p:cNvPr>
          <p:cNvSpPr/>
          <p:nvPr/>
        </p:nvSpPr>
        <p:spPr>
          <a:xfrm>
            <a:off x="346245" y="5613671"/>
            <a:ext cx="4029451" cy="1105088"/>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wrap="square" lIns="91440" tIns="90000" rIns="91440" bIns="9000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spc="-1" dirty="0">
                <a:solidFill>
                  <a:srgbClr val="006F62"/>
                </a:solidFill>
                <a:latin typeface="Century Gothic "/>
              </a:rPr>
              <a:t>In other words …</a:t>
            </a:r>
            <a:endParaRPr kumimoji="0" lang="en-GB" sz="2000" b="0" i="0" u="none" strike="noStrike" kern="1200" cap="none" spc="-1" normalizeH="0" baseline="0" noProof="0" dirty="0">
              <a:ln>
                <a:noFill/>
              </a:ln>
              <a:solidFill>
                <a:prstClr val="black"/>
              </a:solidFill>
              <a:effectLst/>
              <a:uLnTx/>
              <a:uFillTx/>
              <a:latin typeface="Arial"/>
            </a:endParaRPr>
          </a:p>
          <a:p>
            <a:r>
              <a:rPr lang="en-GB" sz="2000" dirty="0">
                <a:solidFill>
                  <a:srgbClr val="242424"/>
                </a:solidFill>
                <a:latin typeface="Century Gothic"/>
              </a:rPr>
              <a:t>Conservation means keeping something the same</a:t>
            </a:r>
            <a:endParaRPr lang="en-GB" sz="2000" dirty="0">
              <a:latin typeface="Century Gothic"/>
            </a:endParaRPr>
          </a:p>
        </p:txBody>
      </p:sp>
      <p:sp>
        <p:nvSpPr>
          <p:cNvPr id="12" name="TextBox 11">
            <a:extLst>
              <a:ext uri="{FF2B5EF4-FFF2-40B4-BE49-F238E27FC236}">
                <a16:creationId xmlns:a16="http://schemas.microsoft.com/office/drawing/2014/main" id="{F1696589-7BCF-4BB4-C49B-6ED8D531B97D}"/>
              </a:ext>
            </a:extLst>
          </p:cNvPr>
          <p:cNvSpPr txBox="1"/>
          <p:nvPr/>
        </p:nvSpPr>
        <p:spPr>
          <a:xfrm>
            <a:off x="3299957" y="4933186"/>
            <a:ext cx="3942527" cy="461665"/>
          </a:xfrm>
          <a:prstGeom prst="rect">
            <a:avLst/>
          </a:prstGeom>
          <a:noFill/>
        </p:spPr>
        <p:txBody>
          <a:bodyPr wrap="square" rtlCol="0">
            <a:spAutoFit/>
          </a:bodyPr>
          <a:lstStyle/>
          <a:p>
            <a:r>
              <a:rPr lang="en-GB" sz="2000" b="1" dirty="0">
                <a:solidFill>
                  <a:srgbClr val="006F62"/>
                </a:solidFill>
                <a:latin typeface="Century Gothic" panose="020B0502020202020204" pitchFamily="34" charset="0"/>
              </a:rPr>
              <a:t>28 g      </a:t>
            </a:r>
            <a:r>
              <a:rPr lang="en-GB" sz="2400" b="1" dirty="0">
                <a:solidFill>
                  <a:srgbClr val="006F62"/>
                </a:solidFill>
                <a:latin typeface="Century Gothic" panose="020B0502020202020204" pitchFamily="34" charset="0"/>
              </a:rPr>
              <a:t>+</a:t>
            </a:r>
            <a:r>
              <a:rPr lang="en-GB" sz="2000" b="1" dirty="0">
                <a:solidFill>
                  <a:srgbClr val="006F62"/>
                </a:solidFill>
                <a:latin typeface="Century Gothic" panose="020B0502020202020204" pitchFamily="34" charset="0"/>
              </a:rPr>
              <a:t>      16 g      </a:t>
            </a:r>
            <a:r>
              <a:rPr lang="en-GB" sz="2400" dirty="0">
                <a:solidFill>
                  <a:srgbClr val="006F62"/>
                </a:solidFill>
                <a:latin typeface="Cambria Math" panose="02040503050406030204" pitchFamily="18" charset="0"/>
                <a:ea typeface="Cambria Math" panose="02040503050406030204" pitchFamily="18" charset="0"/>
              </a:rPr>
              <a:t>→</a:t>
            </a:r>
            <a:r>
              <a:rPr lang="en-GB" sz="2000" b="1" dirty="0">
                <a:solidFill>
                  <a:srgbClr val="006F62"/>
                </a:solidFill>
                <a:latin typeface="Century Gothic" panose="020B0502020202020204" pitchFamily="34" charset="0"/>
              </a:rPr>
              <a:t>      44 g</a:t>
            </a:r>
            <a:endParaRPr lang="en-US" sz="2000" b="1" dirty="0">
              <a:solidFill>
                <a:srgbClr val="006F62"/>
              </a:solidFill>
              <a:latin typeface="Century Gothic" panose="020B0502020202020204" pitchFamily="34" charset="0"/>
            </a:endParaRPr>
          </a:p>
        </p:txBody>
      </p:sp>
      <p:pic>
        <p:nvPicPr>
          <p:cNvPr id="2" name="Picture 1" descr="Particle model showing the process of iron and sulfur being added together to make iron sulfide the mass of each reactant and the equal mass of the product is given below">
            <a:extLst>
              <a:ext uri="{FF2B5EF4-FFF2-40B4-BE49-F238E27FC236}">
                <a16:creationId xmlns:a16="http://schemas.microsoft.com/office/drawing/2014/main" id="{618555F9-AA3D-7B2B-1F10-59A96FDFE16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73382" y="3459913"/>
            <a:ext cx="4500428" cy="1538637"/>
          </a:xfrm>
          <a:prstGeom prst="rect">
            <a:avLst/>
          </a:prstGeom>
        </p:spPr>
      </p:pic>
    </p:spTree>
    <p:extLst>
      <p:ext uri="{BB962C8B-B14F-4D97-AF65-F5344CB8AC3E}">
        <p14:creationId xmlns:p14="http://schemas.microsoft.com/office/powerpoint/2010/main" val="2716494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F6759E0F-6355-DF86-8805-02FB911BD27C}"/>
              </a:ext>
            </a:extLst>
          </p:cNvPr>
          <p:cNvSpPr txBox="1">
            <a:spLocks noGrp="1"/>
          </p:cNvSpPr>
          <p:nvPr>
            <p:ph type="title" idx="4294967295"/>
          </p:nvPr>
        </p:nvSpPr>
        <p:spPr>
          <a:xfrm>
            <a:off x="315951" y="472472"/>
            <a:ext cx="2091342" cy="707886"/>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1" normalizeH="0" baseline="0" noProof="0" dirty="0">
                <a:ln>
                  <a:noFill/>
                </a:ln>
                <a:solidFill>
                  <a:srgbClr val="006F62"/>
                </a:solidFill>
                <a:effectLst/>
                <a:uLnTx/>
                <a:uFillTx/>
                <a:latin typeface="Century Gothic"/>
                <a:ea typeface="+mn-ea"/>
                <a:cs typeface="+mn-cs"/>
              </a:rPr>
              <a:t>Product</a:t>
            </a:r>
            <a:endParaRPr kumimoji="0" lang="en-GB" sz="4000" b="0" i="0" u="none" strike="noStrike" kern="1200" cap="none" spc="0" normalizeH="0" baseline="0" noProof="0" dirty="0">
              <a:ln>
                <a:noFill/>
              </a:ln>
              <a:solidFill>
                <a:schemeClr val="tx1"/>
              </a:solidFill>
              <a:effectLst/>
              <a:uLnTx/>
              <a:uFillTx/>
              <a:latin typeface="+mn-lt"/>
              <a:ea typeface="+mn-ea"/>
              <a:cs typeface="+mn-cs"/>
            </a:endParaRPr>
          </a:p>
        </p:txBody>
      </p:sp>
      <p:sp>
        <p:nvSpPr>
          <p:cNvPr id="5" name="Title 1">
            <a:extLst>
              <a:ext uri="{FF2B5EF4-FFF2-40B4-BE49-F238E27FC236}">
                <a16:creationId xmlns:a16="http://schemas.microsoft.com/office/drawing/2014/main" id="{5CAF4419-B258-7652-88B2-C5F743DF8C77}"/>
              </a:ext>
            </a:extLst>
          </p:cNvPr>
          <p:cNvSpPr/>
          <p:nvPr/>
        </p:nvSpPr>
        <p:spPr>
          <a:xfrm>
            <a:off x="3443317" y="405155"/>
            <a:ext cx="7378490" cy="902153"/>
          </a:xfrm>
          <a:prstGeom prst="rect">
            <a:avLst/>
          </a:prstGeom>
          <a:solidFill>
            <a:srgbClr val="F2F8EE"/>
          </a:solidFill>
          <a:ln w="38100">
            <a:noFill/>
          </a:ln>
        </p:spPr>
        <p:style>
          <a:lnRef idx="0">
            <a:scrgbClr r="0" g="0" b="0"/>
          </a:lnRef>
          <a:fillRef idx="0">
            <a:scrgbClr r="0" g="0" b="0"/>
          </a:fillRef>
          <a:effectRef idx="0">
            <a:scrgbClr r="0" g="0" b="0"/>
          </a:effectRef>
          <a:fontRef idx="minor"/>
        </p:style>
        <p:txBody>
          <a:bodyPr lIns="90000" tIns="90000" rIns="90000" bIns="9000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dirty="0">
                <a:effectLst/>
                <a:latin typeface="Century Gothic" panose="020B0502020202020204" pitchFamily="34" charset="0"/>
                <a:ea typeface="Calibri" panose="020F0502020204030204" pitchFamily="34" charset="0"/>
                <a:cs typeface="Arial" panose="020B0604020202020204" pitchFamily="34" charset="0"/>
              </a:rPr>
              <a:t>a new substance that is made in a chemical reaction</a:t>
            </a:r>
            <a:r>
              <a:rPr lang="en-GB" sz="2400" dirty="0">
                <a:effectLst/>
                <a:latin typeface="Century Gothic" panose="020B0502020202020204" pitchFamily="34" charset="0"/>
              </a:rPr>
              <a:t> </a:t>
            </a:r>
            <a:endParaRPr kumimoji="0" lang="en-GB" sz="2400" b="0" i="0" strike="noStrike" kern="1200" cap="none" spc="-1" normalizeH="0" baseline="0" noProof="0" dirty="0">
              <a:ln>
                <a:noFill/>
              </a:ln>
              <a:effectLst/>
              <a:uLnTx/>
              <a:uFillTx/>
              <a:latin typeface="Century Gothic" panose="020B0502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1" normalizeH="0" baseline="0" noProof="0" dirty="0">
              <a:ln>
                <a:noFill/>
              </a:ln>
              <a:solidFill>
                <a:prstClr val="black"/>
              </a:solidFill>
              <a:effectLst/>
              <a:uLnTx/>
              <a:uFillTx/>
              <a:latin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endParaRPr kumimoji="0" lang="en-GB" sz="2000" b="0" i="0" u="none" strike="noStrike" kern="1200" cap="none" spc="-1" normalizeH="0" baseline="0" noProof="0" dirty="0">
              <a:ln>
                <a:noFill/>
              </a:ln>
              <a:solidFill>
                <a:prstClr val="black"/>
              </a:solidFill>
              <a:effectLst/>
              <a:uLnTx/>
              <a:uFillTx/>
              <a:latin typeface="Arial"/>
            </a:endParaRPr>
          </a:p>
        </p:txBody>
      </p:sp>
      <p:sp>
        <p:nvSpPr>
          <p:cNvPr id="6" name="Content Placeholder 2">
            <a:extLst>
              <a:ext uri="{FF2B5EF4-FFF2-40B4-BE49-F238E27FC236}">
                <a16:creationId xmlns:a16="http://schemas.microsoft.com/office/drawing/2014/main" id="{06EF6601-9587-DCC6-DAEB-4F070E22AFE9}"/>
              </a:ext>
            </a:extLst>
          </p:cNvPr>
          <p:cNvSpPr/>
          <p:nvPr/>
        </p:nvSpPr>
        <p:spPr>
          <a:xfrm>
            <a:off x="319009" y="1498525"/>
            <a:ext cx="3438570" cy="1431650"/>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lIns="90000" tIns="90000" rIns="90000" bIns="90000">
            <a:noAutofit/>
          </a:bodyPr>
          <a:lstStyle/>
          <a:p>
            <a:pPr marL="0" marR="0" lvl="0" indent="0" algn="l" defTabSz="914400" rtl="0" eaLnBrk="1" fontAlgn="auto" latinLnBrk="0" hangingPunct="1">
              <a:lnSpc>
                <a:spcPct val="100000"/>
              </a:lnSpc>
              <a:spcBef>
                <a:spcPts val="0"/>
              </a:spcBef>
              <a:spcAft>
                <a:spcPts val="0"/>
              </a:spcAft>
              <a:buClrTx/>
              <a:buSzTx/>
              <a:buFontTx/>
              <a:buNone/>
              <a:tabLst>
                <a:tab pos="0" algn="l"/>
              </a:tabLst>
              <a:defRPr/>
            </a:pPr>
            <a:r>
              <a:rPr kumimoji="0" lang="en-US" sz="2000" b="1" i="0" u="none" strike="noStrike" kern="1200" cap="none" spc="-1" normalizeH="0" baseline="0" noProof="0" dirty="0">
                <a:ln>
                  <a:noFill/>
                </a:ln>
                <a:solidFill>
                  <a:srgbClr val="006F62"/>
                </a:solidFill>
                <a:effectLst/>
                <a:uLnTx/>
                <a:uFillTx/>
                <a:latin typeface="Century Gothic"/>
              </a:rPr>
              <a:t>In other words …</a:t>
            </a:r>
            <a:endParaRPr kumimoji="0" lang="en-GB" sz="2000" b="0" i="0" u="none" strike="noStrike" kern="1200" cap="none" spc="-1" normalizeH="0" baseline="0" noProof="0" dirty="0">
              <a:ln>
                <a:noFill/>
              </a:ln>
              <a:solidFill>
                <a:prstClr val="black"/>
              </a:solidFill>
              <a:effectLst/>
              <a:uLnTx/>
              <a:uFillTx/>
              <a:latin typeface="Arial"/>
            </a:endParaRPr>
          </a:p>
          <a:p>
            <a:r>
              <a:rPr lang="en-GB" sz="2000" dirty="0">
                <a:solidFill>
                  <a:srgbClr val="242424"/>
                </a:solidFill>
                <a:latin typeface="Century Gothic"/>
              </a:rPr>
              <a:t>anything that is made in a reaction, or anything after the reaction arrow</a:t>
            </a:r>
          </a:p>
        </p:txBody>
      </p:sp>
      <p:sp>
        <p:nvSpPr>
          <p:cNvPr id="8" name="TextBox 13">
            <a:extLst>
              <a:ext uri="{FF2B5EF4-FFF2-40B4-BE49-F238E27FC236}">
                <a16:creationId xmlns:a16="http://schemas.microsoft.com/office/drawing/2014/main" id="{A841E056-01D5-DB08-74BD-0AAF572B4CAB}"/>
              </a:ext>
            </a:extLst>
          </p:cNvPr>
          <p:cNvSpPr/>
          <p:nvPr/>
        </p:nvSpPr>
        <p:spPr>
          <a:xfrm>
            <a:off x="346245" y="5789305"/>
            <a:ext cx="2951902" cy="797311"/>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wrap="square" lIns="91440" tIns="90000" rIns="91440" bIns="9000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1" normalizeH="0" baseline="0" noProof="0" dirty="0">
                <a:ln>
                  <a:noFill/>
                </a:ln>
                <a:solidFill>
                  <a:srgbClr val="006F62"/>
                </a:solidFill>
                <a:effectLst/>
                <a:uLnTx/>
                <a:uFillTx/>
                <a:latin typeface="Century Gothic "/>
              </a:rPr>
              <a:t>Say it</a:t>
            </a:r>
            <a:endParaRPr kumimoji="0" lang="en-GB" sz="2000" b="0" i="0" u="none" strike="noStrike" kern="1200" cap="none" spc="-1" normalizeH="0" baseline="0" noProof="0" dirty="0">
              <a:ln>
                <a:noFill/>
              </a:ln>
              <a:solidFill>
                <a:prstClr val="black"/>
              </a:solidFill>
              <a:effectLst/>
              <a:uLnTx/>
              <a:uFillTx/>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srgbClr val="000000"/>
                </a:solidFill>
                <a:latin typeface="Century Gothic" panose="020B0502020202020204" pitchFamily="34" charset="0"/>
              </a:rPr>
              <a:t>Prod</a:t>
            </a:r>
            <a:r>
              <a:rPr lang="en-GB" sz="2000" b="0" i="0" u="none" strike="noStrike" dirty="0">
                <a:solidFill>
                  <a:srgbClr val="000000"/>
                </a:solidFill>
                <a:effectLst/>
                <a:latin typeface="Century Gothic" panose="020B0502020202020204" pitchFamily="34" charset="0"/>
              </a:rPr>
              <a:t>-</a:t>
            </a:r>
            <a:r>
              <a:rPr lang="en-GB" sz="2000" b="0" i="0" u="none" strike="noStrike" dirty="0" err="1">
                <a:solidFill>
                  <a:srgbClr val="000000"/>
                </a:solidFill>
                <a:effectLst/>
                <a:latin typeface="Century Gothic" panose="020B0502020202020204" pitchFamily="34" charset="0"/>
              </a:rPr>
              <a:t>uct</a:t>
            </a:r>
            <a:endParaRPr kumimoji="0" lang="en-GB" sz="2000" b="0" i="0" u="none" strike="noStrike" kern="1200" cap="none" spc="-1" normalizeH="0" baseline="0" noProof="0" dirty="0">
              <a:ln>
                <a:noFill/>
              </a:ln>
              <a:solidFill>
                <a:srgbClr val="000000"/>
              </a:solidFill>
              <a:effectLst/>
              <a:uLnTx/>
              <a:uFillTx/>
              <a:latin typeface="Century Gothic" panose="020B0502020202020204" pitchFamily="34" charset="0"/>
            </a:endParaRPr>
          </a:p>
        </p:txBody>
      </p:sp>
      <p:sp>
        <p:nvSpPr>
          <p:cNvPr id="9" name="Content Placeholder 2">
            <a:extLst>
              <a:ext uri="{FF2B5EF4-FFF2-40B4-BE49-F238E27FC236}">
                <a16:creationId xmlns:a16="http://schemas.microsoft.com/office/drawing/2014/main" id="{E1E1BDA5-B89B-69CA-71C0-1597EC545C7B}"/>
              </a:ext>
            </a:extLst>
          </p:cNvPr>
          <p:cNvSpPr/>
          <p:nvPr/>
        </p:nvSpPr>
        <p:spPr>
          <a:xfrm>
            <a:off x="6938608" y="1537863"/>
            <a:ext cx="3883199" cy="1144878"/>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lIns="90000" tIns="90000" rIns="90000" bIns="90000">
            <a:normAutofit/>
          </a:bodyPr>
          <a:lstStyle/>
          <a:p>
            <a:pPr marL="0" marR="0" lvl="0" indent="0" algn="l" defTabSz="914400" rtl="0" eaLnBrk="1" fontAlgn="auto" latinLnBrk="0" hangingPunct="1">
              <a:lnSpc>
                <a:spcPct val="100000"/>
              </a:lnSpc>
              <a:spcBef>
                <a:spcPts val="0"/>
              </a:spcBef>
              <a:spcAft>
                <a:spcPts val="0"/>
              </a:spcAft>
              <a:buClrTx/>
              <a:buSzTx/>
              <a:buFontTx/>
              <a:buNone/>
              <a:tabLst>
                <a:tab pos="0" algn="l"/>
              </a:tabLst>
              <a:defRPr/>
            </a:pPr>
            <a:r>
              <a:rPr kumimoji="0" lang="en-US" sz="2000" b="1" i="0" u="none" strike="noStrike" kern="1200" cap="none" spc="-1" normalizeH="0" baseline="0" noProof="0" dirty="0">
                <a:ln>
                  <a:noFill/>
                </a:ln>
                <a:solidFill>
                  <a:srgbClr val="006F62"/>
                </a:solidFill>
                <a:effectLst/>
                <a:uLnTx/>
                <a:uFillTx/>
                <a:latin typeface="Century Gothic"/>
              </a:rPr>
              <a:t>Example</a:t>
            </a:r>
            <a:endParaRPr kumimoji="0" lang="en-GB" sz="2000" b="0" i="0" u="none" strike="noStrike" kern="1200" cap="none" spc="-1" normalizeH="0" baseline="0" noProof="0" dirty="0">
              <a:ln>
                <a:noFill/>
              </a:ln>
              <a:solidFill>
                <a:prstClr val="black"/>
              </a:solidFill>
              <a:effectLst/>
              <a:uLnTx/>
              <a:uFillTx/>
              <a:latin typeface="Arial"/>
            </a:endParaRPr>
          </a:p>
          <a:p>
            <a:r>
              <a:rPr lang="en-GB" sz="2000" dirty="0">
                <a:solidFill>
                  <a:srgbClr val="242424"/>
                </a:solidFill>
                <a:latin typeface="Century Gothic"/>
              </a:rPr>
              <a:t>When iron reacts with </a:t>
            </a:r>
            <a:r>
              <a:rPr lang="en-GB" sz="2000" dirty="0" err="1">
                <a:solidFill>
                  <a:srgbClr val="242424"/>
                </a:solidFill>
                <a:latin typeface="Century Gothic"/>
              </a:rPr>
              <a:t>sulfur</a:t>
            </a:r>
            <a:r>
              <a:rPr lang="en-GB" sz="2000" dirty="0">
                <a:solidFill>
                  <a:srgbClr val="242424"/>
                </a:solidFill>
                <a:latin typeface="Century Gothic"/>
              </a:rPr>
              <a:t> the product is iron </a:t>
            </a:r>
            <a:r>
              <a:rPr lang="en-GB" sz="2000" dirty="0" err="1">
                <a:solidFill>
                  <a:srgbClr val="242424"/>
                </a:solidFill>
                <a:latin typeface="Century Gothic"/>
              </a:rPr>
              <a:t>sulfide</a:t>
            </a:r>
            <a:endParaRPr lang="en-GB" sz="2000" dirty="0">
              <a:solidFill>
                <a:srgbClr val="242424"/>
              </a:solidFill>
              <a:latin typeface="Century Gothic"/>
            </a:endParaRPr>
          </a:p>
        </p:txBody>
      </p:sp>
      <p:sp>
        <p:nvSpPr>
          <p:cNvPr id="10" name="TextBox 12">
            <a:extLst>
              <a:ext uri="{FF2B5EF4-FFF2-40B4-BE49-F238E27FC236}">
                <a16:creationId xmlns:a16="http://schemas.microsoft.com/office/drawing/2014/main" id="{10F14D71-28A0-90D0-8DD6-8C86392CEE46}"/>
              </a:ext>
            </a:extLst>
          </p:cNvPr>
          <p:cNvSpPr/>
          <p:nvPr/>
        </p:nvSpPr>
        <p:spPr>
          <a:xfrm>
            <a:off x="8304720" y="3164651"/>
            <a:ext cx="2517087" cy="1937538"/>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wrap="square" lIns="90000" tIns="45000" rIns="90000" bIns="4500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1" normalizeH="0" baseline="0" noProof="0" dirty="0">
                <a:ln>
                  <a:noFill/>
                </a:ln>
                <a:solidFill>
                  <a:srgbClr val="006F62"/>
                </a:solidFill>
                <a:effectLst/>
                <a:uLnTx/>
                <a:uFillTx/>
                <a:latin typeface="Century Gothic "/>
              </a:rPr>
              <a:t>Don’t confuse   with …</a:t>
            </a:r>
            <a:endParaRPr kumimoji="0" lang="en-GB" sz="2000" b="0" i="0" u="none" strike="noStrike" kern="1200" cap="none" spc="-1" normalizeH="0" baseline="0" noProof="0" dirty="0">
              <a:ln>
                <a:noFill/>
              </a:ln>
              <a:solidFill>
                <a:prstClr val="black"/>
              </a:solidFill>
              <a:effectLst/>
              <a:uLnTx/>
              <a:uFillTx/>
              <a:latin typeface="Arial"/>
            </a:endParaRPr>
          </a:p>
          <a:p>
            <a:r>
              <a:rPr lang="en-GB" sz="2000" dirty="0">
                <a:solidFill>
                  <a:srgbClr val="242424"/>
                </a:solidFill>
                <a:latin typeface="Century Gothic"/>
              </a:rPr>
              <a:t>reactants, these are the chemicals that react together</a:t>
            </a:r>
          </a:p>
        </p:txBody>
      </p:sp>
      <p:sp>
        <p:nvSpPr>
          <p:cNvPr id="11" name="Title 1">
            <a:extLst>
              <a:ext uri="{FF2B5EF4-FFF2-40B4-BE49-F238E27FC236}">
                <a16:creationId xmlns:a16="http://schemas.microsoft.com/office/drawing/2014/main" id="{41D6A704-2639-27C7-B867-DC3FD29AED92}"/>
              </a:ext>
              <a:ext uri="{C183D7F6-B498-43B3-948B-1728B52AA6E4}">
                <adec:decorative xmlns:adec="http://schemas.microsoft.com/office/drawing/2017/decorative" val="1"/>
              </a:ext>
            </a:extLst>
          </p:cNvPr>
          <p:cNvSpPr/>
          <p:nvPr/>
        </p:nvSpPr>
        <p:spPr>
          <a:xfrm rot="5400000">
            <a:off x="9717480" y="2205000"/>
            <a:ext cx="4139640" cy="809640"/>
          </a:xfrm>
          <a:prstGeom prst="rect">
            <a:avLst/>
          </a:prstGeom>
          <a:noFill/>
          <a:ln w="0">
            <a:noFill/>
          </a:ln>
        </p:spPr>
        <p:style>
          <a:lnRef idx="0">
            <a:scrgbClr r="0" g="0" b="0"/>
          </a:lnRef>
          <a:fillRef idx="0">
            <a:scrgbClr r="0" g="0" b="0"/>
          </a:fillRef>
          <a:effectRef idx="0">
            <a:scrgbClr r="0" g="0" b="0"/>
          </a:effectRef>
          <a:fontRef idx="minor"/>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ndParaRPr>
          </a:p>
        </p:txBody>
      </p:sp>
      <p:sp>
        <p:nvSpPr>
          <p:cNvPr id="7" name="Content Placeholder 2">
            <a:extLst>
              <a:ext uri="{FF2B5EF4-FFF2-40B4-BE49-F238E27FC236}">
                <a16:creationId xmlns:a16="http://schemas.microsoft.com/office/drawing/2014/main" id="{CD133587-AD97-7C22-340A-484CB9AC4F8F}"/>
              </a:ext>
            </a:extLst>
          </p:cNvPr>
          <p:cNvSpPr/>
          <p:nvPr/>
        </p:nvSpPr>
        <p:spPr>
          <a:xfrm>
            <a:off x="315951" y="3687862"/>
            <a:ext cx="2716532" cy="1169273"/>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lIns="90000" tIns="90000" rIns="90000" bIns="90000" anchor="t">
            <a:noAutofit/>
          </a:bodyPr>
          <a:lstStyle/>
          <a:p>
            <a:pPr marL="0" marR="0" lvl="0" indent="0" algn="l" defTabSz="914400" rtl="0" eaLnBrk="1" fontAlgn="auto" latinLnBrk="0" hangingPunct="1">
              <a:lnSpc>
                <a:spcPct val="100000"/>
              </a:lnSpc>
              <a:spcBef>
                <a:spcPts val="0"/>
              </a:spcBef>
              <a:spcAft>
                <a:spcPts val="0"/>
              </a:spcAft>
              <a:buClrTx/>
              <a:buSzTx/>
              <a:buFontTx/>
              <a:buNone/>
              <a:tabLst>
                <a:tab pos="0" algn="l"/>
              </a:tabLst>
              <a:defRPr/>
            </a:pPr>
            <a:r>
              <a:rPr kumimoji="0" lang="en-US" sz="2000" b="1" i="0" u="none" strike="noStrike" kern="1200" cap="none" spc="-1" normalizeH="0" baseline="0" noProof="0" dirty="0">
                <a:ln>
                  <a:noFill/>
                </a:ln>
                <a:solidFill>
                  <a:srgbClr val="006F62"/>
                </a:solidFill>
                <a:effectLst/>
                <a:uLnTx/>
                <a:uFillTx/>
                <a:latin typeface="Century Gothic"/>
              </a:rPr>
              <a:t>Sign it</a:t>
            </a:r>
            <a:endParaRPr kumimoji="0" lang="en-GB" sz="2000" b="0" i="0" u="none" strike="noStrike" kern="1200" cap="none" spc="-1" normalizeH="0" baseline="0" noProof="0" dirty="0">
              <a:ln>
                <a:noFill/>
              </a:ln>
              <a:solidFill>
                <a:prstClr val="black"/>
              </a:solidFill>
              <a:effectLst/>
              <a:uLnTx/>
              <a:uFillTx/>
              <a:latin typeface="Arial"/>
            </a:endParaRPr>
          </a:p>
          <a:p>
            <a:pPr lvl="0">
              <a:tabLst>
                <a:tab pos="0" algn="l"/>
              </a:tabLst>
              <a:defRPr/>
            </a:pPr>
            <a:r>
              <a:rPr kumimoji="0" lang="en-US" sz="2000" b="0" i="0" u="none" strike="noStrike" kern="1200" cap="none" spc="-1" normalizeH="0" baseline="0" noProof="0" dirty="0">
                <a:ln>
                  <a:noFill/>
                </a:ln>
                <a:solidFill>
                  <a:prstClr val="black"/>
                </a:solidFill>
                <a:effectLst/>
                <a:uLnTx/>
                <a:uFillTx/>
                <a:latin typeface="Century Gothic"/>
              </a:rPr>
              <a:t>Watch a video:</a:t>
            </a:r>
            <a:br>
              <a:rPr kumimoji="0" lang="en-US" sz="2000" b="0" i="0" u="sng" strike="noStrike" kern="1200" cap="none" spc="-1" normalizeH="0" baseline="0" noProof="0" dirty="0">
                <a:ln>
                  <a:noFill/>
                </a:ln>
                <a:solidFill>
                  <a:prstClr val="black"/>
                </a:solidFill>
                <a:effectLst/>
                <a:uLnTx/>
                <a:uFillTx/>
                <a:latin typeface="Century Gothic"/>
                <a:hlinkClick r:id="rId2" invalidUrl="http:///"/>
              </a:rPr>
            </a:br>
            <a:r>
              <a:rPr lang="en-US" sz="2000" u="sng" spc="-1" dirty="0">
                <a:solidFill>
                  <a:prstClr val="black"/>
                </a:solidFill>
                <a:latin typeface="Century Gothic"/>
                <a:hlinkClick r:id="rId3"/>
              </a:rPr>
              <a:t>bit.ly/3MNlJg1</a:t>
            </a:r>
            <a:r>
              <a:rPr lang="en-US" sz="2000" u="sng" spc="-1" dirty="0">
                <a:solidFill>
                  <a:prstClr val="black"/>
                </a:solidFill>
                <a:latin typeface="Century Gothic"/>
              </a:rPr>
              <a:t> </a:t>
            </a:r>
            <a:endParaRPr kumimoji="0" lang="en-GB" sz="2000" b="0" i="0" u="none" strike="noStrike" kern="1200" cap="none" spc="-1" normalizeH="0" baseline="0" noProof="0" dirty="0">
              <a:ln>
                <a:noFill/>
              </a:ln>
              <a:solidFill>
                <a:prstClr val="black"/>
              </a:solidFill>
              <a:effectLst/>
              <a:uLnTx/>
              <a:uFillTx/>
              <a:latin typeface="Arial"/>
            </a:endParaRPr>
          </a:p>
        </p:txBody>
      </p:sp>
      <p:grpSp>
        <p:nvGrpSpPr>
          <p:cNvPr id="19" name="Group 18">
            <a:extLst>
              <a:ext uri="{FF2B5EF4-FFF2-40B4-BE49-F238E27FC236}">
                <a16:creationId xmlns:a16="http://schemas.microsoft.com/office/drawing/2014/main" id="{FEA19537-2A6F-C876-392F-F9A0BE216855}"/>
              </a:ext>
              <a:ext uri="{C183D7F6-B498-43B3-948B-1728B52AA6E4}">
                <adec:decorative xmlns:adec="http://schemas.microsoft.com/office/drawing/2017/decorative" val="1"/>
              </a:ext>
            </a:extLst>
          </p:cNvPr>
          <p:cNvGrpSpPr/>
          <p:nvPr/>
        </p:nvGrpSpPr>
        <p:grpSpPr>
          <a:xfrm>
            <a:off x="2213473" y="3727190"/>
            <a:ext cx="829110" cy="483884"/>
            <a:chOff x="2333000" y="3075393"/>
            <a:chExt cx="906461" cy="543960"/>
          </a:xfrm>
        </p:grpSpPr>
        <p:pic>
          <p:nvPicPr>
            <p:cNvPr id="12" name="Graphic 16">
              <a:extLst>
                <a:ext uri="{FF2B5EF4-FFF2-40B4-BE49-F238E27FC236}">
                  <a16:creationId xmlns:a16="http://schemas.microsoft.com/office/drawing/2014/main" id="{5EAE33C5-4FA3-9B3D-B98C-56E7B44E5B8E}"/>
                </a:ext>
                <a:ext uri="{C183D7F6-B498-43B3-948B-1728B52AA6E4}">
                  <adec:decorative xmlns:adec="http://schemas.microsoft.com/office/drawing/2017/decorative" val="1"/>
                </a:ext>
              </a:extLst>
            </p:cNvPr>
            <p:cNvPicPr/>
            <p:nvPr/>
          </p:nvPicPr>
          <p:blipFill>
            <a:blip r:embed="rId4" cstate="screen">
              <a:extLst>
                <a:ext uri="{28A0092B-C50C-407E-A947-70E740481C1C}">
                  <a14:useLocalDpi xmlns:a14="http://schemas.microsoft.com/office/drawing/2010/main"/>
                </a:ext>
              </a:extLst>
            </a:blip>
            <a:stretch/>
          </p:blipFill>
          <p:spPr>
            <a:xfrm>
              <a:off x="2333000" y="3075393"/>
              <a:ext cx="543960" cy="543960"/>
            </a:xfrm>
            <a:prstGeom prst="rect">
              <a:avLst/>
            </a:prstGeom>
            <a:ln w="0">
              <a:noFill/>
            </a:ln>
          </p:spPr>
        </p:pic>
        <p:pic>
          <p:nvPicPr>
            <p:cNvPr id="13" name="Graphic 17">
              <a:extLst>
                <a:ext uri="{FF2B5EF4-FFF2-40B4-BE49-F238E27FC236}">
                  <a16:creationId xmlns:a16="http://schemas.microsoft.com/office/drawing/2014/main" id="{CFAD5AB0-40F6-CB6D-9E2E-386CBA0AC845}"/>
                </a:ext>
                <a:ext uri="{C183D7F6-B498-43B3-948B-1728B52AA6E4}">
                  <adec:decorative xmlns:adec="http://schemas.microsoft.com/office/drawing/2017/decorative" val="1"/>
                </a:ext>
              </a:extLst>
            </p:cNvPr>
            <p:cNvPicPr/>
            <p:nvPr/>
          </p:nvPicPr>
          <p:blipFill>
            <a:blip r:embed="rId5" cstate="screen">
              <a:extLst>
                <a:ext uri="{28A0092B-C50C-407E-A947-70E740481C1C}">
                  <a14:useLocalDpi xmlns:a14="http://schemas.microsoft.com/office/drawing/2010/main"/>
                </a:ext>
              </a:extLst>
            </a:blip>
            <a:stretch/>
          </p:blipFill>
          <p:spPr>
            <a:xfrm>
              <a:off x="2700901" y="3078093"/>
              <a:ext cx="538560" cy="538560"/>
            </a:xfrm>
            <a:prstGeom prst="rect">
              <a:avLst/>
            </a:prstGeom>
            <a:ln w="0">
              <a:noFill/>
            </a:ln>
          </p:spPr>
        </p:pic>
      </p:grpSp>
      <p:sp>
        <p:nvSpPr>
          <p:cNvPr id="17" name="TextBox 12">
            <a:extLst>
              <a:ext uri="{FF2B5EF4-FFF2-40B4-BE49-F238E27FC236}">
                <a16:creationId xmlns:a16="http://schemas.microsoft.com/office/drawing/2014/main" id="{33D8C710-7869-F868-1A52-ACDD5FF67729}"/>
              </a:ext>
            </a:extLst>
          </p:cNvPr>
          <p:cNvSpPr/>
          <p:nvPr/>
        </p:nvSpPr>
        <p:spPr>
          <a:xfrm>
            <a:off x="4171950" y="5584100"/>
            <a:ext cx="6649857" cy="1014209"/>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wrap="square" lIns="90000" tIns="45000" rIns="90000" bIns="4500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1" normalizeH="0" baseline="0" noProof="0" dirty="0">
                <a:ln>
                  <a:noFill/>
                </a:ln>
                <a:solidFill>
                  <a:srgbClr val="006F62"/>
                </a:solidFill>
                <a:effectLst/>
                <a:uLnTx/>
                <a:uFillTx/>
                <a:latin typeface="Century Gothic "/>
              </a:rPr>
              <a:t>Other meanings</a:t>
            </a:r>
            <a:endParaRPr kumimoji="0" lang="en-GB" sz="2000" b="0" i="0" u="none" strike="noStrike" kern="1200" cap="none" spc="-1" normalizeH="0" baseline="0" noProof="0" dirty="0">
              <a:ln>
                <a:noFill/>
              </a:ln>
              <a:solidFill>
                <a:prstClr val="black"/>
              </a:solidFill>
              <a:effectLst/>
              <a:uLnTx/>
              <a:uFillTx/>
              <a:latin typeface="Arial"/>
            </a:endParaRPr>
          </a:p>
          <a:p>
            <a:r>
              <a:rPr lang="en-GB" sz="2000" dirty="0">
                <a:solidFill>
                  <a:srgbClr val="242424"/>
                </a:solidFill>
                <a:latin typeface="Century Gothic"/>
              </a:rPr>
              <a:t>In maths you may have used the word product to </a:t>
            </a:r>
          </a:p>
          <a:p>
            <a:r>
              <a:rPr lang="en-GB" sz="2000" dirty="0">
                <a:solidFill>
                  <a:srgbClr val="242424"/>
                </a:solidFill>
                <a:latin typeface="Century Gothic"/>
              </a:rPr>
              <a:t>mean the result of multiplying two numbers together</a:t>
            </a:r>
          </a:p>
        </p:txBody>
      </p:sp>
      <p:pic>
        <p:nvPicPr>
          <p:cNvPr id="18" name="Picture 17" descr="Particle model showing the process of iron and sulfur being added together to make iron sulfide the iron sulfide shown on the right of the reaction arrow is highlighted">
            <a:extLst>
              <a:ext uri="{FF2B5EF4-FFF2-40B4-BE49-F238E27FC236}">
                <a16:creationId xmlns:a16="http://schemas.microsoft.com/office/drawing/2014/main" id="{2A1D6856-D729-6770-CCAA-FE4A85AA17C5}"/>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248969" y="3075393"/>
            <a:ext cx="4500428" cy="1538637"/>
          </a:xfrm>
          <a:prstGeom prst="rect">
            <a:avLst/>
          </a:prstGeom>
        </p:spPr>
      </p:pic>
      <p:sp>
        <p:nvSpPr>
          <p:cNvPr id="14" name="Rectangle: Rounded Corners 13">
            <a:extLst>
              <a:ext uri="{FF2B5EF4-FFF2-40B4-BE49-F238E27FC236}">
                <a16:creationId xmlns:a16="http://schemas.microsoft.com/office/drawing/2014/main" id="{A49378C1-5C1D-460E-9695-A4B76CEDB529}"/>
              </a:ext>
              <a:ext uri="{C183D7F6-B498-43B3-948B-1728B52AA6E4}">
                <adec:decorative xmlns:adec="http://schemas.microsoft.com/office/drawing/2017/decorative" val="1"/>
              </a:ext>
            </a:extLst>
          </p:cNvPr>
          <p:cNvSpPr/>
          <p:nvPr/>
        </p:nvSpPr>
        <p:spPr>
          <a:xfrm>
            <a:off x="6219824" y="2996298"/>
            <a:ext cx="1666875" cy="1630844"/>
          </a:xfrm>
          <a:prstGeom prst="roundRect">
            <a:avLst/>
          </a:prstGeom>
          <a:noFill/>
          <a:ln w="57150">
            <a:solidFill>
              <a:srgbClr val="A5D727"/>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Arrow: Right 22">
            <a:extLst>
              <a:ext uri="{FF2B5EF4-FFF2-40B4-BE49-F238E27FC236}">
                <a16:creationId xmlns:a16="http://schemas.microsoft.com/office/drawing/2014/main" id="{7647A9AA-56B9-BC33-B2D3-87D3A526B3C3}"/>
              </a:ext>
              <a:ext uri="{C183D7F6-B498-43B3-948B-1728B52AA6E4}">
                <adec:decorative xmlns:adec="http://schemas.microsoft.com/office/drawing/2017/decorative" val="1"/>
              </a:ext>
            </a:extLst>
          </p:cNvPr>
          <p:cNvSpPr/>
          <p:nvPr/>
        </p:nvSpPr>
        <p:spPr>
          <a:xfrm rot="16200000">
            <a:off x="6853779" y="4752975"/>
            <a:ext cx="557567" cy="476250"/>
          </a:xfrm>
          <a:prstGeom prst="rightArrow">
            <a:avLst/>
          </a:prstGeom>
          <a:solidFill>
            <a:srgbClr val="A5D727"/>
          </a:solidFill>
          <a:ln>
            <a:solidFill>
              <a:srgbClr val="A5D727"/>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365069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F6759E0F-6355-DF86-8805-02FB911BD27C}"/>
              </a:ext>
            </a:extLst>
          </p:cNvPr>
          <p:cNvSpPr txBox="1">
            <a:spLocks/>
          </p:cNvSpPr>
          <p:nvPr/>
        </p:nvSpPr>
        <p:spPr>
          <a:xfrm>
            <a:off x="319009" y="553481"/>
            <a:ext cx="2431050" cy="707886"/>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4000" b="1" spc="-1">
                <a:solidFill>
                  <a:srgbClr val="006F62"/>
                </a:solidFill>
                <a:latin typeface="Century Gothic"/>
                <a:ea typeface="+mn-ea"/>
                <a:cs typeface="+mn-cs"/>
              </a:rPr>
              <a:t>Reactant</a:t>
            </a:r>
            <a:endParaRPr lang="en-GB" sz="4000">
              <a:latin typeface="+mn-lt"/>
              <a:ea typeface="+mn-ea"/>
              <a:cs typeface="+mn-cs"/>
            </a:endParaRPr>
          </a:p>
        </p:txBody>
      </p:sp>
      <p:sp>
        <p:nvSpPr>
          <p:cNvPr id="5" name="Title 1">
            <a:extLst>
              <a:ext uri="{FF2B5EF4-FFF2-40B4-BE49-F238E27FC236}">
                <a16:creationId xmlns:a16="http://schemas.microsoft.com/office/drawing/2014/main" id="{5CAF4419-B258-7652-88B2-C5F743DF8C77}"/>
              </a:ext>
            </a:extLst>
          </p:cNvPr>
          <p:cNvSpPr/>
          <p:nvPr/>
        </p:nvSpPr>
        <p:spPr>
          <a:xfrm>
            <a:off x="3683522" y="456347"/>
            <a:ext cx="7378490" cy="902153"/>
          </a:xfrm>
          <a:prstGeom prst="rect">
            <a:avLst/>
          </a:prstGeom>
          <a:solidFill>
            <a:srgbClr val="F2F8EE"/>
          </a:solidFill>
          <a:ln w="38100">
            <a:noFill/>
          </a:ln>
        </p:spPr>
        <p:style>
          <a:lnRef idx="0">
            <a:scrgbClr r="0" g="0" b="0"/>
          </a:lnRef>
          <a:fillRef idx="0">
            <a:scrgbClr r="0" g="0" b="0"/>
          </a:fillRef>
          <a:effectRef idx="0">
            <a:scrgbClr r="0" g="0" b="0"/>
          </a:effectRef>
          <a:fontRef idx="minor"/>
        </p:style>
        <p:txBody>
          <a:bodyPr lIns="90000" tIns="90000" rIns="90000" bIns="9000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a:effectLst/>
                <a:latin typeface="Century Gothic" panose="020B0502020202020204" pitchFamily="34" charset="0"/>
                <a:ea typeface="Calibri" panose="020F0502020204030204" pitchFamily="34" charset="0"/>
                <a:cs typeface="Arial" panose="020B0604020202020204" pitchFamily="34" charset="0"/>
              </a:rPr>
              <a:t>a substance that you start with in a chemical reaction</a:t>
            </a:r>
            <a:endParaRPr kumimoji="0" lang="en-GB" sz="2400" b="0" i="0" u="none" strike="noStrike" kern="1200" cap="none" spc="-1" normalizeH="0" baseline="0" noProof="0">
              <a:ln>
                <a:noFill/>
              </a:ln>
              <a:solidFill>
                <a:srgbClr val="000000"/>
              </a:solidFill>
              <a:effectLst/>
              <a:uLnTx/>
              <a:uFillTx/>
              <a:latin typeface="Century Gothic" panose="020B0502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1" normalizeH="0" baseline="0" noProof="0">
              <a:ln>
                <a:noFill/>
              </a:ln>
              <a:solidFill>
                <a:prstClr val="black"/>
              </a:solidFill>
              <a:effectLst/>
              <a:uLnTx/>
              <a:uFillTx/>
              <a:latin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endParaRPr kumimoji="0" lang="en-GB" sz="2000" b="0" i="0" u="none" strike="noStrike" kern="1200" cap="none" spc="-1" normalizeH="0" baseline="0" noProof="0">
              <a:ln>
                <a:noFill/>
              </a:ln>
              <a:solidFill>
                <a:prstClr val="black"/>
              </a:solidFill>
              <a:effectLst/>
              <a:uLnTx/>
              <a:uFillTx/>
              <a:latin typeface="Arial"/>
            </a:endParaRPr>
          </a:p>
        </p:txBody>
      </p:sp>
      <p:sp>
        <p:nvSpPr>
          <p:cNvPr id="6" name="Content Placeholder 2">
            <a:extLst>
              <a:ext uri="{FF2B5EF4-FFF2-40B4-BE49-F238E27FC236}">
                <a16:creationId xmlns:a16="http://schemas.microsoft.com/office/drawing/2014/main" id="{06EF6601-9587-DCC6-DAEB-4F070E22AFE9}"/>
              </a:ext>
            </a:extLst>
          </p:cNvPr>
          <p:cNvSpPr/>
          <p:nvPr/>
        </p:nvSpPr>
        <p:spPr>
          <a:xfrm>
            <a:off x="316457" y="1565470"/>
            <a:ext cx="3712217" cy="1472089"/>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lIns="90000" tIns="90000" rIns="90000" bIns="90000">
            <a:noAutofit/>
          </a:bodyPr>
          <a:lstStyle/>
          <a:p>
            <a:pPr marL="0" marR="0" lvl="0" indent="0" algn="l" defTabSz="914400" rtl="0" eaLnBrk="1" fontAlgn="auto" latinLnBrk="0" hangingPunct="1">
              <a:lnSpc>
                <a:spcPct val="100000"/>
              </a:lnSpc>
              <a:spcBef>
                <a:spcPts val="0"/>
              </a:spcBef>
              <a:spcAft>
                <a:spcPts val="0"/>
              </a:spcAft>
              <a:buClrTx/>
              <a:buSzTx/>
              <a:buFontTx/>
              <a:buNone/>
              <a:tabLst>
                <a:tab pos="0" algn="l"/>
              </a:tabLst>
              <a:defRPr/>
            </a:pPr>
            <a:r>
              <a:rPr kumimoji="0" lang="en-US" sz="2000" b="1" i="0" u="none" strike="noStrike" kern="1200" cap="none" spc="-1" normalizeH="0" baseline="0" noProof="0" dirty="0">
                <a:ln>
                  <a:noFill/>
                </a:ln>
                <a:solidFill>
                  <a:srgbClr val="006F62"/>
                </a:solidFill>
                <a:effectLst/>
                <a:uLnTx/>
                <a:uFillTx/>
                <a:latin typeface="Century Gothic"/>
              </a:rPr>
              <a:t>In other words …</a:t>
            </a:r>
            <a:endParaRPr kumimoji="0" lang="en-GB" sz="2000" b="0" i="0" u="none" strike="noStrike" kern="1200" cap="none" spc="-1" normalizeH="0" baseline="0" noProof="0" dirty="0">
              <a:ln>
                <a:noFill/>
              </a:ln>
              <a:solidFill>
                <a:prstClr val="black"/>
              </a:solidFill>
              <a:effectLst/>
              <a:uLnTx/>
              <a:uFillTx/>
              <a:latin typeface="Arial"/>
            </a:endParaRPr>
          </a:p>
          <a:p>
            <a:r>
              <a:rPr lang="en-GB" sz="2000" dirty="0">
                <a:solidFill>
                  <a:srgbClr val="242424"/>
                </a:solidFill>
                <a:latin typeface="Century Gothic"/>
              </a:rPr>
              <a:t>any of the chemicals that react together, or anything before the reaction arrow</a:t>
            </a:r>
          </a:p>
        </p:txBody>
      </p:sp>
      <p:sp>
        <p:nvSpPr>
          <p:cNvPr id="8" name="TextBox 13">
            <a:extLst>
              <a:ext uri="{FF2B5EF4-FFF2-40B4-BE49-F238E27FC236}">
                <a16:creationId xmlns:a16="http://schemas.microsoft.com/office/drawing/2014/main" id="{A841E056-01D5-DB08-74BD-0AAF572B4CAB}"/>
              </a:ext>
            </a:extLst>
          </p:cNvPr>
          <p:cNvSpPr/>
          <p:nvPr/>
        </p:nvSpPr>
        <p:spPr>
          <a:xfrm>
            <a:off x="338923" y="5598502"/>
            <a:ext cx="1994077" cy="797311"/>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wrap="square" lIns="91440" tIns="90000" rIns="91440" bIns="9000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1" normalizeH="0" baseline="0" noProof="0" dirty="0">
                <a:ln>
                  <a:noFill/>
                </a:ln>
                <a:solidFill>
                  <a:srgbClr val="006F62"/>
                </a:solidFill>
                <a:effectLst/>
                <a:uLnTx/>
                <a:uFillTx/>
                <a:latin typeface="Century Gothic "/>
              </a:rPr>
              <a:t>Say it</a:t>
            </a:r>
            <a:endParaRPr kumimoji="0" lang="en-GB" sz="2000" b="0" i="0" u="none" strike="noStrike" kern="1200" cap="none" spc="-1" normalizeH="0" baseline="0" noProof="0" dirty="0">
              <a:ln>
                <a:noFill/>
              </a:ln>
              <a:solidFill>
                <a:prstClr val="black"/>
              </a:solidFill>
              <a:effectLst/>
              <a:uLnTx/>
              <a:uFillTx/>
              <a:latin typeface="Century Gothic" panose="020B0502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srgbClr val="000000"/>
                </a:solidFill>
                <a:latin typeface="Century Gothic" panose="020B0502020202020204" pitchFamily="34" charset="0"/>
              </a:rPr>
              <a:t>Ry</a:t>
            </a:r>
            <a:r>
              <a:rPr lang="en-GB" sz="2000" b="0" i="0" u="none" strike="noStrike" dirty="0">
                <a:solidFill>
                  <a:srgbClr val="000000"/>
                </a:solidFill>
                <a:effectLst/>
                <a:latin typeface="Century Gothic" panose="020B0502020202020204" pitchFamily="34" charset="0"/>
              </a:rPr>
              <a:t>-act-tent</a:t>
            </a:r>
            <a:endParaRPr kumimoji="0" lang="en-GB" sz="2000" b="0" i="0" u="none" strike="noStrike" kern="1200" cap="none" spc="-1" normalizeH="0" baseline="0" noProof="0" dirty="0">
              <a:ln>
                <a:noFill/>
              </a:ln>
              <a:solidFill>
                <a:srgbClr val="000000"/>
              </a:solidFill>
              <a:effectLst/>
              <a:uLnTx/>
              <a:uFillTx/>
              <a:latin typeface="Century Gothic" panose="020B0502020202020204" pitchFamily="34" charset="0"/>
            </a:endParaRPr>
          </a:p>
        </p:txBody>
      </p:sp>
      <p:sp>
        <p:nvSpPr>
          <p:cNvPr id="9" name="Content Placeholder 2">
            <a:extLst>
              <a:ext uri="{FF2B5EF4-FFF2-40B4-BE49-F238E27FC236}">
                <a16:creationId xmlns:a16="http://schemas.microsoft.com/office/drawing/2014/main" id="{E1E1BDA5-B89B-69CA-71C0-1597EC545C7B}"/>
              </a:ext>
            </a:extLst>
          </p:cNvPr>
          <p:cNvSpPr/>
          <p:nvPr/>
        </p:nvSpPr>
        <p:spPr>
          <a:xfrm>
            <a:off x="6048151" y="1533803"/>
            <a:ext cx="5013861" cy="1436809"/>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lIns="90000" tIns="90000" rIns="90000" bIns="90000">
            <a:normAutofit lnSpcReduction="10000"/>
          </a:bodyPr>
          <a:lstStyle/>
          <a:p>
            <a:pPr marL="0" marR="0" lvl="0" indent="0" algn="l" defTabSz="914400" rtl="0" eaLnBrk="1" fontAlgn="auto" latinLnBrk="0" hangingPunct="1">
              <a:spcBef>
                <a:spcPts val="0"/>
              </a:spcBef>
              <a:spcAft>
                <a:spcPts val="0"/>
              </a:spcAft>
              <a:buClrTx/>
              <a:buSzTx/>
              <a:buFontTx/>
              <a:buNone/>
              <a:tabLst>
                <a:tab pos="0" algn="l"/>
              </a:tabLst>
              <a:defRPr/>
            </a:pPr>
            <a:r>
              <a:rPr kumimoji="0" lang="en-US" sz="2000" b="1" i="0" u="none" strike="noStrike" kern="1200" cap="none" spc="-1" normalizeH="0" baseline="0" noProof="0" dirty="0">
                <a:ln>
                  <a:noFill/>
                </a:ln>
                <a:solidFill>
                  <a:srgbClr val="006F62"/>
                </a:solidFill>
                <a:effectLst/>
                <a:uLnTx/>
                <a:uFillTx/>
                <a:latin typeface="Century Gothic" panose="020B0502020202020204" pitchFamily="34" charset="0"/>
              </a:rPr>
              <a:t>Example</a:t>
            </a:r>
            <a:endParaRPr kumimoji="0" lang="en-GB" sz="2000" b="0" i="0" u="none" strike="noStrike" kern="1200" cap="none" spc="-1" normalizeH="0" baseline="0" noProof="0" dirty="0">
              <a:ln>
                <a:noFill/>
              </a:ln>
              <a:solidFill>
                <a:prstClr val="black"/>
              </a:solidFill>
              <a:effectLst/>
              <a:uLnTx/>
              <a:uFillTx/>
              <a:latin typeface="Century Gothic" panose="020B0502020202020204" pitchFamily="34" charset="0"/>
            </a:endParaRPr>
          </a:p>
          <a:p>
            <a:pPr>
              <a:lnSpc>
                <a:spcPct val="110000"/>
              </a:lnSpc>
            </a:pPr>
            <a:r>
              <a:rPr lang="en-GB" sz="2000" dirty="0">
                <a:solidFill>
                  <a:srgbClr val="242424"/>
                </a:solidFill>
                <a:latin typeface="Century Gothic" panose="020B0502020202020204" pitchFamily="34" charset="0"/>
              </a:rPr>
              <a:t>When iron and </a:t>
            </a:r>
            <a:r>
              <a:rPr lang="en-GB" sz="2000" dirty="0" err="1">
                <a:solidFill>
                  <a:srgbClr val="242424"/>
                </a:solidFill>
                <a:latin typeface="Century Gothic" panose="020B0502020202020204" pitchFamily="34" charset="0"/>
              </a:rPr>
              <a:t>sulfur</a:t>
            </a:r>
            <a:r>
              <a:rPr lang="en-GB" sz="2000" dirty="0">
                <a:solidFill>
                  <a:srgbClr val="242424"/>
                </a:solidFill>
                <a:latin typeface="Century Gothic" panose="020B0502020202020204" pitchFamily="34" charset="0"/>
              </a:rPr>
              <a:t> react to make iron </a:t>
            </a:r>
            <a:r>
              <a:rPr lang="en-GB" sz="2000" dirty="0" err="1">
                <a:solidFill>
                  <a:srgbClr val="242424"/>
                </a:solidFill>
                <a:latin typeface="Century Gothic" panose="020B0502020202020204" pitchFamily="34" charset="0"/>
              </a:rPr>
              <a:t>sulfide</a:t>
            </a:r>
            <a:r>
              <a:rPr lang="en-GB" sz="2000" dirty="0">
                <a:solidFill>
                  <a:srgbClr val="242424"/>
                </a:solidFill>
                <a:latin typeface="Century Gothic" panose="020B0502020202020204" pitchFamily="34" charset="0"/>
              </a:rPr>
              <a:t> the reactants are the iron and the </a:t>
            </a:r>
            <a:r>
              <a:rPr lang="en-GB" sz="2000" dirty="0" err="1">
                <a:solidFill>
                  <a:srgbClr val="242424"/>
                </a:solidFill>
                <a:latin typeface="Century Gothic" panose="020B0502020202020204" pitchFamily="34" charset="0"/>
              </a:rPr>
              <a:t>sulfur</a:t>
            </a:r>
            <a:endParaRPr lang="en-GB" sz="2000" dirty="0">
              <a:solidFill>
                <a:srgbClr val="242424"/>
              </a:solidFill>
              <a:latin typeface="Century Gothic" panose="020B0502020202020204" pitchFamily="34" charset="0"/>
            </a:endParaRPr>
          </a:p>
        </p:txBody>
      </p:sp>
      <p:sp>
        <p:nvSpPr>
          <p:cNvPr id="10" name="TextBox 12">
            <a:extLst>
              <a:ext uri="{FF2B5EF4-FFF2-40B4-BE49-F238E27FC236}">
                <a16:creationId xmlns:a16="http://schemas.microsoft.com/office/drawing/2014/main" id="{10F14D71-28A0-90D0-8DD6-8C86392CEE46}"/>
              </a:ext>
            </a:extLst>
          </p:cNvPr>
          <p:cNvSpPr/>
          <p:nvPr/>
        </p:nvSpPr>
        <p:spPr>
          <a:xfrm>
            <a:off x="8219762" y="3429000"/>
            <a:ext cx="2842250" cy="1321985"/>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wrap="square" lIns="90000" tIns="45000" rIns="90000" bIns="4500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1" normalizeH="0" baseline="0" noProof="0" dirty="0">
                <a:ln>
                  <a:noFill/>
                </a:ln>
                <a:solidFill>
                  <a:srgbClr val="006F62"/>
                </a:solidFill>
                <a:effectLst/>
                <a:uLnTx/>
                <a:uFillTx/>
                <a:latin typeface="Century Gothic "/>
              </a:rPr>
              <a:t>Don’t confuse with …</a:t>
            </a:r>
            <a:endParaRPr kumimoji="0" lang="en-GB" sz="2000" b="0" i="0" u="none" strike="noStrike" kern="1200" cap="none" spc="-1" normalizeH="0" baseline="0" noProof="0" dirty="0">
              <a:ln>
                <a:noFill/>
              </a:ln>
              <a:solidFill>
                <a:prstClr val="black"/>
              </a:solidFill>
              <a:effectLst/>
              <a:uLnTx/>
              <a:uFillTx/>
              <a:latin typeface="Arial"/>
            </a:endParaRPr>
          </a:p>
          <a:p>
            <a:r>
              <a:rPr lang="en-GB" sz="2000" dirty="0">
                <a:solidFill>
                  <a:srgbClr val="242424"/>
                </a:solidFill>
                <a:latin typeface="Century Gothic"/>
              </a:rPr>
              <a:t>products, which are what is made in the reaction</a:t>
            </a:r>
          </a:p>
        </p:txBody>
      </p:sp>
      <p:sp>
        <p:nvSpPr>
          <p:cNvPr id="11" name="Title 1">
            <a:extLst>
              <a:ext uri="{FF2B5EF4-FFF2-40B4-BE49-F238E27FC236}">
                <a16:creationId xmlns:a16="http://schemas.microsoft.com/office/drawing/2014/main" id="{41D6A704-2639-27C7-B867-DC3FD29AED92}"/>
              </a:ext>
              <a:ext uri="{C183D7F6-B498-43B3-948B-1728B52AA6E4}">
                <adec:decorative xmlns:adec="http://schemas.microsoft.com/office/drawing/2017/decorative" val="1"/>
              </a:ext>
            </a:extLst>
          </p:cNvPr>
          <p:cNvSpPr/>
          <p:nvPr/>
        </p:nvSpPr>
        <p:spPr>
          <a:xfrm rot="5400000">
            <a:off x="9717480" y="2205000"/>
            <a:ext cx="4139640" cy="809640"/>
          </a:xfrm>
          <a:prstGeom prst="rect">
            <a:avLst/>
          </a:prstGeom>
          <a:noFill/>
          <a:ln w="0">
            <a:noFill/>
          </a:ln>
        </p:spPr>
        <p:style>
          <a:lnRef idx="0">
            <a:scrgbClr r="0" g="0" b="0"/>
          </a:lnRef>
          <a:fillRef idx="0">
            <a:scrgbClr r="0" g="0" b="0"/>
          </a:fillRef>
          <a:effectRef idx="0">
            <a:scrgbClr r="0" g="0" b="0"/>
          </a:effectRef>
          <a:fontRef idx="minor"/>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ndParaRPr>
          </a:p>
        </p:txBody>
      </p:sp>
      <p:grpSp>
        <p:nvGrpSpPr>
          <p:cNvPr id="2" name="Group 1">
            <a:extLst>
              <a:ext uri="{FF2B5EF4-FFF2-40B4-BE49-F238E27FC236}">
                <a16:creationId xmlns:a16="http://schemas.microsoft.com/office/drawing/2014/main" id="{0A34DB9B-AE14-6627-E7E5-CC57AE54D76C}"/>
              </a:ext>
              <a:ext uri="{C183D7F6-B498-43B3-948B-1728B52AA6E4}">
                <adec:decorative xmlns:adec="http://schemas.microsoft.com/office/drawing/2017/decorative" val="1"/>
              </a:ext>
            </a:extLst>
          </p:cNvPr>
          <p:cNvGrpSpPr/>
          <p:nvPr/>
        </p:nvGrpSpPr>
        <p:grpSpPr>
          <a:xfrm>
            <a:off x="338923" y="3547161"/>
            <a:ext cx="2900537" cy="1253774"/>
            <a:chOff x="338923" y="3166162"/>
            <a:chExt cx="2959224" cy="1253774"/>
          </a:xfrm>
        </p:grpSpPr>
        <p:sp>
          <p:nvSpPr>
            <p:cNvPr id="7" name="Content Placeholder 2">
              <a:extLst>
                <a:ext uri="{FF2B5EF4-FFF2-40B4-BE49-F238E27FC236}">
                  <a16:creationId xmlns:a16="http://schemas.microsoft.com/office/drawing/2014/main" id="{CD133587-AD97-7C22-340A-484CB9AC4F8F}"/>
                </a:ext>
              </a:extLst>
            </p:cNvPr>
            <p:cNvSpPr/>
            <p:nvPr/>
          </p:nvSpPr>
          <p:spPr>
            <a:xfrm>
              <a:off x="338923" y="3166162"/>
              <a:ext cx="2959224" cy="1253774"/>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lIns="90000" tIns="90000" rIns="90000" bIns="90000" anchor="t">
              <a:noAutofit/>
            </a:bodyPr>
            <a:lstStyle/>
            <a:p>
              <a:pPr marL="0" marR="0" lvl="0" indent="0" algn="l" defTabSz="914400" rtl="0" eaLnBrk="1" fontAlgn="auto" latinLnBrk="0" hangingPunct="1">
                <a:lnSpc>
                  <a:spcPct val="100000"/>
                </a:lnSpc>
                <a:spcBef>
                  <a:spcPts val="0"/>
                </a:spcBef>
                <a:spcAft>
                  <a:spcPts val="0"/>
                </a:spcAft>
                <a:buClrTx/>
                <a:buSzTx/>
                <a:buFontTx/>
                <a:buNone/>
                <a:tabLst>
                  <a:tab pos="0" algn="l"/>
                </a:tabLst>
                <a:defRPr/>
              </a:pPr>
              <a:r>
                <a:rPr kumimoji="0" lang="en-US" sz="2000" b="1" i="0" u="none" strike="noStrike" kern="1200" cap="none" spc="-1" normalizeH="0" baseline="0" noProof="0" dirty="0">
                  <a:ln>
                    <a:noFill/>
                  </a:ln>
                  <a:solidFill>
                    <a:srgbClr val="006F62"/>
                  </a:solidFill>
                  <a:effectLst/>
                  <a:uLnTx/>
                  <a:uFillTx/>
                  <a:latin typeface="Century Gothic"/>
                </a:rPr>
                <a:t>Sign it</a:t>
              </a:r>
              <a:endParaRPr kumimoji="0" lang="en-GB" sz="2000" b="0" i="0" u="none" strike="noStrike" kern="1200" cap="none" spc="-1" normalizeH="0" baseline="0" noProof="0" dirty="0">
                <a:ln>
                  <a:noFill/>
                </a:ln>
                <a:solidFill>
                  <a:prstClr val="black"/>
                </a:solidFill>
                <a:effectLst/>
                <a:uLnTx/>
                <a:uFillTx/>
                <a:latin typeface="Arial"/>
              </a:endParaRPr>
            </a:p>
            <a:p>
              <a:pPr lvl="0">
                <a:tabLst>
                  <a:tab pos="0" algn="l"/>
                </a:tabLst>
                <a:defRPr/>
              </a:pPr>
              <a:r>
                <a:rPr kumimoji="0" lang="en-US" sz="2000" b="0" i="0" u="none" strike="noStrike" kern="1200" cap="none" spc="-1" normalizeH="0" baseline="0" noProof="0" dirty="0">
                  <a:ln>
                    <a:noFill/>
                  </a:ln>
                  <a:solidFill>
                    <a:prstClr val="black"/>
                  </a:solidFill>
                  <a:effectLst/>
                  <a:uLnTx/>
                  <a:uFillTx/>
                  <a:latin typeface="Century Gothic"/>
                </a:rPr>
                <a:t>Watch a video:</a:t>
              </a:r>
              <a:br>
                <a:rPr kumimoji="0" lang="en-US" sz="2000" b="0" i="0" u="sng" strike="noStrike" kern="1200" cap="none" spc="-1" normalizeH="0" baseline="0" noProof="0" dirty="0">
                  <a:ln>
                    <a:noFill/>
                  </a:ln>
                  <a:solidFill>
                    <a:prstClr val="black"/>
                  </a:solidFill>
                  <a:effectLst/>
                  <a:uLnTx/>
                  <a:uFillTx/>
                  <a:latin typeface="Century Gothic"/>
                  <a:hlinkClick r:id="rId2" invalidUrl="http:///"/>
                </a:rPr>
              </a:br>
              <a:r>
                <a:rPr lang="en-US" sz="2000" u="sng" spc="-1" dirty="0">
                  <a:solidFill>
                    <a:prstClr val="black"/>
                  </a:solidFill>
                  <a:latin typeface="Century Gothic"/>
                  <a:hlinkClick r:id="rId3"/>
                </a:rPr>
                <a:t>bit.ly/46biGor</a:t>
              </a:r>
              <a:r>
                <a:rPr lang="en-US" sz="2000" u="sng" spc="-1" dirty="0">
                  <a:solidFill>
                    <a:prstClr val="black"/>
                  </a:solidFill>
                  <a:latin typeface="Century Gothic"/>
                </a:rPr>
                <a:t> </a:t>
              </a:r>
              <a:endParaRPr kumimoji="0" lang="en-GB" sz="2000" b="0" i="0" u="none" strike="noStrike" kern="1200" cap="none" spc="-1" normalizeH="0" baseline="0" noProof="0" dirty="0">
                <a:ln>
                  <a:noFill/>
                </a:ln>
                <a:solidFill>
                  <a:prstClr val="black"/>
                </a:solidFill>
                <a:effectLst/>
                <a:uLnTx/>
                <a:uFillTx/>
                <a:latin typeface="Arial"/>
              </a:endParaRPr>
            </a:p>
          </p:txBody>
        </p:sp>
        <p:pic>
          <p:nvPicPr>
            <p:cNvPr id="12" name="Graphic 16">
              <a:extLst>
                <a:ext uri="{FF2B5EF4-FFF2-40B4-BE49-F238E27FC236}">
                  <a16:creationId xmlns:a16="http://schemas.microsoft.com/office/drawing/2014/main" id="{5EAE33C5-4FA3-9B3D-B98C-56E7B44E5B8E}"/>
                </a:ext>
                <a:ext uri="{C183D7F6-B498-43B3-948B-1728B52AA6E4}">
                  <adec:decorative xmlns:adec="http://schemas.microsoft.com/office/drawing/2017/decorative" val="1"/>
                </a:ext>
              </a:extLst>
            </p:cNvPr>
            <p:cNvPicPr/>
            <p:nvPr/>
          </p:nvPicPr>
          <p:blipFill>
            <a:blip r:embed="rId4" cstate="screen">
              <a:extLst>
                <a:ext uri="{28A0092B-C50C-407E-A947-70E740481C1C}">
                  <a14:useLocalDpi xmlns:a14="http://schemas.microsoft.com/office/drawing/2010/main"/>
                </a:ext>
              </a:extLst>
            </a:blip>
            <a:stretch/>
          </p:blipFill>
          <p:spPr>
            <a:xfrm>
              <a:off x="2333000" y="3234145"/>
              <a:ext cx="543960" cy="543960"/>
            </a:xfrm>
            <a:prstGeom prst="rect">
              <a:avLst/>
            </a:prstGeom>
            <a:ln w="0">
              <a:noFill/>
            </a:ln>
          </p:spPr>
        </p:pic>
        <p:pic>
          <p:nvPicPr>
            <p:cNvPr id="13" name="Graphic 17">
              <a:extLst>
                <a:ext uri="{FF2B5EF4-FFF2-40B4-BE49-F238E27FC236}">
                  <a16:creationId xmlns:a16="http://schemas.microsoft.com/office/drawing/2014/main" id="{CFAD5AB0-40F6-CB6D-9E2E-386CBA0AC845}"/>
                </a:ext>
                <a:ext uri="{C183D7F6-B498-43B3-948B-1728B52AA6E4}">
                  <adec:decorative xmlns:adec="http://schemas.microsoft.com/office/drawing/2017/decorative" val="1"/>
                </a:ext>
              </a:extLst>
            </p:cNvPr>
            <p:cNvPicPr/>
            <p:nvPr/>
          </p:nvPicPr>
          <p:blipFill>
            <a:blip r:embed="rId5" cstate="screen">
              <a:extLst>
                <a:ext uri="{28A0092B-C50C-407E-A947-70E740481C1C}">
                  <a14:useLocalDpi xmlns:a14="http://schemas.microsoft.com/office/drawing/2010/main"/>
                </a:ext>
              </a:extLst>
            </a:blip>
            <a:stretch/>
          </p:blipFill>
          <p:spPr>
            <a:xfrm>
              <a:off x="2700901" y="3236845"/>
              <a:ext cx="538560" cy="538560"/>
            </a:xfrm>
            <a:prstGeom prst="rect">
              <a:avLst/>
            </a:prstGeom>
            <a:ln w="0">
              <a:noFill/>
            </a:ln>
          </p:spPr>
        </p:pic>
      </p:grpSp>
      <p:sp>
        <p:nvSpPr>
          <p:cNvPr id="18" name="TextBox 12">
            <a:extLst>
              <a:ext uri="{FF2B5EF4-FFF2-40B4-BE49-F238E27FC236}">
                <a16:creationId xmlns:a16="http://schemas.microsoft.com/office/drawing/2014/main" id="{4AEF0D35-F38B-5129-DDA6-E4C25F029E57}"/>
              </a:ext>
            </a:extLst>
          </p:cNvPr>
          <p:cNvSpPr/>
          <p:nvPr/>
        </p:nvSpPr>
        <p:spPr>
          <a:xfrm>
            <a:off x="7244023" y="5387444"/>
            <a:ext cx="3512468" cy="1014209"/>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wrap="square" lIns="90000" tIns="45000" rIns="90000" bIns="4500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1" normalizeH="0" baseline="0" noProof="0" dirty="0">
                <a:ln>
                  <a:noFill/>
                </a:ln>
                <a:solidFill>
                  <a:srgbClr val="006F62"/>
                </a:solidFill>
                <a:effectLst/>
                <a:uLnTx/>
                <a:uFillTx/>
                <a:latin typeface="Century Gothic "/>
              </a:rPr>
              <a:t>Similar words</a:t>
            </a:r>
            <a:endParaRPr kumimoji="0" lang="en-GB" sz="2000" b="0" i="0" u="none" strike="noStrike" kern="1200" cap="none" spc="-1" normalizeH="0" baseline="0" noProof="0" dirty="0">
              <a:ln>
                <a:noFill/>
              </a:ln>
              <a:solidFill>
                <a:prstClr val="black"/>
              </a:solidFill>
              <a:effectLst/>
              <a:uLnTx/>
              <a:uFillTx/>
              <a:latin typeface="Arial"/>
            </a:endParaRPr>
          </a:p>
          <a:p>
            <a:r>
              <a:rPr lang="en-GB" sz="2000" dirty="0">
                <a:solidFill>
                  <a:srgbClr val="242424"/>
                </a:solidFill>
                <a:latin typeface="Century Gothic"/>
              </a:rPr>
              <a:t>Reaction is what happens when reactants react</a:t>
            </a:r>
          </a:p>
        </p:txBody>
      </p:sp>
      <p:pic>
        <p:nvPicPr>
          <p:cNvPr id="3" name="Picture 2" descr="Particle model showing the process of iron and sulfur being added together to make iron sulfide the iron sulfide shown on the right of the reaction arrow is highlighted the iron and sulfur on the left of the reaction arrow are highlighted">
            <a:extLst>
              <a:ext uri="{FF2B5EF4-FFF2-40B4-BE49-F238E27FC236}">
                <a16:creationId xmlns:a16="http://schemas.microsoft.com/office/drawing/2014/main" id="{80C0A597-C719-CDAA-53DC-CA4E919C327F}"/>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508740" y="3303485"/>
            <a:ext cx="4500428" cy="1538637"/>
          </a:xfrm>
          <a:prstGeom prst="rect">
            <a:avLst/>
          </a:prstGeom>
        </p:spPr>
      </p:pic>
      <p:sp>
        <p:nvSpPr>
          <p:cNvPr id="17" name="Rectangle: Rounded Corners 16">
            <a:extLst>
              <a:ext uri="{FF2B5EF4-FFF2-40B4-BE49-F238E27FC236}">
                <a16:creationId xmlns:a16="http://schemas.microsoft.com/office/drawing/2014/main" id="{FE9CA817-08B9-2E83-C4DD-0DBA31775910}"/>
              </a:ext>
              <a:ext uri="{C183D7F6-B498-43B3-948B-1728B52AA6E4}">
                <adec:decorative xmlns:adec="http://schemas.microsoft.com/office/drawing/2017/decorative" val="1"/>
              </a:ext>
            </a:extLst>
          </p:cNvPr>
          <p:cNvSpPr/>
          <p:nvPr/>
        </p:nvSpPr>
        <p:spPr>
          <a:xfrm>
            <a:off x="3450054" y="3257381"/>
            <a:ext cx="3058901" cy="1630844"/>
          </a:xfrm>
          <a:prstGeom prst="roundRect">
            <a:avLst/>
          </a:prstGeom>
          <a:noFill/>
          <a:ln w="57150">
            <a:solidFill>
              <a:srgbClr val="A5D727"/>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Arrow: Right 18">
            <a:extLst>
              <a:ext uri="{FF2B5EF4-FFF2-40B4-BE49-F238E27FC236}">
                <a16:creationId xmlns:a16="http://schemas.microsoft.com/office/drawing/2014/main" id="{B6693DCF-9710-F159-EB67-87FB8E7E8B2C}"/>
              </a:ext>
              <a:ext uri="{C183D7F6-B498-43B3-948B-1728B52AA6E4}">
                <adec:decorative xmlns:adec="http://schemas.microsoft.com/office/drawing/2017/decorative" val="1"/>
              </a:ext>
            </a:extLst>
          </p:cNvPr>
          <p:cNvSpPr/>
          <p:nvPr/>
        </p:nvSpPr>
        <p:spPr>
          <a:xfrm rot="16200000">
            <a:off x="3914141" y="5043179"/>
            <a:ext cx="557567" cy="476250"/>
          </a:xfrm>
          <a:prstGeom prst="rightArrow">
            <a:avLst/>
          </a:prstGeom>
          <a:solidFill>
            <a:srgbClr val="A5D727"/>
          </a:solidFill>
          <a:ln>
            <a:solidFill>
              <a:srgbClr val="A5D727"/>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Arrow: Right 20">
            <a:extLst>
              <a:ext uri="{FF2B5EF4-FFF2-40B4-BE49-F238E27FC236}">
                <a16:creationId xmlns:a16="http://schemas.microsoft.com/office/drawing/2014/main" id="{945B441F-BED5-00EE-6EBA-D9A96003C5F7}"/>
              </a:ext>
              <a:ext uri="{C183D7F6-B498-43B3-948B-1728B52AA6E4}">
                <adec:decorative xmlns:adec="http://schemas.microsoft.com/office/drawing/2017/decorative" val="1"/>
              </a:ext>
            </a:extLst>
          </p:cNvPr>
          <p:cNvSpPr/>
          <p:nvPr/>
        </p:nvSpPr>
        <p:spPr>
          <a:xfrm rot="16200000">
            <a:off x="5480171" y="5081593"/>
            <a:ext cx="557567" cy="476250"/>
          </a:xfrm>
          <a:prstGeom prst="rightArrow">
            <a:avLst/>
          </a:prstGeom>
          <a:solidFill>
            <a:srgbClr val="A5D727"/>
          </a:solidFill>
          <a:ln>
            <a:solidFill>
              <a:srgbClr val="A5D727"/>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571447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F6759E0F-6355-DF86-8805-02FB911BD27C}"/>
              </a:ext>
            </a:extLst>
          </p:cNvPr>
          <p:cNvSpPr txBox="1">
            <a:spLocks/>
          </p:cNvSpPr>
          <p:nvPr/>
        </p:nvSpPr>
        <p:spPr>
          <a:xfrm>
            <a:off x="211510" y="340175"/>
            <a:ext cx="4549324" cy="1323439"/>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4000" b="1" spc="-1" dirty="0">
                <a:solidFill>
                  <a:srgbClr val="006F62"/>
                </a:solidFill>
                <a:latin typeface="Century Gothic"/>
                <a:ea typeface="+mn-ea"/>
                <a:cs typeface="+mn-cs"/>
              </a:rPr>
              <a:t>Balanced symbol equation</a:t>
            </a:r>
            <a:endParaRPr lang="en-GB" sz="4000" dirty="0">
              <a:latin typeface="+mn-lt"/>
              <a:ea typeface="+mn-ea"/>
              <a:cs typeface="+mn-cs"/>
            </a:endParaRPr>
          </a:p>
        </p:txBody>
      </p:sp>
      <p:sp>
        <p:nvSpPr>
          <p:cNvPr id="5" name="Title 1">
            <a:extLst>
              <a:ext uri="{FF2B5EF4-FFF2-40B4-BE49-F238E27FC236}">
                <a16:creationId xmlns:a16="http://schemas.microsoft.com/office/drawing/2014/main" id="{5CAF4419-B258-7652-88B2-C5F743DF8C77}"/>
              </a:ext>
            </a:extLst>
          </p:cNvPr>
          <p:cNvSpPr/>
          <p:nvPr/>
        </p:nvSpPr>
        <p:spPr>
          <a:xfrm>
            <a:off x="4751916" y="456347"/>
            <a:ext cx="6420909" cy="2025005"/>
          </a:xfrm>
          <a:prstGeom prst="rect">
            <a:avLst/>
          </a:prstGeom>
          <a:solidFill>
            <a:srgbClr val="F2F8EE"/>
          </a:solidFill>
          <a:ln w="38100">
            <a:noFill/>
          </a:ln>
        </p:spPr>
        <p:style>
          <a:lnRef idx="0">
            <a:scrgbClr r="0" g="0" b="0"/>
          </a:lnRef>
          <a:fillRef idx="0">
            <a:scrgbClr r="0" g="0" b="0"/>
          </a:fillRef>
          <a:effectRef idx="0">
            <a:scrgbClr r="0" g="0" b="0"/>
          </a:effectRef>
          <a:fontRef idx="minor"/>
        </p:style>
        <p:txBody>
          <a:bodyPr lIns="90000" tIns="90000" rIns="90000" bIns="9000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dirty="0">
                <a:solidFill>
                  <a:schemeClr val="tx1"/>
                </a:solidFill>
                <a:effectLst/>
                <a:latin typeface="Century Gothic" panose="020B0502020202020204" pitchFamily="34" charset="0"/>
                <a:ea typeface="Calibri" panose="020F0502020204030204" pitchFamily="34" charset="0"/>
                <a:cs typeface="Arial" panose="020B0604020202020204" pitchFamily="34" charset="0"/>
              </a:rPr>
              <a:t>for a chemical reaction this shows the chemical formulas of the reactants and products separated by an arrow</a:t>
            </a:r>
            <a:r>
              <a:rPr lang="en-GB" sz="2400" dirty="0">
                <a:latin typeface="Century Gothic" panose="020B0502020202020204" pitchFamily="34" charset="0"/>
                <a:ea typeface="Calibri" panose="020F0502020204030204" pitchFamily="34" charset="0"/>
                <a:cs typeface="Arial" panose="020B0604020202020204" pitchFamily="34" charset="0"/>
              </a:rPr>
              <a:t>. Whole n</a:t>
            </a:r>
            <a:r>
              <a:rPr lang="en-GB" sz="2400" dirty="0">
                <a:solidFill>
                  <a:schemeClr val="tx1"/>
                </a:solidFill>
                <a:effectLst/>
                <a:latin typeface="Century Gothic" panose="020B0502020202020204" pitchFamily="34" charset="0"/>
                <a:ea typeface="Calibri" panose="020F0502020204030204" pitchFamily="34" charset="0"/>
                <a:cs typeface="Arial" panose="020B0604020202020204" pitchFamily="34" charset="0"/>
              </a:rPr>
              <a:t>umbers may be written before the formulas to balance the equation</a:t>
            </a:r>
            <a:endParaRPr kumimoji="0" lang="en-GB" sz="2400" i="0" u="none" strike="noStrike" kern="1200" cap="none" spc="-1" normalizeH="0" baseline="0" noProof="0" dirty="0">
              <a:ln>
                <a:noFill/>
              </a:ln>
              <a:solidFill>
                <a:srgbClr val="000000"/>
              </a:solidFill>
              <a:effectLst/>
              <a:uLnTx/>
              <a:uFillTx/>
              <a:latin typeface="Century Gothic" panose="020B0502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1" normalizeH="0" baseline="0" noProof="0" dirty="0">
              <a:ln>
                <a:noFill/>
              </a:ln>
              <a:solidFill>
                <a:prstClr val="black"/>
              </a:solidFill>
              <a:effectLst/>
              <a:uLnTx/>
              <a:uFillTx/>
              <a:latin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endParaRPr kumimoji="0" lang="en-GB" sz="2000" b="0" i="0" u="none" strike="noStrike" kern="1200" cap="none" spc="-1" normalizeH="0" baseline="0" noProof="0" dirty="0">
              <a:ln>
                <a:noFill/>
              </a:ln>
              <a:solidFill>
                <a:prstClr val="black"/>
              </a:solidFill>
              <a:effectLst/>
              <a:uLnTx/>
              <a:uFillTx/>
              <a:latin typeface="Arial"/>
            </a:endParaRPr>
          </a:p>
        </p:txBody>
      </p:sp>
      <p:sp>
        <p:nvSpPr>
          <p:cNvPr id="6" name="Content Placeholder 2">
            <a:extLst>
              <a:ext uri="{FF2B5EF4-FFF2-40B4-BE49-F238E27FC236}">
                <a16:creationId xmlns:a16="http://schemas.microsoft.com/office/drawing/2014/main" id="{06EF6601-9587-DCC6-DAEB-4F070E22AFE9}"/>
              </a:ext>
            </a:extLst>
          </p:cNvPr>
          <p:cNvSpPr/>
          <p:nvPr/>
        </p:nvSpPr>
        <p:spPr>
          <a:xfrm>
            <a:off x="326471" y="1998125"/>
            <a:ext cx="3366543" cy="2025004"/>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lIns="90000" tIns="90000" rIns="90000" bIns="90000">
            <a:noAutofit/>
          </a:bodyPr>
          <a:lstStyle/>
          <a:p>
            <a:pPr marL="0" marR="0" lvl="0" indent="0" algn="l" defTabSz="914400" rtl="0" eaLnBrk="1" fontAlgn="auto" latinLnBrk="0" hangingPunct="1">
              <a:lnSpc>
                <a:spcPct val="100000"/>
              </a:lnSpc>
              <a:spcBef>
                <a:spcPts val="0"/>
              </a:spcBef>
              <a:spcAft>
                <a:spcPts val="0"/>
              </a:spcAft>
              <a:buClrTx/>
              <a:buSzTx/>
              <a:buFontTx/>
              <a:buNone/>
              <a:tabLst>
                <a:tab pos="0" algn="l"/>
              </a:tabLst>
              <a:defRPr/>
            </a:pPr>
            <a:r>
              <a:rPr kumimoji="0" lang="en-US" sz="2000" b="1" i="0" u="none" strike="noStrike" kern="1200" cap="none" spc="-1" normalizeH="0" baseline="0" noProof="0" dirty="0">
                <a:ln>
                  <a:noFill/>
                </a:ln>
                <a:solidFill>
                  <a:srgbClr val="006F62"/>
                </a:solidFill>
                <a:effectLst/>
                <a:uLnTx/>
                <a:uFillTx/>
                <a:latin typeface="Century Gothic"/>
              </a:rPr>
              <a:t>In other words …</a:t>
            </a:r>
            <a:endParaRPr kumimoji="0" lang="en-GB" sz="2000" b="0" i="0" u="none" strike="noStrike" kern="1200" cap="none" spc="-1" normalizeH="0" baseline="0" noProof="0" dirty="0">
              <a:ln>
                <a:noFill/>
              </a:ln>
              <a:solidFill>
                <a:prstClr val="black"/>
              </a:solidFill>
              <a:effectLst/>
              <a:uLnTx/>
              <a:uFillTx/>
              <a:latin typeface="Arial"/>
            </a:endParaRPr>
          </a:p>
          <a:p>
            <a:r>
              <a:rPr lang="en-GB" sz="2000" b="0" i="0" u="none" strike="noStrike" dirty="0">
                <a:solidFill>
                  <a:srgbClr val="001D35"/>
                </a:solidFill>
                <a:effectLst/>
                <a:latin typeface="Century Gothic" panose="020B0502020202020204" pitchFamily="34" charset="0"/>
              </a:rPr>
              <a:t>when the number of atoms for each element is the same on both the left and right sides of an equation</a:t>
            </a:r>
            <a:endParaRPr lang="en-GB" sz="2000" dirty="0">
              <a:solidFill>
                <a:srgbClr val="242424"/>
              </a:solidFill>
              <a:latin typeface="Century Gothic"/>
            </a:endParaRPr>
          </a:p>
        </p:txBody>
      </p:sp>
      <p:sp>
        <p:nvSpPr>
          <p:cNvPr id="8" name="TextBox 13">
            <a:extLst>
              <a:ext uri="{FF2B5EF4-FFF2-40B4-BE49-F238E27FC236}">
                <a16:creationId xmlns:a16="http://schemas.microsoft.com/office/drawing/2014/main" id="{A841E056-01D5-DB08-74BD-0AAF572B4CAB}"/>
              </a:ext>
            </a:extLst>
          </p:cNvPr>
          <p:cNvSpPr/>
          <p:nvPr/>
        </p:nvSpPr>
        <p:spPr>
          <a:xfrm>
            <a:off x="338923" y="5592095"/>
            <a:ext cx="2310464" cy="1105088"/>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wrap="square" lIns="91440" tIns="90000" rIns="91440" bIns="9000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1" normalizeH="0" baseline="0" noProof="0" dirty="0">
                <a:ln>
                  <a:noFill/>
                </a:ln>
                <a:solidFill>
                  <a:srgbClr val="006F62"/>
                </a:solidFill>
                <a:effectLst/>
                <a:uLnTx/>
                <a:uFillTx/>
                <a:latin typeface="Century Gothic "/>
              </a:rPr>
              <a:t>Say it</a:t>
            </a:r>
            <a:endParaRPr kumimoji="0" lang="en-GB" sz="2000" b="0" i="0" u="none" strike="noStrike" kern="1200" cap="none" spc="-1" normalizeH="0" baseline="0" noProof="0" dirty="0">
              <a:ln>
                <a:noFill/>
              </a:ln>
              <a:solidFill>
                <a:prstClr val="black"/>
              </a:solidFill>
              <a:effectLst/>
              <a:uLnTx/>
              <a:uFillTx/>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srgbClr val="000000"/>
                </a:solidFill>
                <a:latin typeface="Century Gothic" panose="020B0502020202020204" pitchFamily="34" charset="0"/>
              </a:rPr>
              <a:t>Bal</a:t>
            </a:r>
            <a:r>
              <a:rPr lang="en-GB" sz="2000" b="0" i="0" u="none" strike="noStrike" dirty="0">
                <a:solidFill>
                  <a:srgbClr val="000000"/>
                </a:solidFill>
                <a:effectLst/>
                <a:latin typeface="Century Gothic" panose="020B0502020202020204" pitchFamily="34" charset="0"/>
              </a:rPr>
              <a:t>-</a:t>
            </a:r>
            <a:r>
              <a:rPr lang="en-GB" sz="2000" b="0" i="0" u="none" strike="noStrike" dirty="0" err="1">
                <a:solidFill>
                  <a:srgbClr val="000000"/>
                </a:solidFill>
                <a:effectLst/>
                <a:latin typeface="Century Gothic" panose="020B0502020202020204" pitchFamily="34" charset="0"/>
              </a:rPr>
              <a:t>en</a:t>
            </a:r>
            <a:r>
              <a:rPr lang="en-GB" sz="2000" b="0" i="0" u="none" strike="noStrike" dirty="0">
                <a:solidFill>
                  <a:srgbClr val="000000"/>
                </a:solidFill>
                <a:effectLst/>
                <a:latin typeface="Century Gothic" panose="020B0502020202020204" pitchFamily="34" charset="0"/>
              </a:rPr>
              <a:t>-</a:t>
            </a:r>
            <a:r>
              <a:rPr lang="en-GB" sz="2000" b="0" i="0" u="none" strike="noStrike" dirty="0" err="1">
                <a:solidFill>
                  <a:srgbClr val="000000"/>
                </a:solidFill>
                <a:effectLst/>
                <a:latin typeface="Century Gothic" panose="020B0502020202020204" pitchFamily="34" charset="0"/>
              </a:rPr>
              <a:t>st</a:t>
            </a:r>
            <a:r>
              <a:rPr lang="en-GB" sz="2000" b="0" i="0" u="none" strike="noStrike" dirty="0">
                <a:solidFill>
                  <a:srgbClr val="000000"/>
                </a:solidFill>
                <a:effectLst/>
                <a:latin typeface="Century Gothic" panose="020B0502020202020204" pitchFamily="34" charset="0"/>
              </a:rPr>
              <a:t> sim-bel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i="0" u="none" strike="noStrike" dirty="0" err="1">
                <a:solidFill>
                  <a:srgbClr val="000000"/>
                </a:solidFill>
                <a:effectLst/>
                <a:latin typeface="Century Gothic" panose="020B0502020202020204" pitchFamily="34" charset="0"/>
              </a:rPr>
              <a:t>i-cway-si-en</a:t>
            </a:r>
            <a:endParaRPr kumimoji="0" lang="en-GB" sz="2000" b="0" i="0" u="none" strike="noStrike" kern="1200" cap="none" spc="-1" normalizeH="0" baseline="0" noProof="0" dirty="0">
              <a:ln>
                <a:noFill/>
              </a:ln>
              <a:solidFill>
                <a:srgbClr val="000000"/>
              </a:solidFill>
              <a:effectLst/>
              <a:uLnTx/>
              <a:uFillTx/>
              <a:latin typeface="Century Gothic "/>
            </a:endParaRPr>
          </a:p>
        </p:txBody>
      </p:sp>
      <p:sp>
        <p:nvSpPr>
          <p:cNvPr id="9" name="Content Placeholder 2">
            <a:extLst>
              <a:ext uri="{FF2B5EF4-FFF2-40B4-BE49-F238E27FC236}">
                <a16:creationId xmlns:a16="http://schemas.microsoft.com/office/drawing/2014/main" id="{E1E1BDA5-B89B-69CA-71C0-1597EC545C7B}"/>
              </a:ext>
            </a:extLst>
          </p:cNvPr>
          <p:cNvSpPr/>
          <p:nvPr/>
        </p:nvSpPr>
        <p:spPr>
          <a:xfrm>
            <a:off x="7858940" y="2738799"/>
            <a:ext cx="3322669" cy="2376927"/>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lIns="90000" tIns="90000" rIns="90000" bIns="90000">
            <a:noAutofit/>
          </a:bodyPr>
          <a:lstStyle/>
          <a:p>
            <a:pPr marL="0" marR="0" lvl="0" indent="0" algn="l" defTabSz="914400" rtl="0" eaLnBrk="1" fontAlgn="auto" latinLnBrk="0" hangingPunct="1">
              <a:lnSpc>
                <a:spcPct val="100000"/>
              </a:lnSpc>
              <a:spcBef>
                <a:spcPts val="0"/>
              </a:spcBef>
              <a:spcAft>
                <a:spcPts val="0"/>
              </a:spcAft>
              <a:buClrTx/>
              <a:buSzTx/>
              <a:buFontTx/>
              <a:buNone/>
              <a:tabLst>
                <a:tab pos="0" algn="l"/>
              </a:tabLst>
              <a:defRPr/>
            </a:pPr>
            <a:r>
              <a:rPr kumimoji="0" lang="en-US" sz="2000" b="1" i="0" u="none" strike="noStrike" kern="1200" cap="none" spc="-1" normalizeH="0" baseline="0" noProof="0" dirty="0">
                <a:ln>
                  <a:noFill/>
                </a:ln>
                <a:solidFill>
                  <a:srgbClr val="006F62"/>
                </a:solidFill>
                <a:effectLst/>
                <a:uLnTx/>
                <a:uFillTx/>
                <a:latin typeface="Century Gothic" panose="020B0502020202020204" pitchFamily="34" charset="0"/>
              </a:rPr>
              <a:t>Example</a:t>
            </a:r>
            <a:endParaRPr kumimoji="0" lang="en-GB" sz="2000" b="0" i="0" u="none" strike="noStrike" kern="1200" cap="none" spc="-1" normalizeH="0" baseline="0" noProof="0" dirty="0">
              <a:ln>
                <a:noFill/>
              </a:ln>
              <a:solidFill>
                <a:prstClr val="black"/>
              </a:solidFill>
              <a:effectLst/>
              <a:uLnTx/>
              <a:uFillTx/>
              <a:latin typeface="Century Gothic" panose="020B0502020202020204" pitchFamily="34" charset="0"/>
            </a:endParaRPr>
          </a:p>
          <a:p>
            <a:r>
              <a:rPr lang="en-GB" sz="2000" dirty="0">
                <a:solidFill>
                  <a:srgbClr val="242424"/>
                </a:solidFill>
                <a:latin typeface="Century Gothic" panose="020B0502020202020204" pitchFamily="34" charset="0"/>
              </a:rPr>
              <a:t>This is a balanced symbol equation because there are four hydrogen atoms and two oxygen atoms in the reactants and the products</a:t>
            </a:r>
          </a:p>
        </p:txBody>
      </p:sp>
      <p:sp>
        <p:nvSpPr>
          <p:cNvPr id="11" name="Title 1">
            <a:extLst>
              <a:ext uri="{FF2B5EF4-FFF2-40B4-BE49-F238E27FC236}">
                <a16:creationId xmlns:a16="http://schemas.microsoft.com/office/drawing/2014/main" id="{41D6A704-2639-27C7-B867-DC3FD29AED92}"/>
              </a:ext>
              <a:ext uri="{C183D7F6-B498-43B3-948B-1728B52AA6E4}">
                <adec:decorative xmlns:adec="http://schemas.microsoft.com/office/drawing/2017/decorative" val="1"/>
              </a:ext>
            </a:extLst>
          </p:cNvPr>
          <p:cNvSpPr/>
          <p:nvPr/>
        </p:nvSpPr>
        <p:spPr>
          <a:xfrm rot="5400000">
            <a:off x="9717480" y="2205000"/>
            <a:ext cx="4139640" cy="809640"/>
          </a:xfrm>
          <a:prstGeom prst="rect">
            <a:avLst/>
          </a:prstGeom>
          <a:noFill/>
          <a:ln w="0">
            <a:noFill/>
          </a:ln>
        </p:spPr>
        <p:style>
          <a:lnRef idx="0">
            <a:scrgbClr r="0" g="0" b="0"/>
          </a:lnRef>
          <a:fillRef idx="0">
            <a:scrgbClr r="0" g="0" b="0"/>
          </a:fillRef>
          <a:effectRef idx="0">
            <a:scrgbClr r="0" g="0" b="0"/>
          </a:effectRef>
          <a:fontRef idx="minor"/>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ndParaRPr>
          </a:p>
        </p:txBody>
      </p:sp>
      <p:grpSp>
        <p:nvGrpSpPr>
          <p:cNvPr id="14" name="Group 13">
            <a:extLst>
              <a:ext uri="{FF2B5EF4-FFF2-40B4-BE49-F238E27FC236}">
                <a16:creationId xmlns:a16="http://schemas.microsoft.com/office/drawing/2014/main" id="{62EFF38C-5118-868F-8E91-AA0015FED9AC}"/>
              </a:ext>
              <a:ext uri="{C183D7F6-B498-43B3-948B-1728B52AA6E4}">
                <adec:decorative xmlns:adec="http://schemas.microsoft.com/office/drawing/2017/decorative" val="1"/>
              </a:ext>
            </a:extLst>
          </p:cNvPr>
          <p:cNvGrpSpPr/>
          <p:nvPr/>
        </p:nvGrpSpPr>
        <p:grpSpPr>
          <a:xfrm>
            <a:off x="338923" y="4206961"/>
            <a:ext cx="3042452" cy="1197614"/>
            <a:chOff x="338923" y="2785163"/>
            <a:chExt cx="2959224" cy="1253774"/>
          </a:xfrm>
        </p:grpSpPr>
        <p:sp>
          <p:nvSpPr>
            <p:cNvPr id="7" name="Content Placeholder 2">
              <a:extLst>
                <a:ext uri="{FF2B5EF4-FFF2-40B4-BE49-F238E27FC236}">
                  <a16:creationId xmlns:a16="http://schemas.microsoft.com/office/drawing/2014/main" id="{CD133587-AD97-7C22-340A-484CB9AC4F8F}"/>
                </a:ext>
              </a:extLst>
            </p:cNvPr>
            <p:cNvSpPr/>
            <p:nvPr/>
          </p:nvSpPr>
          <p:spPr>
            <a:xfrm>
              <a:off x="338923" y="2785163"/>
              <a:ext cx="2959224" cy="1253774"/>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lIns="90000" tIns="90000" rIns="90000" bIns="90000" anchor="t">
              <a:noAutofit/>
            </a:bodyPr>
            <a:lstStyle/>
            <a:p>
              <a:pPr marL="0" marR="0" lvl="0" indent="0" algn="l" defTabSz="914400" rtl="0" eaLnBrk="1" fontAlgn="auto" latinLnBrk="0" hangingPunct="1">
                <a:lnSpc>
                  <a:spcPct val="100000"/>
                </a:lnSpc>
                <a:spcBef>
                  <a:spcPts val="0"/>
                </a:spcBef>
                <a:spcAft>
                  <a:spcPts val="0"/>
                </a:spcAft>
                <a:buClrTx/>
                <a:buSzTx/>
                <a:buFontTx/>
                <a:buNone/>
                <a:tabLst>
                  <a:tab pos="0" algn="l"/>
                </a:tabLst>
                <a:defRPr/>
              </a:pPr>
              <a:r>
                <a:rPr kumimoji="0" lang="en-US" sz="2000" b="1" i="0" u="none" strike="noStrike" kern="1200" cap="none" spc="-1" normalizeH="0" baseline="0" noProof="0" dirty="0">
                  <a:ln>
                    <a:noFill/>
                  </a:ln>
                  <a:solidFill>
                    <a:srgbClr val="006F62"/>
                  </a:solidFill>
                  <a:effectLst/>
                  <a:uLnTx/>
                  <a:uFillTx/>
                  <a:latin typeface="Century Gothic"/>
                </a:rPr>
                <a:t>Sign it</a:t>
              </a:r>
              <a:endParaRPr kumimoji="0" lang="en-GB" sz="2000" b="0" i="0" u="none" strike="noStrike" kern="1200" cap="none" spc="-1" normalizeH="0" baseline="0" noProof="0" dirty="0">
                <a:ln>
                  <a:noFill/>
                </a:ln>
                <a:solidFill>
                  <a:prstClr val="black"/>
                </a:solidFill>
                <a:effectLst/>
                <a:uLnTx/>
                <a:uFillTx/>
                <a:latin typeface="Arial"/>
              </a:endParaRPr>
            </a:p>
            <a:p>
              <a:pPr lvl="0">
                <a:tabLst>
                  <a:tab pos="0" algn="l"/>
                </a:tabLst>
                <a:defRPr/>
              </a:pPr>
              <a:r>
                <a:rPr kumimoji="0" lang="en-US" sz="2000" b="0" i="0" u="none" strike="noStrike" kern="1200" cap="none" spc="-1" normalizeH="0" baseline="0" noProof="0" dirty="0">
                  <a:ln>
                    <a:noFill/>
                  </a:ln>
                  <a:solidFill>
                    <a:prstClr val="black"/>
                  </a:solidFill>
                  <a:effectLst/>
                  <a:uLnTx/>
                  <a:uFillTx/>
                  <a:latin typeface="Century Gothic"/>
                </a:rPr>
                <a:t>Watch a video:</a:t>
              </a:r>
              <a:br>
                <a:rPr kumimoji="0" lang="en-US" sz="2000" b="0" i="0" u="sng" strike="noStrike" kern="1200" cap="none" spc="-1" normalizeH="0" baseline="0" noProof="0" dirty="0">
                  <a:ln>
                    <a:noFill/>
                  </a:ln>
                  <a:solidFill>
                    <a:prstClr val="black"/>
                  </a:solidFill>
                  <a:effectLst/>
                  <a:uLnTx/>
                  <a:uFillTx/>
                  <a:latin typeface="Century Gothic"/>
                  <a:hlinkClick r:id="rId2" invalidUrl="http:///"/>
                </a:rPr>
              </a:br>
              <a:r>
                <a:rPr lang="en-US" sz="2000" u="sng" spc="-1" dirty="0">
                  <a:solidFill>
                    <a:prstClr val="black"/>
                  </a:solidFill>
                  <a:latin typeface="Century Gothic"/>
                  <a:hlinkClick r:id="rId3"/>
                </a:rPr>
                <a:t>bit.ly/4tuQ8Ae </a:t>
              </a:r>
              <a:endParaRPr kumimoji="0" lang="en-GB" sz="2000" b="0" i="0" u="none" strike="noStrike" kern="1200" cap="none" spc="-1" normalizeH="0" baseline="0" noProof="0" dirty="0">
                <a:ln>
                  <a:noFill/>
                </a:ln>
                <a:solidFill>
                  <a:prstClr val="black"/>
                </a:solidFill>
                <a:effectLst/>
                <a:uLnTx/>
                <a:uFillTx/>
                <a:latin typeface="Arial"/>
              </a:endParaRPr>
            </a:p>
          </p:txBody>
        </p:sp>
        <p:pic>
          <p:nvPicPr>
            <p:cNvPr id="12" name="Graphic 16">
              <a:extLst>
                <a:ext uri="{FF2B5EF4-FFF2-40B4-BE49-F238E27FC236}">
                  <a16:creationId xmlns:a16="http://schemas.microsoft.com/office/drawing/2014/main" id="{5EAE33C5-4FA3-9B3D-B98C-56E7B44E5B8E}"/>
                </a:ext>
                <a:ext uri="{C183D7F6-B498-43B3-948B-1728B52AA6E4}">
                  <adec:decorative xmlns:adec="http://schemas.microsoft.com/office/drawing/2017/decorative" val="1"/>
                </a:ext>
              </a:extLst>
            </p:cNvPr>
            <p:cNvPicPr/>
            <p:nvPr/>
          </p:nvPicPr>
          <p:blipFill>
            <a:blip r:embed="rId4" cstate="screen">
              <a:extLst>
                <a:ext uri="{28A0092B-C50C-407E-A947-70E740481C1C}">
                  <a14:useLocalDpi xmlns:a14="http://schemas.microsoft.com/office/drawing/2010/main"/>
                </a:ext>
              </a:extLst>
            </a:blip>
            <a:stretch/>
          </p:blipFill>
          <p:spPr>
            <a:xfrm>
              <a:off x="2333000" y="2800229"/>
              <a:ext cx="543960" cy="543960"/>
            </a:xfrm>
            <a:prstGeom prst="rect">
              <a:avLst/>
            </a:prstGeom>
            <a:ln w="0">
              <a:noFill/>
            </a:ln>
          </p:spPr>
        </p:pic>
        <p:pic>
          <p:nvPicPr>
            <p:cNvPr id="13" name="Graphic 17">
              <a:extLst>
                <a:ext uri="{FF2B5EF4-FFF2-40B4-BE49-F238E27FC236}">
                  <a16:creationId xmlns:a16="http://schemas.microsoft.com/office/drawing/2014/main" id="{CFAD5AB0-40F6-CB6D-9E2E-386CBA0AC845}"/>
                </a:ext>
                <a:ext uri="{C183D7F6-B498-43B3-948B-1728B52AA6E4}">
                  <adec:decorative xmlns:adec="http://schemas.microsoft.com/office/drawing/2017/decorative" val="1"/>
                </a:ext>
              </a:extLst>
            </p:cNvPr>
            <p:cNvPicPr/>
            <p:nvPr/>
          </p:nvPicPr>
          <p:blipFill>
            <a:blip r:embed="rId5" cstate="screen">
              <a:extLst>
                <a:ext uri="{28A0092B-C50C-407E-A947-70E740481C1C}">
                  <a14:useLocalDpi xmlns:a14="http://schemas.microsoft.com/office/drawing/2010/main"/>
                </a:ext>
              </a:extLst>
            </a:blip>
            <a:stretch/>
          </p:blipFill>
          <p:spPr>
            <a:xfrm>
              <a:off x="2700901" y="2802929"/>
              <a:ext cx="538560" cy="538560"/>
            </a:xfrm>
            <a:prstGeom prst="rect">
              <a:avLst/>
            </a:prstGeom>
            <a:ln w="0">
              <a:noFill/>
            </a:ln>
          </p:spPr>
        </p:pic>
      </p:grpSp>
      <p:sp>
        <p:nvSpPr>
          <p:cNvPr id="18" name="TextBox 12">
            <a:extLst>
              <a:ext uri="{FF2B5EF4-FFF2-40B4-BE49-F238E27FC236}">
                <a16:creationId xmlns:a16="http://schemas.microsoft.com/office/drawing/2014/main" id="{4AEF0D35-F38B-5129-DDA6-E4C25F029E57}"/>
              </a:ext>
            </a:extLst>
          </p:cNvPr>
          <p:cNvSpPr/>
          <p:nvPr/>
        </p:nvSpPr>
        <p:spPr>
          <a:xfrm>
            <a:off x="4760834" y="5682974"/>
            <a:ext cx="6037128" cy="1014209"/>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wrap="square" lIns="90000" tIns="45000" rIns="90000" bIns="4500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1" normalizeH="0" baseline="0" noProof="0" dirty="0">
                <a:ln>
                  <a:noFill/>
                </a:ln>
                <a:solidFill>
                  <a:srgbClr val="006F62"/>
                </a:solidFill>
                <a:effectLst/>
                <a:uLnTx/>
                <a:uFillTx/>
                <a:latin typeface="Century Gothic "/>
              </a:rPr>
              <a:t>Similar words</a:t>
            </a:r>
            <a:endParaRPr kumimoji="0" lang="en-GB" sz="2000" b="0" i="0" u="none" strike="noStrike" kern="1200" cap="none" spc="-1" normalizeH="0" baseline="0" noProof="0" dirty="0">
              <a:ln>
                <a:noFill/>
              </a:ln>
              <a:solidFill>
                <a:prstClr val="black"/>
              </a:solidFill>
              <a:effectLst/>
              <a:uLnTx/>
              <a:uFillTx/>
              <a:latin typeface="Arial"/>
            </a:endParaRPr>
          </a:p>
          <a:p>
            <a:r>
              <a:rPr lang="en-GB" sz="2000" dirty="0">
                <a:solidFill>
                  <a:srgbClr val="242424"/>
                </a:solidFill>
                <a:latin typeface="Century Gothic"/>
              </a:rPr>
              <a:t>Word equation, this is when we write the names of the chemicals and don’t use the symbols</a:t>
            </a:r>
          </a:p>
        </p:txBody>
      </p:sp>
      <p:sp>
        <p:nvSpPr>
          <p:cNvPr id="16" name="TextBox 15" descr="2H2 + O2 → 2H2O&#10;">
            <a:extLst>
              <a:ext uri="{FF2B5EF4-FFF2-40B4-BE49-F238E27FC236}">
                <a16:creationId xmlns:a16="http://schemas.microsoft.com/office/drawing/2014/main" id="{B5D9E48C-0B6F-7D7A-7187-80B7E1E498F9}"/>
              </a:ext>
            </a:extLst>
          </p:cNvPr>
          <p:cNvSpPr txBox="1"/>
          <p:nvPr/>
        </p:nvSpPr>
        <p:spPr>
          <a:xfrm>
            <a:off x="3999890" y="3057152"/>
            <a:ext cx="4549323" cy="646331"/>
          </a:xfrm>
          <a:prstGeom prst="rect">
            <a:avLst/>
          </a:prstGeom>
          <a:noFill/>
        </p:spPr>
        <p:txBody>
          <a:bodyPr wrap="square" rtlCol="0">
            <a:spAutoFit/>
          </a:bodyPr>
          <a:lstStyle/>
          <a:p>
            <a:pPr algn="l"/>
            <a:r>
              <a:rPr lang="en-GB" sz="3600" dirty="0">
                <a:latin typeface="Cambria Math" panose="02040503050406030204" pitchFamily="18" charset="0"/>
                <a:ea typeface="Cambria Math" panose="02040503050406030204" pitchFamily="18" charset="0"/>
              </a:rPr>
              <a:t>2H</a:t>
            </a:r>
            <a:r>
              <a:rPr lang="en-GB" sz="3600" baseline="-25000" dirty="0">
                <a:latin typeface="Cambria Math" panose="02040503050406030204" pitchFamily="18" charset="0"/>
                <a:ea typeface="Cambria Math" panose="02040503050406030204" pitchFamily="18" charset="0"/>
              </a:rPr>
              <a:t>2</a:t>
            </a:r>
            <a:r>
              <a:rPr lang="en-GB" sz="3600" dirty="0">
                <a:latin typeface="Cambria Math" panose="02040503050406030204" pitchFamily="18" charset="0"/>
                <a:ea typeface="Cambria Math" panose="02040503050406030204" pitchFamily="18" charset="0"/>
              </a:rPr>
              <a:t> + O</a:t>
            </a:r>
            <a:r>
              <a:rPr lang="en-GB" sz="3600" baseline="-25000" dirty="0">
                <a:latin typeface="Cambria Math" panose="02040503050406030204" pitchFamily="18" charset="0"/>
                <a:ea typeface="Cambria Math" panose="02040503050406030204" pitchFamily="18" charset="0"/>
              </a:rPr>
              <a:t>2</a:t>
            </a:r>
            <a:r>
              <a:rPr lang="en-GB" sz="3600" dirty="0">
                <a:latin typeface="Cambria Math" panose="02040503050406030204" pitchFamily="18" charset="0"/>
                <a:ea typeface="Cambria Math" panose="02040503050406030204" pitchFamily="18" charset="0"/>
              </a:rPr>
              <a:t> → 2H</a:t>
            </a:r>
            <a:r>
              <a:rPr lang="en-GB" sz="3600" baseline="-25000" dirty="0">
                <a:latin typeface="Cambria Math" panose="02040503050406030204" pitchFamily="18" charset="0"/>
                <a:ea typeface="Cambria Math" panose="02040503050406030204" pitchFamily="18" charset="0"/>
              </a:rPr>
              <a:t>2</a:t>
            </a:r>
            <a:r>
              <a:rPr lang="en-GB" sz="3600" dirty="0">
                <a:latin typeface="Cambria Math" panose="02040503050406030204" pitchFamily="18" charset="0"/>
                <a:ea typeface="Cambria Math" panose="02040503050406030204" pitchFamily="18" charset="0"/>
              </a:rPr>
              <a:t>O</a:t>
            </a:r>
            <a:endParaRPr lang="en-US" sz="3600" dirty="0">
              <a:latin typeface="Cambria Math" panose="02040503050406030204" pitchFamily="18" charset="0"/>
              <a:ea typeface="Cambria Math" panose="02040503050406030204" pitchFamily="18" charset="0"/>
            </a:endParaRPr>
          </a:p>
        </p:txBody>
      </p:sp>
      <p:grpSp>
        <p:nvGrpSpPr>
          <p:cNvPr id="2" name="Group 1" descr="A representation of the balanced symbol equation 2H2 + O2 → 2H2O it shows four hydrogen atoms and two oxygen atoms in the reactants and the same in the products&#10;">
            <a:extLst>
              <a:ext uri="{FF2B5EF4-FFF2-40B4-BE49-F238E27FC236}">
                <a16:creationId xmlns:a16="http://schemas.microsoft.com/office/drawing/2014/main" id="{866C913A-ADBB-982C-17A6-8AB5535B813F}"/>
              </a:ext>
            </a:extLst>
          </p:cNvPr>
          <p:cNvGrpSpPr/>
          <p:nvPr/>
        </p:nvGrpSpPr>
        <p:grpSpPr>
          <a:xfrm>
            <a:off x="4121600" y="3853506"/>
            <a:ext cx="3271223" cy="1288053"/>
            <a:chOff x="4305544" y="1396263"/>
            <a:chExt cx="3271223" cy="1288053"/>
          </a:xfrm>
        </p:grpSpPr>
        <p:sp>
          <p:nvSpPr>
            <p:cNvPr id="3" name="TextBox 2">
              <a:extLst>
                <a:ext uri="{FF2B5EF4-FFF2-40B4-BE49-F238E27FC236}">
                  <a16:creationId xmlns:a16="http://schemas.microsoft.com/office/drawing/2014/main" id="{D16D855B-AB25-9A6B-B4A2-13BEBCE285EA}"/>
                </a:ext>
              </a:extLst>
            </p:cNvPr>
            <p:cNvSpPr txBox="1"/>
            <p:nvPr/>
          </p:nvSpPr>
          <p:spPr>
            <a:xfrm>
              <a:off x="4464631" y="1656360"/>
              <a:ext cx="2452900" cy="646331"/>
            </a:xfrm>
            <a:prstGeom prst="rect">
              <a:avLst/>
            </a:prstGeom>
            <a:noFill/>
          </p:spPr>
          <p:txBody>
            <a:bodyPr wrap="square" rtlCol="0">
              <a:spAutoFit/>
            </a:bodyPr>
            <a:lstStyle/>
            <a:p>
              <a:pPr algn="l"/>
              <a:r>
                <a:rPr lang="en-GB" sz="3600" dirty="0">
                  <a:latin typeface="Cambria Math" panose="02040503050406030204" pitchFamily="18" charset="0"/>
                  <a:ea typeface="Cambria Math" panose="02040503050406030204" pitchFamily="18" charset="0"/>
                </a:rPr>
                <a:t>    +           →      </a:t>
              </a:r>
              <a:endParaRPr lang="en-US" sz="3600" dirty="0">
                <a:latin typeface="Cambria Math" panose="02040503050406030204" pitchFamily="18" charset="0"/>
                <a:ea typeface="Cambria Math" panose="02040503050406030204" pitchFamily="18" charset="0"/>
              </a:endParaRPr>
            </a:p>
          </p:txBody>
        </p:sp>
        <p:grpSp>
          <p:nvGrpSpPr>
            <p:cNvPr id="15" name="Group 14">
              <a:extLst>
                <a:ext uri="{FF2B5EF4-FFF2-40B4-BE49-F238E27FC236}">
                  <a16:creationId xmlns:a16="http://schemas.microsoft.com/office/drawing/2014/main" id="{B70F8AB1-4414-3C93-058E-784C999A3CE3}"/>
                </a:ext>
              </a:extLst>
            </p:cNvPr>
            <p:cNvGrpSpPr/>
            <p:nvPr/>
          </p:nvGrpSpPr>
          <p:grpSpPr>
            <a:xfrm>
              <a:off x="5359417" y="1771171"/>
              <a:ext cx="468000" cy="468000"/>
              <a:chOff x="5141034" y="2042322"/>
              <a:chExt cx="468000" cy="468000"/>
            </a:xfrm>
          </p:grpSpPr>
          <p:sp>
            <p:nvSpPr>
              <p:cNvPr id="56" name="Oval 55">
                <a:extLst>
                  <a:ext uri="{FF2B5EF4-FFF2-40B4-BE49-F238E27FC236}">
                    <a16:creationId xmlns:a16="http://schemas.microsoft.com/office/drawing/2014/main" id="{5BB20C1F-8D76-1382-37D1-1C32A2D2195B}"/>
                  </a:ext>
                </a:extLst>
              </p:cNvPr>
              <p:cNvSpPr/>
              <p:nvPr/>
            </p:nvSpPr>
            <p:spPr>
              <a:xfrm rot="18333223">
                <a:off x="5141034" y="2042322"/>
                <a:ext cx="468000" cy="468000"/>
              </a:xfrm>
              <a:prstGeom prst="ellipse">
                <a:avLst/>
              </a:prstGeom>
              <a:solidFill>
                <a:schemeClr val="tx2">
                  <a:lumMod val="25000"/>
                  <a:lumOff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TextBox 56">
                <a:extLst>
                  <a:ext uri="{FF2B5EF4-FFF2-40B4-BE49-F238E27FC236}">
                    <a16:creationId xmlns:a16="http://schemas.microsoft.com/office/drawing/2014/main" id="{7634CCB4-5074-F821-A351-1A94C8C2EEB5}"/>
                  </a:ext>
                </a:extLst>
              </p:cNvPr>
              <p:cNvSpPr txBox="1"/>
              <p:nvPr/>
            </p:nvSpPr>
            <p:spPr>
              <a:xfrm>
                <a:off x="5218973" y="2091656"/>
                <a:ext cx="312122" cy="369332"/>
              </a:xfrm>
              <a:prstGeom prst="rect">
                <a:avLst/>
              </a:prstGeom>
              <a:noFill/>
            </p:spPr>
            <p:txBody>
              <a:bodyPr wrap="square">
                <a:spAutoFit/>
              </a:bodyPr>
              <a:lstStyle/>
              <a:p>
                <a:r>
                  <a:rPr lang="en-GB" dirty="0">
                    <a:latin typeface="Cambria Math" panose="02040503050406030204" pitchFamily="18" charset="0"/>
                    <a:ea typeface="Cambria Math" panose="02040503050406030204" pitchFamily="18" charset="0"/>
                  </a:rPr>
                  <a:t>O</a:t>
                </a:r>
                <a:endParaRPr lang="en-GB" dirty="0"/>
              </a:p>
            </p:txBody>
          </p:sp>
        </p:grpSp>
        <p:grpSp>
          <p:nvGrpSpPr>
            <p:cNvPr id="17" name="Group 16">
              <a:extLst>
                <a:ext uri="{FF2B5EF4-FFF2-40B4-BE49-F238E27FC236}">
                  <a16:creationId xmlns:a16="http://schemas.microsoft.com/office/drawing/2014/main" id="{DC21B82E-7DD5-BC4C-C957-24DFF1F0AA30}"/>
                </a:ext>
              </a:extLst>
            </p:cNvPr>
            <p:cNvGrpSpPr/>
            <p:nvPr/>
          </p:nvGrpSpPr>
          <p:grpSpPr>
            <a:xfrm>
              <a:off x="5814668" y="1771171"/>
              <a:ext cx="468000" cy="468000"/>
              <a:chOff x="5141034" y="2042322"/>
              <a:chExt cx="468000" cy="468000"/>
            </a:xfrm>
          </p:grpSpPr>
          <p:sp>
            <p:nvSpPr>
              <p:cNvPr id="54" name="Oval 53">
                <a:extLst>
                  <a:ext uri="{FF2B5EF4-FFF2-40B4-BE49-F238E27FC236}">
                    <a16:creationId xmlns:a16="http://schemas.microsoft.com/office/drawing/2014/main" id="{9FE61FAB-E7F0-DF0A-CAB6-7BEE3C359864}"/>
                  </a:ext>
                </a:extLst>
              </p:cNvPr>
              <p:cNvSpPr/>
              <p:nvPr/>
            </p:nvSpPr>
            <p:spPr>
              <a:xfrm rot="18333223">
                <a:off x="5141034" y="2042322"/>
                <a:ext cx="468000" cy="468000"/>
              </a:xfrm>
              <a:prstGeom prst="ellipse">
                <a:avLst/>
              </a:prstGeom>
              <a:solidFill>
                <a:schemeClr val="tx2">
                  <a:lumMod val="25000"/>
                  <a:lumOff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TextBox 54">
                <a:extLst>
                  <a:ext uri="{FF2B5EF4-FFF2-40B4-BE49-F238E27FC236}">
                    <a16:creationId xmlns:a16="http://schemas.microsoft.com/office/drawing/2014/main" id="{E49B9ECB-15A8-91C7-54E8-694F2265B553}"/>
                  </a:ext>
                </a:extLst>
              </p:cNvPr>
              <p:cNvSpPr txBox="1"/>
              <p:nvPr/>
            </p:nvSpPr>
            <p:spPr>
              <a:xfrm>
                <a:off x="5218973" y="2091656"/>
                <a:ext cx="312122" cy="369332"/>
              </a:xfrm>
              <a:prstGeom prst="rect">
                <a:avLst/>
              </a:prstGeom>
              <a:noFill/>
            </p:spPr>
            <p:txBody>
              <a:bodyPr wrap="square">
                <a:spAutoFit/>
              </a:bodyPr>
              <a:lstStyle/>
              <a:p>
                <a:r>
                  <a:rPr lang="en-GB" dirty="0">
                    <a:latin typeface="Cambria Math" panose="02040503050406030204" pitchFamily="18" charset="0"/>
                    <a:ea typeface="Cambria Math" panose="02040503050406030204" pitchFamily="18" charset="0"/>
                  </a:rPr>
                  <a:t>O</a:t>
                </a:r>
                <a:endParaRPr lang="en-GB" dirty="0"/>
              </a:p>
            </p:txBody>
          </p:sp>
        </p:grpSp>
        <p:grpSp>
          <p:nvGrpSpPr>
            <p:cNvPr id="19" name="Group 18">
              <a:extLst>
                <a:ext uri="{FF2B5EF4-FFF2-40B4-BE49-F238E27FC236}">
                  <a16:creationId xmlns:a16="http://schemas.microsoft.com/office/drawing/2014/main" id="{76B848E0-4798-23AC-EB51-B4CE4E273DB1}"/>
                </a:ext>
              </a:extLst>
            </p:cNvPr>
            <p:cNvGrpSpPr/>
            <p:nvPr/>
          </p:nvGrpSpPr>
          <p:grpSpPr>
            <a:xfrm>
              <a:off x="4305544" y="1614868"/>
              <a:ext cx="549371" cy="374192"/>
              <a:chOff x="3636044" y="1792020"/>
              <a:chExt cx="549371" cy="374192"/>
            </a:xfrm>
          </p:grpSpPr>
          <p:grpSp>
            <p:nvGrpSpPr>
              <p:cNvPr id="48" name="Group 47">
                <a:extLst>
                  <a:ext uri="{FF2B5EF4-FFF2-40B4-BE49-F238E27FC236}">
                    <a16:creationId xmlns:a16="http://schemas.microsoft.com/office/drawing/2014/main" id="{D7706F44-2E34-540D-E4FD-6E76529F90B3}"/>
                  </a:ext>
                </a:extLst>
              </p:cNvPr>
              <p:cNvGrpSpPr/>
              <p:nvPr/>
            </p:nvGrpSpPr>
            <p:grpSpPr>
              <a:xfrm>
                <a:off x="3636044" y="1792020"/>
                <a:ext cx="301328" cy="369332"/>
                <a:chOff x="3369646" y="1824920"/>
                <a:chExt cx="301328" cy="369332"/>
              </a:xfrm>
            </p:grpSpPr>
            <p:sp>
              <p:nvSpPr>
                <p:cNvPr id="52" name="Oval 51">
                  <a:extLst>
                    <a:ext uri="{FF2B5EF4-FFF2-40B4-BE49-F238E27FC236}">
                      <a16:creationId xmlns:a16="http://schemas.microsoft.com/office/drawing/2014/main" id="{36B0E156-07C0-6AB1-761F-A24781F6F4A6}"/>
                    </a:ext>
                  </a:extLst>
                </p:cNvPr>
                <p:cNvSpPr/>
                <p:nvPr/>
              </p:nvSpPr>
              <p:spPr>
                <a:xfrm rot="18333223">
                  <a:off x="3409896" y="1874061"/>
                  <a:ext cx="252000" cy="252000"/>
                </a:xfrm>
                <a:prstGeom prst="ellipse">
                  <a:avLst/>
                </a:prstGeom>
                <a:solidFill>
                  <a:srgbClr val="FF9B9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TextBox 52">
                  <a:extLst>
                    <a:ext uri="{FF2B5EF4-FFF2-40B4-BE49-F238E27FC236}">
                      <a16:creationId xmlns:a16="http://schemas.microsoft.com/office/drawing/2014/main" id="{CBA7250A-D6DE-F3E4-4728-DE07D84112CC}"/>
                    </a:ext>
                  </a:extLst>
                </p:cNvPr>
                <p:cNvSpPr txBox="1"/>
                <p:nvPr/>
              </p:nvSpPr>
              <p:spPr>
                <a:xfrm>
                  <a:off x="3369646" y="1824920"/>
                  <a:ext cx="301328" cy="369332"/>
                </a:xfrm>
                <a:prstGeom prst="rect">
                  <a:avLst/>
                </a:prstGeom>
                <a:noFill/>
              </p:spPr>
              <p:txBody>
                <a:bodyPr wrap="square">
                  <a:spAutoFit/>
                </a:bodyPr>
                <a:lstStyle/>
                <a:p>
                  <a:r>
                    <a:rPr lang="en-GB" sz="1800" dirty="0">
                      <a:latin typeface="Cambria Math" panose="02040503050406030204" pitchFamily="18" charset="0"/>
                      <a:ea typeface="Cambria Math" panose="02040503050406030204" pitchFamily="18" charset="0"/>
                    </a:rPr>
                    <a:t>H</a:t>
                  </a:r>
                  <a:endParaRPr lang="en-GB" dirty="0"/>
                </a:p>
              </p:txBody>
            </p:sp>
          </p:grpSp>
          <p:grpSp>
            <p:nvGrpSpPr>
              <p:cNvPr id="49" name="Group 48">
                <a:extLst>
                  <a:ext uri="{FF2B5EF4-FFF2-40B4-BE49-F238E27FC236}">
                    <a16:creationId xmlns:a16="http://schemas.microsoft.com/office/drawing/2014/main" id="{EFCF7DDA-C6DF-1AD5-4B54-42E4CBA80CAC}"/>
                  </a:ext>
                </a:extLst>
              </p:cNvPr>
              <p:cNvGrpSpPr/>
              <p:nvPr/>
            </p:nvGrpSpPr>
            <p:grpSpPr>
              <a:xfrm>
                <a:off x="3884087" y="1796880"/>
                <a:ext cx="301328" cy="369332"/>
                <a:chOff x="3369646" y="1824920"/>
                <a:chExt cx="301328" cy="369332"/>
              </a:xfrm>
            </p:grpSpPr>
            <p:sp>
              <p:nvSpPr>
                <p:cNvPr id="50" name="Oval 49">
                  <a:extLst>
                    <a:ext uri="{FF2B5EF4-FFF2-40B4-BE49-F238E27FC236}">
                      <a16:creationId xmlns:a16="http://schemas.microsoft.com/office/drawing/2014/main" id="{BD38634E-4902-0A4F-F40A-BC19B4B49890}"/>
                    </a:ext>
                  </a:extLst>
                </p:cNvPr>
                <p:cNvSpPr/>
                <p:nvPr/>
              </p:nvSpPr>
              <p:spPr>
                <a:xfrm rot="18333223">
                  <a:off x="3409896" y="1874061"/>
                  <a:ext cx="252000" cy="252000"/>
                </a:xfrm>
                <a:prstGeom prst="ellipse">
                  <a:avLst/>
                </a:prstGeom>
                <a:solidFill>
                  <a:srgbClr val="FF9B9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TextBox 50">
                  <a:extLst>
                    <a:ext uri="{FF2B5EF4-FFF2-40B4-BE49-F238E27FC236}">
                      <a16:creationId xmlns:a16="http://schemas.microsoft.com/office/drawing/2014/main" id="{4CEF642D-A520-F9E5-9337-0935D70C4ED0}"/>
                    </a:ext>
                  </a:extLst>
                </p:cNvPr>
                <p:cNvSpPr txBox="1"/>
                <p:nvPr/>
              </p:nvSpPr>
              <p:spPr>
                <a:xfrm>
                  <a:off x="3369646" y="1824920"/>
                  <a:ext cx="301328" cy="369332"/>
                </a:xfrm>
                <a:prstGeom prst="rect">
                  <a:avLst/>
                </a:prstGeom>
                <a:noFill/>
              </p:spPr>
              <p:txBody>
                <a:bodyPr wrap="square">
                  <a:spAutoFit/>
                </a:bodyPr>
                <a:lstStyle/>
                <a:p>
                  <a:r>
                    <a:rPr lang="en-GB" sz="1800" dirty="0">
                      <a:latin typeface="Cambria Math" panose="02040503050406030204" pitchFamily="18" charset="0"/>
                      <a:ea typeface="Cambria Math" panose="02040503050406030204" pitchFamily="18" charset="0"/>
                    </a:rPr>
                    <a:t>H</a:t>
                  </a:r>
                  <a:endParaRPr lang="en-GB" dirty="0"/>
                </a:p>
              </p:txBody>
            </p:sp>
          </p:grpSp>
        </p:grpSp>
        <p:grpSp>
          <p:nvGrpSpPr>
            <p:cNvPr id="20" name="Group 19">
              <a:extLst>
                <a:ext uri="{FF2B5EF4-FFF2-40B4-BE49-F238E27FC236}">
                  <a16:creationId xmlns:a16="http://schemas.microsoft.com/office/drawing/2014/main" id="{7BA3ACE8-5F36-2D98-D91F-EA76AD9AD093}"/>
                </a:ext>
              </a:extLst>
            </p:cNvPr>
            <p:cNvGrpSpPr/>
            <p:nvPr/>
          </p:nvGrpSpPr>
          <p:grpSpPr>
            <a:xfrm>
              <a:off x="6702596" y="1396263"/>
              <a:ext cx="844057" cy="634196"/>
              <a:chOff x="6961241" y="1549687"/>
              <a:chExt cx="844057" cy="634196"/>
            </a:xfrm>
          </p:grpSpPr>
          <p:grpSp>
            <p:nvGrpSpPr>
              <p:cNvPr id="39" name="Group 38">
                <a:extLst>
                  <a:ext uri="{FF2B5EF4-FFF2-40B4-BE49-F238E27FC236}">
                    <a16:creationId xmlns:a16="http://schemas.microsoft.com/office/drawing/2014/main" id="{83181B66-CD61-F48E-7A5B-CB75A37EA203}"/>
                  </a:ext>
                </a:extLst>
              </p:cNvPr>
              <p:cNvGrpSpPr/>
              <p:nvPr/>
            </p:nvGrpSpPr>
            <p:grpSpPr>
              <a:xfrm>
                <a:off x="7179384" y="1715883"/>
                <a:ext cx="468000" cy="468000"/>
                <a:chOff x="5141034" y="2042322"/>
                <a:chExt cx="468000" cy="468000"/>
              </a:xfrm>
            </p:grpSpPr>
            <p:sp>
              <p:nvSpPr>
                <p:cNvPr id="46" name="Oval 45">
                  <a:extLst>
                    <a:ext uri="{FF2B5EF4-FFF2-40B4-BE49-F238E27FC236}">
                      <a16:creationId xmlns:a16="http://schemas.microsoft.com/office/drawing/2014/main" id="{8C128D7C-DA24-7A07-D410-BEFD23764CDB}"/>
                    </a:ext>
                  </a:extLst>
                </p:cNvPr>
                <p:cNvSpPr/>
                <p:nvPr/>
              </p:nvSpPr>
              <p:spPr>
                <a:xfrm rot="18333223">
                  <a:off x="5141034" y="2042322"/>
                  <a:ext cx="468000" cy="468000"/>
                </a:xfrm>
                <a:prstGeom prst="ellipse">
                  <a:avLst/>
                </a:prstGeom>
                <a:solidFill>
                  <a:schemeClr val="tx2">
                    <a:lumMod val="25000"/>
                    <a:lumOff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TextBox 46">
                  <a:extLst>
                    <a:ext uri="{FF2B5EF4-FFF2-40B4-BE49-F238E27FC236}">
                      <a16:creationId xmlns:a16="http://schemas.microsoft.com/office/drawing/2014/main" id="{F553C43C-44ED-B133-655B-77A11D0EF6AA}"/>
                    </a:ext>
                  </a:extLst>
                </p:cNvPr>
                <p:cNvSpPr txBox="1"/>
                <p:nvPr/>
              </p:nvSpPr>
              <p:spPr>
                <a:xfrm>
                  <a:off x="5218973" y="2091656"/>
                  <a:ext cx="312122" cy="369332"/>
                </a:xfrm>
                <a:prstGeom prst="rect">
                  <a:avLst/>
                </a:prstGeom>
                <a:noFill/>
              </p:spPr>
              <p:txBody>
                <a:bodyPr wrap="square">
                  <a:spAutoFit/>
                </a:bodyPr>
                <a:lstStyle/>
                <a:p>
                  <a:r>
                    <a:rPr lang="en-GB" dirty="0">
                      <a:latin typeface="Cambria Math" panose="02040503050406030204" pitchFamily="18" charset="0"/>
                      <a:ea typeface="Cambria Math" panose="02040503050406030204" pitchFamily="18" charset="0"/>
                    </a:rPr>
                    <a:t>O</a:t>
                  </a:r>
                  <a:endParaRPr lang="en-GB" dirty="0"/>
                </a:p>
              </p:txBody>
            </p:sp>
          </p:grpSp>
          <p:grpSp>
            <p:nvGrpSpPr>
              <p:cNvPr id="40" name="Group 39">
                <a:extLst>
                  <a:ext uri="{FF2B5EF4-FFF2-40B4-BE49-F238E27FC236}">
                    <a16:creationId xmlns:a16="http://schemas.microsoft.com/office/drawing/2014/main" id="{3CE966F0-AA0A-8E00-3AF5-9137C07E52B1}"/>
                  </a:ext>
                </a:extLst>
              </p:cNvPr>
              <p:cNvGrpSpPr/>
              <p:nvPr/>
            </p:nvGrpSpPr>
            <p:grpSpPr>
              <a:xfrm>
                <a:off x="7503970" y="1549687"/>
                <a:ext cx="301328" cy="369332"/>
                <a:chOff x="3369646" y="1824920"/>
                <a:chExt cx="301328" cy="369332"/>
              </a:xfrm>
            </p:grpSpPr>
            <p:sp>
              <p:nvSpPr>
                <p:cNvPr id="44" name="Oval 43">
                  <a:extLst>
                    <a:ext uri="{FF2B5EF4-FFF2-40B4-BE49-F238E27FC236}">
                      <a16:creationId xmlns:a16="http://schemas.microsoft.com/office/drawing/2014/main" id="{B6745CE5-606A-6762-84F8-AC0193999B96}"/>
                    </a:ext>
                  </a:extLst>
                </p:cNvPr>
                <p:cNvSpPr/>
                <p:nvPr/>
              </p:nvSpPr>
              <p:spPr>
                <a:xfrm rot="18333223">
                  <a:off x="3409896" y="1874061"/>
                  <a:ext cx="252000" cy="252000"/>
                </a:xfrm>
                <a:prstGeom prst="ellipse">
                  <a:avLst/>
                </a:prstGeom>
                <a:solidFill>
                  <a:srgbClr val="FF9B9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TextBox 44">
                  <a:extLst>
                    <a:ext uri="{FF2B5EF4-FFF2-40B4-BE49-F238E27FC236}">
                      <a16:creationId xmlns:a16="http://schemas.microsoft.com/office/drawing/2014/main" id="{520482EB-B4C3-8171-8179-85A8D41807A5}"/>
                    </a:ext>
                  </a:extLst>
                </p:cNvPr>
                <p:cNvSpPr txBox="1"/>
                <p:nvPr/>
              </p:nvSpPr>
              <p:spPr>
                <a:xfrm>
                  <a:off x="3369646" y="1824920"/>
                  <a:ext cx="301328" cy="369332"/>
                </a:xfrm>
                <a:prstGeom prst="rect">
                  <a:avLst/>
                </a:prstGeom>
                <a:noFill/>
              </p:spPr>
              <p:txBody>
                <a:bodyPr wrap="square">
                  <a:spAutoFit/>
                </a:bodyPr>
                <a:lstStyle/>
                <a:p>
                  <a:r>
                    <a:rPr lang="en-GB" sz="1800" dirty="0">
                      <a:latin typeface="Cambria Math" panose="02040503050406030204" pitchFamily="18" charset="0"/>
                      <a:ea typeface="Cambria Math" panose="02040503050406030204" pitchFamily="18" charset="0"/>
                    </a:rPr>
                    <a:t>H</a:t>
                  </a:r>
                  <a:endParaRPr lang="en-GB" dirty="0"/>
                </a:p>
              </p:txBody>
            </p:sp>
          </p:grpSp>
          <p:grpSp>
            <p:nvGrpSpPr>
              <p:cNvPr id="41" name="Group 40">
                <a:extLst>
                  <a:ext uri="{FF2B5EF4-FFF2-40B4-BE49-F238E27FC236}">
                    <a16:creationId xmlns:a16="http://schemas.microsoft.com/office/drawing/2014/main" id="{0638EED8-8E24-2EC1-4F1E-7D17729E43CC}"/>
                  </a:ext>
                </a:extLst>
              </p:cNvPr>
              <p:cNvGrpSpPr/>
              <p:nvPr/>
            </p:nvGrpSpPr>
            <p:grpSpPr>
              <a:xfrm>
                <a:off x="6961241" y="1565464"/>
                <a:ext cx="301328" cy="369332"/>
                <a:chOff x="3369646" y="1824920"/>
                <a:chExt cx="301328" cy="369332"/>
              </a:xfrm>
            </p:grpSpPr>
            <p:sp>
              <p:nvSpPr>
                <p:cNvPr id="42" name="Oval 41">
                  <a:extLst>
                    <a:ext uri="{FF2B5EF4-FFF2-40B4-BE49-F238E27FC236}">
                      <a16:creationId xmlns:a16="http://schemas.microsoft.com/office/drawing/2014/main" id="{25841FAD-9117-ADC0-66FC-15716A5F7FBB}"/>
                    </a:ext>
                  </a:extLst>
                </p:cNvPr>
                <p:cNvSpPr/>
                <p:nvPr/>
              </p:nvSpPr>
              <p:spPr>
                <a:xfrm rot="18333223">
                  <a:off x="3409896" y="1874061"/>
                  <a:ext cx="252000" cy="252000"/>
                </a:xfrm>
                <a:prstGeom prst="ellipse">
                  <a:avLst/>
                </a:prstGeom>
                <a:solidFill>
                  <a:srgbClr val="FF9B9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Box 42">
                  <a:extLst>
                    <a:ext uri="{FF2B5EF4-FFF2-40B4-BE49-F238E27FC236}">
                      <a16:creationId xmlns:a16="http://schemas.microsoft.com/office/drawing/2014/main" id="{92129762-7DBA-6B61-13B3-F841FEAF5BDD}"/>
                    </a:ext>
                  </a:extLst>
                </p:cNvPr>
                <p:cNvSpPr txBox="1"/>
                <p:nvPr/>
              </p:nvSpPr>
              <p:spPr>
                <a:xfrm>
                  <a:off x="3369646" y="1824920"/>
                  <a:ext cx="301328" cy="369332"/>
                </a:xfrm>
                <a:prstGeom prst="rect">
                  <a:avLst/>
                </a:prstGeom>
                <a:noFill/>
              </p:spPr>
              <p:txBody>
                <a:bodyPr wrap="square">
                  <a:spAutoFit/>
                </a:bodyPr>
                <a:lstStyle/>
                <a:p>
                  <a:r>
                    <a:rPr lang="en-GB" sz="1800" dirty="0">
                      <a:latin typeface="Cambria Math" panose="02040503050406030204" pitchFamily="18" charset="0"/>
                      <a:ea typeface="Cambria Math" panose="02040503050406030204" pitchFamily="18" charset="0"/>
                    </a:rPr>
                    <a:t>H</a:t>
                  </a:r>
                  <a:endParaRPr lang="en-GB" dirty="0"/>
                </a:p>
              </p:txBody>
            </p:sp>
          </p:grpSp>
        </p:grpSp>
        <p:grpSp>
          <p:nvGrpSpPr>
            <p:cNvPr id="22" name="Group 21">
              <a:extLst>
                <a:ext uri="{FF2B5EF4-FFF2-40B4-BE49-F238E27FC236}">
                  <a16:creationId xmlns:a16="http://schemas.microsoft.com/office/drawing/2014/main" id="{C8461349-3D0E-DA13-E48A-6EA5B3DCE410}"/>
                </a:ext>
              </a:extLst>
            </p:cNvPr>
            <p:cNvGrpSpPr/>
            <p:nvPr/>
          </p:nvGrpSpPr>
          <p:grpSpPr>
            <a:xfrm>
              <a:off x="6732710" y="2050120"/>
              <a:ext cx="844057" cy="634196"/>
              <a:chOff x="6961241" y="1549687"/>
              <a:chExt cx="844057" cy="634196"/>
            </a:xfrm>
          </p:grpSpPr>
          <p:grpSp>
            <p:nvGrpSpPr>
              <p:cNvPr id="30" name="Group 29">
                <a:extLst>
                  <a:ext uri="{FF2B5EF4-FFF2-40B4-BE49-F238E27FC236}">
                    <a16:creationId xmlns:a16="http://schemas.microsoft.com/office/drawing/2014/main" id="{8EE1A3DA-9CEA-C1F7-9A5F-F0895881A28A}"/>
                  </a:ext>
                </a:extLst>
              </p:cNvPr>
              <p:cNvGrpSpPr/>
              <p:nvPr/>
            </p:nvGrpSpPr>
            <p:grpSpPr>
              <a:xfrm>
                <a:off x="7179384" y="1715883"/>
                <a:ext cx="468000" cy="468000"/>
                <a:chOff x="5141034" y="2042322"/>
                <a:chExt cx="468000" cy="468000"/>
              </a:xfrm>
            </p:grpSpPr>
            <p:sp>
              <p:nvSpPr>
                <p:cNvPr id="37" name="Oval 36">
                  <a:extLst>
                    <a:ext uri="{FF2B5EF4-FFF2-40B4-BE49-F238E27FC236}">
                      <a16:creationId xmlns:a16="http://schemas.microsoft.com/office/drawing/2014/main" id="{20BA48C6-7C1B-7051-04B9-9FF34525BA5F}"/>
                    </a:ext>
                  </a:extLst>
                </p:cNvPr>
                <p:cNvSpPr/>
                <p:nvPr/>
              </p:nvSpPr>
              <p:spPr>
                <a:xfrm rot="18333223">
                  <a:off x="5141034" y="2042322"/>
                  <a:ext cx="468000" cy="468000"/>
                </a:xfrm>
                <a:prstGeom prst="ellipse">
                  <a:avLst/>
                </a:prstGeom>
                <a:solidFill>
                  <a:schemeClr val="tx2">
                    <a:lumMod val="25000"/>
                    <a:lumOff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Box 37">
                  <a:extLst>
                    <a:ext uri="{FF2B5EF4-FFF2-40B4-BE49-F238E27FC236}">
                      <a16:creationId xmlns:a16="http://schemas.microsoft.com/office/drawing/2014/main" id="{7BFC4139-82BC-9586-B3E1-2A8D6E27547B}"/>
                    </a:ext>
                  </a:extLst>
                </p:cNvPr>
                <p:cNvSpPr txBox="1"/>
                <p:nvPr/>
              </p:nvSpPr>
              <p:spPr>
                <a:xfrm>
                  <a:off x="5218973" y="2091656"/>
                  <a:ext cx="312122" cy="369332"/>
                </a:xfrm>
                <a:prstGeom prst="rect">
                  <a:avLst/>
                </a:prstGeom>
                <a:noFill/>
              </p:spPr>
              <p:txBody>
                <a:bodyPr wrap="square">
                  <a:spAutoFit/>
                </a:bodyPr>
                <a:lstStyle/>
                <a:p>
                  <a:r>
                    <a:rPr lang="en-GB" dirty="0">
                      <a:latin typeface="Cambria Math" panose="02040503050406030204" pitchFamily="18" charset="0"/>
                      <a:ea typeface="Cambria Math" panose="02040503050406030204" pitchFamily="18" charset="0"/>
                    </a:rPr>
                    <a:t>O</a:t>
                  </a:r>
                  <a:endParaRPr lang="en-GB" dirty="0"/>
                </a:p>
              </p:txBody>
            </p:sp>
          </p:grpSp>
          <p:grpSp>
            <p:nvGrpSpPr>
              <p:cNvPr id="31" name="Group 30">
                <a:extLst>
                  <a:ext uri="{FF2B5EF4-FFF2-40B4-BE49-F238E27FC236}">
                    <a16:creationId xmlns:a16="http://schemas.microsoft.com/office/drawing/2014/main" id="{A3C3DF93-A9DA-1880-0257-348EFD11D8B8}"/>
                  </a:ext>
                </a:extLst>
              </p:cNvPr>
              <p:cNvGrpSpPr/>
              <p:nvPr/>
            </p:nvGrpSpPr>
            <p:grpSpPr>
              <a:xfrm>
                <a:off x="7503970" y="1549687"/>
                <a:ext cx="301328" cy="369332"/>
                <a:chOff x="3369646" y="1824920"/>
                <a:chExt cx="301328" cy="369332"/>
              </a:xfrm>
            </p:grpSpPr>
            <p:sp>
              <p:nvSpPr>
                <p:cNvPr id="35" name="Oval 34">
                  <a:extLst>
                    <a:ext uri="{FF2B5EF4-FFF2-40B4-BE49-F238E27FC236}">
                      <a16:creationId xmlns:a16="http://schemas.microsoft.com/office/drawing/2014/main" id="{CC8C49FB-AE11-0EA2-3E48-04C2C62A7F72}"/>
                    </a:ext>
                  </a:extLst>
                </p:cNvPr>
                <p:cNvSpPr/>
                <p:nvPr/>
              </p:nvSpPr>
              <p:spPr>
                <a:xfrm rot="18333223">
                  <a:off x="3409896" y="1874061"/>
                  <a:ext cx="252000" cy="252000"/>
                </a:xfrm>
                <a:prstGeom prst="ellipse">
                  <a:avLst/>
                </a:prstGeom>
                <a:solidFill>
                  <a:srgbClr val="FF9B9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TextBox 35">
                  <a:extLst>
                    <a:ext uri="{FF2B5EF4-FFF2-40B4-BE49-F238E27FC236}">
                      <a16:creationId xmlns:a16="http://schemas.microsoft.com/office/drawing/2014/main" id="{07F9BE48-42F1-087C-F30F-11C9AD17A984}"/>
                    </a:ext>
                  </a:extLst>
                </p:cNvPr>
                <p:cNvSpPr txBox="1"/>
                <p:nvPr/>
              </p:nvSpPr>
              <p:spPr>
                <a:xfrm>
                  <a:off x="3369646" y="1824920"/>
                  <a:ext cx="301328" cy="369332"/>
                </a:xfrm>
                <a:prstGeom prst="rect">
                  <a:avLst/>
                </a:prstGeom>
                <a:noFill/>
              </p:spPr>
              <p:txBody>
                <a:bodyPr wrap="square">
                  <a:spAutoFit/>
                </a:bodyPr>
                <a:lstStyle/>
                <a:p>
                  <a:r>
                    <a:rPr lang="en-GB" sz="1800" dirty="0">
                      <a:latin typeface="Cambria Math" panose="02040503050406030204" pitchFamily="18" charset="0"/>
                      <a:ea typeface="Cambria Math" panose="02040503050406030204" pitchFamily="18" charset="0"/>
                    </a:rPr>
                    <a:t>H</a:t>
                  </a:r>
                  <a:endParaRPr lang="en-GB" dirty="0"/>
                </a:p>
              </p:txBody>
            </p:sp>
          </p:grpSp>
          <p:grpSp>
            <p:nvGrpSpPr>
              <p:cNvPr id="32" name="Group 31">
                <a:extLst>
                  <a:ext uri="{FF2B5EF4-FFF2-40B4-BE49-F238E27FC236}">
                    <a16:creationId xmlns:a16="http://schemas.microsoft.com/office/drawing/2014/main" id="{BB4B73FA-C466-C243-DEBB-4D6557AF2A5E}"/>
                  </a:ext>
                </a:extLst>
              </p:cNvPr>
              <p:cNvGrpSpPr/>
              <p:nvPr/>
            </p:nvGrpSpPr>
            <p:grpSpPr>
              <a:xfrm>
                <a:off x="6961241" y="1565464"/>
                <a:ext cx="301328" cy="369332"/>
                <a:chOff x="3369646" y="1824920"/>
                <a:chExt cx="301328" cy="369332"/>
              </a:xfrm>
            </p:grpSpPr>
            <p:sp>
              <p:nvSpPr>
                <p:cNvPr id="33" name="Oval 32">
                  <a:extLst>
                    <a:ext uri="{FF2B5EF4-FFF2-40B4-BE49-F238E27FC236}">
                      <a16:creationId xmlns:a16="http://schemas.microsoft.com/office/drawing/2014/main" id="{649D6716-A525-2AAD-3887-F1A5585AF279}"/>
                    </a:ext>
                  </a:extLst>
                </p:cNvPr>
                <p:cNvSpPr/>
                <p:nvPr/>
              </p:nvSpPr>
              <p:spPr>
                <a:xfrm rot="18333223">
                  <a:off x="3409896" y="1874061"/>
                  <a:ext cx="252000" cy="252000"/>
                </a:xfrm>
                <a:prstGeom prst="ellipse">
                  <a:avLst/>
                </a:prstGeom>
                <a:solidFill>
                  <a:srgbClr val="FF9B9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a:extLst>
                    <a:ext uri="{FF2B5EF4-FFF2-40B4-BE49-F238E27FC236}">
                      <a16:creationId xmlns:a16="http://schemas.microsoft.com/office/drawing/2014/main" id="{C840CC9A-6C1D-2F62-4EE3-2ED8CCF0359F}"/>
                    </a:ext>
                  </a:extLst>
                </p:cNvPr>
                <p:cNvSpPr txBox="1"/>
                <p:nvPr/>
              </p:nvSpPr>
              <p:spPr>
                <a:xfrm>
                  <a:off x="3369646" y="1824920"/>
                  <a:ext cx="301328" cy="369332"/>
                </a:xfrm>
                <a:prstGeom prst="rect">
                  <a:avLst/>
                </a:prstGeom>
                <a:noFill/>
              </p:spPr>
              <p:txBody>
                <a:bodyPr wrap="square">
                  <a:spAutoFit/>
                </a:bodyPr>
                <a:lstStyle/>
                <a:p>
                  <a:r>
                    <a:rPr lang="en-GB" sz="1800" dirty="0">
                      <a:latin typeface="Cambria Math" panose="02040503050406030204" pitchFamily="18" charset="0"/>
                      <a:ea typeface="Cambria Math" panose="02040503050406030204" pitchFamily="18" charset="0"/>
                    </a:rPr>
                    <a:t>H</a:t>
                  </a:r>
                  <a:endParaRPr lang="en-GB" dirty="0"/>
                </a:p>
              </p:txBody>
            </p:sp>
          </p:grpSp>
        </p:grpSp>
        <p:grpSp>
          <p:nvGrpSpPr>
            <p:cNvPr id="23" name="Group 22">
              <a:extLst>
                <a:ext uri="{FF2B5EF4-FFF2-40B4-BE49-F238E27FC236}">
                  <a16:creationId xmlns:a16="http://schemas.microsoft.com/office/drawing/2014/main" id="{B111A85A-D900-BC1D-0639-5635B2B9041B}"/>
                </a:ext>
              </a:extLst>
            </p:cNvPr>
            <p:cNvGrpSpPr/>
            <p:nvPr/>
          </p:nvGrpSpPr>
          <p:grpSpPr>
            <a:xfrm>
              <a:off x="4312055" y="2119896"/>
              <a:ext cx="549371" cy="374192"/>
              <a:chOff x="3636044" y="1792020"/>
              <a:chExt cx="549371" cy="374192"/>
            </a:xfrm>
          </p:grpSpPr>
          <p:grpSp>
            <p:nvGrpSpPr>
              <p:cNvPr id="24" name="Group 23">
                <a:extLst>
                  <a:ext uri="{FF2B5EF4-FFF2-40B4-BE49-F238E27FC236}">
                    <a16:creationId xmlns:a16="http://schemas.microsoft.com/office/drawing/2014/main" id="{AFE8B40C-4CFD-F025-F7D8-A8F8C122C30B}"/>
                  </a:ext>
                </a:extLst>
              </p:cNvPr>
              <p:cNvGrpSpPr/>
              <p:nvPr/>
            </p:nvGrpSpPr>
            <p:grpSpPr>
              <a:xfrm>
                <a:off x="3636044" y="1792020"/>
                <a:ext cx="301328" cy="369332"/>
                <a:chOff x="3369646" y="1824920"/>
                <a:chExt cx="301328" cy="369332"/>
              </a:xfrm>
            </p:grpSpPr>
            <p:sp>
              <p:nvSpPr>
                <p:cNvPr id="28" name="Oval 27">
                  <a:extLst>
                    <a:ext uri="{FF2B5EF4-FFF2-40B4-BE49-F238E27FC236}">
                      <a16:creationId xmlns:a16="http://schemas.microsoft.com/office/drawing/2014/main" id="{EBFBF567-82E5-F1B4-FE8D-6A8FD66196E3}"/>
                    </a:ext>
                  </a:extLst>
                </p:cNvPr>
                <p:cNvSpPr/>
                <p:nvPr/>
              </p:nvSpPr>
              <p:spPr>
                <a:xfrm rot="18333223">
                  <a:off x="3409896" y="1874061"/>
                  <a:ext cx="252000" cy="252000"/>
                </a:xfrm>
                <a:prstGeom prst="ellipse">
                  <a:avLst/>
                </a:prstGeom>
                <a:solidFill>
                  <a:srgbClr val="FF9B9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extBox 28">
                  <a:extLst>
                    <a:ext uri="{FF2B5EF4-FFF2-40B4-BE49-F238E27FC236}">
                      <a16:creationId xmlns:a16="http://schemas.microsoft.com/office/drawing/2014/main" id="{00EA3BEA-6BDA-4DE7-4ED2-2A67F5753728}"/>
                    </a:ext>
                  </a:extLst>
                </p:cNvPr>
                <p:cNvSpPr txBox="1"/>
                <p:nvPr/>
              </p:nvSpPr>
              <p:spPr>
                <a:xfrm>
                  <a:off x="3369646" y="1824920"/>
                  <a:ext cx="301328" cy="369332"/>
                </a:xfrm>
                <a:prstGeom prst="rect">
                  <a:avLst/>
                </a:prstGeom>
                <a:noFill/>
              </p:spPr>
              <p:txBody>
                <a:bodyPr wrap="square">
                  <a:spAutoFit/>
                </a:bodyPr>
                <a:lstStyle/>
                <a:p>
                  <a:r>
                    <a:rPr lang="en-GB" sz="1800" dirty="0">
                      <a:latin typeface="Cambria Math" panose="02040503050406030204" pitchFamily="18" charset="0"/>
                      <a:ea typeface="Cambria Math" panose="02040503050406030204" pitchFamily="18" charset="0"/>
                    </a:rPr>
                    <a:t>H</a:t>
                  </a:r>
                  <a:endParaRPr lang="en-GB" dirty="0"/>
                </a:p>
              </p:txBody>
            </p:sp>
          </p:grpSp>
          <p:grpSp>
            <p:nvGrpSpPr>
              <p:cNvPr id="25" name="Group 24">
                <a:extLst>
                  <a:ext uri="{FF2B5EF4-FFF2-40B4-BE49-F238E27FC236}">
                    <a16:creationId xmlns:a16="http://schemas.microsoft.com/office/drawing/2014/main" id="{00FF6873-5E19-620E-5F09-B09D60286EF3}"/>
                  </a:ext>
                </a:extLst>
              </p:cNvPr>
              <p:cNvGrpSpPr/>
              <p:nvPr/>
            </p:nvGrpSpPr>
            <p:grpSpPr>
              <a:xfrm>
                <a:off x="3884087" y="1796880"/>
                <a:ext cx="301328" cy="369332"/>
                <a:chOff x="3369646" y="1824920"/>
                <a:chExt cx="301328" cy="369332"/>
              </a:xfrm>
            </p:grpSpPr>
            <p:sp>
              <p:nvSpPr>
                <p:cNvPr id="26" name="Oval 25">
                  <a:extLst>
                    <a:ext uri="{FF2B5EF4-FFF2-40B4-BE49-F238E27FC236}">
                      <a16:creationId xmlns:a16="http://schemas.microsoft.com/office/drawing/2014/main" id="{86438378-3EB9-1352-6F40-4C16EF9E5F12}"/>
                    </a:ext>
                  </a:extLst>
                </p:cNvPr>
                <p:cNvSpPr/>
                <p:nvPr/>
              </p:nvSpPr>
              <p:spPr>
                <a:xfrm rot="18333223">
                  <a:off x="3409896" y="1874061"/>
                  <a:ext cx="252000" cy="252000"/>
                </a:xfrm>
                <a:prstGeom prst="ellipse">
                  <a:avLst/>
                </a:prstGeom>
                <a:solidFill>
                  <a:srgbClr val="FF9B9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Box 26">
                  <a:extLst>
                    <a:ext uri="{FF2B5EF4-FFF2-40B4-BE49-F238E27FC236}">
                      <a16:creationId xmlns:a16="http://schemas.microsoft.com/office/drawing/2014/main" id="{DEF46053-AF9D-6265-94ED-C3C23BFC6740}"/>
                    </a:ext>
                  </a:extLst>
                </p:cNvPr>
                <p:cNvSpPr txBox="1"/>
                <p:nvPr/>
              </p:nvSpPr>
              <p:spPr>
                <a:xfrm>
                  <a:off x="3369646" y="1824920"/>
                  <a:ext cx="301328" cy="369332"/>
                </a:xfrm>
                <a:prstGeom prst="rect">
                  <a:avLst/>
                </a:prstGeom>
                <a:noFill/>
              </p:spPr>
              <p:txBody>
                <a:bodyPr wrap="square">
                  <a:spAutoFit/>
                </a:bodyPr>
                <a:lstStyle/>
                <a:p>
                  <a:r>
                    <a:rPr lang="en-GB" sz="1800" dirty="0">
                      <a:latin typeface="Cambria Math" panose="02040503050406030204" pitchFamily="18" charset="0"/>
                      <a:ea typeface="Cambria Math" panose="02040503050406030204" pitchFamily="18" charset="0"/>
                    </a:rPr>
                    <a:t>H</a:t>
                  </a:r>
                  <a:endParaRPr lang="en-GB" dirty="0"/>
                </a:p>
              </p:txBody>
            </p:sp>
          </p:grpSp>
        </p:grpSp>
      </p:grpSp>
    </p:spTree>
    <p:extLst>
      <p:ext uri="{BB962C8B-B14F-4D97-AF65-F5344CB8AC3E}">
        <p14:creationId xmlns:p14="http://schemas.microsoft.com/office/powerpoint/2010/main" val="6292137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BB1FB2-EEF9-E388-78E7-455A99AD183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364E324-C419-326C-7A62-31E11C1D55DB}"/>
              </a:ext>
            </a:extLst>
          </p:cNvPr>
          <p:cNvSpPr>
            <a:spLocks noGrp="1"/>
          </p:cNvSpPr>
          <p:nvPr>
            <p:ph type="title"/>
          </p:nvPr>
        </p:nvSpPr>
        <p:spPr>
          <a:xfrm>
            <a:off x="450446" y="289606"/>
            <a:ext cx="3192553" cy="959616"/>
          </a:xfrm>
        </p:spPr>
        <p:txBody>
          <a:bodyPr/>
          <a:lstStyle/>
          <a:p>
            <a:r>
              <a:rPr lang="en-US" sz="4000">
                <a:latin typeface="Century Gothic"/>
              </a:rPr>
              <a:t>Chemical symbol</a:t>
            </a:r>
            <a:endParaRPr lang="en-US" sz="4000"/>
          </a:p>
        </p:txBody>
      </p:sp>
      <p:sp>
        <p:nvSpPr>
          <p:cNvPr id="5" name="Title 1">
            <a:extLst>
              <a:ext uri="{FF2B5EF4-FFF2-40B4-BE49-F238E27FC236}">
                <a16:creationId xmlns:a16="http://schemas.microsoft.com/office/drawing/2014/main" id="{3526AFD5-8A96-68B3-4B84-2ADFFE2C50D4}"/>
              </a:ext>
            </a:extLst>
          </p:cNvPr>
          <p:cNvSpPr txBox="1">
            <a:spLocks/>
          </p:cNvSpPr>
          <p:nvPr/>
        </p:nvSpPr>
        <p:spPr>
          <a:xfrm>
            <a:off x="3396343" y="281963"/>
            <a:ext cx="7538529" cy="1069899"/>
          </a:xfrm>
          <a:prstGeom prst="rect">
            <a:avLst/>
          </a:prstGeom>
          <a:solidFill>
            <a:srgbClr val="F2F8EE"/>
          </a:solidFill>
        </p:spPr>
        <p:txBody>
          <a:bodyPr vert="horz" wrap="square" lIns="72000" tIns="36000" rIns="72000" bIns="36000" rtlCol="0" anchor="t"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a:solidFill>
                  <a:schemeClr val="tx1"/>
                </a:solidFill>
                <a:latin typeface="Century Gothic"/>
              </a:rPr>
              <a:t>a single letter or two letters that is used to represent an element, such as </a:t>
            </a:r>
            <a:r>
              <a:rPr lang="en-US" sz="2400" b="0">
                <a:solidFill>
                  <a:schemeClr val="tx1"/>
                </a:solidFill>
                <a:latin typeface="Cambria Math" panose="02040503050406030204" pitchFamily="18" charset="0"/>
                <a:ea typeface="Cambria Math" panose="02040503050406030204" pitchFamily="18" charset="0"/>
              </a:rPr>
              <a:t>C</a:t>
            </a:r>
            <a:r>
              <a:rPr lang="en-US" sz="2400" b="0">
                <a:solidFill>
                  <a:schemeClr val="tx1"/>
                </a:solidFill>
                <a:latin typeface="Century Gothic"/>
              </a:rPr>
              <a:t> for carbon, </a:t>
            </a:r>
            <a:r>
              <a:rPr lang="en-US" sz="2400" b="0">
                <a:solidFill>
                  <a:schemeClr val="tx1"/>
                </a:solidFill>
                <a:latin typeface="Cambria Math" panose="02040503050406030204" pitchFamily="18" charset="0"/>
                <a:ea typeface="Cambria Math" panose="02040503050406030204" pitchFamily="18" charset="0"/>
              </a:rPr>
              <a:t>Na</a:t>
            </a:r>
            <a:r>
              <a:rPr lang="en-US" sz="2400" b="0">
                <a:solidFill>
                  <a:schemeClr val="tx1"/>
                </a:solidFill>
                <a:latin typeface="Century Gothic"/>
              </a:rPr>
              <a:t> for sodium</a:t>
            </a:r>
          </a:p>
        </p:txBody>
      </p:sp>
      <p:sp>
        <p:nvSpPr>
          <p:cNvPr id="8" name="TextBox 7">
            <a:extLst>
              <a:ext uri="{FF2B5EF4-FFF2-40B4-BE49-F238E27FC236}">
                <a16:creationId xmlns:a16="http://schemas.microsoft.com/office/drawing/2014/main" id="{00ACA3C3-C5C2-68FD-17B4-2AEEF0C00EA7}"/>
              </a:ext>
            </a:extLst>
          </p:cNvPr>
          <p:cNvSpPr txBox="1"/>
          <p:nvPr/>
        </p:nvSpPr>
        <p:spPr>
          <a:xfrm>
            <a:off x="450446" y="1588625"/>
            <a:ext cx="4727688" cy="1323439"/>
          </a:xfrm>
          <a:prstGeom prst="rect">
            <a:avLst/>
          </a:prstGeom>
          <a:noFill/>
          <a:ln w="19050">
            <a:solidFill>
              <a:srgbClr val="006F62"/>
            </a:solidFill>
          </a:ln>
        </p:spPr>
        <p:txBody>
          <a:bodyPr wrap="square" lIns="91440" tIns="45720" rIns="91440" bIns="45720" rtlCol="0" anchor="t">
            <a:spAutoFit/>
          </a:bodyPr>
          <a:lstStyle/>
          <a:p>
            <a:r>
              <a:rPr lang="en-GB" sz="2000" b="1" dirty="0">
                <a:solidFill>
                  <a:srgbClr val="006F62"/>
                </a:solidFill>
                <a:latin typeface="Century Gothic" panose="020B0502020202020204" pitchFamily="34" charset="0"/>
              </a:rPr>
              <a:t>In other words …</a:t>
            </a:r>
          </a:p>
          <a:p>
            <a:r>
              <a:rPr lang="en-GB" sz="2000" dirty="0">
                <a:solidFill>
                  <a:srgbClr val="242424"/>
                </a:solidFill>
                <a:latin typeface="Century Gothic"/>
              </a:rPr>
              <a:t>a chemical symbol is a short way of writing the name of an element using one or two letters</a:t>
            </a:r>
            <a:endParaRPr lang="en-GB" sz="2000" dirty="0">
              <a:latin typeface="Century Gothic"/>
            </a:endParaRPr>
          </a:p>
        </p:txBody>
      </p:sp>
      <p:pic>
        <p:nvPicPr>
          <p:cNvPr id="3" name="Picture 2" descr="A diagram of a two chemical symbols. On the left in a small box is C and underneath is written 'Carbon'. On the right in a small box is Na and under is written 'Sodium'">
            <a:extLst>
              <a:ext uri="{FF2B5EF4-FFF2-40B4-BE49-F238E27FC236}">
                <a16:creationId xmlns:a16="http://schemas.microsoft.com/office/drawing/2014/main" id="{F4583BBA-A0B3-E062-744A-BDDBD6BEAAF8}"/>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3570729" y="3051391"/>
            <a:ext cx="3602743" cy="1880185"/>
          </a:xfrm>
          <a:prstGeom prst="rect">
            <a:avLst/>
          </a:prstGeom>
        </p:spPr>
      </p:pic>
      <p:sp>
        <p:nvSpPr>
          <p:cNvPr id="10" name="TextBox 9">
            <a:extLst>
              <a:ext uri="{FF2B5EF4-FFF2-40B4-BE49-F238E27FC236}">
                <a16:creationId xmlns:a16="http://schemas.microsoft.com/office/drawing/2014/main" id="{814CECC4-30C1-1CB5-A010-CFD332F6B6E5}"/>
              </a:ext>
            </a:extLst>
          </p:cNvPr>
          <p:cNvSpPr txBox="1"/>
          <p:nvPr/>
        </p:nvSpPr>
        <p:spPr>
          <a:xfrm>
            <a:off x="420821" y="4317874"/>
            <a:ext cx="2811731" cy="70788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Say it</a:t>
            </a:r>
          </a:p>
          <a:p>
            <a:r>
              <a:rPr lang="en-GB" sz="2000">
                <a:solidFill>
                  <a:srgbClr val="242424"/>
                </a:solidFill>
                <a:latin typeface="Century Gothic"/>
              </a:rPr>
              <a:t>Cem-</a:t>
            </a:r>
            <a:r>
              <a:rPr lang="en-GB" sz="2000" err="1">
                <a:solidFill>
                  <a:srgbClr val="242424"/>
                </a:solidFill>
                <a:latin typeface="Century Gothic"/>
              </a:rPr>
              <a:t>i</a:t>
            </a:r>
            <a:r>
              <a:rPr lang="en-GB" sz="2000">
                <a:solidFill>
                  <a:srgbClr val="242424"/>
                </a:solidFill>
                <a:latin typeface="Century Gothic"/>
              </a:rPr>
              <a:t>-cel sim-bel</a:t>
            </a:r>
          </a:p>
        </p:txBody>
      </p:sp>
      <p:sp>
        <p:nvSpPr>
          <p:cNvPr id="12" name="TextBox 11">
            <a:extLst>
              <a:ext uri="{FF2B5EF4-FFF2-40B4-BE49-F238E27FC236}">
                <a16:creationId xmlns:a16="http://schemas.microsoft.com/office/drawing/2014/main" id="{E0CF6247-4C00-A8C8-13F6-6E16A6527A16}"/>
              </a:ext>
            </a:extLst>
          </p:cNvPr>
          <p:cNvSpPr txBox="1"/>
          <p:nvPr/>
        </p:nvSpPr>
        <p:spPr>
          <a:xfrm>
            <a:off x="4664937" y="5845718"/>
            <a:ext cx="2325767" cy="70788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Similar words</a:t>
            </a:r>
          </a:p>
          <a:p>
            <a:r>
              <a:rPr lang="en-GB" sz="2000">
                <a:solidFill>
                  <a:srgbClr val="242424"/>
                </a:solidFill>
                <a:latin typeface="Century Gothic"/>
              </a:rPr>
              <a:t>Element symbol</a:t>
            </a:r>
          </a:p>
        </p:txBody>
      </p:sp>
      <p:sp>
        <p:nvSpPr>
          <p:cNvPr id="14" name="TextBox 13">
            <a:extLst>
              <a:ext uri="{FF2B5EF4-FFF2-40B4-BE49-F238E27FC236}">
                <a16:creationId xmlns:a16="http://schemas.microsoft.com/office/drawing/2014/main" id="{846B0882-51F8-5DF7-A6B5-57FD2382B619}"/>
              </a:ext>
            </a:extLst>
          </p:cNvPr>
          <p:cNvSpPr txBox="1"/>
          <p:nvPr/>
        </p:nvSpPr>
        <p:spPr>
          <a:xfrm>
            <a:off x="7233318" y="3051391"/>
            <a:ext cx="3712983" cy="2862322"/>
          </a:xfrm>
          <a:prstGeom prst="rect">
            <a:avLst/>
          </a:prstGeom>
          <a:noFill/>
          <a:ln w="19050">
            <a:solidFill>
              <a:srgbClr val="006F62"/>
            </a:solidFill>
          </a:ln>
        </p:spPr>
        <p:txBody>
          <a:bodyPr wrap="square" lIns="91440" tIns="45720" rIns="91440" bIns="45720" rtlCol="0" anchor="t">
            <a:spAutoFit/>
          </a:bodyPr>
          <a:lstStyle/>
          <a:p>
            <a:r>
              <a:rPr lang="en-GB" sz="2000" b="1" dirty="0">
                <a:solidFill>
                  <a:srgbClr val="006F62"/>
                </a:solidFill>
                <a:latin typeface="Century Gothic" panose="020B0502020202020204" pitchFamily="34" charset="0"/>
              </a:rPr>
              <a:t>Don’t confuse with …</a:t>
            </a:r>
          </a:p>
          <a:p>
            <a:r>
              <a:rPr lang="en-GB" sz="2000" dirty="0">
                <a:solidFill>
                  <a:srgbClr val="242424"/>
                </a:solidFill>
                <a:latin typeface="Century Gothic"/>
              </a:rPr>
              <a:t>initials. Some elements have chemical symbols which match their name in English, e.g. </a:t>
            </a:r>
            <a:r>
              <a:rPr lang="en-GB" sz="2000" dirty="0">
                <a:solidFill>
                  <a:srgbClr val="242424"/>
                </a:solidFill>
                <a:latin typeface="Cambria Math" panose="02040503050406030204" pitchFamily="18" charset="0"/>
                <a:ea typeface="Cambria Math" panose="02040503050406030204" pitchFamily="18" charset="0"/>
              </a:rPr>
              <a:t>O</a:t>
            </a:r>
            <a:r>
              <a:rPr lang="en-GB" sz="2000" dirty="0">
                <a:solidFill>
                  <a:srgbClr val="242424"/>
                </a:solidFill>
                <a:latin typeface="Century Gothic"/>
              </a:rPr>
              <a:t> is for oxygen. Other elements, such as gold, </a:t>
            </a:r>
            <a:r>
              <a:rPr lang="en-GB" sz="2000" dirty="0">
                <a:solidFill>
                  <a:srgbClr val="242424"/>
                </a:solidFill>
                <a:latin typeface="Cambria Math" panose="02040503050406030204" pitchFamily="18" charset="0"/>
                <a:ea typeface="Cambria Math" panose="02040503050406030204" pitchFamily="18" charset="0"/>
              </a:rPr>
              <a:t>Au</a:t>
            </a:r>
            <a:r>
              <a:rPr lang="en-GB" sz="2000" dirty="0">
                <a:solidFill>
                  <a:srgbClr val="242424"/>
                </a:solidFill>
                <a:latin typeface="Century Gothic"/>
              </a:rPr>
              <a:t>, have unexpected chemical symbols, as their names come from other languages</a:t>
            </a:r>
          </a:p>
        </p:txBody>
      </p:sp>
      <p:sp>
        <p:nvSpPr>
          <p:cNvPr id="15" name="TextBox 14">
            <a:extLst>
              <a:ext uri="{FF2B5EF4-FFF2-40B4-BE49-F238E27FC236}">
                <a16:creationId xmlns:a16="http://schemas.microsoft.com/office/drawing/2014/main" id="{64664846-1172-A86C-E0D9-5215E6475C65}"/>
              </a:ext>
            </a:extLst>
          </p:cNvPr>
          <p:cNvSpPr txBox="1"/>
          <p:nvPr/>
        </p:nvSpPr>
        <p:spPr>
          <a:xfrm>
            <a:off x="7221889" y="1594337"/>
            <a:ext cx="3712983" cy="1015663"/>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Example </a:t>
            </a:r>
          </a:p>
          <a:p>
            <a:r>
              <a:rPr lang="en-GB" sz="2000">
                <a:solidFill>
                  <a:srgbClr val="242424"/>
                </a:solidFill>
                <a:latin typeface="Century Gothic"/>
              </a:rPr>
              <a:t>The chemical symbol for carbon is </a:t>
            </a:r>
            <a:r>
              <a:rPr lang="en-GB" sz="2000">
                <a:solidFill>
                  <a:srgbClr val="242424"/>
                </a:solidFill>
                <a:latin typeface="Cambria Math" panose="02040503050406030204" pitchFamily="18" charset="0"/>
                <a:ea typeface="Cambria Math" panose="02040503050406030204" pitchFamily="18" charset="0"/>
              </a:rPr>
              <a:t>C</a:t>
            </a:r>
          </a:p>
        </p:txBody>
      </p:sp>
      <p:sp>
        <p:nvSpPr>
          <p:cNvPr id="9" name="TextBox 8">
            <a:extLst>
              <a:ext uri="{FF2B5EF4-FFF2-40B4-BE49-F238E27FC236}">
                <a16:creationId xmlns:a16="http://schemas.microsoft.com/office/drawing/2014/main" id="{361E37DD-D3EF-3211-1172-72A801FADE2B}"/>
              </a:ext>
            </a:extLst>
          </p:cNvPr>
          <p:cNvSpPr txBox="1"/>
          <p:nvPr/>
        </p:nvSpPr>
        <p:spPr>
          <a:xfrm>
            <a:off x="450446" y="3097806"/>
            <a:ext cx="2877669" cy="1015663"/>
          </a:xfrm>
          <a:prstGeom prst="rect">
            <a:avLst/>
          </a:prstGeom>
          <a:noFill/>
          <a:ln w="19050">
            <a:solidFill>
              <a:srgbClr val="006F62"/>
            </a:solidFill>
          </a:ln>
        </p:spPr>
        <p:txBody>
          <a:bodyPr wrap="square" lIns="91440" tIns="45720" rIns="91440" bIns="45720" rtlCol="0" anchor="t">
            <a:spAutoFit/>
          </a:bodyPr>
          <a:lstStyle/>
          <a:p>
            <a:r>
              <a:rPr lang="en-GB" sz="2000" b="1" dirty="0">
                <a:solidFill>
                  <a:srgbClr val="006F62"/>
                </a:solidFill>
                <a:latin typeface="Century Gothic"/>
              </a:rPr>
              <a:t>Sign it</a:t>
            </a:r>
          </a:p>
          <a:p>
            <a:r>
              <a:rPr lang="en-GB" sz="2000" dirty="0">
                <a:latin typeface="Century Gothic"/>
              </a:rPr>
              <a:t>Watch a video:</a:t>
            </a:r>
          </a:p>
          <a:p>
            <a:r>
              <a:rPr lang="en-GB" sz="2000" dirty="0">
                <a:solidFill>
                  <a:srgbClr val="0070C0"/>
                </a:solidFill>
                <a:latin typeface="Century Gothic"/>
                <a:ea typeface="+mn-lt"/>
                <a:cs typeface="+mn-lt"/>
                <a:hlinkClick r:id="rId3"/>
              </a:rPr>
              <a:t>bit.ly/3Z25eQ6</a:t>
            </a:r>
            <a:endParaRPr lang="en-GB" dirty="0">
              <a:solidFill>
                <a:srgbClr val="0070C0"/>
              </a:solidFill>
              <a:latin typeface="Century Gothic"/>
            </a:endParaRPr>
          </a:p>
        </p:txBody>
      </p:sp>
      <p:pic>
        <p:nvPicPr>
          <p:cNvPr id="1030" name="Picture 6">
            <a:extLst>
              <a:ext uri="{FF2B5EF4-FFF2-40B4-BE49-F238E27FC236}">
                <a16:creationId xmlns:a16="http://schemas.microsoft.com/office/drawing/2014/main" id="{17950AF9-15D7-6177-8278-603A8D5CBD53}"/>
              </a:ext>
              <a:ext uri="{C183D7F6-B498-43B3-948B-1728B52AA6E4}">
                <adec:decorative xmlns:adec="http://schemas.microsoft.com/office/drawing/2017/decorative" val="1"/>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777259" y="3308992"/>
            <a:ext cx="542925" cy="5334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4B3070EC-D50E-22D4-0499-4EE54C9A9FB3}"/>
              </a:ext>
              <a:ext uri="{C183D7F6-B498-43B3-948B-1728B52AA6E4}">
                <adec:decorative xmlns:adec="http://schemas.microsoft.com/office/drawing/2017/decorative" val="1"/>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2427825" y="3308992"/>
            <a:ext cx="552450" cy="54292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F24C778-15F4-302A-271A-4729B31FDF70}"/>
              </a:ext>
            </a:extLst>
          </p:cNvPr>
          <p:cNvSpPr txBox="1"/>
          <p:nvPr/>
        </p:nvSpPr>
        <p:spPr>
          <a:xfrm>
            <a:off x="450977" y="5230165"/>
            <a:ext cx="4077480" cy="1323439"/>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Break it down</a:t>
            </a:r>
          </a:p>
          <a:p>
            <a:r>
              <a:rPr lang="en-GB" sz="2000">
                <a:solidFill>
                  <a:srgbClr val="242424"/>
                </a:solidFill>
                <a:latin typeface="Century Gothic"/>
              </a:rPr>
              <a:t>Chemical (relating to substances), symbol (a sign or a letter to represent something)</a:t>
            </a:r>
          </a:p>
        </p:txBody>
      </p:sp>
    </p:spTree>
    <p:extLst>
      <p:ext uri="{BB962C8B-B14F-4D97-AF65-F5344CB8AC3E}">
        <p14:creationId xmlns:p14="http://schemas.microsoft.com/office/powerpoint/2010/main" val="35192044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B0513F-2DF6-4D4A-0C7D-6C09E7D746E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E4C5191-05BE-EEC2-2907-D6A32AA19C0A}"/>
              </a:ext>
            </a:extLst>
          </p:cNvPr>
          <p:cNvSpPr>
            <a:spLocks noGrp="1"/>
          </p:cNvSpPr>
          <p:nvPr>
            <p:ph type="title"/>
          </p:nvPr>
        </p:nvSpPr>
        <p:spPr>
          <a:xfrm>
            <a:off x="303276" y="309493"/>
            <a:ext cx="2936320" cy="959616"/>
          </a:xfrm>
        </p:spPr>
        <p:txBody>
          <a:bodyPr/>
          <a:lstStyle/>
          <a:p>
            <a:r>
              <a:rPr lang="en-US" sz="4000">
                <a:latin typeface="Century Gothic"/>
              </a:rPr>
              <a:t>Chemical formula</a:t>
            </a:r>
            <a:endParaRPr lang="en-US" sz="4000"/>
          </a:p>
        </p:txBody>
      </p:sp>
      <mc:AlternateContent xmlns:mc="http://schemas.openxmlformats.org/markup-compatibility/2006" xmlns:a14="http://schemas.microsoft.com/office/drawing/2010/main">
        <mc:Choice Requires="a14">
          <p:sp>
            <p:nvSpPr>
              <p:cNvPr id="5" name="Title 1">
                <a:extLst>
                  <a:ext uri="{FF2B5EF4-FFF2-40B4-BE49-F238E27FC236}">
                    <a16:creationId xmlns:a16="http://schemas.microsoft.com/office/drawing/2014/main" id="{D9BB180C-7373-1820-ACC2-64D325E5810B}"/>
                  </a:ext>
                </a:extLst>
              </p:cNvPr>
              <p:cNvSpPr txBox="1">
                <a:spLocks/>
              </p:cNvSpPr>
              <p:nvPr/>
            </p:nvSpPr>
            <p:spPr>
              <a:xfrm>
                <a:off x="3083020" y="275464"/>
                <a:ext cx="7983463" cy="1106251"/>
              </a:xfrm>
              <a:prstGeom prst="rect">
                <a:avLst/>
              </a:prstGeom>
              <a:solidFill>
                <a:srgbClr val="F2F8EE"/>
              </a:solidFill>
            </p:spPr>
            <p:txBody>
              <a:bodyPr vert="horz" lIns="72000" tIns="36000" rIns="72000" bIns="36000" rtlCol="0" anchor="t"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a:solidFill>
                      <a:schemeClr val="tx1"/>
                    </a:solidFill>
                    <a:latin typeface="Century Gothic"/>
                  </a:rPr>
                  <a:t>uses chemical symbols to show the relative number of the atoms of each element in a substance, such as </a:t>
                </a:r>
                <a14:m>
                  <m:oMath xmlns:m="http://schemas.openxmlformats.org/officeDocument/2006/math">
                    <m:r>
                      <m:rPr>
                        <m:sty m:val="p"/>
                      </m:rPr>
                      <a:rPr lang="en-US" sz="2400" b="0" i="0" dirty="0" smtClean="0">
                        <a:solidFill>
                          <a:schemeClr val="tx1"/>
                        </a:solidFill>
                        <a:latin typeface="Cambria Math" panose="02040503050406030204" pitchFamily="18" charset="0"/>
                      </a:rPr>
                      <m:t>H</m:t>
                    </m:r>
                    <m:r>
                      <a:rPr lang="en-US" sz="2400" b="0" i="0" baseline="-25000" dirty="0">
                        <a:solidFill>
                          <a:schemeClr val="tx1"/>
                        </a:solidFill>
                        <a:latin typeface="Cambria Math" panose="02040503050406030204" pitchFamily="18" charset="0"/>
                      </a:rPr>
                      <m:t>2</m:t>
                    </m:r>
                    <m:r>
                      <m:rPr>
                        <m:sty m:val="p"/>
                      </m:rPr>
                      <a:rPr lang="en-US" sz="2400" b="0" i="0" dirty="0">
                        <a:solidFill>
                          <a:schemeClr val="tx1"/>
                        </a:solidFill>
                        <a:latin typeface="Cambria Math" panose="02040503050406030204" pitchFamily="18" charset="0"/>
                      </a:rPr>
                      <m:t>O</m:t>
                    </m:r>
                  </m:oMath>
                </a14:m>
                <a:r>
                  <a:rPr lang="en-US" sz="2400" b="0">
                    <a:solidFill>
                      <a:schemeClr val="tx1"/>
                    </a:solidFill>
                    <a:latin typeface="Century Gothic"/>
                  </a:rPr>
                  <a:t> for water or </a:t>
                </a:r>
                <a14:m>
                  <m:oMath xmlns:m="http://schemas.openxmlformats.org/officeDocument/2006/math">
                    <m:r>
                      <m:rPr>
                        <m:sty m:val="p"/>
                      </m:rPr>
                      <a:rPr lang="en-GB" sz="2400" b="0" i="0" smtClean="0">
                        <a:solidFill>
                          <a:schemeClr val="tx1"/>
                        </a:solidFill>
                        <a:latin typeface="Cambria Math" panose="02040503050406030204" pitchFamily="18" charset="0"/>
                      </a:rPr>
                      <m:t>CO</m:t>
                    </m:r>
                    <m:r>
                      <a:rPr lang="en-US" sz="2400" b="0" baseline="-25000" dirty="0">
                        <a:solidFill>
                          <a:schemeClr val="tx1"/>
                        </a:solidFill>
                        <a:latin typeface="Cambria Math" panose="02040503050406030204" pitchFamily="18" charset="0"/>
                      </a:rPr>
                      <m:t>2</m:t>
                    </m:r>
                    <m:r>
                      <a:rPr lang="en-GB" sz="2400" b="0" i="0" baseline="-25000" dirty="0" smtClean="0">
                        <a:solidFill>
                          <a:schemeClr val="tx1"/>
                        </a:solidFill>
                        <a:latin typeface="Cambria Math" panose="02040503050406030204" pitchFamily="18" charset="0"/>
                      </a:rPr>
                      <m:t> </m:t>
                    </m:r>
                  </m:oMath>
                </a14:m>
                <a:r>
                  <a:rPr lang="en-US" sz="2400" b="0">
                    <a:solidFill>
                      <a:schemeClr val="tx1"/>
                    </a:solidFill>
                    <a:latin typeface="Century Gothic"/>
                  </a:rPr>
                  <a:t>for carbon dioxide</a:t>
                </a:r>
                <a:endParaRPr lang="en-US" sz="2400" b="0">
                  <a:solidFill>
                    <a:schemeClr val="tx1"/>
                  </a:solidFill>
                </a:endParaRPr>
              </a:p>
            </p:txBody>
          </p:sp>
        </mc:Choice>
        <mc:Fallback xmlns="">
          <p:sp>
            <p:nvSpPr>
              <p:cNvPr id="5" name="Title 1">
                <a:extLst>
                  <a:ext uri="{FF2B5EF4-FFF2-40B4-BE49-F238E27FC236}">
                    <a16:creationId xmlns:a16="http://schemas.microsoft.com/office/drawing/2014/main" id="{D9BB180C-7373-1820-ACC2-64D325E5810B}"/>
                  </a:ext>
                </a:extLst>
              </p:cNvPr>
              <p:cNvSpPr txBox="1">
                <a:spLocks noRot="1" noChangeAspect="1" noMove="1" noResize="1" noEditPoints="1" noAdjustHandles="1" noChangeArrowheads="1" noChangeShapeType="1" noTextEdit="1"/>
              </p:cNvSpPr>
              <p:nvPr/>
            </p:nvSpPr>
            <p:spPr>
              <a:xfrm>
                <a:off x="3083020" y="275464"/>
                <a:ext cx="7983463" cy="1106251"/>
              </a:xfrm>
              <a:prstGeom prst="rect">
                <a:avLst/>
              </a:prstGeom>
              <a:blipFill>
                <a:blip r:embed="rId3"/>
                <a:stretch>
                  <a:fillRect l="-1451" t="-8242" r="-2215" b="-9341"/>
                </a:stretch>
              </a:blipFill>
            </p:spPr>
            <p:txBody>
              <a:bodyPr/>
              <a:lstStyle/>
              <a:p>
                <a:r>
                  <a:rPr lang="en-US">
                    <a:noFill/>
                  </a:rPr>
                  <a:t> </a:t>
                </a:r>
              </a:p>
            </p:txBody>
          </p:sp>
        </mc:Fallback>
      </mc:AlternateContent>
      <p:sp>
        <p:nvSpPr>
          <p:cNvPr id="8" name="TextBox 7">
            <a:extLst>
              <a:ext uri="{FF2B5EF4-FFF2-40B4-BE49-F238E27FC236}">
                <a16:creationId xmlns:a16="http://schemas.microsoft.com/office/drawing/2014/main" id="{CFCB6F48-36E6-5159-85AE-A27CDF5D2DAF}"/>
              </a:ext>
            </a:extLst>
          </p:cNvPr>
          <p:cNvSpPr txBox="1"/>
          <p:nvPr/>
        </p:nvSpPr>
        <p:spPr>
          <a:xfrm>
            <a:off x="243944" y="1458498"/>
            <a:ext cx="3054984" cy="3170099"/>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a:rPr>
              <a:t>In other words …</a:t>
            </a:r>
          </a:p>
          <a:p>
            <a:r>
              <a:rPr lang="en-GB" sz="2000">
                <a:solidFill>
                  <a:srgbClr val="242424"/>
                </a:solidFill>
                <a:latin typeface="Century Gothic"/>
              </a:rPr>
              <a:t>this type of formula gives the chemical symbols of the elements whose atoms make up the substance. The formula also shows the relative numbers of these atoms</a:t>
            </a:r>
            <a:endParaRPr lang="en-GB" sz="2000">
              <a:latin typeface="Century Gothic"/>
            </a:endParaRPr>
          </a:p>
        </p:txBody>
      </p:sp>
      <p:sp>
        <p:nvSpPr>
          <p:cNvPr id="10" name="TextBox 9">
            <a:extLst>
              <a:ext uri="{FF2B5EF4-FFF2-40B4-BE49-F238E27FC236}">
                <a16:creationId xmlns:a16="http://schemas.microsoft.com/office/drawing/2014/main" id="{DF15E4E1-C144-9F83-A6CA-21ACBAD53DD9}"/>
              </a:ext>
            </a:extLst>
          </p:cNvPr>
          <p:cNvSpPr txBox="1"/>
          <p:nvPr/>
        </p:nvSpPr>
        <p:spPr>
          <a:xfrm>
            <a:off x="243944" y="4773410"/>
            <a:ext cx="2839076" cy="70788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a:rPr>
              <a:t>Say it</a:t>
            </a:r>
          </a:p>
          <a:p>
            <a:r>
              <a:rPr lang="en-GB" sz="2000">
                <a:solidFill>
                  <a:srgbClr val="242424"/>
                </a:solidFill>
                <a:latin typeface="Century Gothic"/>
              </a:rPr>
              <a:t>Cem-</a:t>
            </a:r>
            <a:r>
              <a:rPr lang="en-GB" sz="2000" err="1">
                <a:solidFill>
                  <a:srgbClr val="242424"/>
                </a:solidFill>
                <a:latin typeface="Century Gothic"/>
              </a:rPr>
              <a:t>i</a:t>
            </a:r>
            <a:r>
              <a:rPr lang="en-GB" sz="2000">
                <a:solidFill>
                  <a:srgbClr val="242424"/>
                </a:solidFill>
                <a:latin typeface="Century Gothic"/>
              </a:rPr>
              <a:t>-cel form-</a:t>
            </a:r>
            <a:r>
              <a:rPr lang="en-GB" sz="2000" err="1">
                <a:solidFill>
                  <a:srgbClr val="242424"/>
                </a:solidFill>
                <a:latin typeface="Century Gothic"/>
              </a:rPr>
              <a:t>ya</a:t>
            </a:r>
            <a:r>
              <a:rPr lang="en-GB" sz="2000">
                <a:solidFill>
                  <a:srgbClr val="242424"/>
                </a:solidFill>
                <a:latin typeface="Century Gothic"/>
              </a:rPr>
              <a:t>-la</a:t>
            </a:r>
          </a:p>
        </p:txBody>
      </p:sp>
      <p:sp>
        <p:nvSpPr>
          <p:cNvPr id="11" name="TextBox 10">
            <a:extLst>
              <a:ext uri="{FF2B5EF4-FFF2-40B4-BE49-F238E27FC236}">
                <a16:creationId xmlns:a16="http://schemas.microsoft.com/office/drawing/2014/main" id="{90B6869A-B758-CA80-1376-04CA1BE6BDC7}"/>
              </a:ext>
            </a:extLst>
          </p:cNvPr>
          <p:cNvSpPr txBox="1"/>
          <p:nvPr/>
        </p:nvSpPr>
        <p:spPr>
          <a:xfrm>
            <a:off x="243944" y="5634548"/>
            <a:ext cx="5749106" cy="1015663"/>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Break it down</a:t>
            </a:r>
          </a:p>
          <a:p>
            <a:r>
              <a:rPr lang="en-GB" sz="2000">
                <a:solidFill>
                  <a:srgbClr val="242424"/>
                </a:solidFill>
                <a:latin typeface="Century Gothic"/>
              </a:rPr>
              <a:t>Chemical (relating to substances), formula (a set way of writing things)</a:t>
            </a:r>
          </a:p>
        </p:txBody>
      </p:sp>
      <p:sp>
        <p:nvSpPr>
          <p:cNvPr id="13" name="TextBox 12">
            <a:extLst>
              <a:ext uri="{FF2B5EF4-FFF2-40B4-BE49-F238E27FC236}">
                <a16:creationId xmlns:a16="http://schemas.microsoft.com/office/drawing/2014/main" id="{0C97BB3C-40BC-F34B-AD8F-0ED1C16C57D2}"/>
              </a:ext>
            </a:extLst>
          </p:cNvPr>
          <p:cNvSpPr txBox="1"/>
          <p:nvPr/>
        </p:nvSpPr>
        <p:spPr>
          <a:xfrm>
            <a:off x="6296195" y="5323163"/>
            <a:ext cx="4582944" cy="1323439"/>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Other meanings</a:t>
            </a:r>
          </a:p>
          <a:p>
            <a:r>
              <a:rPr lang="en-GB" sz="2000">
                <a:solidFill>
                  <a:srgbClr val="000000"/>
                </a:solidFill>
                <a:latin typeface="Century Gothic"/>
              </a:rPr>
              <a:t>A formula can also mean a set of instructions, like a maths formula, or a recipe</a:t>
            </a:r>
            <a:endParaRPr lang="en-GB" sz="2000"/>
          </a:p>
        </p:txBody>
      </p:sp>
      <mc:AlternateContent xmlns:mc="http://schemas.openxmlformats.org/markup-compatibility/2006" xmlns:a14="http://schemas.microsoft.com/office/drawing/2010/main">
        <mc:Choice Requires="a14">
          <p:sp>
            <p:nvSpPr>
              <p:cNvPr id="15" name="TextBox 14">
                <a:extLst>
                  <a:ext uri="{FF2B5EF4-FFF2-40B4-BE49-F238E27FC236}">
                    <a16:creationId xmlns:a16="http://schemas.microsoft.com/office/drawing/2014/main" id="{3A2CE191-4C91-226C-5DEC-D5A6B7C4BF80}"/>
                  </a:ext>
                </a:extLst>
              </p:cNvPr>
              <p:cNvSpPr txBox="1"/>
              <p:nvPr/>
            </p:nvSpPr>
            <p:spPr>
              <a:xfrm>
                <a:off x="6408252" y="1539165"/>
                <a:ext cx="4465154" cy="163121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Example </a:t>
                </a:r>
              </a:p>
              <a:p>
                <a:r>
                  <a:rPr lang="en-GB" sz="2000">
                    <a:solidFill>
                      <a:srgbClr val="242424"/>
                    </a:solidFill>
                    <a:latin typeface="Century Gothic"/>
                  </a:rPr>
                  <a:t>The chemical formula for water is </a:t>
                </a:r>
                <a14:m>
                  <m:oMath xmlns:m="http://schemas.openxmlformats.org/officeDocument/2006/math">
                    <m:r>
                      <m:rPr>
                        <m:sty m:val="p"/>
                      </m:rPr>
                      <a:rPr lang="en-GB" sz="2000" b="0" i="0" dirty="0" smtClean="0">
                        <a:solidFill>
                          <a:srgbClr val="242424"/>
                        </a:solidFill>
                        <a:latin typeface="Cambria Math" panose="02040503050406030204" pitchFamily="18" charset="0"/>
                      </a:rPr>
                      <m:t>H</m:t>
                    </m:r>
                    <m:r>
                      <a:rPr lang="en-GB" sz="2000" b="0" i="0" baseline="-25000" dirty="0">
                        <a:solidFill>
                          <a:srgbClr val="242424"/>
                        </a:solidFill>
                        <a:latin typeface="Cambria Math" panose="02040503050406030204" pitchFamily="18" charset="0"/>
                      </a:rPr>
                      <m:t>2</m:t>
                    </m:r>
                    <m:r>
                      <m:rPr>
                        <m:sty m:val="p"/>
                      </m:rPr>
                      <a:rPr lang="en-GB" sz="2000" b="0" i="0" dirty="0">
                        <a:solidFill>
                          <a:srgbClr val="242424"/>
                        </a:solidFill>
                        <a:latin typeface="Cambria Math" panose="02040503050406030204" pitchFamily="18" charset="0"/>
                      </a:rPr>
                      <m:t>O</m:t>
                    </m:r>
                  </m:oMath>
                </a14:m>
                <a:r>
                  <a:rPr lang="en-GB" sz="2000">
                    <a:solidFill>
                      <a:srgbClr val="242424"/>
                    </a:solidFill>
                    <a:latin typeface="Century Gothic"/>
                  </a:rPr>
                  <a:t>. Each water molecule has two hydrogen atoms bonded to one oxygen atom</a:t>
                </a:r>
              </a:p>
            </p:txBody>
          </p:sp>
        </mc:Choice>
        <mc:Fallback xmlns="">
          <p:sp>
            <p:nvSpPr>
              <p:cNvPr id="15" name="TextBox 14">
                <a:extLst>
                  <a:ext uri="{FF2B5EF4-FFF2-40B4-BE49-F238E27FC236}">
                    <a16:creationId xmlns:a16="http://schemas.microsoft.com/office/drawing/2014/main" id="{3A2CE191-4C91-226C-5DEC-D5A6B7C4BF80}"/>
                  </a:ext>
                </a:extLst>
              </p:cNvPr>
              <p:cNvSpPr txBox="1">
                <a:spLocks noRot="1" noChangeAspect="1" noMove="1" noResize="1" noEditPoints="1" noAdjustHandles="1" noChangeArrowheads="1" noChangeShapeType="1" noTextEdit="1"/>
              </p:cNvSpPr>
              <p:nvPr/>
            </p:nvSpPr>
            <p:spPr>
              <a:xfrm>
                <a:off x="6408252" y="1539165"/>
                <a:ext cx="4465154" cy="1631216"/>
              </a:xfrm>
              <a:prstGeom prst="rect">
                <a:avLst/>
              </a:prstGeom>
              <a:blipFill>
                <a:blip r:embed="rId4"/>
                <a:stretch>
                  <a:fillRect l="-1223" t="-1476"/>
                </a:stretch>
              </a:blipFill>
              <a:ln w="19050">
                <a:solidFill>
                  <a:srgbClr val="006F62"/>
                </a:solidFill>
              </a:ln>
            </p:spPr>
            <p:txBody>
              <a:bodyPr/>
              <a:lstStyle/>
              <a:p>
                <a:r>
                  <a:rPr lang="en-US">
                    <a:noFill/>
                  </a:rPr>
                  <a:t> </a:t>
                </a:r>
              </a:p>
            </p:txBody>
          </p:sp>
        </mc:Fallback>
      </mc:AlternateContent>
      <p:pic>
        <p:nvPicPr>
          <p:cNvPr id="6" name="Picture 5" descr="A labelled diagram of a water molecule, which is an O in a large circle, with a smaller circle on the left and right which both contain H. Above H20 in large bold text is labelled with '2 x hydrogen atoms' and '1 x oxygen atom'">
            <a:extLst>
              <a:ext uri="{FF2B5EF4-FFF2-40B4-BE49-F238E27FC236}">
                <a16:creationId xmlns:a16="http://schemas.microsoft.com/office/drawing/2014/main" id="{A3AC97A6-C3F6-1C77-5F9D-51E3069B69F8}"/>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3438820" y="2128081"/>
            <a:ext cx="2798793" cy="2999272"/>
          </a:xfrm>
          <a:prstGeom prst="rect">
            <a:avLst/>
          </a:prstGeom>
        </p:spPr>
      </p:pic>
      <p:sp>
        <p:nvSpPr>
          <p:cNvPr id="3" name="TextBox 2">
            <a:extLst>
              <a:ext uri="{FF2B5EF4-FFF2-40B4-BE49-F238E27FC236}">
                <a16:creationId xmlns:a16="http://schemas.microsoft.com/office/drawing/2014/main" id="{173FA9C9-ABD4-1C55-EF02-DE59FCF230C8}"/>
              </a:ext>
            </a:extLst>
          </p:cNvPr>
          <p:cNvSpPr txBox="1"/>
          <p:nvPr/>
        </p:nvSpPr>
        <p:spPr>
          <a:xfrm>
            <a:off x="7279020" y="3516479"/>
            <a:ext cx="3599096" cy="1323439"/>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a:rPr>
              <a:t>Don’t confuse with…</a:t>
            </a:r>
          </a:p>
          <a:p>
            <a:r>
              <a:rPr lang="en-GB" sz="2000">
                <a:solidFill>
                  <a:srgbClr val="242424"/>
                </a:solidFill>
                <a:latin typeface="Century Gothic"/>
              </a:rPr>
              <a:t>Whole numbers used to balance a chemical equation</a:t>
            </a:r>
          </a:p>
        </p:txBody>
      </p:sp>
    </p:spTree>
    <p:extLst>
      <p:ext uri="{BB962C8B-B14F-4D97-AF65-F5344CB8AC3E}">
        <p14:creationId xmlns:p14="http://schemas.microsoft.com/office/powerpoint/2010/main" val="9058209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94C32E-0747-E9E8-6ABF-9487C61E2FD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6519291-193D-D029-F44A-76E3A35BF2C5}"/>
              </a:ext>
            </a:extLst>
          </p:cNvPr>
          <p:cNvSpPr>
            <a:spLocks noGrp="1"/>
          </p:cNvSpPr>
          <p:nvPr>
            <p:ph type="title"/>
          </p:nvPr>
        </p:nvSpPr>
        <p:spPr>
          <a:xfrm>
            <a:off x="419097" y="247635"/>
            <a:ext cx="3030517" cy="959616"/>
          </a:xfrm>
        </p:spPr>
        <p:txBody>
          <a:bodyPr/>
          <a:lstStyle/>
          <a:p>
            <a:r>
              <a:rPr lang="en-US" sz="4000">
                <a:latin typeface="Century Gothic"/>
              </a:rPr>
              <a:t>State symbol</a:t>
            </a:r>
            <a:endParaRPr lang="en-US" sz="4000"/>
          </a:p>
        </p:txBody>
      </p:sp>
      <mc:AlternateContent xmlns:mc="http://schemas.openxmlformats.org/markup-compatibility/2006" xmlns:a14="http://schemas.microsoft.com/office/drawing/2010/main">
        <mc:Choice Requires="a14">
          <p:sp>
            <p:nvSpPr>
              <p:cNvPr id="5" name="Title 1">
                <a:extLst>
                  <a:ext uri="{FF2B5EF4-FFF2-40B4-BE49-F238E27FC236}">
                    <a16:creationId xmlns:a16="http://schemas.microsoft.com/office/drawing/2014/main" id="{311A248A-208F-A975-6E52-A6211F8C1B28}"/>
                  </a:ext>
                </a:extLst>
              </p:cNvPr>
              <p:cNvSpPr txBox="1">
                <a:spLocks/>
              </p:cNvSpPr>
              <p:nvPr/>
            </p:nvSpPr>
            <p:spPr>
              <a:xfrm>
                <a:off x="3714031" y="281637"/>
                <a:ext cx="7127498" cy="1004100"/>
              </a:xfrm>
              <a:prstGeom prst="rect">
                <a:avLst/>
              </a:prstGeom>
              <a:solidFill>
                <a:srgbClr val="F2F8EE"/>
              </a:solidFill>
            </p:spPr>
            <p:txBody>
              <a:bodyPr vert="horz" lIns="0" tIns="0" rIns="0" bIns="0" rtlCol="0" anchor="t" anchorCtr="0">
                <a:no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a:solidFill>
                      <a:schemeClr val="tx1"/>
                    </a:solidFill>
                    <a:latin typeface="Century Gothic"/>
                  </a:rPr>
                  <a:t>used sometimes with the chemical formula to show the states of substances, where (</a:t>
                </a:r>
                <a14:m>
                  <m:oMath xmlns:m="http://schemas.openxmlformats.org/officeDocument/2006/math">
                    <m:r>
                      <m:rPr>
                        <m:sty m:val="p"/>
                      </m:rPr>
                      <a:rPr lang="en-US" sz="2400" b="0" i="0" dirty="0" smtClean="0">
                        <a:solidFill>
                          <a:schemeClr val="tx1"/>
                        </a:solidFill>
                        <a:latin typeface="Cambria Math" panose="02040503050406030204" pitchFamily="18" charset="0"/>
                      </a:rPr>
                      <m:t>s</m:t>
                    </m:r>
                  </m:oMath>
                </a14:m>
                <a:r>
                  <a:rPr lang="en-US" sz="2400" b="0">
                    <a:solidFill>
                      <a:schemeClr val="tx1"/>
                    </a:solidFill>
                    <a:latin typeface="Century Gothic"/>
                  </a:rPr>
                  <a:t>) is solid, (</a:t>
                </a:r>
                <a14:m>
                  <m:oMath xmlns:m="http://schemas.openxmlformats.org/officeDocument/2006/math">
                    <m:r>
                      <m:rPr>
                        <m:sty m:val="p"/>
                      </m:rPr>
                      <a:rPr lang="en-US" sz="2400" b="0" i="0" dirty="0" smtClean="0">
                        <a:solidFill>
                          <a:schemeClr val="tx1"/>
                        </a:solidFill>
                        <a:latin typeface="Cambria Math" panose="02040503050406030204" pitchFamily="18" charset="0"/>
                      </a:rPr>
                      <m:t>l</m:t>
                    </m:r>
                  </m:oMath>
                </a14:m>
                <a:r>
                  <a:rPr lang="en-US" sz="2400" b="0">
                    <a:solidFill>
                      <a:schemeClr val="tx1"/>
                    </a:solidFill>
                    <a:latin typeface="Century Gothic"/>
                  </a:rPr>
                  <a:t>) is liquid, (</a:t>
                </a:r>
                <a14:m>
                  <m:oMath xmlns:m="http://schemas.openxmlformats.org/officeDocument/2006/math">
                    <m:r>
                      <m:rPr>
                        <m:sty m:val="p"/>
                      </m:rPr>
                      <a:rPr lang="en-US" sz="2400" b="0" i="0" dirty="0" smtClean="0">
                        <a:solidFill>
                          <a:schemeClr val="tx1"/>
                        </a:solidFill>
                        <a:latin typeface="Cambria Math" panose="02040503050406030204" pitchFamily="18" charset="0"/>
                      </a:rPr>
                      <m:t>g</m:t>
                    </m:r>
                  </m:oMath>
                </a14:m>
                <a:r>
                  <a:rPr lang="en-US" sz="2400" b="0">
                    <a:solidFill>
                      <a:schemeClr val="tx1"/>
                    </a:solidFill>
                    <a:latin typeface="Century Gothic"/>
                  </a:rPr>
                  <a:t>) is gas and (</a:t>
                </a:r>
                <a14:m>
                  <m:oMath xmlns:m="http://schemas.openxmlformats.org/officeDocument/2006/math">
                    <m:r>
                      <m:rPr>
                        <m:sty m:val="p"/>
                      </m:rPr>
                      <a:rPr lang="en-US" sz="2400" b="0" i="0" dirty="0" smtClean="0">
                        <a:solidFill>
                          <a:schemeClr val="tx1"/>
                        </a:solidFill>
                        <a:latin typeface="Cambria Math" panose="02040503050406030204" pitchFamily="18" charset="0"/>
                      </a:rPr>
                      <m:t>aq</m:t>
                    </m:r>
                  </m:oMath>
                </a14:m>
                <a:r>
                  <a:rPr lang="en-US" sz="2400" b="0">
                    <a:solidFill>
                      <a:schemeClr val="tx1"/>
                    </a:solidFill>
                    <a:latin typeface="Century Gothic"/>
                  </a:rPr>
                  <a:t>) is aqueous</a:t>
                </a:r>
              </a:p>
            </p:txBody>
          </p:sp>
        </mc:Choice>
        <mc:Fallback xmlns="">
          <p:sp>
            <p:nvSpPr>
              <p:cNvPr id="5" name="Title 1">
                <a:extLst>
                  <a:ext uri="{FF2B5EF4-FFF2-40B4-BE49-F238E27FC236}">
                    <a16:creationId xmlns:a16="http://schemas.microsoft.com/office/drawing/2014/main" id="{311A248A-208F-A975-6E52-A6211F8C1B28}"/>
                  </a:ext>
                </a:extLst>
              </p:cNvPr>
              <p:cNvSpPr txBox="1">
                <a:spLocks noRot="1" noChangeAspect="1" noMove="1" noResize="1" noEditPoints="1" noAdjustHandles="1" noChangeArrowheads="1" noChangeShapeType="1" noTextEdit="1"/>
              </p:cNvSpPr>
              <p:nvPr/>
            </p:nvSpPr>
            <p:spPr>
              <a:xfrm>
                <a:off x="3714031" y="281637"/>
                <a:ext cx="7127498" cy="1004100"/>
              </a:xfrm>
              <a:prstGeom prst="rect">
                <a:avLst/>
              </a:prstGeom>
              <a:blipFill>
                <a:blip r:embed="rId3"/>
                <a:stretch>
                  <a:fillRect l="-2566" t="-12727" b="-16970"/>
                </a:stretch>
              </a:blipFill>
            </p:spPr>
            <p:txBody>
              <a:bodyPr/>
              <a:lstStyle/>
              <a:p>
                <a:r>
                  <a:rPr lang="en-US">
                    <a:noFill/>
                  </a:rPr>
                  <a:t> </a:t>
                </a:r>
              </a:p>
            </p:txBody>
          </p:sp>
        </mc:Fallback>
      </mc:AlternateContent>
      <p:sp>
        <p:nvSpPr>
          <p:cNvPr id="8" name="TextBox 7">
            <a:extLst>
              <a:ext uri="{FF2B5EF4-FFF2-40B4-BE49-F238E27FC236}">
                <a16:creationId xmlns:a16="http://schemas.microsoft.com/office/drawing/2014/main" id="{4BA38EE8-7613-9A48-AA60-2594AA15D09C}"/>
              </a:ext>
            </a:extLst>
          </p:cNvPr>
          <p:cNvSpPr txBox="1"/>
          <p:nvPr/>
        </p:nvSpPr>
        <p:spPr>
          <a:xfrm>
            <a:off x="419097" y="1453951"/>
            <a:ext cx="5259807" cy="1676039"/>
          </a:xfrm>
          <a:prstGeom prst="rect">
            <a:avLst/>
          </a:prstGeom>
          <a:noFill/>
          <a:ln w="19050">
            <a:solidFill>
              <a:srgbClr val="006F62"/>
            </a:solidFill>
          </a:ln>
        </p:spPr>
        <p:txBody>
          <a:bodyPr wrap="square" lIns="91440" tIns="45720" rIns="91440" bIns="45720" rtlCol="0" anchor="t">
            <a:spAutoFit/>
          </a:bodyPr>
          <a:lstStyle/>
          <a:p>
            <a:r>
              <a:rPr lang="en-GB" sz="2000" b="1" dirty="0">
                <a:solidFill>
                  <a:srgbClr val="006F62"/>
                </a:solidFill>
                <a:latin typeface="Century Gothic"/>
              </a:rPr>
              <a:t>In other words …</a:t>
            </a:r>
          </a:p>
          <a:p>
            <a:r>
              <a:rPr lang="en-GB" sz="2000" dirty="0">
                <a:solidFill>
                  <a:srgbClr val="242424"/>
                </a:solidFill>
                <a:latin typeface="Century Gothic"/>
              </a:rPr>
              <a:t>a state symbol is a small letter in brackets that tells us whether a substance is in the solid, liquid or gas state or dissolved in water (aqueous)</a:t>
            </a:r>
            <a:endParaRPr lang="en-GB" sz="2000" dirty="0">
              <a:latin typeface="Century Gothic"/>
            </a:endParaRPr>
          </a:p>
        </p:txBody>
      </p:sp>
      <p:sp>
        <p:nvSpPr>
          <p:cNvPr id="10" name="TextBox 9">
            <a:extLst>
              <a:ext uri="{FF2B5EF4-FFF2-40B4-BE49-F238E27FC236}">
                <a16:creationId xmlns:a16="http://schemas.microsoft.com/office/drawing/2014/main" id="{038D49B2-D349-DDDB-35FE-D305BB5567E0}"/>
              </a:ext>
            </a:extLst>
          </p:cNvPr>
          <p:cNvSpPr txBox="1"/>
          <p:nvPr/>
        </p:nvSpPr>
        <p:spPr>
          <a:xfrm>
            <a:off x="430303" y="4357691"/>
            <a:ext cx="2081891" cy="70788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a:rPr>
              <a:t>Say it</a:t>
            </a:r>
          </a:p>
          <a:p>
            <a:r>
              <a:rPr lang="en-GB" sz="2000">
                <a:solidFill>
                  <a:srgbClr val="242424"/>
                </a:solidFill>
                <a:latin typeface="Century Gothic"/>
                <a:ea typeface="+mn-lt"/>
                <a:cs typeface="+mn-lt"/>
              </a:rPr>
              <a:t>St-ay-t sim-bel</a:t>
            </a:r>
            <a:endParaRPr lang="en-GB" sz="2000">
              <a:solidFill>
                <a:srgbClr val="242424"/>
              </a:solidFill>
              <a:latin typeface="Century Gothic"/>
            </a:endParaRPr>
          </a:p>
        </p:txBody>
      </p:sp>
      <p:sp>
        <p:nvSpPr>
          <p:cNvPr id="11" name="TextBox 10">
            <a:extLst>
              <a:ext uri="{FF2B5EF4-FFF2-40B4-BE49-F238E27FC236}">
                <a16:creationId xmlns:a16="http://schemas.microsoft.com/office/drawing/2014/main" id="{8C8177C3-1139-CC82-76E7-837455BBBCCD}"/>
              </a:ext>
            </a:extLst>
          </p:cNvPr>
          <p:cNvSpPr txBox="1"/>
          <p:nvPr/>
        </p:nvSpPr>
        <p:spPr>
          <a:xfrm>
            <a:off x="419097" y="5161488"/>
            <a:ext cx="3254665" cy="1631216"/>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Break it down</a:t>
            </a:r>
          </a:p>
          <a:p>
            <a:r>
              <a:rPr lang="en-GB" sz="2000">
                <a:solidFill>
                  <a:srgbClr val="242424"/>
                </a:solidFill>
                <a:latin typeface="Century Gothic"/>
              </a:rPr>
              <a:t>State (the form something is in), symbol (a sign or letter to represent something)</a:t>
            </a:r>
          </a:p>
        </p:txBody>
      </p:sp>
      <mc:AlternateContent xmlns:mc="http://schemas.openxmlformats.org/markup-compatibility/2006" xmlns:a14="http://schemas.microsoft.com/office/drawing/2010/main">
        <mc:Choice Requires="a14">
          <p:sp>
            <p:nvSpPr>
              <p:cNvPr id="14" name="TextBox 13">
                <a:extLst>
                  <a:ext uri="{FF2B5EF4-FFF2-40B4-BE49-F238E27FC236}">
                    <a16:creationId xmlns:a16="http://schemas.microsoft.com/office/drawing/2014/main" id="{309DBB3D-3EBC-D609-22A1-68FAFE71A7B5}"/>
                  </a:ext>
                </a:extLst>
              </p:cNvPr>
              <p:cNvSpPr txBox="1"/>
              <p:nvPr/>
            </p:nvSpPr>
            <p:spPr>
              <a:xfrm>
                <a:off x="7791192" y="3574477"/>
                <a:ext cx="3021275" cy="3170099"/>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a:rPr>
                  <a:t>Don’t confuse with…</a:t>
                </a:r>
              </a:p>
              <a:p>
                <a:r>
                  <a:rPr lang="en-GB" sz="2000">
                    <a:solidFill>
                      <a:srgbClr val="242424"/>
                    </a:solidFill>
                    <a:latin typeface="Century Gothic"/>
                  </a:rPr>
                  <a:t>physical appearance. </a:t>
                </a:r>
                <a14:m>
                  <m:oMath xmlns:m="http://schemas.openxmlformats.org/officeDocument/2006/math">
                    <m:r>
                      <a:rPr lang="en-GB" sz="2000" i="0" dirty="0" smtClean="0">
                        <a:solidFill>
                          <a:srgbClr val="242424"/>
                        </a:solidFill>
                        <a:latin typeface="Cambria Math" panose="02040503050406030204" pitchFamily="18" charset="0"/>
                      </a:rPr>
                      <m:t>(</m:t>
                    </m:r>
                    <m:r>
                      <m:rPr>
                        <m:sty m:val="p"/>
                      </m:rPr>
                      <a:rPr lang="en-GB" sz="2000" i="0" dirty="0" smtClean="0">
                        <a:solidFill>
                          <a:srgbClr val="242424"/>
                        </a:solidFill>
                        <a:latin typeface="Cambria Math" panose="02040503050406030204" pitchFamily="18" charset="0"/>
                      </a:rPr>
                      <m:t>aq</m:t>
                    </m:r>
                    <m:r>
                      <a:rPr lang="en-GB" sz="2000" i="0" dirty="0" smtClean="0">
                        <a:solidFill>
                          <a:srgbClr val="242424"/>
                        </a:solidFill>
                        <a:latin typeface="Cambria Math" panose="02040503050406030204" pitchFamily="18" charset="0"/>
                      </a:rPr>
                      <m:t>) </m:t>
                    </m:r>
                  </m:oMath>
                </a14:m>
                <a:r>
                  <a:rPr lang="en-GB" sz="2000">
                    <a:solidFill>
                      <a:srgbClr val="242424"/>
                    </a:solidFill>
                    <a:latin typeface="Century Gothic"/>
                  </a:rPr>
                  <a:t>and </a:t>
                </a:r>
                <a14:m>
                  <m:oMath xmlns:m="http://schemas.openxmlformats.org/officeDocument/2006/math">
                    <m:r>
                      <a:rPr lang="en-GB" sz="2000" i="0" dirty="0" smtClean="0">
                        <a:solidFill>
                          <a:srgbClr val="242424"/>
                        </a:solidFill>
                        <a:latin typeface="Cambria Math" panose="02040503050406030204" pitchFamily="18" charset="0"/>
                      </a:rPr>
                      <m:t>(</m:t>
                    </m:r>
                    <m:r>
                      <m:rPr>
                        <m:sty m:val="p"/>
                      </m:rPr>
                      <a:rPr lang="en-GB" sz="2000" i="0" dirty="0" smtClean="0">
                        <a:solidFill>
                          <a:srgbClr val="242424"/>
                        </a:solidFill>
                        <a:latin typeface="Cambria Math" panose="02040503050406030204" pitchFamily="18" charset="0"/>
                      </a:rPr>
                      <m:t>l</m:t>
                    </m:r>
                    <m:r>
                      <a:rPr lang="en-GB" sz="2000" i="0" dirty="0" smtClean="0">
                        <a:solidFill>
                          <a:srgbClr val="242424"/>
                        </a:solidFill>
                        <a:latin typeface="Cambria Math" panose="02040503050406030204" pitchFamily="18" charset="0"/>
                      </a:rPr>
                      <m:t>) </m:t>
                    </m:r>
                  </m:oMath>
                </a14:m>
                <a:r>
                  <a:rPr lang="en-GB" sz="2000">
                    <a:solidFill>
                      <a:srgbClr val="242424"/>
                    </a:solidFill>
                    <a:latin typeface="Century Gothic"/>
                  </a:rPr>
                  <a:t>are not the same – aqueous means the substance has dissolved into water to form a solution, while </a:t>
                </a:r>
                <a14:m>
                  <m:oMath xmlns:m="http://schemas.openxmlformats.org/officeDocument/2006/math">
                    <m:r>
                      <a:rPr lang="en-GB" sz="2000" i="0" dirty="0" smtClean="0">
                        <a:solidFill>
                          <a:srgbClr val="242424"/>
                        </a:solidFill>
                        <a:latin typeface="Cambria Math" panose="02040503050406030204" pitchFamily="18" charset="0"/>
                      </a:rPr>
                      <m:t>(</m:t>
                    </m:r>
                    <m:r>
                      <m:rPr>
                        <m:sty m:val="p"/>
                      </m:rPr>
                      <a:rPr lang="en-GB" sz="2000" i="0" dirty="0" smtClean="0">
                        <a:solidFill>
                          <a:srgbClr val="242424"/>
                        </a:solidFill>
                        <a:latin typeface="Cambria Math" panose="02040503050406030204" pitchFamily="18" charset="0"/>
                      </a:rPr>
                      <m:t>l</m:t>
                    </m:r>
                    <m:r>
                      <a:rPr lang="en-GB" sz="2000" i="0" dirty="0" smtClean="0">
                        <a:solidFill>
                          <a:srgbClr val="242424"/>
                        </a:solidFill>
                        <a:latin typeface="Cambria Math" panose="02040503050406030204" pitchFamily="18" charset="0"/>
                      </a:rPr>
                      <m:t>) </m:t>
                    </m:r>
                  </m:oMath>
                </a14:m>
                <a:r>
                  <a:rPr lang="en-GB" sz="2000">
                    <a:solidFill>
                      <a:srgbClr val="242424"/>
                    </a:solidFill>
                    <a:latin typeface="Century Gothic"/>
                  </a:rPr>
                  <a:t>shows that the substance is melted</a:t>
                </a:r>
              </a:p>
            </p:txBody>
          </p:sp>
        </mc:Choice>
        <mc:Fallback xmlns="">
          <p:sp>
            <p:nvSpPr>
              <p:cNvPr id="14" name="TextBox 13">
                <a:extLst>
                  <a:ext uri="{FF2B5EF4-FFF2-40B4-BE49-F238E27FC236}">
                    <a16:creationId xmlns:a16="http://schemas.microsoft.com/office/drawing/2014/main" id="{309DBB3D-3EBC-D609-22A1-68FAFE71A7B5}"/>
                  </a:ext>
                </a:extLst>
              </p:cNvPr>
              <p:cNvSpPr txBox="1">
                <a:spLocks noRot="1" noChangeAspect="1" noMove="1" noResize="1" noEditPoints="1" noAdjustHandles="1" noChangeArrowheads="1" noChangeShapeType="1" noTextEdit="1"/>
              </p:cNvSpPr>
              <p:nvPr/>
            </p:nvSpPr>
            <p:spPr>
              <a:xfrm>
                <a:off x="7791192" y="3574477"/>
                <a:ext cx="3021275" cy="3170099"/>
              </a:xfrm>
              <a:prstGeom prst="rect">
                <a:avLst/>
              </a:prstGeom>
              <a:blipFill>
                <a:blip r:embed="rId4"/>
                <a:stretch>
                  <a:fillRect l="-1804" t="-765" r="-3006"/>
                </a:stretch>
              </a:blipFill>
              <a:ln w="19050">
                <a:solidFill>
                  <a:srgbClr val="006F62"/>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5" name="TextBox 14">
                <a:extLst>
                  <a:ext uri="{FF2B5EF4-FFF2-40B4-BE49-F238E27FC236}">
                    <a16:creationId xmlns:a16="http://schemas.microsoft.com/office/drawing/2014/main" id="{802C398F-FBE0-5B79-7AA7-3E69A1F84905}"/>
                  </a:ext>
                </a:extLst>
              </p:cNvPr>
              <p:cNvSpPr txBox="1"/>
              <p:nvPr/>
            </p:nvSpPr>
            <p:spPr>
              <a:xfrm>
                <a:off x="5815767" y="1443684"/>
                <a:ext cx="4996700" cy="1664833"/>
              </a:xfrm>
              <a:prstGeom prst="rect">
                <a:avLst/>
              </a:prstGeom>
              <a:noFill/>
              <a:ln w="19050">
                <a:solidFill>
                  <a:srgbClr val="006F62"/>
                </a:solidFill>
              </a:ln>
            </p:spPr>
            <p:txBody>
              <a:bodyPr wrap="square" lIns="91440" tIns="45720" rIns="91440" bIns="45720" rtlCol="0" anchor="t">
                <a:spAutoFit/>
              </a:bodyPr>
              <a:lstStyle/>
              <a:p>
                <a:r>
                  <a:rPr lang="en-GB" sz="2000" b="1">
                    <a:solidFill>
                      <a:srgbClr val="006F62"/>
                    </a:solidFill>
                    <a:latin typeface="Century Gothic" panose="020B0502020202020204" pitchFamily="34" charset="0"/>
                  </a:rPr>
                  <a:t>Example </a:t>
                </a:r>
              </a:p>
              <a:p>
                <a:r>
                  <a:rPr lang="en-GB" sz="2000">
                    <a:solidFill>
                      <a:srgbClr val="242424"/>
                    </a:solidFill>
                    <a:latin typeface="Century Gothic"/>
                  </a:rPr>
                  <a:t>In the reaction: </a:t>
                </a:r>
                <a14:m>
                  <m:oMath xmlns:m="http://schemas.openxmlformats.org/officeDocument/2006/math">
                    <m:r>
                      <m:rPr>
                        <m:sty m:val="p"/>
                      </m:rPr>
                      <a:rPr lang="en-GB" sz="2000" i="0" dirty="0" smtClean="0">
                        <a:solidFill>
                          <a:srgbClr val="242424"/>
                        </a:solidFill>
                        <a:latin typeface="Cambria Math" panose="02040503050406030204" pitchFamily="18" charset="0"/>
                      </a:rPr>
                      <m:t>H</m:t>
                    </m:r>
                    <m:r>
                      <a:rPr lang="en-GB" sz="2000" i="0" baseline="-25000" dirty="0" smtClean="0">
                        <a:solidFill>
                          <a:srgbClr val="242424"/>
                        </a:solidFill>
                        <a:latin typeface="Cambria Math" panose="02040503050406030204" pitchFamily="18" charset="0"/>
                      </a:rPr>
                      <m:t>2</m:t>
                    </m:r>
                    <m:r>
                      <a:rPr lang="en-GB" sz="2000" i="0" dirty="0">
                        <a:solidFill>
                          <a:srgbClr val="242424"/>
                        </a:solidFill>
                        <a:latin typeface="Cambria Math" panose="02040503050406030204" pitchFamily="18" charset="0"/>
                      </a:rPr>
                      <m:t>(</m:t>
                    </m:r>
                    <m:r>
                      <m:rPr>
                        <m:sty m:val="p"/>
                      </m:rPr>
                      <a:rPr lang="en-GB" sz="2000" i="0" dirty="0">
                        <a:solidFill>
                          <a:srgbClr val="242424"/>
                        </a:solidFill>
                        <a:latin typeface="Cambria Math" panose="02040503050406030204" pitchFamily="18" charset="0"/>
                      </a:rPr>
                      <m:t>g</m:t>
                    </m:r>
                    <m:r>
                      <a:rPr lang="en-GB" sz="2000" i="0" dirty="0">
                        <a:solidFill>
                          <a:srgbClr val="242424"/>
                        </a:solidFill>
                        <a:latin typeface="Cambria Math" panose="02040503050406030204" pitchFamily="18" charset="0"/>
                      </a:rPr>
                      <m:t>) </m:t>
                    </m:r>
                  </m:oMath>
                </a14:m>
                <a:r>
                  <a:rPr lang="en-GB" sz="2000">
                    <a:solidFill>
                      <a:srgbClr val="242424"/>
                    </a:solidFill>
                    <a:latin typeface="Century Gothic"/>
                  </a:rPr>
                  <a:t>+ </a:t>
                </a:r>
                <a14:m>
                  <m:oMath xmlns:m="http://schemas.openxmlformats.org/officeDocument/2006/math">
                    <m:r>
                      <m:rPr>
                        <m:sty m:val="p"/>
                      </m:rPr>
                      <a:rPr lang="en-GB" sz="2000" i="0" dirty="0" smtClean="0">
                        <a:solidFill>
                          <a:srgbClr val="242424"/>
                        </a:solidFill>
                        <a:latin typeface="Cambria Math" panose="02040503050406030204" pitchFamily="18" charset="0"/>
                      </a:rPr>
                      <m:t>O</m:t>
                    </m:r>
                    <m:r>
                      <a:rPr lang="en-GB" sz="2000" i="0" baseline="-25000" dirty="0" smtClean="0">
                        <a:solidFill>
                          <a:srgbClr val="242424"/>
                        </a:solidFill>
                        <a:latin typeface="Cambria Math" panose="02040503050406030204" pitchFamily="18" charset="0"/>
                      </a:rPr>
                      <m:t>2</m:t>
                    </m:r>
                  </m:oMath>
                </a14:m>
                <a:r>
                  <a:rPr lang="en-GB" sz="2000">
                    <a:solidFill>
                      <a:srgbClr val="242424"/>
                    </a:solidFill>
                    <a:latin typeface="Century Gothic"/>
                  </a:rPr>
                  <a:t>(</a:t>
                </a:r>
                <a14:m>
                  <m:oMath xmlns:m="http://schemas.openxmlformats.org/officeDocument/2006/math">
                    <m:r>
                      <m:rPr>
                        <m:sty m:val="p"/>
                      </m:rPr>
                      <a:rPr lang="en-GB" sz="2000" i="0" dirty="0" smtClean="0">
                        <a:solidFill>
                          <a:srgbClr val="242424"/>
                        </a:solidFill>
                        <a:latin typeface="Cambria Math" panose="02040503050406030204" pitchFamily="18" charset="0"/>
                      </a:rPr>
                      <m:t>g</m:t>
                    </m:r>
                  </m:oMath>
                </a14:m>
                <a:r>
                  <a:rPr lang="en-GB" sz="2000">
                    <a:solidFill>
                      <a:srgbClr val="242424"/>
                    </a:solidFill>
                    <a:latin typeface="Century Gothic"/>
                  </a:rPr>
                  <a:t>) → </a:t>
                </a:r>
                <a14:m>
                  <m:oMath xmlns:m="http://schemas.openxmlformats.org/officeDocument/2006/math">
                    <m:r>
                      <m:rPr>
                        <m:sty m:val="p"/>
                      </m:rPr>
                      <a:rPr lang="en-GB" sz="2000" i="0" dirty="0" smtClean="0">
                        <a:solidFill>
                          <a:srgbClr val="242424"/>
                        </a:solidFill>
                        <a:latin typeface="Cambria Math" panose="02040503050406030204" pitchFamily="18" charset="0"/>
                      </a:rPr>
                      <m:t>H</m:t>
                    </m:r>
                    <m:r>
                      <a:rPr lang="en-GB" sz="2000" i="0" baseline="-25000" dirty="0" smtClean="0">
                        <a:solidFill>
                          <a:srgbClr val="242424"/>
                        </a:solidFill>
                        <a:latin typeface="Cambria Math" panose="02040503050406030204" pitchFamily="18" charset="0"/>
                      </a:rPr>
                      <m:t>2</m:t>
                    </m:r>
                    <m:r>
                      <m:rPr>
                        <m:sty m:val="p"/>
                      </m:rPr>
                      <a:rPr lang="en-GB" sz="2000" i="0" dirty="0" smtClean="0">
                        <a:solidFill>
                          <a:srgbClr val="242424"/>
                        </a:solidFill>
                        <a:latin typeface="Cambria Math" panose="02040503050406030204" pitchFamily="18" charset="0"/>
                      </a:rPr>
                      <m:t>O</m:t>
                    </m:r>
                  </m:oMath>
                </a14:m>
                <a:r>
                  <a:rPr lang="en-GB" sz="2000">
                    <a:solidFill>
                      <a:srgbClr val="242424"/>
                    </a:solidFill>
                    <a:latin typeface="Century Gothic"/>
                  </a:rPr>
                  <a:t>(</a:t>
                </a:r>
                <a14:m>
                  <m:oMath xmlns:m="http://schemas.openxmlformats.org/officeDocument/2006/math">
                    <m:r>
                      <m:rPr>
                        <m:sty m:val="p"/>
                      </m:rPr>
                      <a:rPr lang="en-GB" sz="2000" i="0" dirty="0" smtClean="0">
                        <a:solidFill>
                          <a:srgbClr val="242424"/>
                        </a:solidFill>
                        <a:latin typeface="Cambria Math" panose="02040503050406030204" pitchFamily="18" charset="0"/>
                      </a:rPr>
                      <m:t>l</m:t>
                    </m:r>
                  </m:oMath>
                </a14:m>
                <a:r>
                  <a:rPr lang="en-GB" sz="2000">
                    <a:solidFill>
                      <a:srgbClr val="242424"/>
                    </a:solidFill>
                    <a:latin typeface="Century Gothic"/>
                  </a:rPr>
                  <a:t>), the state symbols show that hydrogen gas and oxygen gas react together to form liquid droplets of water</a:t>
                </a:r>
              </a:p>
            </p:txBody>
          </p:sp>
        </mc:Choice>
        <mc:Fallback xmlns="">
          <p:sp>
            <p:nvSpPr>
              <p:cNvPr id="15" name="TextBox 14">
                <a:extLst>
                  <a:ext uri="{FF2B5EF4-FFF2-40B4-BE49-F238E27FC236}">
                    <a16:creationId xmlns:a16="http://schemas.microsoft.com/office/drawing/2014/main" id="{802C398F-FBE0-5B79-7AA7-3E69A1F84905}"/>
                  </a:ext>
                </a:extLst>
              </p:cNvPr>
              <p:cNvSpPr txBox="1">
                <a:spLocks noRot="1" noChangeAspect="1" noMove="1" noResize="1" noEditPoints="1" noAdjustHandles="1" noChangeArrowheads="1" noChangeShapeType="1" noTextEdit="1"/>
              </p:cNvSpPr>
              <p:nvPr/>
            </p:nvSpPr>
            <p:spPr>
              <a:xfrm>
                <a:off x="5815767" y="1443684"/>
                <a:ext cx="4996700" cy="1664833"/>
              </a:xfrm>
              <a:prstGeom prst="rect">
                <a:avLst/>
              </a:prstGeom>
              <a:blipFill>
                <a:blip r:embed="rId5"/>
                <a:stretch>
                  <a:fillRect l="-1094" t="-1812" b="-2899"/>
                </a:stretch>
              </a:blipFill>
              <a:ln w="19050">
                <a:solidFill>
                  <a:srgbClr val="006F62"/>
                </a:solidFill>
              </a:ln>
            </p:spPr>
            <p:txBody>
              <a:bodyPr/>
              <a:lstStyle/>
              <a:p>
                <a:r>
                  <a:rPr lang="en-US">
                    <a:noFill/>
                  </a:rPr>
                  <a:t> </a:t>
                </a:r>
              </a:p>
            </p:txBody>
          </p:sp>
        </mc:Fallback>
      </mc:AlternateContent>
      <p:grpSp>
        <p:nvGrpSpPr>
          <p:cNvPr id="3" name="Group 2">
            <a:extLst>
              <a:ext uri="{FF2B5EF4-FFF2-40B4-BE49-F238E27FC236}">
                <a16:creationId xmlns:a16="http://schemas.microsoft.com/office/drawing/2014/main" id="{296E6DC4-F29D-0F29-26B7-3968F929B651}"/>
              </a:ext>
              <a:ext uri="{C183D7F6-B498-43B3-948B-1728B52AA6E4}">
                <adec:decorative xmlns:adec="http://schemas.microsoft.com/office/drawing/2017/decorative" val="1"/>
              </a:ext>
            </a:extLst>
          </p:cNvPr>
          <p:cNvGrpSpPr/>
          <p:nvPr/>
        </p:nvGrpSpPr>
        <p:grpSpPr>
          <a:xfrm>
            <a:off x="430305" y="3246117"/>
            <a:ext cx="2877669" cy="1015663"/>
            <a:chOff x="430305" y="3190088"/>
            <a:chExt cx="2877669" cy="1015663"/>
          </a:xfrm>
        </p:grpSpPr>
        <p:sp>
          <p:nvSpPr>
            <p:cNvPr id="9" name="TextBox 8">
              <a:extLst>
                <a:ext uri="{FF2B5EF4-FFF2-40B4-BE49-F238E27FC236}">
                  <a16:creationId xmlns:a16="http://schemas.microsoft.com/office/drawing/2014/main" id="{3AE103B4-7724-7CDF-5478-C692475315D9}"/>
                </a:ext>
              </a:extLst>
            </p:cNvPr>
            <p:cNvSpPr txBox="1"/>
            <p:nvPr/>
          </p:nvSpPr>
          <p:spPr>
            <a:xfrm>
              <a:off x="430305" y="3190088"/>
              <a:ext cx="2877669" cy="1015663"/>
            </a:xfrm>
            <a:prstGeom prst="rect">
              <a:avLst/>
            </a:prstGeom>
            <a:noFill/>
            <a:ln w="19050">
              <a:solidFill>
                <a:srgbClr val="006F62"/>
              </a:solidFill>
            </a:ln>
          </p:spPr>
          <p:txBody>
            <a:bodyPr wrap="square" lIns="91440" tIns="45720" rIns="91440" bIns="45720" rtlCol="0" anchor="t">
              <a:spAutoFit/>
            </a:bodyPr>
            <a:lstStyle/>
            <a:p>
              <a:r>
                <a:rPr lang="en-GB" sz="2000" b="1" dirty="0">
                  <a:solidFill>
                    <a:srgbClr val="006F62"/>
                  </a:solidFill>
                  <a:latin typeface="Century Gothic"/>
                </a:rPr>
                <a:t>Sign it</a:t>
              </a:r>
            </a:p>
            <a:p>
              <a:r>
                <a:rPr lang="en-GB" sz="2000" dirty="0">
                  <a:latin typeface="Century Gothic"/>
                </a:rPr>
                <a:t>Watch a video:</a:t>
              </a:r>
            </a:p>
            <a:p>
              <a:r>
                <a:rPr lang="en-GB" sz="2000" dirty="0">
                  <a:latin typeface="Century Gothic"/>
                  <a:ea typeface="+mn-lt"/>
                  <a:cs typeface="+mn-lt"/>
                  <a:hlinkClick r:id="rId6"/>
                </a:rPr>
                <a:t>bit.ly/4iMfO4Q</a:t>
              </a:r>
              <a:endParaRPr lang="en-GB" dirty="0"/>
            </a:p>
          </p:txBody>
        </p:sp>
        <p:pic>
          <p:nvPicPr>
            <p:cNvPr id="1030" name="Picture 6" descr="Hand outline">
              <a:extLst>
                <a:ext uri="{FF2B5EF4-FFF2-40B4-BE49-F238E27FC236}">
                  <a16:creationId xmlns:a16="http://schemas.microsoft.com/office/drawing/2014/main" id="{5F8E5A0D-AC3D-38A1-01F9-22CA53896CF6}"/>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2765049" y="3262147"/>
              <a:ext cx="542925" cy="5334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Raised hand outline">
              <a:extLst>
                <a:ext uri="{FF2B5EF4-FFF2-40B4-BE49-F238E27FC236}">
                  <a16:creationId xmlns:a16="http://schemas.microsoft.com/office/drawing/2014/main" id="{9FBA50D2-A1B3-0D49-060C-677E6C10BA3E}"/>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2315600" y="3257384"/>
              <a:ext cx="552450" cy="54292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2" name="Group 11" descr="Two labelled beakers and a small labelled tray. The tray contains salt, the left beaker contains water, with state symbol (l), and the right beaker contains salt water with state symbol (aq). A container with white crystals is labelled salt with with state symbol (s). Below is a photo of a red balloon being inflated on a green gas cylinder. The photo is labelled 'helium with state symbol (g)'">
            <a:extLst>
              <a:ext uri="{FF2B5EF4-FFF2-40B4-BE49-F238E27FC236}">
                <a16:creationId xmlns:a16="http://schemas.microsoft.com/office/drawing/2014/main" id="{DADAABFD-C29D-68E7-337C-CBDC3D7FECD2}"/>
              </a:ext>
            </a:extLst>
          </p:cNvPr>
          <p:cNvGrpSpPr/>
          <p:nvPr/>
        </p:nvGrpSpPr>
        <p:grpSpPr>
          <a:xfrm>
            <a:off x="4581525" y="3298204"/>
            <a:ext cx="2427418" cy="3300895"/>
            <a:chOff x="4012122" y="2912982"/>
            <a:chExt cx="2562904" cy="3749933"/>
          </a:xfrm>
        </p:grpSpPr>
        <p:pic>
          <p:nvPicPr>
            <p:cNvPr id="16" name="Picture 15">
              <a:extLst>
                <a:ext uri="{FF2B5EF4-FFF2-40B4-BE49-F238E27FC236}">
                  <a16:creationId xmlns:a16="http://schemas.microsoft.com/office/drawing/2014/main" id="{E9021BE7-3410-7592-C848-7C4918E60865}"/>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4485294" y="2912982"/>
              <a:ext cx="1786494" cy="2508392"/>
            </a:xfrm>
            <a:prstGeom prst="rect">
              <a:avLst/>
            </a:prstGeom>
          </p:spPr>
        </p:pic>
        <p:pic>
          <p:nvPicPr>
            <p:cNvPr id="19" name="Picture 18" descr="A balloon being inflated on a gas cylinder&#10;&#10;">
              <a:extLst>
                <a:ext uri="{FF2B5EF4-FFF2-40B4-BE49-F238E27FC236}">
                  <a16:creationId xmlns:a16="http://schemas.microsoft.com/office/drawing/2014/main" id="{E7C025CF-099B-77DB-26B7-83AEFD3621FE}"/>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4012122" y="5518246"/>
              <a:ext cx="1717004" cy="1144669"/>
            </a:xfrm>
            <a:prstGeom prst="rect">
              <a:avLst/>
            </a:prstGeom>
          </p:spPr>
        </p:pic>
        <p:sp>
          <p:nvSpPr>
            <p:cNvPr id="20" name="TextBox 18">
              <a:extLst>
                <a:ext uri="{FF2B5EF4-FFF2-40B4-BE49-F238E27FC236}">
                  <a16:creationId xmlns:a16="http://schemas.microsoft.com/office/drawing/2014/main" id="{D5B86429-0B54-5BD4-4D7F-BC31A8F7F9ED}"/>
                </a:ext>
              </a:extLst>
            </p:cNvPr>
            <p:cNvSpPr txBox="1"/>
            <p:nvPr/>
          </p:nvSpPr>
          <p:spPr>
            <a:xfrm>
              <a:off x="5596013" y="2912982"/>
              <a:ext cx="733904" cy="307777"/>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400">
                  <a:solidFill>
                    <a:schemeClr val="tx1"/>
                  </a:solidFill>
                  <a:latin typeface="Century Gothic"/>
                </a:rPr>
                <a:t>(aq) </a:t>
              </a:r>
              <a:endParaRPr lang="en-GB" sz="1400"/>
            </a:p>
          </p:txBody>
        </p:sp>
        <p:sp>
          <p:nvSpPr>
            <p:cNvPr id="21" name="TextBox 20">
              <a:extLst>
                <a:ext uri="{FF2B5EF4-FFF2-40B4-BE49-F238E27FC236}">
                  <a16:creationId xmlns:a16="http://schemas.microsoft.com/office/drawing/2014/main" id="{295B60EB-9463-9F2A-F740-EB72649B0C57}"/>
                </a:ext>
              </a:extLst>
            </p:cNvPr>
            <p:cNvSpPr txBox="1"/>
            <p:nvPr/>
          </p:nvSpPr>
          <p:spPr>
            <a:xfrm>
              <a:off x="4785694" y="2912982"/>
              <a:ext cx="443318" cy="307777"/>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400">
                  <a:solidFill>
                    <a:schemeClr val="tx1"/>
                  </a:solidFill>
                  <a:latin typeface="Century Gothic"/>
                </a:rPr>
                <a:t>(</a:t>
              </a:r>
              <a:r>
                <a:rPr lang="en-US" sz="1400">
                  <a:latin typeface="Century Gothic"/>
                </a:rPr>
                <a:t>l</a:t>
              </a:r>
              <a:r>
                <a:rPr lang="en-US" sz="1400">
                  <a:solidFill>
                    <a:schemeClr val="tx1"/>
                  </a:solidFill>
                  <a:latin typeface="Century Gothic"/>
                </a:rPr>
                <a:t>) </a:t>
              </a:r>
              <a:endParaRPr lang="en-GB" sz="1400"/>
            </a:p>
          </p:txBody>
        </p:sp>
        <p:sp>
          <p:nvSpPr>
            <p:cNvPr id="22" name="TextBox 21">
              <a:extLst>
                <a:ext uri="{FF2B5EF4-FFF2-40B4-BE49-F238E27FC236}">
                  <a16:creationId xmlns:a16="http://schemas.microsoft.com/office/drawing/2014/main" id="{CCDC0438-1C47-A024-8461-5BEE2F46EC40}"/>
                </a:ext>
              </a:extLst>
            </p:cNvPr>
            <p:cNvSpPr txBox="1"/>
            <p:nvPr/>
          </p:nvSpPr>
          <p:spPr>
            <a:xfrm>
              <a:off x="5587462" y="5127103"/>
              <a:ext cx="443318" cy="307777"/>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400">
                  <a:solidFill>
                    <a:schemeClr val="tx1"/>
                  </a:solidFill>
                  <a:latin typeface="Century Gothic"/>
                </a:rPr>
                <a:t>(s) </a:t>
              </a:r>
              <a:endParaRPr lang="en-GB" sz="1400"/>
            </a:p>
          </p:txBody>
        </p:sp>
        <p:sp>
          <p:nvSpPr>
            <p:cNvPr id="23" name="TextBox 22">
              <a:extLst>
                <a:ext uri="{FF2B5EF4-FFF2-40B4-BE49-F238E27FC236}">
                  <a16:creationId xmlns:a16="http://schemas.microsoft.com/office/drawing/2014/main" id="{B3087923-0F87-EC82-79EE-EFFC040DF519}"/>
                </a:ext>
              </a:extLst>
            </p:cNvPr>
            <p:cNvSpPr txBox="1"/>
            <p:nvPr/>
          </p:nvSpPr>
          <p:spPr>
            <a:xfrm>
              <a:off x="5778919" y="5851327"/>
              <a:ext cx="796107" cy="523220"/>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400">
                  <a:latin typeface="Century Gothic"/>
                </a:rPr>
                <a:t>h</a:t>
              </a:r>
              <a:r>
                <a:rPr lang="en-US" sz="1400">
                  <a:solidFill>
                    <a:schemeClr val="tx1"/>
                  </a:solidFill>
                  <a:latin typeface="Century Gothic"/>
                </a:rPr>
                <a:t>elium (g)</a:t>
              </a:r>
              <a:endParaRPr lang="en-GB" sz="1400"/>
            </a:p>
          </p:txBody>
        </p:sp>
        <p:cxnSp>
          <p:nvCxnSpPr>
            <p:cNvPr id="24" name="Straight Connector 23">
              <a:extLst>
                <a:ext uri="{FF2B5EF4-FFF2-40B4-BE49-F238E27FC236}">
                  <a16:creationId xmlns:a16="http://schemas.microsoft.com/office/drawing/2014/main" id="{820BCA4D-2FD5-D740-4364-391FE83A401C}"/>
                </a:ext>
              </a:extLst>
            </p:cNvPr>
            <p:cNvCxnSpPr>
              <a:cxnSpLocks/>
            </p:cNvCxnSpPr>
            <p:nvPr/>
          </p:nvCxnSpPr>
          <p:spPr>
            <a:xfrm flipV="1">
              <a:off x="5004506" y="6112937"/>
              <a:ext cx="789865" cy="6760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033486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F6759E0F-6355-DF86-8805-02FB911BD27C}"/>
              </a:ext>
            </a:extLst>
          </p:cNvPr>
          <p:cNvSpPr txBox="1">
            <a:spLocks/>
          </p:cNvSpPr>
          <p:nvPr/>
        </p:nvSpPr>
        <p:spPr>
          <a:xfrm>
            <a:off x="319009" y="553481"/>
            <a:ext cx="3845861" cy="707886"/>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4000" b="1" spc="-1">
                <a:solidFill>
                  <a:srgbClr val="006F62"/>
                </a:solidFill>
                <a:latin typeface="Century Gothic"/>
                <a:ea typeface="+mn-ea"/>
                <a:cs typeface="+mn-cs"/>
              </a:rPr>
              <a:t>Word equation</a:t>
            </a:r>
            <a:endParaRPr lang="en-GB" sz="4000">
              <a:latin typeface="+mn-lt"/>
              <a:ea typeface="+mn-ea"/>
              <a:cs typeface="+mn-cs"/>
            </a:endParaRPr>
          </a:p>
        </p:txBody>
      </p:sp>
      <p:sp>
        <p:nvSpPr>
          <p:cNvPr id="5" name="Title 1">
            <a:extLst>
              <a:ext uri="{FF2B5EF4-FFF2-40B4-BE49-F238E27FC236}">
                <a16:creationId xmlns:a16="http://schemas.microsoft.com/office/drawing/2014/main" id="{5CAF4419-B258-7652-88B2-C5F743DF8C77}"/>
              </a:ext>
            </a:extLst>
          </p:cNvPr>
          <p:cNvSpPr/>
          <p:nvPr/>
        </p:nvSpPr>
        <p:spPr>
          <a:xfrm>
            <a:off x="4496476" y="456347"/>
            <a:ext cx="6676350" cy="1253774"/>
          </a:xfrm>
          <a:prstGeom prst="rect">
            <a:avLst/>
          </a:prstGeom>
          <a:solidFill>
            <a:srgbClr val="F2F8EE"/>
          </a:solidFill>
          <a:ln w="38100">
            <a:noFill/>
          </a:ln>
        </p:spPr>
        <p:style>
          <a:lnRef idx="0">
            <a:scrgbClr r="0" g="0" b="0"/>
          </a:lnRef>
          <a:fillRef idx="0">
            <a:scrgbClr r="0" g="0" b="0"/>
          </a:fillRef>
          <a:effectRef idx="0">
            <a:scrgbClr r="0" g="0" b="0"/>
          </a:effectRef>
          <a:fontRef idx="minor"/>
        </p:style>
        <p:txBody>
          <a:bodyPr lIns="90000" tIns="90000" rIns="90000" bIns="9000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dirty="0">
                <a:effectLst/>
                <a:latin typeface="Century Gothic" panose="020B0502020202020204" pitchFamily="34" charset="0"/>
                <a:ea typeface="Calibri" panose="020F0502020204030204" pitchFamily="34" charset="0"/>
                <a:cs typeface="Arial" panose="020B0604020202020204" pitchFamily="34" charset="0"/>
              </a:rPr>
              <a:t>for a chemical reaction, this shows the names of the reactants and products separated by an arrow</a:t>
            </a:r>
            <a:endParaRPr kumimoji="0" lang="en-GB" sz="2400" b="0" i="0" strike="noStrike" kern="1200" cap="none" spc="-1" normalizeH="0" baseline="0" noProof="0" dirty="0">
              <a:ln>
                <a:noFill/>
              </a:ln>
              <a:effectLst/>
              <a:uLnTx/>
              <a:uFillTx/>
              <a:latin typeface="Century Gothic" panose="020B0502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1" normalizeH="0" baseline="0" noProof="0" dirty="0">
              <a:ln>
                <a:noFill/>
              </a:ln>
              <a:solidFill>
                <a:prstClr val="black"/>
              </a:solidFill>
              <a:effectLst/>
              <a:uLnTx/>
              <a:uFillTx/>
              <a:latin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endParaRPr kumimoji="0" lang="en-GB" sz="2000" b="0" i="0" u="none" strike="noStrike" kern="1200" cap="none" spc="-1" normalizeH="0" baseline="0" noProof="0" dirty="0">
              <a:ln>
                <a:noFill/>
              </a:ln>
              <a:solidFill>
                <a:prstClr val="black"/>
              </a:solidFill>
              <a:effectLst/>
              <a:uLnTx/>
              <a:uFillTx/>
              <a:latin typeface="Arial"/>
            </a:endParaRPr>
          </a:p>
        </p:txBody>
      </p:sp>
      <p:sp>
        <p:nvSpPr>
          <p:cNvPr id="6" name="Content Placeholder 2">
            <a:extLst>
              <a:ext uri="{FF2B5EF4-FFF2-40B4-BE49-F238E27FC236}">
                <a16:creationId xmlns:a16="http://schemas.microsoft.com/office/drawing/2014/main" id="{06EF6601-9587-DCC6-DAEB-4F070E22AFE9}"/>
              </a:ext>
            </a:extLst>
          </p:cNvPr>
          <p:cNvSpPr/>
          <p:nvPr/>
        </p:nvSpPr>
        <p:spPr>
          <a:xfrm>
            <a:off x="350268" y="1908463"/>
            <a:ext cx="3783342" cy="1682450"/>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lIns="90000" tIns="90000" rIns="90000" bIns="90000">
            <a:noAutofit/>
          </a:bodyPr>
          <a:lstStyle/>
          <a:p>
            <a:pPr marL="0" marR="0" lvl="0" indent="0" algn="l" defTabSz="914400" rtl="0" eaLnBrk="1" fontAlgn="auto" latinLnBrk="0" hangingPunct="1">
              <a:lnSpc>
                <a:spcPct val="100000"/>
              </a:lnSpc>
              <a:spcBef>
                <a:spcPts val="0"/>
              </a:spcBef>
              <a:spcAft>
                <a:spcPts val="0"/>
              </a:spcAft>
              <a:buClrTx/>
              <a:buSzTx/>
              <a:buFontTx/>
              <a:buNone/>
              <a:tabLst>
                <a:tab pos="0" algn="l"/>
              </a:tabLst>
              <a:defRPr/>
            </a:pPr>
            <a:r>
              <a:rPr kumimoji="0" lang="en-US" sz="2000" b="1" i="0" u="none" strike="noStrike" kern="1200" cap="none" spc="-1" normalizeH="0" baseline="0" noProof="0" dirty="0">
                <a:ln>
                  <a:noFill/>
                </a:ln>
                <a:solidFill>
                  <a:srgbClr val="006F62"/>
                </a:solidFill>
                <a:effectLst/>
                <a:uLnTx/>
                <a:uFillTx/>
                <a:latin typeface="Century Gothic"/>
              </a:rPr>
              <a:t>In other words …</a:t>
            </a:r>
            <a:endParaRPr kumimoji="0" lang="en-GB" sz="2000" b="0" i="0" u="none" strike="noStrike" kern="1200" cap="none" spc="-1" normalizeH="0" baseline="0" noProof="0" dirty="0">
              <a:ln>
                <a:noFill/>
              </a:ln>
              <a:solidFill>
                <a:prstClr val="black"/>
              </a:solidFill>
              <a:effectLst/>
              <a:uLnTx/>
              <a:uFillTx/>
              <a:latin typeface="Arial"/>
            </a:endParaRPr>
          </a:p>
          <a:p>
            <a:r>
              <a:rPr lang="en-GB" sz="2000" dirty="0">
                <a:solidFill>
                  <a:srgbClr val="242424"/>
                </a:solidFill>
                <a:latin typeface="Century Gothic"/>
              </a:rPr>
              <a:t>a way to show a reaction using the names of chemicals and not their symbols</a:t>
            </a:r>
          </a:p>
        </p:txBody>
      </p:sp>
      <p:sp>
        <p:nvSpPr>
          <p:cNvPr id="7" name="Content Placeholder 2">
            <a:extLst>
              <a:ext uri="{FF2B5EF4-FFF2-40B4-BE49-F238E27FC236}">
                <a16:creationId xmlns:a16="http://schemas.microsoft.com/office/drawing/2014/main" id="{CD133587-AD97-7C22-340A-484CB9AC4F8F}"/>
              </a:ext>
            </a:extLst>
          </p:cNvPr>
          <p:cNvSpPr/>
          <p:nvPr/>
        </p:nvSpPr>
        <p:spPr>
          <a:xfrm>
            <a:off x="370219" y="3970740"/>
            <a:ext cx="3033436" cy="1253774"/>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lIns="90000" tIns="90000" rIns="90000" bIns="90000" anchor="t">
            <a:noAutofit/>
          </a:bodyPr>
          <a:lstStyle/>
          <a:p>
            <a:pPr marL="0" marR="0" lvl="0" indent="0" algn="l" defTabSz="914400" rtl="0" eaLnBrk="1" fontAlgn="auto" latinLnBrk="0" hangingPunct="1">
              <a:lnSpc>
                <a:spcPct val="100000"/>
              </a:lnSpc>
              <a:spcBef>
                <a:spcPts val="0"/>
              </a:spcBef>
              <a:spcAft>
                <a:spcPts val="0"/>
              </a:spcAft>
              <a:buClrTx/>
              <a:buSzTx/>
              <a:buFontTx/>
              <a:buNone/>
              <a:tabLst>
                <a:tab pos="0" algn="l"/>
              </a:tabLst>
              <a:defRPr/>
            </a:pPr>
            <a:r>
              <a:rPr kumimoji="0" lang="en-US" sz="2000" b="1" i="0" u="none" strike="noStrike" kern="1200" cap="none" spc="-1" normalizeH="0" baseline="0" noProof="0" dirty="0">
                <a:ln>
                  <a:noFill/>
                </a:ln>
                <a:solidFill>
                  <a:srgbClr val="006F62"/>
                </a:solidFill>
                <a:effectLst/>
                <a:uLnTx/>
                <a:uFillTx/>
                <a:latin typeface="Century Gothic"/>
              </a:rPr>
              <a:t>Sign it</a:t>
            </a:r>
            <a:endParaRPr kumimoji="0" lang="en-GB" sz="2000" b="0" i="0" u="none" strike="noStrike" kern="1200" cap="none" spc="-1" normalizeH="0" baseline="0" noProof="0" dirty="0">
              <a:ln>
                <a:noFill/>
              </a:ln>
              <a:solidFill>
                <a:prstClr val="black"/>
              </a:solidFill>
              <a:effectLst/>
              <a:uLnTx/>
              <a:uFillTx/>
              <a:latin typeface="Arial"/>
            </a:endParaRPr>
          </a:p>
          <a:p>
            <a:pPr lvl="0">
              <a:tabLst>
                <a:tab pos="0" algn="l"/>
              </a:tabLst>
              <a:defRPr/>
            </a:pPr>
            <a:r>
              <a:rPr kumimoji="0" lang="en-US" sz="2000" b="0" i="0" u="none" strike="noStrike" kern="1200" cap="none" spc="-1" normalizeH="0" baseline="0" noProof="0" dirty="0">
                <a:ln>
                  <a:noFill/>
                </a:ln>
                <a:solidFill>
                  <a:prstClr val="black"/>
                </a:solidFill>
                <a:effectLst/>
                <a:uLnTx/>
                <a:uFillTx/>
                <a:latin typeface="Century Gothic"/>
              </a:rPr>
              <a:t>Watch a video:</a:t>
            </a:r>
            <a:br>
              <a:rPr kumimoji="0" lang="en-US" sz="2000" b="0" i="0" u="sng" strike="noStrike" kern="1200" cap="none" spc="-1" normalizeH="0" baseline="0" noProof="0" dirty="0">
                <a:ln>
                  <a:noFill/>
                </a:ln>
                <a:solidFill>
                  <a:prstClr val="black"/>
                </a:solidFill>
                <a:effectLst/>
                <a:uLnTx/>
                <a:uFillTx/>
                <a:latin typeface="Century Gothic"/>
                <a:hlinkClick r:id="rId3" invalidUrl="http:///"/>
              </a:rPr>
            </a:br>
            <a:r>
              <a:rPr lang="en-US" sz="2000" u="sng" spc="-1" dirty="0">
                <a:solidFill>
                  <a:prstClr val="black"/>
                </a:solidFill>
                <a:latin typeface="Century Gothic"/>
                <a:hlinkClick r:id="rId4"/>
              </a:rPr>
              <a:t>bit.ly/4ak5u31</a:t>
            </a:r>
            <a:r>
              <a:rPr lang="en-US" sz="2000" u="sng" spc="-1" dirty="0">
                <a:solidFill>
                  <a:prstClr val="black"/>
                </a:solidFill>
                <a:latin typeface="Century Gothic"/>
              </a:rPr>
              <a:t> </a:t>
            </a:r>
            <a:endParaRPr kumimoji="0" lang="en-GB" sz="2000" b="0" i="0" u="none" strike="noStrike" kern="1200" cap="none" spc="-1" normalizeH="0" baseline="0" noProof="0" dirty="0">
              <a:ln>
                <a:noFill/>
              </a:ln>
              <a:solidFill>
                <a:prstClr val="black"/>
              </a:solidFill>
              <a:effectLst/>
              <a:uLnTx/>
              <a:uFillTx/>
              <a:latin typeface="Arial"/>
            </a:endParaRPr>
          </a:p>
        </p:txBody>
      </p:sp>
      <p:sp>
        <p:nvSpPr>
          <p:cNvPr id="8" name="TextBox 13">
            <a:extLst>
              <a:ext uri="{FF2B5EF4-FFF2-40B4-BE49-F238E27FC236}">
                <a16:creationId xmlns:a16="http://schemas.microsoft.com/office/drawing/2014/main" id="{A841E056-01D5-DB08-74BD-0AAF572B4CAB}"/>
              </a:ext>
            </a:extLst>
          </p:cNvPr>
          <p:cNvSpPr/>
          <p:nvPr/>
        </p:nvSpPr>
        <p:spPr>
          <a:xfrm>
            <a:off x="370219" y="5604342"/>
            <a:ext cx="3033436" cy="797311"/>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wrap="square" lIns="91440" tIns="90000" rIns="91440" bIns="9000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1" normalizeH="0" baseline="0" noProof="0" dirty="0">
                <a:ln>
                  <a:noFill/>
                </a:ln>
                <a:solidFill>
                  <a:srgbClr val="006F62"/>
                </a:solidFill>
                <a:effectLst/>
                <a:uLnTx/>
                <a:uFillTx/>
                <a:latin typeface="Century Gothic "/>
              </a:rPr>
              <a:t>Say it</a:t>
            </a:r>
            <a:endParaRPr kumimoji="0" lang="en-GB" sz="2000" b="0" i="0" u="none" strike="noStrike" kern="1200" cap="none" spc="-1" normalizeH="0" baseline="0" noProof="0" dirty="0">
              <a:ln>
                <a:noFill/>
              </a:ln>
              <a:solidFill>
                <a:prstClr val="black"/>
              </a:solidFill>
              <a:effectLst/>
              <a:uLnTx/>
              <a:uFillTx/>
              <a:latin typeface="Arial"/>
            </a:endParaRPr>
          </a:p>
          <a:p>
            <a:pPr>
              <a:defRPr/>
            </a:pPr>
            <a:r>
              <a:rPr lang="en-GB" sz="2000" spc="-1" dirty="0">
                <a:solidFill>
                  <a:srgbClr val="000000"/>
                </a:solidFill>
                <a:latin typeface="Century Gothic" panose="020B0502020202020204" pitchFamily="34" charset="0"/>
              </a:rPr>
              <a:t>Wir-d </a:t>
            </a:r>
            <a:r>
              <a:rPr lang="en-GB" sz="2000" dirty="0" err="1">
                <a:solidFill>
                  <a:srgbClr val="000000"/>
                </a:solidFill>
                <a:latin typeface="Century Gothic" panose="020B0502020202020204" pitchFamily="34" charset="0"/>
              </a:rPr>
              <a:t>i-cway-si-en</a:t>
            </a:r>
            <a:endParaRPr lang="en-GB" sz="2000" spc="-1" dirty="0">
              <a:solidFill>
                <a:srgbClr val="000000"/>
              </a:solidFill>
              <a:latin typeface="Century Gothic "/>
            </a:endParaRPr>
          </a:p>
        </p:txBody>
      </p:sp>
      <p:sp>
        <p:nvSpPr>
          <p:cNvPr id="9" name="Content Placeholder 2">
            <a:extLst>
              <a:ext uri="{FF2B5EF4-FFF2-40B4-BE49-F238E27FC236}">
                <a16:creationId xmlns:a16="http://schemas.microsoft.com/office/drawing/2014/main" id="{E1E1BDA5-B89B-69CA-71C0-1597EC545C7B}"/>
              </a:ext>
            </a:extLst>
          </p:cNvPr>
          <p:cNvSpPr/>
          <p:nvPr/>
        </p:nvSpPr>
        <p:spPr>
          <a:xfrm>
            <a:off x="4638120" y="1908463"/>
            <a:ext cx="6014820" cy="3319443"/>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lIns="90000" tIns="90000" rIns="90000" bIns="90000">
            <a:noAutofit/>
          </a:bodyPr>
          <a:lstStyle/>
          <a:p>
            <a:pPr marL="0" marR="0" lvl="0" indent="0" algn="l" defTabSz="914400" rtl="0" eaLnBrk="1" fontAlgn="auto" latinLnBrk="0" hangingPunct="1">
              <a:lnSpc>
                <a:spcPct val="100000"/>
              </a:lnSpc>
              <a:spcBef>
                <a:spcPts val="0"/>
              </a:spcBef>
              <a:spcAft>
                <a:spcPts val="0"/>
              </a:spcAft>
              <a:buClrTx/>
              <a:buSzTx/>
              <a:buFontTx/>
              <a:buNone/>
              <a:tabLst>
                <a:tab pos="0" algn="l"/>
              </a:tabLst>
              <a:defRPr/>
            </a:pPr>
            <a:r>
              <a:rPr kumimoji="0" lang="en-US" sz="2000" b="1" i="0" u="none" strike="noStrike" kern="1200" cap="none" spc="-1" normalizeH="0" baseline="0" noProof="0" dirty="0">
                <a:ln>
                  <a:noFill/>
                </a:ln>
                <a:solidFill>
                  <a:srgbClr val="006F62"/>
                </a:solidFill>
                <a:effectLst/>
                <a:uLnTx/>
                <a:uFillTx/>
                <a:latin typeface="Century Gothic"/>
              </a:rPr>
              <a:t>Example</a:t>
            </a:r>
            <a:endParaRPr kumimoji="0" lang="en-GB" sz="2000" b="0" i="0" u="none" strike="noStrike" kern="1200" cap="none" spc="-1" normalizeH="0" baseline="0" noProof="0" dirty="0">
              <a:ln>
                <a:noFill/>
              </a:ln>
              <a:solidFill>
                <a:prstClr val="black"/>
              </a:solidFill>
              <a:effectLst/>
              <a:uLnTx/>
              <a:uFillTx/>
              <a:latin typeface="Arial"/>
            </a:endParaRPr>
          </a:p>
          <a:p>
            <a:r>
              <a:rPr lang="en-GB" sz="2000" dirty="0">
                <a:solidFill>
                  <a:srgbClr val="242424"/>
                </a:solidFill>
                <a:latin typeface="Century Gothic"/>
              </a:rPr>
              <a:t>The word equation for </a:t>
            </a:r>
          </a:p>
          <a:p>
            <a:r>
              <a:rPr lang="en-GB" sz="2000" dirty="0">
                <a:solidFill>
                  <a:srgbClr val="242424"/>
                </a:solidFill>
                <a:latin typeface="Century Gothic"/>
              </a:rPr>
              <a:t>our reaction was </a:t>
            </a:r>
          </a:p>
          <a:p>
            <a:r>
              <a:rPr lang="en-GB" sz="2000" dirty="0">
                <a:effectLst/>
                <a:latin typeface="Century Gothic" panose="020B0502020202020204" pitchFamily="34" charset="0"/>
                <a:ea typeface="Calibri" panose="020F0502020204030204" pitchFamily="34" charset="0"/>
                <a:cs typeface="Times New Roman" panose="02020603050405020304" pitchFamily="18" charset="0"/>
              </a:rPr>
              <a:t>iron + </a:t>
            </a:r>
            <a:r>
              <a:rPr lang="en-GB" sz="2000" dirty="0" err="1">
                <a:effectLst/>
                <a:latin typeface="Century Gothic" panose="020B0502020202020204" pitchFamily="34" charset="0"/>
                <a:ea typeface="Calibri" panose="020F0502020204030204" pitchFamily="34" charset="0"/>
                <a:cs typeface="Times New Roman" panose="02020603050405020304" pitchFamily="18" charset="0"/>
              </a:rPr>
              <a:t>sulfur</a:t>
            </a:r>
            <a:r>
              <a:rPr lang="en-GB" sz="2000" dirty="0">
                <a:effectLst/>
                <a:latin typeface="Century Gothic" panose="020B0502020202020204" pitchFamily="34" charset="0"/>
                <a:ea typeface="Calibri" panose="020F0502020204030204" pitchFamily="34" charset="0"/>
                <a:cs typeface="Times New Roman" panose="02020603050405020304" pitchFamily="18" charset="0"/>
              </a:rPr>
              <a:t> </a:t>
            </a:r>
            <a:r>
              <a:rPr lang="en-GB" sz="2000" dirty="0">
                <a:effectLst/>
                <a:latin typeface="Century Gothic" panose="020B0502020202020204" pitchFamily="34" charset="0"/>
                <a:ea typeface="Calibri" panose="020F0502020204030204" pitchFamily="34" charset="0"/>
                <a:cs typeface="Arial" panose="020B0604020202020204" pitchFamily="34" charset="0"/>
                <a:sym typeface="Wingdings" pitchFamily="2" charset="2"/>
              </a:rPr>
              <a:t></a:t>
            </a:r>
            <a:r>
              <a:rPr lang="en-GB" sz="2000" dirty="0">
                <a:effectLst/>
                <a:latin typeface="Century Gothic" panose="020B0502020202020204" pitchFamily="34" charset="0"/>
                <a:ea typeface="Calibri" panose="020F0502020204030204" pitchFamily="34" charset="0"/>
                <a:cs typeface="Times New Roman" panose="02020603050405020304" pitchFamily="18" charset="0"/>
              </a:rPr>
              <a:t> iron </a:t>
            </a:r>
            <a:r>
              <a:rPr lang="en-GB" sz="2000" dirty="0" err="1">
                <a:effectLst/>
                <a:latin typeface="Century Gothic" panose="020B0502020202020204" pitchFamily="34" charset="0"/>
                <a:ea typeface="Calibri" panose="020F0502020204030204" pitchFamily="34" charset="0"/>
                <a:cs typeface="Times New Roman" panose="02020603050405020304" pitchFamily="18" charset="0"/>
              </a:rPr>
              <a:t>sulfide</a:t>
            </a:r>
            <a:endParaRPr lang="en-GB" sz="2000" dirty="0">
              <a:solidFill>
                <a:srgbClr val="242424"/>
              </a:solidFill>
              <a:latin typeface="Century Gothic"/>
            </a:endParaRPr>
          </a:p>
        </p:txBody>
      </p:sp>
      <p:sp>
        <p:nvSpPr>
          <p:cNvPr id="10" name="TextBox 12">
            <a:extLst>
              <a:ext uri="{FF2B5EF4-FFF2-40B4-BE49-F238E27FC236}">
                <a16:creationId xmlns:a16="http://schemas.microsoft.com/office/drawing/2014/main" id="{10F14D71-28A0-90D0-8DD6-8C86392CEE46}"/>
              </a:ext>
            </a:extLst>
          </p:cNvPr>
          <p:cNvSpPr/>
          <p:nvPr/>
        </p:nvSpPr>
        <p:spPr>
          <a:xfrm>
            <a:off x="5490216" y="5387444"/>
            <a:ext cx="5162724" cy="1014209"/>
          </a:xfrm>
          <a:prstGeom prst="rect">
            <a:avLst/>
          </a:prstGeom>
          <a:noFill/>
          <a:ln w="19050">
            <a:solidFill>
              <a:srgbClr val="3A716B"/>
            </a:solidFill>
          </a:ln>
        </p:spPr>
        <p:style>
          <a:lnRef idx="0">
            <a:scrgbClr r="0" g="0" b="0"/>
          </a:lnRef>
          <a:fillRef idx="0">
            <a:scrgbClr r="0" g="0" b="0"/>
          </a:fillRef>
          <a:effectRef idx="0">
            <a:scrgbClr r="0" g="0" b="0"/>
          </a:effectRef>
          <a:fontRef idx="minor"/>
        </p:style>
        <p:txBody>
          <a:bodyPr wrap="square" lIns="90000" tIns="45000" rIns="90000" bIns="4500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1" normalizeH="0" baseline="0" noProof="0" dirty="0">
                <a:ln>
                  <a:noFill/>
                </a:ln>
                <a:solidFill>
                  <a:srgbClr val="006F62"/>
                </a:solidFill>
                <a:effectLst/>
                <a:uLnTx/>
                <a:uFillTx/>
                <a:latin typeface="Century Gothic "/>
              </a:rPr>
              <a:t>Don’t confuse with …</a:t>
            </a:r>
            <a:endParaRPr kumimoji="0" lang="en-GB" sz="2000" b="0" i="0" u="none" strike="noStrike" kern="1200" cap="none" spc="-1" normalizeH="0" baseline="0" noProof="0" dirty="0">
              <a:ln>
                <a:noFill/>
              </a:ln>
              <a:solidFill>
                <a:prstClr val="black"/>
              </a:solidFill>
              <a:effectLst/>
              <a:uLnTx/>
              <a:uFillTx/>
              <a:latin typeface="Arial"/>
            </a:endParaRPr>
          </a:p>
          <a:p>
            <a:r>
              <a:rPr lang="en-GB" sz="2000" dirty="0">
                <a:solidFill>
                  <a:srgbClr val="242424"/>
                </a:solidFill>
                <a:latin typeface="Century Gothic"/>
              </a:rPr>
              <a:t>symbol equation which just uses the chemical symbols and not their names</a:t>
            </a:r>
          </a:p>
        </p:txBody>
      </p:sp>
      <p:sp>
        <p:nvSpPr>
          <p:cNvPr id="11" name="Title 1">
            <a:extLst>
              <a:ext uri="{FF2B5EF4-FFF2-40B4-BE49-F238E27FC236}">
                <a16:creationId xmlns:a16="http://schemas.microsoft.com/office/drawing/2014/main" id="{41D6A704-2639-27C7-B867-DC3FD29AED92}"/>
              </a:ext>
              <a:ext uri="{C183D7F6-B498-43B3-948B-1728B52AA6E4}">
                <adec:decorative xmlns:adec="http://schemas.microsoft.com/office/drawing/2017/decorative" val="1"/>
              </a:ext>
            </a:extLst>
          </p:cNvPr>
          <p:cNvSpPr/>
          <p:nvPr/>
        </p:nvSpPr>
        <p:spPr>
          <a:xfrm rot="5400000">
            <a:off x="9717480" y="2205000"/>
            <a:ext cx="4139640" cy="809640"/>
          </a:xfrm>
          <a:prstGeom prst="rect">
            <a:avLst/>
          </a:prstGeom>
          <a:noFill/>
          <a:ln w="0">
            <a:noFill/>
          </a:ln>
        </p:spPr>
        <p:style>
          <a:lnRef idx="0">
            <a:scrgbClr r="0" g="0" b="0"/>
          </a:lnRef>
          <a:fillRef idx="0">
            <a:scrgbClr r="0" g="0" b="0"/>
          </a:fillRef>
          <a:effectRef idx="0">
            <a:scrgbClr r="0" g="0" b="0"/>
          </a:effectRef>
          <a:fontRef idx="minor"/>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ndParaRPr>
          </a:p>
        </p:txBody>
      </p:sp>
      <p:pic>
        <p:nvPicPr>
          <p:cNvPr id="12" name="Graphic 16">
            <a:extLst>
              <a:ext uri="{FF2B5EF4-FFF2-40B4-BE49-F238E27FC236}">
                <a16:creationId xmlns:a16="http://schemas.microsoft.com/office/drawing/2014/main" id="{5EAE33C5-4FA3-9B3D-B98C-56E7B44E5B8E}"/>
              </a:ext>
              <a:ext uri="{C183D7F6-B498-43B3-948B-1728B52AA6E4}">
                <adec:decorative xmlns:adec="http://schemas.microsoft.com/office/drawing/2017/decorative" val="1"/>
              </a:ext>
            </a:extLst>
          </p:cNvPr>
          <p:cNvPicPr/>
          <p:nvPr/>
        </p:nvPicPr>
        <p:blipFill>
          <a:blip r:embed="rId5" cstate="screen">
            <a:extLst>
              <a:ext uri="{28A0092B-C50C-407E-A947-70E740481C1C}">
                <a14:useLocalDpi xmlns:a14="http://schemas.microsoft.com/office/drawing/2010/main"/>
              </a:ext>
            </a:extLst>
          </a:blip>
          <a:stretch/>
        </p:blipFill>
        <p:spPr>
          <a:xfrm>
            <a:off x="2483418" y="3999315"/>
            <a:ext cx="543960" cy="543960"/>
          </a:xfrm>
          <a:prstGeom prst="rect">
            <a:avLst/>
          </a:prstGeom>
          <a:ln w="0">
            <a:noFill/>
          </a:ln>
        </p:spPr>
      </p:pic>
      <p:pic>
        <p:nvPicPr>
          <p:cNvPr id="13" name="Graphic 17">
            <a:extLst>
              <a:ext uri="{FF2B5EF4-FFF2-40B4-BE49-F238E27FC236}">
                <a16:creationId xmlns:a16="http://schemas.microsoft.com/office/drawing/2014/main" id="{CFAD5AB0-40F6-CB6D-9E2E-386CBA0AC845}"/>
              </a:ext>
              <a:ext uri="{C183D7F6-B498-43B3-948B-1728B52AA6E4}">
                <adec:decorative xmlns:adec="http://schemas.microsoft.com/office/drawing/2017/decorative" val="1"/>
              </a:ext>
            </a:extLst>
          </p:cNvPr>
          <p:cNvPicPr/>
          <p:nvPr/>
        </p:nvPicPr>
        <p:blipFill>
          <a:blip r:embed="rId6" cstate="screen">
            <a:extLst>
              <a:ext uri="{28A0092B-C50C-407E-A947-70E740481C1C}">
                <a14:useLocalDpi xmlns:a14="http://schemas.microsoft.com/office/drawing/2010/main"/>
              </a:ext>
            </a:extLst>
          </a:blip>
          <a:stretch/>
        </p:blipFill>
        <p:spPr>
          <a:xfrm>
            <a:off x="2865095" y="3999315"/>
            <a:ext cx="538560" cy="538560"/>
          </a:xfrm>
          <a:prstGeom prst="rect">
            <a:avLst/>
          </a:prstGeom>
          <a:ln w="0">
            <a:noFill/>
          </a:ln>
        </p:spPr>
      </p:pic>
      <p:pic>
        <p:nvPicPr>
          <p:cNvPr id="2" name="Picture 2" descr="Composite image showing iron filings and sulfur powder and then a test tube heated over a blue Bunsen burner flame, held by a metal clamp, showing a substance undergoing a chemical reaction which is iron sulfide">
            <a:extLst>
              <a:ext uri="{FF2B5EF4-FFF2-40B4-BE49-F238E27FC236}">
                <a16:creationId xmlns:a16="http://schemas.microsoft.com/office/drawing/2014/main" id="{37DCC404-CF10-EEAB-FC4A-458F9CB21F36}"/>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8439150" y="2077994"/>
            <a:ext cx="2076070" cy="29803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82771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0E5B3D-0063-4994-85A7-0952F12F141E}"/>
              </a:ext>
            </a:extLst>
          </p:cNvPr>
          <p:cNvSpPr>
            <a:spLocks noGrp="1"/>
          </p:cNvSpPr>
          <p:nvPr>
            <p:ph type="title"/>
          </p:nvPr>
        </p:nvSpPr>
        <p:spPr/>
        <p:txBody>
          <a:bodyPr/>
          <a:lstStyle/>
          <a:p>
            <a:r>
              <a:rPr lang="en-GB" dirty="0"/>
              <a:t>Acknowledgements</a:t>
            </a:r>
          </a:p>
        </p:txBody>
      </p:sp>
      <p:sp>
        <p:nvSpPr>
          <p:cNvPr id="3" name="Content Placeholder 2">
            <a:extLst>
              <a:ext uri="{FF2B5EF4-FFF2-40B4-BE49-F238E27FC236}">
                <a16:creationId xmlns:a16="http://schemas.microsoft.com/office/drawing/2014/main" id="{6F6FCD5A-28A3-DC46-593D-F78FE85E6133}"/>
              </a:ext>
            </a:extLst>
          </p:cNvPr>
          <p:cNvSpPr>
            <a:spLocks noGrp="1"/>
          </p:cNvSpPr>
          <p:nvPr>
            <p:ph idx="1"/>
          </p:nvPr>
        </p:nvSpPr>
        <p:spPr/>
        <p:txBody>
          <a:bodyPr/>
          <a:lstStyle/>
          <a:p>
            <a:r>
              <a:rPr lang="en-GB" dirty="0"/>
              <a:t>Image on slides 3 and 11 © Martyn F. Chillmaid/ Science Photo Library</a:t>
            </a:r>
          </a:p>
          <a:p>
            <a:r>
              <a:rPr lang="en-GB" dirty="0"/>
              <a:t>All other images © Royal Society of Chemistry</a:t>
            </a:r>
            <a:endParaRPr lang="en-GB" dirty="0">
              <a:latin typeface="Century Gothic"/>
            </a:endParaRPr>
          </a:p>
          <a:p>
            <a:endParaRPr lang="en-GB" dirty="0">
              <a:latin typeface="Century Gothic"/>
            </a:endParaRPr>
          </a:p>
          <a:p>
            <a:r>
              <a:rPr lang="en-GB" dirty="0">
                <a:latin typeface="Century Gothic"/>
                <a:ea typeface="Aptos" panose="020B0004020202020204" pitchFamily="34" charset="0"/>
                <a:cs typeface="Aptos" panose="020B0004020202020204" pitchFamily="34" charset="0"/>
              </a:rPr>
              <a:t>SSC BSL glossaries of curriculum terms </a:t>
            </a:r>
            <a:r>
              <a:rPr lang="en-GB" u="sng" dirty="0">
                <a:solidFill>
                  <a:srgbClr val="467886"/>
                </a:solidFill>
                <a:latin typeface="Century Gothic"/>
                <a:ea typeface="Aptos" panose="020B0004020202020204" pitchFamily="34" charset="0"/>
                <a:cs typeface="Aptos" panose="020B0004020202020204" pitchFamily="34" charset="0"/>
                <a:hlinkClick r:id="rId2"/>
              </a:rPr>
              <a:t>https://www.ssc.education.ed.ac.uk/BSL/</a:t>
            </a:r>
            <a:endParaRPr lang="en-GB" u="sng" dirty="0">
              <a:solidFill>
                <a:srgbClr val="467886"/>
              </a:solidFill>
              <a:latin typeface="Century Gothic"/>
              <a:ea typeface="Aptos" panose="020B0004020202020204" pitchFamily="34" charset="0"/>
              <a:cs typeface="Aptos" panose="020B0004020202020204" pitchFamily="34" charset="0"/>
            </a:endParaRPr>
          </a:p>
          <a:p>
            <a:pPr>
              <a:spcAft>
                <a:spcPts val="0"/>
              </a:spcAft>
            </a:pPr>
            <a:r>
              <a:rPr lang="en-GB" dirty="0">
                <a:latin typeface="Century Gothic"/>
                <a:ea typeface="Aptos" panose="020B0004020202020204" pitchFamily="34" charset="0"/>
                <a:cs typeface="Aptos" panose="020B0004020202020204" pitchFamily="34" charset="0"/>
              </a:rPr>
              <a:t>British sign language dictionary </a:t>
            </a:r>
          </a:p>
          <a:p>
            <a:pPr>
              <a:spcAft>
                <a:spcPts val="0"/>
              </a:spcAft>
            </a:pPr>
            <a:r>
              <a:rPr lang="en-GB" u="sng" dirty="0">
                <a:solidFill>
                  <a:srgbClr val="467886"/>
                </a:solidFill>
                <a:latin typeface="Century Gothic"/>
                <a:ea typeface="Aptos" panose="020B0004020202020204" pitchFamily="34" charset="0"/>
                <a:cs typeface="Aptos" panose="020B0004020202020204" pitchFamily="34" charset="0"/>
              </a:rPr>
              <a:t>https://www.signbsl.com/</a:t>
            </a:r>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62615697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c9ddbf677461f5ce946e84a24e793234">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cb9b30395463f778bee975073577cb94"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5c7d88b2-bc5d-47d8-b067-5f30c82b40fb">
      <Terms xmlns="http://schemas.microsoft.com/office/infopath/2007/PartnerControls"/>
    </lcf76f155ced4ddcb4097134ff3c332f>
    <Editorialstage xmlns="5c7d88b2-bc5d-47d8-b067-5f30c82b40fb" xsi:nil="true"/>
    <TaxCatchAll xmlns="9e3c562f-56b0-4bc9-96c8-d04b09868558"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A90B026-F112-4850-804A-68729D0729C0}">
  <ds:schemaRefs>
    <ds:schemaRef ds:uri="5c7d88b2-bc5d-47d8-b067-5f30c82b40fb"/>
    <ds:schemaRef ds:uri="9e3c562f-56b0-4bc9-96c8-d04b0986855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91F530B7-9308-4B0C-B6D4-573F062B1D5A}">
  <ds:schemaRefs>
    <ds:schemaRef ds:uri="http://purl.org/dc/terms/"/>
    <ds:schemaRef ds:uri="http://schemas.microsoft.com/office/2006/metadata/properties"/>
    <ds:schemaRef ds:uri="http://purl.org/dc/dcmityp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9e3c562f-56b0-4bc9-96c8-d04b09868558"/>
    <ds:schemaRef ds:uri="5c7d88b2-bc5d-47d8-b067-5f30c82b40fb"/>
    <ds:schemaRef ds:uri="http://www.w3.org/XML/1998/namespace"/>
  </ds:schemaRefs>
</ds:datastoreItem>
</file>

<file path=customXml/itemProps3.xml><?xml version="1.0" encoding="utf-8"?>
<ds:datastoreItem xmlns:ds="http://schemas.openxmlformats.org/officeDocument/2006/customXml" ds:itemID="{DFBDD8C7-6E5C-45F5-8591-08269706195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1724</TotalTime>
  <Words>1266</Words>
  <Application>Microsoft Office PowerPoint</Application>
  <PresentationFormat>Widescreen</PresentationFormat>
  <Paragraphs>181</Paragraphs>
  <Slides>12</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12</vt:i4>
      </vt:variant>
    </vt:vector>
  </HeadingPairs>
  <TitlesOfParts>
    <vt:vector size="20" baseType="lpstr">
      <vt:lpstr>Aptos</vt:lpstr>
      <vt:lpstr>Arial</vt:lpstr>
      <vt:lpstr>Calibri</vt:lpstr>
      <vt:lpstr>Calibri Light</vt:lpstr>
      <vt:lpstr>Cambria Math</vt:lpstr>
      <vt:lpstr>Century Gothic</vt:lpstr>
      <vt:lpstr>Century Gothic </vt:lpstr>
      <vt:lpstr>Office Theme</vt:lpstr>
      <vt:lpstr>11–14 years</vt:lpstr>
      <vt:lpstr>Contents</vt:lpstr>
      <vt:lpstr>Chemical reaction/ change</vt:lpstr>
      <vt:lpstr>Conservation of mass</vt:lpstr>
      <vt:lpstr>Product</vt:lpstr>
      <vt:lpstr>PowerPoint Presentation</vt:lpstr>
      <vt:lpstr>PowerPoint Presentation</vt:lpstr>
      <vt:lpstr>Chemical symbol</vt:lpstr>
      <vt:lpstr>Chemical formula</vt:lpstr>
      <vt:lpstr>State symbol</vt:lpstr>
      <vt:lpstr>PowerPoint Presentation</vt:lpstr>
      <vt:lpstr>Acknowledgements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Accessible glossary introducing chemical change student sheet</dc:title>
  <dc:creator>Royal Society of Chemistry</dc:creator>
  <cp:keywords>vocabulary; chemistry; glossary, key terms, key words, language of science; communication; reactants and products; representing chemical reactions; introducing chemical change</cp:keywords>
  <dc:description>From rsc.li/3Rej6T9, teacher notes, Frayer models and unscrambling definitions worksheet also available</dc:description>
  <cp:lastModifiedBy>Juliet Kennard</cp:lastModifiedBy>
  <cp:revision>3</cp:revision>
  <dcterms:created xsi:type="dcterms:W3CDTF">2021-04-13T16:26:00Z</dcterms:created>
  <dcterms:modified xsi:type="dcterms:W3CDTF">2026-02-26T07:23:07Z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MediaServiceImageTags">
    <vt:lpwstr/>
  </property>
</Properties>
</file>