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841" r:id="rId5"/>
  </p:sldMasterIdLst>
  <p:notesMasterIdLst>
    <p:notesMasterId r:id="rId20"/>
  </p:notesMasterIdLst>
  <p:handoutMasterIdLst>
    <p:handoutMasterId r:id="rId21"/>
  </p:handoutMasterIdLst>
  <p:sldIdLst>
    <p:sldId id="312" r:id="rId6"/>
    <p:sldId id="279" r:id="rId7"/>
    <p:sldId id="311" r:id="rId8"/>
    <p:sldId id="278" r:id="rId9"/>
    <p:sldId id="307" r:id="rId10"/>
    <p:sldId id="309" r:id="rId11"/>
    <p:sldId id="308" r:id="rId12"/>
    <p:sldId id="300" r:id="rId13"/>
    <p:sldId id="304" r:id="rId14"/>
    <p:sldId id="301" r:id="rId15"/>
    <p:sldId id="284" r:id="rId16"/>
    <p:sldId id="310" r:id="rId17"/>
    <p:sldId id="306" r:id="rId18"/>
    <p:sldId id="303" r:id="rId19"/>
  </p:sldIdLst>
  <p:sldSz cx="12192000" cy="6858000"/>
  <p:notesSz cx="9144000" cy="6858000"/>
  <p:embeddedFontLst>
    <p:embeddedFont>
      <p:font typeface="Calibri" panose="020F0502020204030204" pitchFamily="34" charset="0"/>
      <p:regular r:id="rId22"/>
      <p:bold r:id="rId23"/>
      <p:italic r:id="rId24"/>
      <p:boldItalic r:id="rId25"/>
    </p:embeddedFont>
    <p:embeddedFont>
      <p:font typeface="Open Sans" panose="020B0606030504020204" pitchFamily="34" charset="0"/>
      <p:regular r:id="rId26"/>
      <p:bold r:id="rId27"/>
      <p:italic r:id="rId28"/>
      <p:boldItalic r:id="rId29"/>
    </p:embeddedFont>
    <p:embeddedFont>
      <p:font typeface="Raleway" pitchFamily="2" charset="0"/>
      <p:regular r:id="rId30"/>
      <p:bold r:id="rId31"/>
      <p:italic r:id="rId32"/>
      <p:boldItalic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5" clrIdx="0">
    <p:extLst>
      <p:ext uri="{19B8F6BF-5375-455C-9EA6-DF929625EA0E}">
        <p15:presenceInfo xmlns:p15="http://schemas.microsoft.com/office/powerpoint/2012/main" userId="Owner" providerId="None"/>
      </p:ext>
    </p:extLst>
  </p:cmAuthor>
  <p:cmAuthor id="2" name="Aneesa Omar" initials="AO" lastIdx="5" clrIdx="1">
    <p:extLst>
      <p:ext uri="{19B8F6BF-5375-455C-9EA6-DF929625EA0E}">
        <p15:presenceInfo xmlns:p15="http://schemas.microsoft.com/office/powerpoint/2012/main" userId="S-1-5-21-1805851971-1264261665-475923621-26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76"/>
    <a:srgbClr val="71DBD4"/>
    <a:srgbClr val="115E67"/>
    <a:srgbClr val="54585A"/>
    <a:srgbClr val="97D700"/>
    <a:srgbClr val="FF9E1B"/>
    <a:srgbClr val="FC4C02"/>
    <a:srgbClr val="48A9C5"/>
    <a:srgbClr val="DA1883"/>
    <a:srgbClr val="EED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5" autoAdjust="0"/>
    <p:restoredTop sz="86388" autoAdjust="0"/>
  </p:normalViewPr>
  <p:slideViewPr>
    <p:cSldViewPr snapToGrid="0" snapToObjects="1">
      <p:cViewPr varScale="1">
        <p:scale>
          <a:sx n="92" d="100"/>
          <a:sy n="92" d="100"/>
        </p:scale>
        <p:origin x="89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215" d="100"/>
          <a:sy n="215" d="100"/>
        </p:scale>
        <p:origin x="1048"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21" Type="http://schemas.openxmlformats.org/officeDocument/2006/relationships/handoutMaster" Target="handoutMasters/handoutMaster1.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7044BBD-E561-554A-9F92-CB21E4AA9279}" type="datetimeFigureOut">
              <a:rPr lang="en-US" smtClean="0"/>
              <a:t>4/11/2022</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C9A0C9C-0870-9F46-A85C-4AA6F1FDBC49}" type="slidenum">
              <a:rPr lang="en-US" smtClean="0"/>
              <a:t>‹#›</a:t>
            </a:fld>
            <a:endParaRPr lang="en-US"/>
          </a:p>
        </p:txBody>
      </p:sp>
    </p:spTree>
    <p:extLst>
      <p:ext uri="{BB962C8B-B14F-4D97-AF65-F5344CB8AC3E}">
        <p14:creationId xmlns:p14="http://schemas.microsoft.com/office/powerpoint/2010/main" val="193676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254C33D-B07C-ED4A-A191-0E78847F68E4}" type="datetimeFigureOut">
              <a:rPr lang="en-US" smtClean="0"/>
              <a:t>4/11/2022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C932B7F-5DDE-2249-94F1-C98945D46AB6}" type="slidenum">
              <a:rPr lang="en-US" smtClean="0"/>
              <a:t>‹#›</a:t>
            </a:fld>
            <a:endParaRPr lang="en-US"/>
          </a:p>
        </p:txBody>
      </p:sp>
    </p:spTree>
    <p:extLst>
      <p:ext uri="{BB962C8B-B14F-4D97-AF65-F5344CB8AC3E}">
        <p14:creationId xmlns:p14="http://schemas.microsoft.com/office/powerpoint/2010/main" val="770595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986542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11</a:t>
            </a:fld>
            <a:endParaRPr lang="en-US"/>
          </a:p>
        </p:txBody>
      </p:sp>
    </p:spTree>
    <p:extLst>
      <p:ext uri="{BB962C8B-B14F-4D97-AF65-F5344CB8AC3E}">
        <p14:creationId xmlns:p14="http://schemas.microsoft.com/office/powerpoint/2010/main" val="317300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593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C932B7F-5DDE-2249-94F1-C98945D46AB6}" type="slidenum">
              <a:rPr lang="en-US" smtClean="0"/>
              <a:t>13</a:t>
            </a:fld>
            <a:endParaRPr lang="en-US"/>
          </a:p>
        </p:txBody>
      </p:sp>
    </p:spTree>
    <p:extLst>
      <p:ext uri="{BB962C8B-B14F-4D97-AF65-F5344CB8AC3E}">
        <p14:creationId xmlns:p14="http://schemas.microsoft.com/office/powerpoint/2010/main" val="161431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This project was made possible through the Royal Society of Chemistry’s Spectroscopy in a Suitcase (SIAS) programme. Thank you to Science Foundation Ireland (SFI) for funding awarded under the discover programme. To find out more about SFI’s Smart Futures and STEM careers resources for students, teachers and parents, please visit </a:t>
            </a:r>
            <a:r>
              <a:rPr lang="en-GB"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9454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17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4</a:t>
            </a:fld>
            <a:endParaRPr lang="en-US"/>
          </a:p>
        </p:txBody>
      </p:sp>
    </p:spTree>
    <p:extLst>
      <p:ext uri="{BB962C8B-B14F-4D97-AF65-F5344CB8AC3E}">
        <p14:creationId xmlns:p14="http://schemas.microsoft.com/office/powerpoint/2010/main" val="1482252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5</a:t>
            </a:fld>
            <a:endParaRPr lang="en-US"/>
          </a:p>
        </p:txBody>
      </p:sp>
    </p:spTree>
    <p:extLst>
      <p:ext uri="{BB962C8B-B14F-4D97-AF65-F5344CB8AC3E}">
        <p14:creationId xmlns:p14="http://schemas.microsoft.com/office/powerpoint/2010/main" val="785917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Royal Society of Chemistry members share their experiences of analytical chemistry. See the accompanying booklet for stories about their careers. </a:t>
            </a:r>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6</a:t>
            </a:fld>
            <a:endParaRPr lang="en-US"/>
          </a:p>
        </p:txBody>
      </p:sp>
    </p:spTree>
    <p:extLst>
      <p:ext uri="{BB962C8B-B14F-4D97-AF65-F5344CB8AC3E}">
        <p14:creationId xmlns:p14="http://schemas.microsoft.com/office/powerpoint/2010/main" val="488799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Royal Society of Chemistry members share their experiences of analytical chemistry. See the accompanying booklet for stories about their careers. </a:t>
            </a:r>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7</a:t>
            </a:fld>
            <a:endParaRPr lang="en-US"/>
          </a:p>
        </p:txBody>
      </p:sp>
    </p:spTree>
    <p:extLst>
      <p:ext uri="{BB962C8B-B14F-4D97-AF65-F5344CB8AC3E}">
        <p14:creationId xmlns:p14="http://schemas.microsoft.com/office/powerpoint/2010/main" val="3384697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8</a:t>
            </a:fld>
            <a:endParaRPr lang="en-US"/>
          </a:p>
        </p:txBody>
      </p:sp>
    </p:spTree>
    <p:extLst>
      <p:ext uri="{BB962C8B-B14F-4D97-AF65-F5344CB8AC3E}">
        <p14:creationId xmlns:p14="http://schemas.microsoft.com/office/powerpoint/2010/main" val="460501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9</a:t>
            </a:fld>
            <a:endParaRPr lang="en-US"/>
          </a:p>
        </p:txBody>
      </p:sp>
    </p:spTree>
    <p:extLst>
      <p:ext uri="{BB962C8B-B14F-4D97-AF65-F5344CB8AC3E}">
        <p14:creationId xmlns:p14="http://schemas.microsoft.com/office/powerpoint/2010/main" val="242463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10</a:t>
            </a:fld>
            <a:endParaRPr lang="en-US"/>
          </a:p>
        </p:txBody>
      </p:sp>
    </p:spTree>
    <p:extLst>
      <p:ext uri="{BB962C8B-B14F-4D97-AF65-F5344CB8AC3E}">
        <p14:creationId xmlns:p14="http://schemas.microsoft.com/office/powerpoint/2010/main" val="3574794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390532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895305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38679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29913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6925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a:lstStyle/>
          <a:p>
            <a:endParaRPr lang="en-US"/>
          </a:p>
        </p:txBody>
      </p:sp>
    </p:spTree>
    <p:extLst>
      <p:ext uri="{BB962C8B-B14F-4D97-AF65-F5344CB8AC3E}">
        <p14:creationId xmlns:p14="http://schemas.microsoft.com/office/powerpoint/2010/main" val="111079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E96F3BF-23A2-D04A-ADA5-6811AA717B09}"/>
              </a:ext>
            </a:extLst>
          </p:cNvPr>
          <p:cNvSpPr/>
          <p:nvPr userDrawn="1"/>
        </p:nvSpPr>
        <p:spPr>
          <a:xfrm>
            <a:off x="1" y="0"/>
            <a:ext cx="9774057" cy="6858000"/>
          </a:xfrm>
          <a:custGeom>
            <a:avLst/>
            <a:gdLst>
              <a:gd name="connsiteX0" fmla="*/ 0 w 9774057"/>
              <a:gd name="connsiteY0" fmla="*/ 0 h 6858000"/>
              <a:gd name="connsiteX1" fmla="*/ 8570022 w 9774057"/>
              <a:gd name="connsiteY1" fmla="*/ 0 h 6858000"/>
              <a:gd name="connsiteX2" fmla="*/ 8679889 w 9774057"/>
              <a:gd name="connsiteY2" fmla="*/ 139540 h 6858000"/>
              <a:gd name="connsiteX3" fmla="*/ 9774057 w 9774057"/>
              <a:gd name="connsiteY3" fmla="*/ 3429000 h 6858000"/>
              <a:gd name="connsiteX4" fmla="*/ 8679889 w 9774057"/>
              <a:gd name="connsiteY4" fmla="*/ 6717686 h 6858000"/>
              <a:gd name="connsiteX5" fmla="*/ 8569360 w 9774057"/>
              <a:gd name="connsiteY5" fmla="*/ 6858000 h 6858000"/>
              <a:gd name="connsiteX6" fmla="*/ 0 w 97740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4057" h="6858000">
                <a:moveTo>
                  <a:pt x="0" y="0"/>
                </a:moveTo>
                <a:lnTo>
                  <a:pt x="8570022" y="0"/>
                </a:lnTo>
                <a:lnTo>
                  <a:pt x="8679889" y="139540"/>
                </a:lnTo>
                <a:cubicBezTo>
                  <a:pt x="9366797" y="1056265"/>
                  <a:pt x="9774057" y="2194683"/>
                  <a:pt x="9774057" y="3429000"/>
                </a:cubicBezTo>
                <a:cubicBezTo>
                  <a:pt x="9774057" y="4663318"/>
                  <a:pt x="9366797" y="5801381"/>
                  <a:pt x="8679889" y="6717686"/>
                </a:cubicBezTo>
                <a:lnTo>
                  <a:pt x="856936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082922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Large content_small image_light">
    <p:bg>
      <p:bgPr>
        <a:solidFill>
          <a:schemeClr val="bg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89818A02-EBDD-C44F-8EF8-653024F35731}"/>
              </a:ext>
            </a:extLst>
          </p:cNvPr>
          <p:cNvSpPr/>
          <p:nvPr userDrawn="1"/>
        </p:nvSpPr>
        <p:spPr>
          <a:xfrm>
            <a:off x="1" y="0"/>
            <a:ext cx="9774057" cy="6858000"/>
          </a:xfrm>
          <a:custGeom>
            <a:avLst/>
            <a:gdLst>
              <a:gd name="connsiteX0" fmla="*/ 0 w 9774057"/>
              <a:gd name="connsiteY0" fmla="*/ 0 h 6858000"/>
              <a:gd name="connsiteX1" fmla="*/ 8570022 w 9774057"/>
              <a:gd name="connsiteY1" fmla="*/ 0 h 6858000"/>
              <a:gd name="connsiteX2" fmla="*/ 8679889 w 9774057"/>
              <a:gd name="connsiteY2" fmla="*/ 139540 h 6858000"/>
              <a:gd name="connsiteX3" fmla="*/ 9774057 w 9774057"/>
              <a:gd name="connsiteY3" fmla="*/ 3429000 h 6858000"/>
              <a:gd name="connsiteX4" fmla="*/ 8679889 w 9774057"/>
              <a:gd name="connsiteY4" fmla="*/ 6717686 h 6858000"/>
              <a:gd name="connsiteX5" fmla="*/ 8569360 w 9774057"/>
              <a:gd name="connsiteY5" fmla="*/ 6858000 h 6858000"/>
              <a:gd name="connsiteX6" fmla="*/ 0 w 97740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4057" h="6858000">
                <a:moveTo>
                  <a:pt x="0" y="0"/>
                </a:moveTo>
                <a:lnTo>
                  <a:pt x="8570022" y="0"/>
                </a:lnTo>
                <a:lnTo>
                  <a:pt x="8679889" y="139540"/>
                </a:lnTo>
                <a:cubicBezTo>
                  <a:pt x="9366797" y="1056265"/>
                  <a:pt x="9774057" y="2194683"/>
                  <a:pt x="9774057" y="3429000"/>
                </a:cubicBezTo>
                <a:cubicBezTo>
                  <a:pt x="9774057" y="4663318"/>
                  <a:pt x="9366797" y="5801381"/>
                  <a:pt x="8679889" y="6717686"/>
                </a:cubicBezTo>
                <a:lnTo>
                  <a:pt x="856936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275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4047630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C4C85-2C9B-45DF-A48D-3897163ED269}"/>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551F0625-970E-41E2-92C2-28C1B863A983}"/>
              </a:ext>
            </a:extLst>
          </p:cNvPr>
          <p:cNvSpPr>
            <a:spLocks noGrp="1"/>
          </p:cNvSpPr>
          <p:nvPr>
            <p:ph type="sldNum" sz="quarter" idx="10"/>
          </p:nvPr>
        </p:nvSpPr>
        <p:spPr/>
        <p:txBody>
          <a:body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960074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659749" y="-786571"/>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09600" y="6089400"/>
            <a:ext cx="442800" cy="428400"/>
          </a:xfrm>
          <a:prstGeom prst="rect">
            <a:avLst/>
          </a:prstGeom>
          <a:ln>
            <a:noFill/>
          </a:ln>
        </p:spPr>
        <p:txBody>
          <a:bodyPr vert="horz" wrap="square" lIns="90000" tIns="45720" rIns="91440" bIns="45720" rtlCol="0" anchor="ctr"/>
          <a:lstStyle>
            <a:defPPr>
              <a:defRPr lang="en-US"/>
            </a:defPPr>
            <a:lvl1pPr marL="0" algn="ct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9EE95E-F8E2-094D-B99A-E1C9960AC8D9}" type="slidenum">
              <a:rPr lang="en-US" smtClean="0"/>
              <a:pPr/>
              <a:t>‹#›</a:t>
            </a:fld>
            <a:endParaRPr lang="en-US" dirty="0"/>
          </a:p>
        </p:txBody>
      </p:sp>
      <p:sp>
        <p:nvSpPr>
          <p:cNvPr id="14" name="Title 1">
            <a:extLst>
              <a:ext uri="{FF2B5EF4-FFF2-40B4-BE49-F238E27FC236}">
                <a16:creationId xmlns:a16="http://schemas.microsoft.com/office/drawing/2014/main" id="{2C713773-EB33-417C-B26E-DF23FBBF5361}"/>
              </a:ext>
            </a:extLst>
          </p:cNvPr>
          <p:cNvSpPr>
            <a:spLocks noGrp="1"/>
          </p:cNvSpPr>
          <p:nvPr>
            <p:ph type="ctrTitle" hasCustomPrompt="1"/>
          </p:nvPr>
        </p:nvSpPr>
        <p:spPr>
          <a:xfrm>
            <a:off x="1001832" y="2161850"/>
            <a:ext cx="3833263" cy="2387600"/>
          </a:xfrm>
          <a:prstGeom prst="rect">
            <a:avLst/>
          </a:prstGeom>
        </p:spPr>
        <p:txBody>
          <a:bodyPr anchor="b">
            <a:noAutofit/>
          </a:bodyPr>
          <a:lstStyle>
            <a:lvl1pPr algn="l">
              <a:defRPr sz="6000">
                <a:solidFill>
                  <a:srgbClr val="115E67"/>
                </a:solidFill>
                <a:latin typeface="Arial" panose="020B0604020202020204" pitchFamily="34" charset="0"/>
                <a:cs typeface="Arial" panose="020B0604020202020204" pitchFamily="34" charset="0"/>
              </a:defRPr>
            </a:lvl1pPr>
          </a:lstStyle>
          <a:p>
            <a:r>
              <a:rPr lang="en-US" dirty="0"/>
              <a:t>Click to </a:t>
            </a:r>
            <a:br>
              <a:rPr lang="en-US" dirty="0"/>
            </a:br>
            <a:r>
              <a:rPr lang="en-US" dirty="0"/>
              <a:t>edit</a:t>
            </a:r>
            <a:br>
              <a:rPr lang="en-US" dirty="0"/>
            </a:br>
            <a:r>
              <a:rPr lang="en-US" dirty="0"/>
              <a:t>title style</a:t>
            </a:r>
          </a:p>
        </p:txBody>
      </p:sp>
    </p:spTree>
    <p:extLst>
      <p:ext uri="{BB962C8B-B14F-4D97-AF65-F5344CB8AC3E}">
        <p14:creationId xmlns:p14="http://schemas.microsoft.com/office/powerpoint/2010/main" val="4136515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0" y="5720631"/>
            <a:ext cx="2615950" cy="1137369"/>
          </a:xfrm>
          <a:prstGeom prst="rect">
            <a:avLst/>
          </a:prstGeom>
        </p:spPr>
      </p:pic>
      <p:cxnSp>
        <p:nvCxnSpPr>
          <p:cNvPr id="5" name="Straight Connector 4">
            <a:extLst>
              <a:ext uri="{FF2B5EF4-FFF2-40B4-BE49-F238E27FC236}">
                <a16:creationId xmlns:a16="http://schemas.microsoft.com/office/drawing/2014/main" id="{D05D999B-ED2D-C749-9409-2DEB3DB29ED3}"/>
              </a:ext>
            </a:extLst>
          </p:cNvPr>
          <p:cNvCxnSpPr>
            <a:cxnSpLocks/>
          </p:cNvCxnSpPr>
          <p:nvPr userDrawn="1"/>
        </p:nvCxnSpPr>
        <p:spPr>
          <a:xfrm>
            <a:off x="318000" y="5720598"/>
            <a:ext cx="115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05791438"/>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52" r:id="rId3"/>
    <p:sldLayoutId id="2147483837" r:id="rId4"/>
    <p:sldLayoutId id="2147483838" r:id="rId5"/>
    <p:sldLayoutId id="2147483840" r:id="rId6"/>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mj-lt"/>
          <a:ea typeface="+mj-ea"/>
          <a:cs typeface="Calibri Light" panose="020F030202020403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334779"/>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p00LfI"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hyperlink" Target="https://rsc.li/3bCk0W2"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rsc.li/3p00LfI"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pmc/articles/PMC5796291/bin/sensors-18-00223-g001.jpg"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www.sciencedirect.com/science/article/abs/pii/S0043135414008379"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s://ars.els-cdn.com/content/image/1-s2.0-S0043135414008379-fx1.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59D284-FE81-4A55-A525-A4ACCDD47AAC}"/>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1</a:t>
            </a:fld>
            <a:endParaRPr lang="en-US" dirty="0"/>
          </a:p>
        </p:txBody>
      </p:sp>
      <p:sp>
        <p:nvSpPr>
          <p:cNvPr id="6" name="Title 2">
            <a:extLst>
              <a:ext uri="{FF2B5EF4-FFF2-40B4-BE49-F238E27FC236}">
                <a16:creationId xmlns:a16="http://schemas.microsoft.com/office/drawing/2014/main" id="{8F685E71-4C51-4CC9-B338-446495A37E7B}"/>
              </a:ext>
            </a:extLst>
          </p:cNvPr>
          <p:cNvSpPr txBox="1">
            <a:spLocks noGrp="1"/>
          </p:cNvSpPr>
          <p:nvPr>
            <p:ph type="title" idx="4294967295"/>
          </p:nvPr>
        </p:nvSpPr>
        <p:spPr>
          <a:xfrm>
            <a:off x="875213" y="2200275"/>
            <a:ext cx="4800600" cy="24574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6000" kern="1200">
                <a:solidFill>
                  <a:srgbClr val="115E67"/>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6000" b="0" i="0" u="none" strike="noStrike" kern="1200" cap="none" spc="0" normalizeH="0" baseline="0" noProof="0" dirty="0">
                <a:ln>
                  <a:noFill/>
                </a:ln>
                <a:solidFill>
                  <a:srgbClr val="004976"/>
                </a:solidFill>
                <a:effectLst/>
                <a:uLnTx/>
                <a:uFillTx/>
                <a:latin typeface="Arial" panose="020B0604020202020204" pitchFamily="34" charset="0"/>
                <a:ea typeface="+mj-ea"/>
                <a:cs typeface="Arial" panose="020B0604020202020204" pitchFamily="34" charset="0"/>
              </a:rPr>
              <a:t>Project 2</a:t>
            </a:r>
            <a:br>
              <a:rPr kumimoji="0" lang="en-GB" sz="6000" b="0" i="0" u="none" strike="noStrike" kern="1200" cap="none" spc="0" normalizeH="0" baseline="0" noProof="0" dirty="0">
                <a:ln>
                  <a:noFill/>
                </a:ln>
                <a:solidFill>
                  <a:srgbClr val="004976"/>
                </a:solidFill>
                <a:effectLst/>
                <a:uLnTx/>
                <a:uFillTx/>
                <a:latin typeface="Arial" panose="020B0604020202020204" pitchFamily="34" charset="0"/>
                <a:ea typeface="+mj-ea"/>
                <a:cs typeface="Arial" panose="020B0604020202020204" pitchFamily="34" charset="0"/>
              </a:rPr>
            </a:br>
            <a:br>
              <a:rPr kumimoji="0" lang="en-GB" sz="3200" b="0" i="0" u="none" strike="noStrike" kern="1200" cap="none" spc="0" normalizeH="0" baseline="0" noProof="0" dirty="0">
                <a:ln>
                  <a:noFill/>
                </a:ln>
                <a:solidFill>
                  <a:srgbClr val="004976"/>
                </a:solidFill>
                <a:effectLst/>
                <a:uLnTx/>
                <a:uFillTx/>
                <a:latin typeface="Arial" panose="020B0604020202020204" pitchFamily="34" charset="0"/>
                <a:ea typeface="+mj-ea"/>
                <a:cs typeface="Arial" panose="020B0604020202020204" pitchFamily="34" charset="0"/>
              </a:rPr>
            </a:br>
            <a:r>
              <a:rPr kumimoji="0" lang="en-GB" sz="6000" b="0" i="0" u="none" strike="noStrike" kern="1200" cap="none" spc="0" normalizeH="0" baseline="0" noProof="0">
                <a:ln>
                  <a:noFill/>
                </a:ln>
                <a:solidFill>
                  <a:srgbClr val="004976"/>
                </a:solidFill>
                <a:effectLst/>
                <a:uLnTx/>
                <a:uFillTx/>
                <a:latin typeface="Arial" panose="020B0604020202020204" pitchFamily="34" charset="0"/>
                <a:ea typeface="+mj-ea"/>
                <a:cs typeface="Arial" panose="020B0604020202020204" pitchFamily="34" charset="0"/>
              </a:rPr>
              <a:t>Phone-y science</a:t>
            </a:r>
            <a:endParaRPr kumimoji="0" lang="en-US" sz="6000" b="0" i="0" u="none" strike="noStrike" kern="1200" cap="none" spc="0" normalizeH="0" baseline="0" noProof="0" dirty="0">
              <a:ln>
                <a:noFill/>
              </a:ln>
              <a:solidFill>
                <a:srgbClr val="004976"/>
              </a:solidFill>
              <a:effectLst/>
              <a:uLnTx/>
              <a:uFillTx/>
              <a:latin typeface="Arial" panose="020B0604020202020204" pitchFamily="34" charset="0"/>
              <a:ea typeface="+mj-ea"/>
              <a:cs typeface="Arial" panose="020B0604020202020204" pitchFamily="34" charset="0"/>
            </a:endParaRPr>
          </a:p>
        </p:txBody>
      </p:sp>
      <p:sp>
        <p:nvSpPr>
          <p:cNvPr id="7" name="TextBox 6">
            <a:extLst>
              <a:ext uri="{FF2B5EF4-FFF2-40B4-BE49-F238E27FC236}">
                <a16:creationId xmlns:a16="http://schemas.microsoft.com/office/drawing/2014/main" id="{63381DA3-9755-4396-915E-328FA93A8D57}"/>
              </a:ext>
            </a:extLst>
          </p:cNvPr>
          <p:cNvSpPr txBox="1"/>
          <p:nvPr/>
        </p:nvSpPr>
        <p:spPr>
          <a:xfrm>
            <a:off x="1043655" y="5665355"/>
            <a:ext cx="4344459" cy="830997"/>
          </a:xfrm>
          <a:prstGeom prst="rect">
            <a:avLst/>
          </a:prstGeom>
          <a:noFill/>
        </p:spPr>
        <p:txBody>
          <a:bodyPr wrap="none" rtlCol="0">
            <a:spAutoFit/>
          </a:bodyPr>
          <a:lstStyle/>
          <a:p>
            <a:r>
              <a:rPr lang="en-GB" sz="2400" dirty="0">
                <a:solidFill>
                  <a:srgbClr val="54585A"/>
                </a:solidFill>
                <a:latin typeface="Arial" panose="020B0604020202020204" pitchFamily="34" charset="0"/>
                <a:cs typeface="Arial" panose="020B0604020202020204" pitchFamily="34" charset="0"/>
              </a:rPr>
              <a:t>Analytical chemistry in Ireland </a:t>
            </a:r>
            <a:endParaRPr lang="en-GB" sz="2400" u="sng" dirty="0">
              <a:solidFill>
                <a:srgbClr val="54585A"/>
              </a:solidFill>
              <a:latin typeface="Arial" panose="020B0604020202020204" pitchFamily="34" charset="0"/>
              <a:cs typeface="Arial" panose="020B0604020202020204" pitchFamily="34" charset="0"/>
            </a:endParaRPr>
          </a:p>
          <a:p>
            <a:r>
              <a:rPr lang="en-GB" sz="2400" u="sng" dirty="0">
                <a:solidFill>
                  <a:srgbClr val="54585A"/>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rsc.li/3p00LfI</a:t>
            </a:r>
            <a:r>
              <a:rPr lang="en-GB" sz="2400" dirty="0">
                <a:solidFill>
                  <a:srgbClr val="54585A"/>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788615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10</a:t>
            </a:fld>
            <a:endParaRPr lang="en-US" dirty="0"/>
          </a:p>
        </p:txBody>
      </p:sp>
      <p:sp>
        <p:nvSpPr>
          <p:cNvPr id="2" name="Title 1">
            <a:extLst>
              <a:ext uri="{FF2B5EF4-FFF2-40B4-BE49-F238E27FC236}">
                <a16:creationId xmlns:a16="http://schemas.microsoft.com/office/drawing/2014/main" id="{3ACEE2D2-8E2F-4FDC-B66C-AF8372421C1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Considering accurate and precise</a:t>
            </a:r>
          </a:p>
        </p:txBody>
      </p:sp>
      <p:pic>
        <p:nvPicPr>
          <p:cNvPr id="3" name="Picture 2" descr="A dartboard with three darts close together at the bottom right of the board">
            <a:extLst>
              <a:ext uri="{FF2B5EF4-FFF2-40B4-BE49-F238E27FC236}">
                <a16:creationId xmlns:a16="http://schemas.microsoft.com/office/drawing/2014/main" id="{743647AB-0DEA-4B05-98F4-DEF4543E3C89}"/>
              </a:ext>
            </a:extLst>
          </p:cNvPr>
          <p:cNvPicPr>
            <a:picLocks noChangeAspect="1"/>
          </p:cNvPicPr>
          <p:nvPr/>
        </p:nvPicPr>
        <p:blipFill>
          <a:blip r:embed="rId3"/>
          <a:stretch>
            <a:fillRect/>
          </a:stretch>
        </p:blipFill>
        <p:spPr>
          <a:xfrm>
            <a:off x="846481" y="782304"/>
            <a:ext cx="2422371" cy="2446675"/>
          </a:xfrm>
          <a:prstGeom prst="rect">
            <a:avLst/>
          </a:prstGeom>
        </p:spPr>
      </p:pic>
      <p:sp>
        <p:nvSpPr>
          <p:cNvPr id="12" name="TextBox 3">
            <a:extLst>
              <a:ext uri="{FF2B5EF4-FFF2-40B4-BE49-F238E27FC236}">
                <a16:creationId xmlns:a16="http://schemas.microsoft.com/office/drawing/2014/main" id="{7D19BC1F-1730-48F5-88E7-74189E626AC7}"/>
              </a:ext>
            </a:extLst>
          </p:cNvPr>
          <p:cNvSpPr txBox="1"/>
          <p:nvPr/>
        </p:nvSpPr>
        <p:spPr>
          <a:xfrm>
            <a:off x="547886" y="3128333"/>
            <a:ext cx="3204716" cy="666336"/>
          </a:xfrm>
          <a:prstGeom prst="rect">
            <a:avLst/>
          </a:prstGeom>
        </p:spPr>
        <p:txBody>
          <a:bodyPr wrap="square" lIns="0" tIns="0" rIns="0" bIns="0" rtlCol="0" anchor="t">
            <a:spAutoFit/>
          </a:bodyPr>
          <a:lstStyle/>
          <a:p>
            <a:pPr marL="0" marR="0" lvl="0" indent="0" algn="l" defTabSz="457200" rtl="0" eaLnBrk="1" fontAlgn="auto" latinLnBrk="0" hangingPunct="1">
              <a:lnSpc>
                <a:spcPts val="6240"/>
              </a:lnSpc>
              <a:spcBef>
                <a:spcPts val="0"/>
              </a:spcBef>
              <a:spcAft>
                <a:spcPts val="0"/>
              </a:spcAft>
              <a:buClrTx/>
              <a:buSzTx/>
              <a:buFontTx/>
              <a:buNone/>
              <a:tabLst/>
              <a:defRPr/>
            </a:pPr>
            <a:r>
              <a:rPr lang="en-GB" sz="2400" dirty="0">
                <a:solidFill>
                  <a:srgbClr val="004976"/>
                </a:solidFill>
                <a:latin typeface="Arial" panose="020B0604020202020204"/>
              </a:rPr>
              <a:t>Preci</a:t>
            </a:r>
            <a:r>
              <a:rPr kumimoji="0" lang="en-GB" sz="2400" b="0" i="0" u="none" strike="noStrike" kern="1200" cap="none" spc="0" normalizeH="0" baseline="0" noProof="0" dirty="0">
                <a:ln>
                  <a:noFill/>
                </a:ln>
                <a:solidFill>
                  <a:srgbClr val="004976"/>
                </a:solidFill>
                <a:effectLst/>
                <a:uLnTx/>
                <a:uFillTx/>
                <a:latin typeface="Arial" panose="020B0604020202020204"/>
                <a:ea typeface="+mn-ea"/>
                <a:cs typeface="+mn-cs"/>
              </a:rPr>
              <a:t>se but inaccurate  </a:t>
            </a:r>
            <a:endParaRPr lang="en-US" sz="2400" spc="256" dirty="0">
              <a:latin typeface="Arial" panose="020B0604020202020204" pitchFamily="34" charset="0"/>
              <a:cs typeface="Arial" panose="020B0604020202020204" pitchFamily="34" charset="0"/>
            </a:endParaRPr>
          </a:p>
        </p:txBody>
      </p:sp>
      <p:pic>
        <p:nvPicPr>
          <p:cNvPr id="9" name="Picture 8" descr="A dartboard with three darts close together at the centre of the board">
            <a:extLst>
              <a:ext uri="{FF2B5EF4-FFF2-40B4-BE49-F238E27FC236}">
                <a16:creationId xmlns:a16="http://schemas.microsoft.com/office/drawing/2014/main" id="{17C6EA5D-9045-41E4-9AFB-A0D45C7A35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9278" y="782305"/>
            <a:ext cx="2422371" cy="2422371"/>
          </a:xfrm>
          <a:prstGeom prst="rect">
            <a:avLst/>
          </a:prstGeom>
        </p:spPr>
      </p:pic>
      <p:sp>
        <p:nvSpPr>
          <p:cNvPr id="15" name="TextBox 3">
            <a:extLst>
              <a:ext uri="{FF2B5EF4-FFF2-40B4-BE49-F238E27FC236}">
                <a16:creationId xmlns:a16="http://schemas.microsoft.com/office/drawing/2014/main" id="{63813F99-E5A0-432A-ACDC-E343152FF39F}"/>
              </a:ext>
            </a:extLst>
          </p:cNvPr>
          <p:cNvSpPr txBox="1"/>
          <p:nvPr/>
        </p:nvSpPr>
        <p:spPr>
          <a:xfrm>
            <a:off x="4369942" y="3106842"/>
            <a:ext cx="3204716" cy="666336"/>
          </a:xfrm>
          <a:prstGeom prst="rect">
            <a:avLst/>
          </a:prstGeom>
        </p:spPr>
        <p:txBody>
          <a:bodyPr wrap="square" lIns="0" tIns="0" rIns="0" bIns="0" rtlCol="0" anchor="t">
            <a:spAutoFit/>
          </a:bodyPr>
          <a:lstStyle/>
          <a:p>
            <a:pPr marL="0" marR="0" lvl="0" indent="0" algn="l" defTabSz="457200" rtl="0" eaLnBrk="1" fontAlgn="auto" latinLnBrk="0" hangingPunct="1">
              <a:lnSpc>
                <a:spcPts val="6240"/>
              </a:lnSpc>
              <a:spcBef>
                <a:spcPts val="0"/>
              </a:spcBef>
              <a:spcAft>
                <a:spcPts val="0"/>
              </a:spcAft>
              <a:buClrTx/>
              <a:buSzTx/>
              <a:buFontTx/>
              <a:buNone/>
              <a:tabLst/>
              <a:defRPr/>
            </a:pPr>
            <a:r>
              <a:rPr lang="en-GB" sz="2400" dirty="0">
                <a:solidFill>
                  <a:srgbClr val="004976"/>
                </a:solidFill>
                <a:latin typeface="Arial" panose="020B0604020202020204"/>
              </a:rPr>
              <a:t>Accurate and precise</a:t>
            </a:r>
            <a:endParaRPr lang="en-US" sz="2400" spc="256" dirty="0">
              <a:latin typeface="Arial" panose="020B0604020202020204" pitchFamily="34" charset="0"/>
              <a:cs typeface="Arial" panose="020B0604020202020204" pitchFamily="34" charset="0"/>
            </a:endParaRPr>
          </a:p>
        </p:txBody>
      </p:sp>
      <p:pic>
        <p:nvPicPr>
          <p:cNvPr id="6" name="Picture 5" descr="A dartboard with three darts spread all over the board - none are close to centre">
            <a:extLst>
              <a:ext uri="{FF2B5EF4-FFF2-40B4-BE49-F238E27FC236}">
                <a16:creationId xmlns:a16="http://schemas.microsoft.com/office/drawing/2014/main" id="{7F1CCB57-618A-498B-810B-EA5CF2C664B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78581" y="780836"/>
            <a:ext cx="2422371" cy="2451572"/>
          </a:xfrm>
          <a:prstGeom prst="rect">
            <a:avLst/>
          </a:prstGeom>
        </p:spPr>
      </p:pic>
      <p:sp>
        <p:nvSpPr>
          <p:cNvPr id="16" name="TextBox 3">
            <a:extLst>
              <a:ext uri="{FF2B5EF4-FFF2-40B4-BE49-F238E27FC236}">
                <a16:creationId xmlns:a16="http://schemas.microsoft.com/office/drawing/2014/main" id="{BD7C20BF-745F-4097-A2CB-63353193DB5B}"/>
              </a:ext>
            </a:extLst>
          </p:cNvPr>
          <p:cNvSpPr txBox="1"/>
          <p:nvPr/>
        </p:nvSpPr>
        <p:spPr>
          <a:xfrm>
            <a:off x="8123714" y="3125113"/>
            <a:ext cx="3520399" cy="666336"/>
          </a:xfrm>
          <a:prstGeom prst="rect">
            <a:avLst/>
          </a:prstGeom>
        </p:spPr>
        <p:txBody>
          <a:bodyPr wrap="square" lIns="0" tIns="0" rIns="0" bIns="0" rtlCol="0" anchor="t">
            <a:spAutoFit/>
          </a:bodyPr>
          <a:lstStyle/>
          <a:p>
            <a:pPr marL="0" marR="0" lvl="0" indent="0" algn="l" defTabSz="457200" rtl="0" eaLnBrk="1" fontAlgn="auto" latinLnBrk="0" hangingPunct="1">
              <a:lnSpc>
                <a:spcPts val="6240"/>
              </a:lnSpc>
              <a:spcBef>
                <a:spcPts val="0"/>
              </a:spcBef>
              <a:spcAft>
                <a:spcPts val="0"/>
              </a:spcAft>
              <a:buClrTx/>
              <a:buSzTx/>
              <a:buFontTx/>
              <a:buNone/>
              <a:tabLst/>
              <a:defRPr/>
            </a:pPr>
            <a:r>
              <a:rPr lang="en-GB" sz="2400" dirty="0">
                <a:solidFill>
                  <a:srgbClr val="004976"/>
                </a:solidFill>
                <a:latin typeface="Arial" panose="020B0604020202020204"/>
              </a:rPr>
              <a:t>Imprecise</a:t>
            </a:r>
            <a:r>
              <a:rPr kumimoji="0" lang="en-GB" sz="2400" b="0" i="0" u="none" strike="noStrike" kern="1200" cap="none" spc="0" normalizeH="0" baseline="0" noProof="0" dirty="0">
                <a:ln>
                  <a:noFill/>
                </a:ln>
                <a:solidFill>
                  <a:srgbClr val="004976"/>
                </a:solidFill>
                <a:effectLst/>
                <a:uLnTx/>
                <a:uFillTx/>
                <a:latin typeface="Arial" panose="020B0604020202020204"/>
                <a:ea typeface="+mn-ea"/>
                <a:cs typeface="+mn-cs"/>
              </a:rPr>
              <a:t> and inaccurate  </a:t>
            </a:r>
            <a:endParaRPr lang="en-US" sz="2400" spc="256" dirty="0">
              <a:latin typeface="Arial" panose="020B0604020202020204" pitchFamily="34" charset="0"/>
              <a:cs typeface="Arial" panose="020B0604020202020204" pitchFamily="34" charset="0"/>
            </a:endParaRPr>
          </a:p>
        </p:txBody>
      </p:sp>
      <p:sp>
        <p:nvSpPr>
          <p:cNvPr id="18" name="TextBox 9">
            <a:extLst>
              <a:ext uri="{FF2B5EF4-FFF2-40B4-BE49-F238E27FC236}">
                <a16:creationId xmlns:a16="http://schemas.microsoft.com/office/drawing/2014/main" id="{92B29405-1F41-463F-8319-BD4A7CD6C9E6}"/>
              </a:ext>
            </a:extLst>
          </p:cNvPr>
          <p:cNvSpPr txBox="1"/>
          <p:nvPr/>
        </p:nvSpPr>
        <p:spPr>
          <a:xfrm>
            <a:off x="802387" y="4553826"/>
            <a:ext cx="10782369" cy="738664"/>
          </a:xfrm>
          <a:prstGeom prst="rect">
            <a:avLst/>
          </a:prstGeom>
        </p:spPr>
        <p:txBody>
          <a:bodyPr wrap="square" lIns="0" tIns="0" rIns="0" bIns="0" rtlCol="0" anchor="t">
            <a:spAutoFit/>
          </a:bodyPr>
          <a:lstStyle/>
          <a:p>
            <a:pPr algn="ctr">
              <a:spcBef>
                <a:spcPct val="0"/>
              </a:spcBef>
            </a:pPr>
            <a:r>
              <a:rPr lang="en-US" sz="2400" dirty="0">
                <a:solidFill>
                  <a:srgbClr val="004976"/>
                </a:solidFill>
                <a:latin typeface="+mj-lt"/>
              </a:rPr>
              <a:t>Discuss examples of this in real laboratory situations or when using your mobile apps to collect data.</a:t>
            </a:r>
          </a:p>
        </p:txBody>
      </p:sp>
    </p:spTree>
    <p:extLst>
      <p:ext uri="{BB962C8B-B14F-4D97-AF65-F5344CB8AC3E}">
        <p14:creationId xmlns:p14="http://schemas.microsoft.com/office/powerpoint/2010/main" val="2770250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B475E0-7843-704D-B9F6-AA47C37E8E3C}"/>
              </a:ext>
            </a:extLst>
          </p:cNvPr>
          <p:cNvSpPr>
            <a:spLocks noGrp="1"/>
          </p:cNvSpPr>
          <p:nvPr>
            <p:ph type="title" idx="4294967295"/>
          </p:nvPr>
        </p:nvSpPr>
        <p:spPr>
          <a:xfrm>
            <a:off x="406887" y="1071563"/>
            <a:ext cx="7831138" cy="47148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004976"/>
                </a:solidFill>
                <a:effectLst/>
                <a:uLnTx/>
                <a:uFillTx/>
                <a:latin typeface="+mj-lt"/>
                <a:ea typeface="+mn-ea"/>
                <a:cs typeface="+mn-cs"/>
              </a:rPr>
              <a:t>Is there a relationship between squash concentration and absorption?</a:t>
            </a:r>
          </a:p>
        </p:txBody>
      </p:sp>
      <p:sp>
        <p:nvSpPr>
          <p:cNvPr id="4" name="Slide Number Placeholder 3">
            <a:extLst>
              <a:ext uri="{FF2B5EF4-FFF2-40B4-BE49-F238E27FC236}">
                <a16:creationId xmlns:a16="http://schemas.microsoft.com/office/drawing/2014/main" id="{2B905C6F-2BBE-B849-BAB6-B21A72FBF37D}"/>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11</a:t>
            </a:fld>
            <a:endParaRPr lang="en-US" dirty="0"/>
          </a:p>
        </p:txBody>
      </p:sp>
      <p:pic>
        <p:nvPicPr>
          <p:cNvPr id="6" name="Picture 5" descr="Picture of two glasses of blackcurrant drink">
            <a:extLst>
              <a:ext uri="{FF2B5EF4-FFF2-40B4-BE49-F238E27FC236}">
                <a16:creationId xmlns:a16="http://schemas.microsoft.com/office/drawing/2014/main" id="{494FA641-7243-40C6-9F85-E98EA9CB21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04199" y="3168139"/>
            <a:ext cx="3959102" cy="2807525"/>
          </a:xfrm>
          <a:prstGeom prst="rect">
            <a:avLst/>
          </a:prstGeom>
        </p:spPr>
      </p:pic>
      <p:sp>
        <p:nvSpPr>
          <p:cNvPr id="8" name="TextBox 7">
            <a:extLst>
              <a:ext uri="{FF2B5EF4-FFF2-40B4-BE49-F238E27FC236}">
                <a16:creationId xmlns:a16="http://schemas.microsoft.com/office/drawing/2014/main" id="{83B098B7-3572-451A-A45A-A96C7711048C}"/>
              </a:ext>
              <a:ext uri="{C183D7F6-B498-43B3-948B-1728B52AA6E4}">
                <adec:decorative xmlns:adec="http://schemas.microsoft.com/office/drawing/2017/decorative" val="1"/>
              </a:ext>
            </a:extLst>
          </p:cNvPr>
          <p:cNvSpPr txBox="1"/>
          <p:nvPr/>
        </p:nvSpPr>
        <p:spPr>
          <a:xfrm rot="5400000">
            <a:off x="7191379" y="5596442"/>
            <a:ext cx="1728137" cy="276999"/>
          </a:xfrm>
          <a:prstGeom prst="rect">
            <a:avLst/>
          </a:prstGeom>
          <a:noFill/>
        </p:spPr>
        <p:txBody>
          <a:bodyPr wrap="square" rtlCol="0">
            <a:spAutoFit/>
          </a:bodyPr>
          <a:lstStyle/>
          <a:p>
            <a:r>
              <a:rPr lang="en-GB" sz="1200" dirty="0">
                <a:cs typeface="Raleway" panose="020B0604020202020204" charset="0"/>
              </a:rPr>
              <a:t>© Shutterstock</a:t>
            </a:r>
            <a:endParaRPr lang="en-GB" sz="1200" dirty="0"/>
          </a:p>
        </p:txBody>
      </p:sp>
    </p:spTree>
    <p:extLst>
      <p:ext uri="{BB962C8B-B14F-4D97-AF65-F5344CB8AC3E}">
        <p14:creationId xmlns:p14="http://schemas.microsoft.com/office/powerpoint/2010/main" val="3531317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normalizeH="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normalizeH="0" noProof="0" dirty="0">
              <a:ln>
                <a:noFill/>
              </a:ln>
              <a:solidFill>
                <a:srgbClr val="004976"/>
              </a:solidFill>
              <a:effectLst/>
              <a:uLnTx/>
              <a:uFillTx/>
              <a:latin typeface="Arial" panose="020B0604020202020204"/>
              <a:ea typeface="+mn-ea"/>
              <a:cs typeface="+mn-cs"/>
            </a:endParaRPr>
          </a:p>
        </p:txBody>
      </p:sp>
      <p:sp>
        <p:nvSpPr>
          <p:cNvPr id="34" name="TextBox 4">
            <a:extLst>
              <a:ext uri="{FF2B5EF4-FFF2-40B4-BE49-F238E27FC236}">
                <a16:creationId xmlns:a16="http://schemas.microsoft.com/office/drawing/2014/main" id="{6DC15D26-DACC-4C03-AAF5-EB51E6C24FA0}"/>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The scientific method</a:t>
            </a:r>
          </a:p>
        </p:txBody>
      </p:sp>
      <p:sp>
        <p:nvSpPr>
          <p:cNvPr id="38" name="TextBox 8">
            <a:extLst>
              <a:ext uri="{FF2B5EF4-FFF2-40B4-BE49-F238E27FC236}">
                <a16:creationId xmlns:a16="http://schemas.microsoft.com/office/drawing/2014/main" id="{5202DEA6-1263-497C-9249-6ACF57D6EAD2}"/>
              </a:ext>
            </a:extLst>
          </p:cNvPr>
          <p:cNvSpPr txBox="1"/>
          <p:nvPr/>
        </p:nvSpPr>
        <p:spPr>
          <a:xfrm>
            <a:off x="-27348" y="2861861"/>
            <a:ext cx="23912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The idea</a:t>
            </a:r>
          </a:p>
        </p:txBody>
      </p:sp>
      <p:sp>
        <p:nvSpPr>
          <p:cNvPr id="37" name="TextBox 7">
            <a:extLst>
              <a:ext uri="{FF2B5EF4-FFF2-40B4-BE49-F238E27FC236}">
                <a16:creationId xmlns:a16="http://schemas.microsoft.com/office/drawing/2014/main" id="{A729B8CB-F38E-4B4B-9BA5-5C655A1658D3}"/>
              </a:ext>
            </a:extLst>
          </p:cNvPr>
          <p:cNvSpPr txBox="1"/>
          <p:nvPr/>
        </p:nvSpPr>
        <p:spPr>
          <a:xfrm>
            <a:off x="121444" y="3473853"/>
            <a:ext cx="2093690"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Something you want to investigate, prove or disprove.</a:t>
            </a:r>
          </a:p>
        </p:txBody>
      </p:sp>
      <p:sp>
        <p:nvSpPr>
          <p:cNvPr id="50" name="TextBox 20">
            <a:extLst>
              <a:ext uri="{FF2B5EF4-FFF2-40B4-BE49-F238E27FC236}">
                <a16:creationId xmlns:a16="http://schemas.microsoft.com/office/drawing/2014/main" id="{8DDDEB48-8894-4A99-9A38-54FED018C024}"/>
              </a:ext>
            </a:extLst>
          </p:cNvPr>
          <p:cNvSpPr txBox="1"/>
          <p:nvPr/>
        </p:nvSpPr>
        <p:spPr>
          <a:xfrm>
            <a:off x="2182487" y="2861861"/>
            <a:ext cx="2700332"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Planning</a:t>
            </a:r>
          </a:p>
        </p:txBody>
      </p:sp>
      <p:sp>
        <p:nvSpPr>
          <p:cNvPr id="49" name="TextBox 19">
            <a:extLst>
              <a:ext uri="{FF2B5EF4-FFF2-40B4-BE49-F238E27FC236}">
                <a16:creationId xmlns:a16="http://schemas.microsoft.com/office/drawing/2014/main" id="{330C3C72-61C5-44FC-A928-424744C47B46}"/>
              </a:ext>
            </a:extLst>
          </p:cNvPr>
          <p:cNvSpPr txBox="1"/>
          <p:nvPr/>
        </p:nvSpPr>
        <p:spPr>
          <a:xfrm>
            <a:off x="2350510" y="3473853"/>
            <a:ext cx="2364287"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Think about how you’ll carry it out, what you will use and produce a method.</a:t>
            </a:r>
          </a:p>
        </p:txBody>
      </p:sp>
      <p:sp>
        <p:nvSpPr>
          <p:cNvPr id="41" name="TextBox 11">
            <a:extLst>
              <a:ext uri="{FF2B5EF4-FFF2-40B4-BE49-F238E27FC236}">
                <a16:creationId xmlns:a16="http://schemas.microsoft.com/office/drawing/2014/main" id="{41A72C41-3075-4F38-9227-9C921C71B1F9}"/>
              </a:ext>
            </a:extLst>
          </p:cNvPr>
          <p:cNvSpPr txBox="1"/>
          <p:nvPr/>
        </p:nvSpPr>
        <p:spPr>
          <a:xfrm>
            <a:off x="4691408" y="2910043"/>
            <a:ext cx="2278890"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Results</a:t>
            </a:r>
          </a:p>
        </p:txBody>
      </p:sp>
      <p:sp>
        <p:nvSpPr>
          <p:cNvPr id="40" name="TextBox 10">
            <a:extLst>
              <a:ext uri="{FF2B5EF4-FFF2-40B4-BE49-F238E27FC236}">
                <a16:creationId xmlns:a16="http://schemas.microsoft.com/office/drawing/2014/main" id="{76D5BFB7-F1EB-4F4B-9B01-C56A44BB3ECB}"/>
              </a:ext>
            </a:extLst>
          </p:cNvPr>
          <p:cNvSpPr txBox="1"/>
          <p:nvPr/>
        </p:nvSpPr>
        <p:spPr>
          <a:xfrm>
            <a:off x="4882819" y="3593608"/>
            <a:ext cx="1995291" cy="1354217"/>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Conduct the experiment and collect the results.</a:t>
            </a:r>
          </a:p>
        </p:txBody>
      </p:sp>
      <p:sp>
        <p:nvSpPr>
          <p:cNvPr id="47" name="TextBox 17">
            <a:extLst>
              <a:ext uri="{FF2B5EF4-FFF2-40B4-BE49-F238E27FC236}">
                <a16:creationId xmlns:a16="http://schemas.microsoft.com/office/drawing/2014/main" id="{3775A01D-E7D4-4A2C-8229-F59FF7E7C9E5}"/>
              </a:ext>
            </a:extLst>
          </p:cNvPr>
          <p:cNvSpPr txBox="1"/>
          <p:nvPr/>
        </p:nvSpPr>
        <p:spPr>
          <a:xfrm>
            <a:off x="6970298" y="2867994"/>
            <a:ext cx="259938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Analysis</a:t>
            </a:r>
          </a:p>
        </p:txBody>
      </p:sp>
      <p:sp>
        <p:nvSpPr>
          <p:cNvPr id="46" name="TextBox 16">
            <a:extLst>
              <a:ext uri="{FF2B5EF4-FFF2-40B4-BE49-F238E27FC236}">
                <a16:creationId xmlns:a16="http://schemas.microsoft.com/office/drawing/2014/main" id="{777894BF-8231-4813-819E-75D743AA6AFC}"/>
              </a:ext>
            </a:extLst>
          </p:cNvPr>
          <p:cNvSpPr txBox="1"/>
          <p:nvPr/>
        </p:nvSpPr>
        <p:spPr>
          <a:xfrm>
            <a:off x="7132040" y="3479986"/>
            <a:ext cx="2275902" cy="1354216"/>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Process your results and draw conclusions from them.</a:t>
            </a:r>
          </a:p>
        </p:txBody>
      </p:sp>
      <p:sp>
        <p:nvSpPr>
          <p:cNvPr id="44" name="TextBox 14">
            <a:extLst>
              <a:ext uri="{FF2B5EF4-FFF2-40B4-BE49-F238E27FC236}">
                <a16:creationId xmlns:a16="http://schemas.microsoft.com/office/drawing/2014/main" id="{2245377F-F585-4461-A0CF-B7E70695B515}"/>
              </a:ext>
            </a:extLst>
          </p:cNvPr>
          <p:cNvSpPr txBox="1"/>
          <p:nvPr/>
        </p:nvSpPr>
        <p:spPr>
          <a:xfrm>
            <a:off x="9575526" y="2867994"/>
            <a:ext cx="2616474" cy="474104"/>
          </a:xfrm>
          <a:prstGeom prst="rect">
            <a:avLst/>
          </a:prstGeom>
        </p:spPr>
        <p:txBody>
          <a:bodyPr lIns="0" tIns="0" rIns="0" bIns="0" rtlCol="0" anchor="t">
            <a:spAutoFit/>
          </a:bodyPr>
          <a:lstStyle/>
          <a:p>
            <a:pPr marL="0" marR="0" lvl="0" indent="0" algn="ctr" defTabSz="457200" rtl="0" eaLnBrk="1" fontAlgn="auto" latinLnBrk="0" hangingPunct="1">
              <a:lnSpc>
                <a:spcPts val="4160"/>
              </a:lnSpc>
              <a:spcBef>
                <a:spcPts val="0"/>
              </a:spcBef>
              <a:spcAft>
                <a:spcPts val="0"/>
              </a:spcAft>
              <a:buClrTx/>
              <a:buSzTx/>
              <a:buFontTx/>
              <a:buNone/>
              <a:tabLst/>
              <a:defRPr/>
            </a:pPr>
            <a:r>
              <a:rPr kumimoji="0" lang="en-US" sz="2400" b="1" i="0" u="none" strike="noStrike" kern="1200" cap="none" normalizeH="0" noProof="0" dirty="0">
                <a:ln>
                  <a:noFill/>
                </a:ln>
                <a:solidFill>
                  <a:srgbClr val="004976"/>
                </a:solidFill>
                <a:effectLst/>
                <a:uLnTx/>
                <a:uFillTx/>
                <a:latin typeface="Arial" panose="020B0604020202020204"/>
                <a:ea typeface="+mn-ea"/>
                <a:cs typeface="+mn-cs"/>
              </a:rPr>
              <a:t>Presentation</a:t>
            </a:r>
          </a:p>
        </p:txBody>
      </p:sp>
      <p:sp>
        <p:nvSpPr>
          <p:cNvPr id="43" name="TextBox 13">
            <a:extLst>
              <a:ext uri="{FF2B5EF4-FFF2-40B4-BE49-F238E27FC236}">
                <a16:creationId xmlns:a16="http://schemas.microsoft.com/office/drawing/2014/main" id="{1B703204-B79C-4207-AC8E-4A6050E063EE}"/>
              </a:ext>
            </a:extLst>
          </p:cNvPr>
          <p:cNvSpPr txBox="1"/>
          <p:nvPr/>
        </p:nvSpPr>
        <p:spPr>
          <a:xfrm>
            <a:off x="9738331" y="3479986"/>
            <a:ext cx="2290865" cy="1692771"/>
          </a:xfrm>
          <a:prstGeom prst="rect">
            <a:avLst/>
          </a:prstGeom>
        </p:spPr>
        <p:txBody>
          <a:bodyPr lIns="0" tIns="0" rIns="0" bIns="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normalizeH="0" noProof="0" dirty="0">
                <a:ln>
                  <a:noFill/>
                </a:ln>
                <a:solidFill>
                  <a:srgbClr val="004976"/>
                </a:solidFill>
                <a:effectLst/>
                <a:uLnTx/>
                <a:uFillTx/>
                <a:latin typeface="Arial" panose="020B0604020202020204"/>
                <a:ea typeface="+mn-ea"/>
                <a:cs typeface="+mn-cs"/>
              </a:rPr>
              <a:t>Explain what you have found, with a poster, presentation or report.</a:t>
            </a:r>
          </a:p>
        </p:txBody>
      </p:sp>
      <p:pic>
        <p:nvPicPr>
          <p:cNvPr id="51" name="Picture 21">
            <a:extLst>
              <a:ext uri="{FF2B5EF4-FFF2-40B4-BE49-F238E27FC236}">
                <a16:creationId xmlns:a16="http://schemas.microsoft.com/office/drawing/2014/main" id="{CE9935BC-11BB-4030-B6A8-637B8663A54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165825" y="1694342"/>
            <a:ext cx="694201" cy="779369"/>
          </a:xfrm>
          <a:prstGeom prst="rect">
            <a:avLst/>
          </a:prstGeom>
        </p:spPr>
      </p:pic>
      <p:pic>
        <p:nvPicPr>
          <p:cNvPr id="52" name="Picture 22">
            <a:extLst>
              <a:ext uri="{FF2B5EF4-FFF2-40B4-BE49-F238E27FC236}">
                <a16:creationId xmlns:a16="http://schemas.microsoft.com/office/drawing/2014/main" id="{21EC48A9-A9B3-47C4-8499-AA0424DBAC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4742" y="1727833"/>
            <a:ext cx="907093" cy="879984"/>
          </a:xfrm>
          <a:prstGeom prst="rect">
            <a:avLst/>
          </a:prstGeom>
        </p:spPr>
      </p:pic>
      <p:pic>
        <p:nvPicPr>
          <p:cNvPr id="53" name="Picture 23">
            <a:extLst>
              <a:ext uri="{FF2B5EF4-FFF2-40B4-BE49-F238E27FC236}">
                <a16:creationId xmlns:a16="http://schemas.microsoft.com/office/drawing/2014/main" id="{95D1559E-E5A3-4AB4-BDF8-71F3FF610B4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459046" y="1694342"/>
            <a:ext cx="743614" cy="1006240"/>
          </a:xfrm>
          <a:prstGeom prst="rect">
            <a:avLst/>
          </a:prstGeom>
        </p:spPr>
      </p:pic>
      <p:pic>
        <p:nvPicPr>
          <p:cNvPr id="54" name="Picture 24">
            <a:extLst>
              <a:ext uri="{FF2B5EF4-FFF2-40B4-BE49-F238E27FC236}">
                <a16:creationId xmlns:a16="http://schemas.microsoft.com/office/drawing/2014/main" id="{A700ECDB-C1B3-4F8C-AAA3-3669992D25B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866513" y="1727833"/>
            <a:ext cx="928121" cy="939258"/>
          </a:xfrm>
          <a:prstGeom prst="rect">
            <a:avLst/>
          </a:prstGeom>
        </p:spPr>
      </p:pic>
      <p:pic>
        <p:nvPicPr>
          <p:cNvPr id="55" name="Picture 25">
            <a:extLst>
              <a:ext uri="{FF2B5EF4-FFF2-40B4-BE49-F238E27FC236}">
                <a16:creationId xmlns:a16="http://schemas.microsoft.com/office/drawing/2014/main" id="{3A21E411-3E36-47C1-9ED1-0619FBD8F25C}"/>
              </a:ext>
              <a:ext uri="{C183D7F6-B498-43B3-948B-1728B52AA6E4}">
                <adec:decorative xmlns:adec="http://schemas.microsoft.com/office/drawing/2017/decorative" val="1"/>
              </a:ext>
            </a:extLst>
          </p:cNvPr>
          <p:cNvPicPr>
            <a:picLocks noChangeAspect="1"/>
          </p:cNvPicPr>
          <p:nvPr/>
        </p:nvPicPr>
        <p:blipFill>
          <a:blip r:embed="rId7"/>
          <a:srcRect/>
          <a:stretch>
            <a:fillRect/>
          </a:stretch>
        </p:blipFill>
        <p:spPr>
          <a:xfrm>
            <a:off x="10009513" y="1332605"/>
            <a:ext cx="1729713" cy="1729713"/>
          </a:xfrm>
          <a:prstGeom prst="rect">
            <a:avLst/>
          </a:prstGeom>
        </p:spPr>
      </p:pic>
    </p:spTree>
    <p:extLst>
      <p:ext uri="{BB962C8B-B14F-4D97-AF65-F5344CB8AC3E}">
        <p14:creationId xmlns:p14="http://schemas.microsoft.com/office/powerpoint/2010/main" val="37307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0">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4">
            <a:extLst>
              <a:ext uri="{FF2B5EF4-FFF2-40B4-BE49-F238E27FC236}">
                <a16:creationId xmlns:a16="http://schemas.microsoft.com/office/drawing/2014/main" id="{2AF28786-8971-40F5-B551-B8C3EA11DAEE}"/>
              </a:ext>
            </a:extLst>
          </p:cNvPr>
          <p:cNvSpPr txBox="1">
            <a:spLocks/>
          </p:cNvSpPr>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000" b="0" i="0" kern="1200">
                <a:solidFill>
                  <a:schemeClr val="tx1"/>
                </a:solidFill>
                <a:latin typeface="+mj-lt"/>
                <a:ea typeface="+mj-ea"/>
                <a:cs typeface="Calibri Light" panose="020F0302020204030204" pitchFamily="34" charset="0"/>
              </a:defRPr>
            </a:lvl1pPr>
          </a:lstStyle>
          <a:p>
            <a:pPr defTabSz="457200">
              <a:lnSpc>
                <a:spcPts val="7920"/>
              </a:lnSpc>
              <a:spcBef>
                <a:spcPts val="0"/>
              </a:spcBef>
              <a:defRPr/>
            </a:pPr>
            <a:r>
              <a:rPr lang="en-US" dirty="0">
                <a:solidFill>
                  <a:srgbClr val="004976"/>
                </a:solidFill>
                <a:latin typeface="Arial" panose="020B0604020202020204"/>
                <a:ea typeface="+mn-ea"/>
                <a:cs typeface="+mn-cs"/>
              </a:rPr>
              <a:t>Investigation</a:t>
            </a:r>
          </a:p>
        </p:txBody>
      </p:sp>
      <p:sp>
        <p:nvSpPr>
          <p:cNvPr id="2" name="Title 1">
            <a:extLst>
              <a:ext uri="{FF2B5EF4-FFF2-40B4-BE49-F238E27FC236}">
                <a16:creationId xmlns:a16="http://schemas.microsoft.com/office/drawing/2014/main" id="{D0405C20-3A10-4447-8B8C-589C09F23173}"/>
              </a:ext>
            </a:extLst>
          </p:cNvPr>
          <p:cNvSpPr>
            <a:spLocks noGrp="1"/>
          </p:cNvSpPr>
          <p:nvPr>
            <p:ph type="title"/>
          </p:nvPr>
        </p:nvSpPr>
        <p:spPr>
          <a:xfrm>
            <a:off x="555462" y="1074120"/>
            <a:ext cx="11201108" cy="1111843"/>
          </a:xfrm>
        </p:spPr>
        <p:txBody>
          <a:bodyPr vert="horz" lIns="91440" tIns="45720" rIns="91440" bIns="45720" rtlCol="0" anchor="ctr">
            <a:normAutofit/>
          </a:bodyPr>
          <a:lstStyle/>
          <a:p>
            <a:r>
              <a:rPr lang="en-US" sz="2200" kern="1200" dirty="0">
                <a:solidFill>
                  <a:schemeClr val="tx1"/>
                </a:solidFill>
                <a:latin typeface="+mj-lt"/>
                <a:ea typeface="+mj-ea"/>
                <a:cs typeface="+mj-cs"/>
              </a:rPr>
              <a:t>You will carry out your own investigation to detect absorbance of light using a colorimeter app on a phone and various dilutions of fruit juice, or </a:t>
            </a:r>
            <a:r>
              <a:rPr lang="en-US" sz="2200" kern="1200" dirty="0" err="1">
                <a:solidFill>
                  <a:schemeClr val="tx1"/>
                </a:solidFill>
                <a:latin typeface="+mj-lt"/>
                <a:ea typeface="+mj-ea"/>
                <a:cs typeface="+mj-cs"/>
              </a:rPr>
              <a:t>coloured</a:t>
            </a:r>
            <a:r>
              <a:rPr lang="en-US" sz="2200" kern="1200" dirty="0">
                <a:solidFill>
                  <a:schemeClr val="tx1"/>
                </a:solidFill>
                <a:latin typeface="+mj-lt"/>
                <a:ea typeface="+mj-ea"/>
                <a:cs typeface="+mj-cs"/>
              </a:rPr>
              <a:t> solutions. </a:t>
            </a:r>
          </a:p>
        </p:txBody>
      </p:sp>
      <p:sp>
        <p:nvSpPr>
          <p:cNvPr id="14" name="Content Placeholder 5">
            <a:extLst>
              <a:ext uri="{FF2B5EF4-FFF2-40B4-BE49-F238E27FC236}">
                <a16:creationId xmlns:a16="http://schemas.microsoft.com/office/drawing/2014/main" id="{AAF05B17-B056-46F4-BF73-A6433D95B397}"/>
              </a:ext>
            </a:extLst>
          </p:cNvPr>
          <p:cNvSpPr>
            <a:spLocks noGrp="1"/>
          </p:cNvSpPr>
          <p:nvPr>
            <p:ph idx="1"/>
          </p:nvPr>
        </p:nvSpPr>
        <p:spPr>
          <a:xfrm>
            <a:off x="-442501" y="6289087"/>
            <a:ext cx="10175630" cy="767904"/>
          </a:xfrm>
        </p:spPr>
        <p:txBody>
          <a:bodyPr vert="horz" lIns="91440" tIns="45720" rIns="91440" bIns="45720" rtlCol="0" anchor="ctr">
            <a:normAutofit/>
          </a:bodyPr>
          <a:lstStyle/>
          <a:p>
            <a:pPr algn="ctr"/>
            <a:r>
              <a:rPr lang="en-US" sz="2000" dirty="0">
                <a:solidFill>
                  <a:schemeClr val="tx1"/>
                </a:solidFill>
              </a:rPr>
              <a:t>You can watch a video to help you get started here </a:t>
            </a:r>
            <a:r>
              <a:rPr lang="en-US" sz="2000" dirty="0">
                <a:solidFill>
                  <a:schemeClr val="tx1"/>
                </a:solidFill>
                <a:hlinkClick r:id="rId3"/>
              </a:rPr>
              <a:t>https://rsc.li/3bCk0W2</a:t>
            </a:r>
            <a:endParaRPr lang="en-US" sz="2000" dirty="0">
              <a:solidFill>
                <a:schemeClr val="tx1"/>
              </a:solidFill>
            </a:endParaRPr>
          </a:p>
          <a:p>
            <a:pPr indent="-228600" algn="ctr">
              <a:buFont typeface="Arial" panose="020B0604020202020204" pitchFamily="34" charset="0"/>
              <a:buChar char="•"/>
            </a:pPr>
            <a:endParaRPr lang="en-US" sz="2000" dirty="0">
              <a:solidFill>
                <a:schemeClr val="tx1"/>
              </a:solidFill>
            </a:endParaRPr>
          </a:p>
        </p:txBody>
      </p:sp>
      <p:pic>
        <p:nvPicPr>
          <p:cNvPr id="3" name="Picture 2" descr="Showing how to set up the experiment. Dark olive green paper behind a dark box with open section to insert beaker with solution to test and eye piece for smart phone"/>
          <p:cNvPicPr>
            <a:picLocks noChangeAspect="1"/>
          </p:cNvPicPr>
          <p:nvPr/>
        </p:nvPicPr>
        <p:blipFill>
          <a:blip r:embed="rId4"/>
          <a:stretch>
            <a:fillRect/>
          </a:stretch>
        </p:blipFill>
        <p:spPr>
          <a:xfrm>
            <a:off x="715594" y="2120742"/>
            <a:ext cx="10757763" cy="3983089"/>
          </a:xfrm>
          <a:prstGeom prst="rect">
            <a:avLst/>
          </a:prstGeom>
        </p:spPr>
      </p:pic>
      <p:sp>
        <p:nvSpPr>
          <p:cNvPr id="4" name="Slide Number Placeholder 3">
            <a:extLst>
              <a:ext uri="{FF2B5EF4-FFF2-40B4-BE49-F238E27FC236}">
                <a16:creationId xmlns:a16="http://schemas.microsoft.com/office/drawing/2014/main" id="{A4748878-413C-41D4-BFF0-42DEEDD766F9}"/>
              </a:ext>
              <a:ext uri="{C183D7F6-B498-43B3-948B-1728B52AA6E4}">
                <adec:decorative xmlns:adec="http://schemas.microsoft.com/office/drawing/2017/decorative" val="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lgn="r" defTabSz="914400">
              <a:spcAft>
                <a:spcPts val="600"/>
              </a:spcAft>
            </a:pPr>
            <a:fld id="{D79EE95E-F8E2-094D-B99A-E1C9960AC8D9}" type="slidenum">
              <a:rPr lang="en-US" smtClean="0">
                <a:solidFill>
                  <a:schemeClr val="tx1">
                    <a:tint val="75000"/>
                  </a:schemeClr>
                </a:solidFill>
              </a:rPr>
              <a:pPr algn="r" defTabSz="914400">
                <a:spcAft>
                  <a:spcPts val="600"/>
                </a:spcAft>
              </a:pPr>
              <a:t>13</a:t>
            </a:fld>
            <a:endParaRPr lang="en-US">
              <a:solidFill>
                <a:schemeClr val="tx1">
                  <a:tint val="75000"/>
                </a:schemeClr>
              </a:solidFill>
            </a:endParaRPr>
          </a:p>
        </p:txBody>
      </p:sp>
    </p:spTree>
    <p:extLst>
      <p:ext uri="{BB962C8B-B14F-4D97-AF65-F5344CB8AC3E}">
        <p14:creationId xmlns:p14="http://schemas.microsoft.com/office/powerpoint/2010/main" val="1967430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004976"/>
              </a:solidFill>
              <a:effectLst/>
              <a:uLnTx/>
              <a:uFillTx/>
              <a:latin typeface="Arial" panose="020B0604020202020204"/>
              <a:ea typeface="+mn-ea"/>
              <a:cs typeface="+mn-cs"/>
            </a:endParaRPr>
          </a:p>
        </p:txBody>
      </p:sp>
      <p:sp>
        <p:nvSpPr>
          <p:cNvPr id="13" name="Content Placeholder 6">
            <a:extLst>
              <a:ext uri="{FF2B5EF4-FFF2-40B4-BE49-F238E27FC236}">
                <a16:creationId xmlns:a16="http://schemas.microsoft.com/office/drawing/2014/main" id="{2578B9BB-7214-4F66-A09C-CA7A05205681}"/>
              </a:ext>
            </a:extLst>
          </p:cNvPr>
          <p:cNvSpPr>
            <a:spLocks noGrp="1"/>
          </p:cNvSpPr>
          <p:nvPr>
            <p:ph idx="1"/>
          </p:nvPr>
        </p:nvSpPr>
        <p:spPr>
          <a:xfrm>
            <a:off x="611605" y="1401288"/>
            <a:ext cx="11026213" cy="4329661"/>
          </a:xfrm>
        </p:spPr>
        <p:txBody>
          <a:bodyPr>
            <a:normAutofit fontScale="77500" lnSpcReduction="20000"/>
          </a:bodyPr>
          <a:lstStyle/>
          <a:p>
            <a:pPr>
              <a:lnSpc>
                <a:spcPct val="120000"/>
              </a:lnSpc>
            </a:pPr>
            <a:r>
              <a:rPr lang="en-GB" dirty="0">
                <a:solidFill>
                  <a:schemeClr val="tx1"/>
                </a:solidFill>
              </a:rPr>
              <a:t>This work was produced as part of a community project, with contributions from the Royal Society of Chemistry members and staff, industry partners, Science Foundation Ireland and, most importantly, members of the teaching community in Ireland.</a:t>
            </a:r>
          </a:p>
          <a:p>
            <a:pPr>
              <a:lnSpc>
                <a:spcPct val="120000"/>
              </a:lnSpc>
            </a:pPr>
            <a:r>
              <a:rPr lang="en-GB" dirty="0">
                <a:solidFill>
                  <a:schemeClr val="tx1"/>
                </a:solidFill>
              </a:rPr>
              <a:t>Thank you to all involved!</a:t>
            </a:r>
          </a:p>
          <a:p>
            <a:pPr>
              <a:lnSpc>
                <a:spcPct val="120000"/>
              </a:lnSpc>
            </a:pPr>
            <a:r>
              <a:rPr lang="en-GB" sz="2800" dirty="0">
                <a:solidFill>
                  <a:schemeClr val="tx1"/>
                </a:solidFill>
              </a:rPr>
              <a:t>To find out more about SFI’s Smart Futures and STEM careers resources for students, teachers and parents, please visit </a:t>
            </a:r>
            <a:r>
              <a:rPr lang="en-GB" sz="2800"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sz="2800" dirty="0">
              <a:solidFill>
                <a:schemeClr val="tx1"/>
              </a:solidFill>
            </a:endParaRPr>
          </a:p>
          <a:p>
            <a:pPr>
              <a:lnSpc>
                <a:spcPct val="120000"/>
              </a:lnSpc>
            </a:pPr>
            <a:endParaRPr lang="en-GB" dirty="0">
              <a:solidFill>
                <a:schemeClr val="tx1"/>
              </a:solidFill>
            </a:endParaRPr>
          </a:p>
          <a:p>
            <a:pPr>
              <a:lnSpc>
                <a:spcPct val="120000"/>
              </a:lnSpc>
            </a:pPr>
            <a:r>
              <a:rPr lang="en-GB" sz="1500" dirty="0">
                <a:solidFill>
                  <a:schemeClr val="tx1"/>
                </a:solidFill>
              </a:rPr>
              <a:t>Unless explicitly stated all images and graphs are © Royal Society of Chemistry.</a:t>
            </a:r>
          </a:p>
          <a:p>
            <a:pPr>
              <a:lnSpc>
                <a:spcPct val="120000"/>
              </a:lnSpc>
            </a:pPr>
            <a:r>
              <a:rPr lang="en-GB" sz="1500" dirty="0">
                <a:solidFill>
                  <a:schemeClr val="tx1"/>
                </a:solidFill>
              </a:rPr>
              <a:t>The Royal Society of Chemistry gratefully acknowledges the permissions granted to reproduce copyright material in this resource. Every effort has been made to contact the holders of copyright material, but if any have been inadvertently overlooked, the Royal Society of Chemistry will be pleased to make the necessary arrangements at the first opportunity.</a:t>
            </a:r>
          </a:p>
          <a:p>
            <a:endParaRPr lang="en-GB" dirty="0">
              <a:solidFill>
                <a:schemeClr val="tx1"/>
              </a:solidFill>
            </a:endParaRPr>
          </a:p>
        </p:txBody>
      </p:sp>
      <p:sp>
        <p:nvSpPr>
          <p:cNvPr id="14" name="TextBox 4">
            <a:extLst>
              <a:ext uri="{FF2B5EF4-FFF2-40B4-BE49-F238E27FC236}">
                <a16:creationId xmlns:a16="http://schemas.microsoft.com/office/drawing/2014/main" id="{980BECA8-260B-4E46-A004-404403A8B4DD}"/>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Acknowledgments</a:t>
            </a:r>
          </a:p>
        </p:txBody>
      </p:sp>
    </p:spTree>
    <p:extLst>
      <p:ext uri="{BB962C8B-B14F-4D97-AF65-F5344CB8AC3E}">
        <p14:creationId xmlns:p14="http://schemas.microsoft.com/office/powerpoint/2010/main" val="179494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F80F1171-55DF-4777-9B07-1F26835B5855}"/>
              </a:ext>
            </a:extLst>
          </p:cNvPr>
          <p:cNvSpPr>
            <a:spLocks noGrp="1"/>
          </p:cNvSpPr>
          <p:nvPr>
            <p:ph type="title" idx="4294967295"/>
          </p:nvPr>
        </p:nvSpPr>
        <p:spPr>
          <a:xfrm>
            <a:off x="901700" y="1215170"/>
            <a:ext cx="4805363" cy="36957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004976"/>
                </a:solidFill>
                <a:effectLst/>
                <a:uLnTx/>
                <a:uFillTx/>
                <a:latin typeface="+mj-lt"/>
                <a:ea typeface="+mn-ea"/>
                <a:cs typeface="+mn-cs"/>
              </a:rPr>
              <a:t>Can mobile phones be used to collect reliable scientific data?</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4500" b="0" i="0" u="none" strike="noStrike" kern="1200" cap="none" spc="0" normalizeH="0" baseline="0" noProof="0" dirty="0">
              <a:ln>
                <a:noFill/>
              </a:ln>
              <a:solidFill>
                <a:schemeClr val="tx1"/>
              </a:solidFill>
              <a:effectLst/>
              <a:uLnTx/>
              <a:uFillTx/>
              <a:latin typeface="+mn-lt"/>
              <a:ea typeface="Calibri" panose="020F0502020204030204" pitchFamily="34" charset="0"/>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4500" b="0" i="0" u="none" strike="noStrike" kern="1200" cap="none" spc="0" normalizeH="0" baseline="0" noProof="0" dirty="0">
              <a:ln>
                <a:noFill/>
              </a:ln>
              <a:solidFill>
                <a:schemeClr val="tx1"/>
              </a:solidFill>
              <a:effectLst/>
              <a:uLnTx/>
              <a:uFillTx/>
              <a:latin typeface="+mn-lt"/>
              <a:ea typeface="Calibri" panose="020F0502020204030204" pitchFamily="34" charset="0"/>
              <a:cs typeface="+mn-cs"/>
            </a:endParaRPr>
          </a:p>
        </p:txBody>
      </p:sp>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2</a:t>
            </a:fld>
            <a:endParaRPr lang="en-US" dirty="0"/>
          </a:p>
        </p:txBody>
      </p:sp>
      <p:sp>
        <p:nvSpPr>
          <p:cNvPr id="2" name="TextBox 1">
            <a:extLst>
              <a:ext uri="{FF2B5EF4-FFF2-40B4-BE49-F238E27FC236}">
                <a16:creationId xmlns:a16="http://schemas.microsoft.com/office/drawing/2014/main" id="{7B750A54-A29F-4597-83CB-ADF1BFD17FD2}"/>
              </a:ext>
            </a:extLst>
          </p:cNvPr>
          <p:cNvSpPr txBox="1"/>
          <p:nvPr/>
        </p:nvSpPr>
        <p:spPr>
          <a:xfrm>
            <a:off x="1011383" y="4156363"/>
            <a:ext cx="4585854" cy="1200329"/>
          </a:xfrm>
          <a:prstGeom prst="rect">
            <a:avLst/>
          </a:prstGeom>
          <a:noFill/>
        </p:spPr>
        <p:txBody>
          <a:bodyPr wrap="square" rtlCol="0">
            <a:spAutoFit/>
          </a:bodyPr>
          <a:lstStyle/>
          <a:p>
            <a:r>
              <a:rPr lang="en-GB" sz="2400" dirty="0">
                <a:ea typeface="Calibri" panose="020F0502020204030204" pitchFamily="34" charset="0"/>
              </a:rPr>
              <a:t>Find student and teacher support and the full project outline at </a:t>
            </a:r>
            <a:r>
              <a:rPr lang="en-GB" sz="2400" u="sng" dirty="0">
                <a:ea typeface="Calibri" panose="020F0502020204030204" pitchFamily="34" charset="0"/>
                <a:hlinkClick r:id="rId3">
                  <a:extLst>
                    <a:ext uri="{A12FA001-AC4F-418D-AE19-62706E023703}">
                      <ahyp:hlinkClr xmlns:ahyp="http://schemas.microsoft.com/office/drawing/2018/hyperlinkcolor" val="tx"/>
                    </a:ext>
                  </a:extLst>
                </a:hlinkClick>
              </a:rPr>
              <a:t>https://rsc.li/3p00LfI</a:t>
            </a:r>
            <a:r>
              <a:rPr lang="en-GB" sz="2400" u="sng" dirty="0">
                <a:ea typeface="Calibri" panose="020F0502020204030204" pitchFamily="34" charset="0"/>
              </a:rPr>
              <a:t> </a:t>
            </a:r>
            <a:endParaRPr lang="en-GB" sz="2400" dirty="0"/>
          </a:p>
        </p:txBody>
      </p:sp>
      <p:pic>
        <p:nvPicPr>
          <p:cNvPr id="3" name="Picture 2" descr="Pupil using a learning app on their phone, with exercise book in background">
            <a:extLst>
              <a:ext uri="{FF2B5EF4-FFF2-40B4-BE49-F238E27FC236}">
                <a16:creationId xmlns:a16="http://schemas.microsoft.com/office/drawing/2014/main" id="{FB2D4AAC-5801-4FAF-8DDD-67FA763D1A6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06506" y="1339486"/>
            <a:ext cx="5335229" cy="3695651"/>
          </a:xfrm>
          <a:prstGeom prst="rect">
            <a:avLst/>
          </a:prstGeom>
        </p:spPr>
      </p:pic>
      <p:sp>
        <p:nvSpPr>
          <p:cNvPr id="7" name="TextBox 6">
            <a:extLst>
              <a:ext uri="{FF2B5EF4-FFF2-40B4-BE49-F238E27FC236}">
                <a16:creationId xmlns:a16="http://schemas.microsoft.com/office/drawing/2014/main" id="{BA602335-7DC6-4C78-B442-7F4E72BF12D7}"/>
              </a:ext>
              <a:ext uri="{C183D7F6-B498-43B3-948B-1728B52AA6E4}">
                <adec:decorative xmlns:adec="http://schemas.microsoft.com/office/drawing/2017/decorative" val="1"/>
              </a:ext>
            </a:extLst>
          </p:cNvPr>
          <p:cNvSpPr txBox="1"/>
          <p:nvPr/>
        </p:nvSpPr>
        <p:spPr>
          <a:xfrm rot="5400000">
            <a:off x="10658808" y="1520260"/>
            <a:ext cx="1042853" cy="276999"/>
          </a:xfrm>
          <a:prstGeom prst="rect">
            <a:avLst/>
          </a:prstGeom>
          <a:noFill/>
        </p:spPr>
        <p:txBody>
          <a:bodyPr wrap="square" rtlCol="0">
            <a:spAutoFit/>
          </a:bodyPr>
          <a:lstStyle/>
          <a:p>
            <a:pPr algn="r"/>
            <a:r>
              <a:rPr lang="en-GB" sz="1200" dirty="0">
                <a:cs typeface="Raleway" panose="020B0604020202020204" charset="0"/>
              </a:rPr>
              <a:t>© </a:t>
            </a:r>
            <a:r>
              <a:rPr lang="en-GB" sz="1200" dirty="0" err="1"/>
              <a:t>Tassomai</a:t>
            </a:r>
            <a:endParaRPr lang="en-GB" sz="1200" dirty="0"/>
          </a:p>
        </p:txBody>
      </p:sp>
    </p:spTree>
    <p:extLst>
      <p:ext uri="{BB962C8B-B14F-4D97-AF65-F5344CB8AC3E}">
        <p14:creationId xmlns:p14="http://schemas.microsoft.com/office/powerpoint/2010/main" val="936703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a:xfrm>
            <a:off x="11410950" y="6089650"/>
            <a:ext cx="444500" cy="428625"/>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Arial" panose="020B0604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004976"/>
              </a:solidFill>
              <a:effectLst/>
              <a:uLnTx/>
              <a:uFillTx/>
              <a:latin typeface="Arial" panose="020B0604020202020204"/>
              <a:ea typeface="+mn-ea"/>
              <a:cs typeface="+mn-cs"/>
            </a:endParaRPr>
          </a:p>
        </p:txBody>
      </p:sp>
      <p:sp>
        <p:nvSpPr>
          <p:cNvPr id="7" name="TextBox 4">
            <a:extLst>
              <a:ext uri="{FF2B5EF4-FFF2-40B4-BE49-F238E27FC236}">
                <a16:creationId xmlns:a16="http://schemas.microsoft.com/office/drawing/2014/main" id="{797467C2-5965-409D-B39F-CCC0C99620E9}"/>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mn-lt"/>
                <a:ea typeface="+mn-ea"/>
                <a:cs typeface="+mn-cs"/>
              </a:rPr>
              <a:t>Discussion</a:t>
            </a:r>
            <a:endPar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endParaRPr>
          </a:p>
        </p:txBody>
      </p:sp>
      <p:sp>
        <p:nvSpPr>
          <p:cNvPr id="9" name="Content Placeholder 1">
            <a:extLst>
              <a:ext uri="{FF2B5EF4-FFF2-40B4-BE49-F238E27FC236}">
                <a16:creationId xmlns:a16="http://schemas.microsoft.com/office/drawing/2014/main" id="{42CF4DE0-FC89-47AC-8BA1-F6B1F903E75B}"/>
              </a:ext>
            </a:extLst>
          </p:cNvPr>
          <p:cNvSpPr>
            <a:spLocks noGrp="1"/>
          </p:cNvSpPr>
          <p:nvPr>
            <p:ph sz="half" idx="1"/>
          </p:nvPr>
        </p:nvSpPr>
        <p:spPr>
          <a:xfrm>
            <a:off x="611605" y="1455737"/>
            <a:ext cx="9845533" cy="3474378"/>
          </a:xfrm>
        </p:spPr>
        <p:txBody>
          <a:bodyPr>
            <a:noAutofit/>
          </a:bodyPr>
          <a:lstStyle/>
          <a:p>
            <a:pPr marL="686277" lvl="1" indent="-457200">
              <a:lnSpc>
                <a:spcPct val="150000"/>
              </a:lnSpc>
              <a:buFont typeface="+mj-lt"/>
              <a:buAutoNum type="arabicPeriod"/>
            </a:pPr>
            <a:r>
              <a:rPr lang="en-GB" sz="2400" dirty="0">
                <a:solidFill>
                  <a:schemeClr val="tx1"/>
                </a:solidFill>
              </a:rPr>
              <a:t>Can mobile phones be relied on to give data?</a:t>
            </a:r>
          </a:p>
          <a:p>
            <a:pPr marL="686277" lvl="1" indent="-457200">
              <a:lnSpc>
                <a:spcPct val="150000"/>
              </a:lnSpc>
              <a:buFont typeface="+mj-lt"/>
              <a:buAutoNum type="arabicPeriod"/>
            </a:pPr>
            <a:r>
              <a:rPr lang="en-GB" sz="2400" dirty="0">
                <a:solidFill>
                  <a:schemeClr val="tx1"/>
                </a:solidFill>
              </a:rPr>
              <a:t>Why is it important to have reliable data?</a:t>
            </a:r>
          </a:p>
          <a:p>
            <a:pPr marL="686277" lvl="1" indent="-457200">
              <a:lnSpc>
                <a:spcPct val="150000"/>
              </a:lnSpc>
              <a:buFont typeface="+mj-lt"/>
              <a:buAutoNum type="arabicPeriod"/>
            </a:pPr>
            <a:r>
              <a:rPr lang="en-GB" sz="2400" dirty="0">
                <a:solidFill>
                  <a:schemeClr val="tx1"/>
                </a:solidFill>
              </a:rPr>
              <a:t>How would we be sure it was reliable </a:t>
            </a:r>
          </a:p>
          <a:p>
            <a:pPr marL="686277" lvl="1" indent="-457200">
              <a:lnSpc>
                <a:spcPct val="150000"/>
              </a:lnSpc>
              <a:buFont typeface="+mj-lt"/>
              <a:buAutoNum type="arabicPeriod"/>
            </a:pPr>
            <a:r>
              <a:rPr lang="en-GB" sz="2400" dirty="0">
                <a:solidFill>
                  <a:schemeClr val="tx1"/>
                </a:solidFill>
              </a:rPr>
              <a:t>How easy is it to manipulate the results?</a:t>
            </a:r>
          </a:p>
          <a:p>
            <a:pPr marL="686277" lvl="1" indent="-457200">
              <a:lnSpc>
                <a:spcPct val="150000"/>
              </a:lnSpc>
              <a:buFont typeface="+mj-lt"/>
              <a:buAutoNum type="arabicPeriod"/>
            </a:pPr>
            <a:r>
              <a:rPr lang="en-GB" sz="2400" dirty="0">
                <a:solidFill>
                  <a:schemeClr val="tx1"/>
                </a:solidFill>
              </a:rPr>
              <a:t>Should it be taken without consent?</a:t>
            </a:r>
          </a:p>
          <a:p>
            <a:pPr marL="686277" lvl="1" indent="-457200">
              <a:lnSpc>
                <a:spcPct val="150000"/>
              </a:lnSpc>
              <a:buFont typeface="+mj-lt"/>
              <a:buAutoNum type="arabicPeriod"/>
            </a:pPr>
            <a:r>
              <a:rPr lang="en-GB" sz="2400" dirty="0">
                <a:solidFill>
                  <a:schemeClr val="tx1"/>
                </a:solidFill>
              </a:rPr>
              <a:t>How is it used already?</a:t>
            </a:r>
          </a:p>
        </p:txBody>
      </p:sp>
    </p:spTree>
    <p:extLst>
      <p:ext uri="{BB962C8B-B14F-4D97-AF65-F5344CB8AC3E}">
        <p14:creationId xmlns:p14="http://schemas.microsoft.com/office/powerpoint/2010/main" val="418241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4</a:t>
            </a:fld>
            <a:endParaRPr lang="en-US" dirty="0"/>
          </a:p>
        </p:txBody>
      </p:sp>
      <p:sp>
        <p:nvSpPr>
          <p:cNvPr id="8" name="TextBox 4">
            <a:extLst>
              <a:ext uri="{FF2B5EF4-FFF2-40B4-BE49-F238E27FC236}">
                <a16:creationId xmlns:a16="http://schemas.microsoft.com/office/drawing/2014/main" id="{C402BD76-2840-44E6-B3D3-DE76021C5DB4}"/>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Smartphone eye test</a:t>
            </a:r>
          </a:p>
        </p:txBody>
      </p:sp>
      <p:sp>
        <p:nvSpPr>
          <p:cNvPr id="7" name="TextBox 6">
            <a:extLst>
              <a:ext uri="{FF2B5EF4-FFF2-40B4-BE49-F238E27FC236}">
                <a16:creationId xmlns:a16="http://schemas.microsoft.com/office/drawing/2014/main" id="{F28AC1C3-CACD-4FD2-A259-14B95E2D7A1A}"/>
              </a:ext>
              <a:ext uri="{C183D7F6-B498-43B3-948B-1728B52AA6E4}">
                <adec:decorative xmlns:adec="http://schemas.microsoft.com/office/drawing/2017/decorative" val="1"/>
              </a:ext>
            </a:extLst>
          </p:cNvPr>
          <p:cNvSpPr txBox="1"/>
          <p:nvPr/>
        </p:nvSpPr>
        <p:spPr>
          <a:xfrm rot="16200000">
            <a:off x="-129424" y="3774384"/>
            <a:ext cx="1840677" cy="554000"/>
          </a:xfrm>
          <a:prstGeom prst="rect">
            <a:avLst/>
          </a:prstGeom>
          <a:noFill/>
        </p:spPr>
        <p:txBody>
          <a:bodyPr wrap="square" rtlCol="0">
            <a:spAutoFit/>
          </a:bodyPr>
          <a:lstStyle/>
          <a:p>
            <a:pPr algn="r"/>
            <a:r>
              <a:rPr lang="en-GB" sz="1200" dirty="0">
                <a:cs typeface="Raleway" panose="020B0604020202020204" charset="0"/>
              </a:rPr>
              <a:t>© Rolex/Joan </a:t>
            </a:r>
            <a:r>
              <a:rPr lang="en-GB" sz="1200" dirty="0" err="1">
                <a:cs typeface="Raleway" panose="020B0604020202020204" charset="0"/>
              </a:rPr>
              <a:t>Bardeletti</a:t>
            </a:r>
            <a:endParaRPr lang="en-GB" sz="1200" dirty="0">
              <a:cs typeface="Raleway" panose="020B0604020202020204" charset="0"/>
            </a:endParaRPr>
          </a:p>
          <a:p>
            <a:pPr algn="r"/>
            <a:r>
              <a:rPr lang="en-GB" dirty="0">
                <a:cs typeface="Raleway" panose="020B0604020202020204" charset="0"/>
              </a:rPr>
              <a:t>  </a:t>
            </a:r>
            <a:endParaRPr lang="en-GB" dirty="0"/>
          </a:p>
        </p:txBody>
      </p:sp>
      <p:sp>
        <p:nvSpPr>
          <p:cNvPr id="9" name="Content Placeholder 1">
            <a:extLst>
              <a:ext uri="{FF2B5EF4-FFF2-40B4-BE49-F238E27FC236}">
                <a16:creationId xmlns:a16="http://schemas.microsoft.com/office/drawing/2014/main" id="{24F998E4-35A9-47B4-AC15-1FF25916FD12}"/>
              </a:ext>
            </a:extLst>
          </p:cNvPr>
          <p:cNvSpPr txBox="1">
            <a:spLocks/>
          </p:cNvSpPr>
          <p:nvPr/>
        </p:nvSpPr>
        <p:spPr>
          <a:xfrm>
            <a:off x="5484940" y="1455737"/>
            <a:ext cx="6193146" cy="347437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9077" lvl="1" indent="0">
              <a:lnSpc>
                <a:spcPct val="100000"/>
              </a:lnSpc>
              <a:buNone/>
            </a:pPr>
            <a:r>
              <a:rPr lang="en-US" sz="2400" dirty="0">
                <a:solidFill>
                  <a:schemeClr val="tx1"/>
                </a:solidFill>
              </a:rPr>
              <a:t>PEEK vision foundation used smartphone technology instead of the usual eye test which uses English symbols and letters to test eyesight of a visually impaired woman in Kenya.</a:t>
            </a:r>
          </a:p>
          <a:p>
            <a:pPr marL="229077" lvl="1" indent="0">
              <a:lnSpc>
                <a:spcPct val="150000"/>
              </a:lnSpc>
              <a:buNone/>
            </a:pPr>
            <a:endParaRPr lang="en-GB" dirty="0">
              <a:solidFill>
                <a:schemeClr val="tx1"/>
              </a:solidFill>
            </a:endParaRPr>
          </a:p>
        </p:txBody>
      </p:sp>
      <p:pic>
        <p:nvPicPr>
          <p:cNvPr id="17" name="Picture 9" descr="Using a smartphone to test a patient's eyesight">
            <a:hlinkClick r:id="rId3"/>
            <a:extLst>
              <a:ext uri="{FF2B5EF4-FFF2-40B4-BE49-F238E27FC236}">
                <a16:creationId xmlns:a16="http://schemas.microsoft.com/office/drawing/2014/main" id="{BBF94BEC-9323-4164-9A74-6AA020DC087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90912" y="1484416"/>
            <a:ext cx="4694028" cy="3471568"/>
          </a:xfrm>
          <a:prstGeom prst="rect">
            <a:avLst/>
          </a:prstGeom>
        </p:spPr>
      </p:pic>
    </p:spTree>
    <p:extLst>
      <p:ext uri="{BB962C8B-B14F-4D97-AF65-F5344CB8AC3E}">
        <p14:creationId xmlns:p14="http://schemas.microsoft.com/office/powerpoint/2010/main" val="3653751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5</a:t>
            </a:fld>
            <a:endParaRPr lang="en-US" dirty="0"/>
          </a:p>
        </p:txBody>
      </p:sp>
      <p:sp>
        <p:nvSpPr>
          <p:cNvPr id="10" name="TextBox 4">
            <a:extLst>
              <a:ext uri="{FF2B5EF4-FFF2-40B4-BE49-F238E27FC236}">
                <a16:creationId xmlns:a16="http://schemas.microsoft.com/office/drawing/2014/main" id="{4CF30FF0-2367-4172-9E8D-EF2E71669D68}"/>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Water quality</a:t>
            </a:r>
          </a:p>
        </p:txBody>
      </p:sp>
      <p:sp>
        <p:nvSpPr>
          <p:cNvPr id="7" name="Content Placeholder 1">
            <a:extLst>
              <a:ext uri="{FF2B5EF4-FFF2-40B4-BE49-F238E27FC236}">
                <a16:creationId xmlns:a16="http://schemas.microsoft.com/office/drawing/2014/main" id="{B8C8157C-F02B-4601-BF39-4611CA296C2B}"/>
              </a:ext>
            </a:extLst>
          </p:cNvPr>
          <p:cNvSpPr txBox="1">
            <a:spLocks/>
          </p:cNvSpPr>
          <p:nvPr/>
        </p:nvSpPr>
        <p:spPr>
          <a:xfrm>
            <a:off x="6733308" y="1455737"/>
            <a:ext cx="4944777" cy="3591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chemeClr val="tx1"/>
                </a:solidFill>
              </a:rPr>
              <a:t>Smart phone technology has also been used successfully to measure water quality, such as chlorine contamination. It could prove very useful in liability cases where industry has been suspected of polluting drinking water reservoirs.</a:t>
            </a:r>
          </a:p>
          <a:p>
            <a:pPr marL="229077" lvl="1" indent="0">
              <a:lnSpc>
                <a:spcPct val="150000"/>
              </a:lnSpc>
              <a:buNone/>
            </a:pPr>
            <a:endParaRPr lang="en-GB" dirty="0">
              <a:solidFill>
                <a:schemeClr val="tx1"/>
              </a:solidFill>
            </a:endParaRPr>
          </a:p>
        </p:txBody>
      </p:sp>
      <p:sp>
        <p:nvSpPr>
          <p:cNvPr id="16" name="Rectangle 15">
            <a:extLst>
              <a:ext uri="{FF2B5EF4-FFF2-40B4-BE49-F238E27FC236}">
                <a16:creationId xmlns:a16="http://schemas.microsoft.com/office/drawing/2014/main" id="{DAAB64CE-039D-4232-82FC-39AA6069A393}"/>
              </a:ext>
              <a:ext uri="{C183D7F6-B498-43B3-948B-1728B52AA6E4}">
                <adec:decorative xmlns:adec="http://schemas.microsoft.com/office/drawing/2017/decorative" val="1"/>
              </a:ext>
            </a:extLst>
          </p:cNvPr>
          <p:cNvSpPr/>
          <p:nvPr/>
        </p:nvSpPr>
        <p:spPr>
          <a:xfrm>
            <a:off x="746031" y="5148616"/>
            <a:ext cx="4986392" cy="271677"/>
          </a:xfrm>
          <a:prstGeom prst="rect">
            <a:avLst/>
          </a:prstGeom>
        </p:spPr>
        <p:txBody>
          <a:bodyPr wrap="square">
            <a:spAutoFit/>
          </a:bodyPr>
          <a:lstStyle/>
          <a:p>
            <a:pPr>
              <a:lnSpc>
                <a:spcPts val="1539"/>
              </a:lnSpc>
              <a:spcBef>
                <a:spcPct val="0"/>
              </a:spcBef>
            </a:pPr>
            <a:r>
              <a:rPr lang="en-US" sz="1200" dirty="0">
                <a:cs typeface="Arial" panose="020B0604020202020204" pitchFamily="34" charset="0"/>
                <a:hlinkClick r:id="rId3"/>
              </a:rPr>
              <a:t>Image</a:t>
            </a:r>
            <a:r>
              <a:rPr lang="en-US" sz="1200" dirty="0">
                <a:cs typeface="Arial" panose="020B0604020202020204" pitchFamily="34" charset="0"/>
              </a:rPr>
              <a:t> from S </a:t>
            </a:r>
            <a:r>
              <a:rPr lang="en-US" sz="1200" dirty="0" err="1">
                <a:cs typeface="Arial" panose="020B0604020202020204" pitchFamily="34" charset="0"/>
              </a:rPr>
              <a:t>Clémence</a:t>
            </a:r>
            <a:r>
              <a:rPr lang="en-US" sz="1200" dirty="0">
                <a:cs typeface="Arial" panose="020B0604020202020204" pitchFamily="34" charset="0"/>
              </a:rPr>
              <a:t> </a:t>
            </a:r>
            <a:r>
              <a:rPr lang="en-US" sz="1200" i="1" dirty="0">
                <a:cs typeface="Arial" panose="020B0604020202020204" pitchFamily="34" charset="0"/>
              </a:rPr>
              <a:t>et al, Water research, </a:t>
            </a:r>
            <a:r>
              <a:rPr lang="en-US" sz="1200" dirty="0">
                <a:cs typeface="Arial" panose="020B0604020202020204" pitchFamily="34" charset="0"/>
              </a:rPr>
              <a:t>2015,</a:t>
            </a:r>
            <a:r>
              <a:rPr lang="en-US" sz="1200" i="1" dirty="0">
                <a:cs typeface="Arial" panose="020B0604020202020204" pitchFamily="34" charset="0"/>
              </a:rPr>
              <a:t> </a:t>
            </a:r>
            <a:r>
              <a:rPr lang="en-US" sz="1200" b="1" dirty="0">
                <a:cs typeface="Arial" panose="020B0604020202020204" pitchFamily="34" charset="0"/>
              </a:rPr>
              <a:t>70,</a:t>
            </a:r>
            <a:r>
              <a:rPr lang="en-US" sz="1200" dirty="0">
                <a:cs typeface="Arial" panose="020B0604020202020204" pitchFamily="34" charset="0"/>
              </a:rPr>
              <a:t> 360-369</a:t>
            </a:r>
          </a:p>
        </p:txBody>
      </p:sp>
      <p:pic>
        <p:nvPicPr>
          <p:cNvPr id="18" name="Picture 10" descr="Diagram showing the process of using a smart phone to check water cycle: collect water sample, test samples using paper sensors, use iPhone app to determine toxin concentration, report and monitor data via website">
            <a:hlinkClick r:id="rId4"/>
            <a:extLst>
              <a:ext uri="{FF2B5EF4-FFF2-40B4-BE49-F238E27FC236}">
                <a16:creationId xmlns:a16="http://schemas.microsoft.com/office/drawing/2014/main" id="{5E3DC51E-4FA4-48CB-B69A-B75385075EF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46031" y="1455736"/>
            <a:ext cx="5733062" cy="3282519"/>
          </a:xfrm>
          <a:prstGeom prst="rect">
            <a:avLst/>
          </a:prstGeom>
        </p:spPr>
      </p:pic>
    </p:spTree>
    <p:extLst>
      <p:ext uri="{BB962C8B-B14F-4D97-AF65-F5344CB8AC3E}">
        <p14:creationId xmlns:p14="http://schemas.microsoft.com/office/powerpoint/2010/main" val="2301065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a:extLst>
              <a:ext uri="{FF2B5EF4-FFF2-40B4-BE49-F238E27FC236}">
                <a16:creationId xmlns:a16="http://schemas.microsoft.com/office/drawing/2014/main" id="{CBB07703-794D-47C9-96D6-549D73C35FC8}"/>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Instrumentation in Ireland</a:t>
            </a:r>
          </a:p>
        </p:txBody>
      </p:sp>
      <p:sp>
        <p:nvSpPr>
          <p:cNvPr id="7" name="Content Placeholder 6">
            <a:extLst>
              <a:ext uri="{FF2B5EF4-FFF2-40B4-BE49-F238E27FC236}">
                <a16:creationId xmlns:a16="http://schemas.microsoft.com/office/drawing/2014/main" id="{E39BBBBA-17E3-4D81-BA7B-4B8670EE34EE}"/>
              </a:ext>
            </a:extLst>
          </p:cNvPr>
          <p:cNvSpPr>
            <a:spLocks noGrp="1"/>
          </p:cNvSpPr>
          <p:nvPr>
            <p:ph idx="1"/>
          </p:nvPr>
        </p:nvSpPr>
        <p:spPr>
          <a:xfrm>
            <a:off x="611606" y="1484416"/>
            <a:ext cx="7356738" cy="4246533"/>
          </a:xfrm>
        </p:spPr>
        <p:txBody>
          <a:bodyPr>
            <a:normAutofit/>
          </a:bodyPr>
          <a:lstStyle/>
          <a:p>
            <a:pPr marL="342900" indent="-342900">
              <a:buFont typeface="Arial" panose="020B0604020202020204" pitchFamily="34" charset="0"/>
              <a:buChar char="•"/>
            </a:pPr>
            <a:r>
              <a:rPr lang="en-US" sz="2400" b="1" dirty="0">
                <a:solidFill>
                  <a:schemeClr val="tx1"/>
                </a:solidFill>
                <a:cs typeface="Open Sans" panose="020B0604020202020204" charset="0"/>
              </a:rPr>
              <a:t>Aaron Power,</a:t>
            </a:r>
            <a:r>
              <a:rPr lang="en-US" sz="2400" dirty="0">
                <a:solidFill>
                  <a:schemeClr val="tx1"/>
                </a:solidFill>
                <a:cs typeface="Open Sans" panose="020B0604020202020204" charset="0"/>
              </a:rPr>
              <a:t> an RSC member,</a:t>
            </a:r>
            <a:r>
              <a:rPr lang="en-US" sz="2400" b="1" dirty="0">
                <a:solidFill>
                  <a:schemeClr val="tx1"/>
                </a:solidFill>
                <a:cs typeface="Open Sans" panose="020B0604020202020204" charset="0"/>
              </a:rPr>
              <a:t> </a:t>
            </a:r>
            <a:r>
              <a:rPr lang="en-US" sz="2400" dirty="0">
                <a:solidFill>
                  <a:schemeClr val="tx1"/>
                </a:solidFill>
                <a:cs typeface="Open Sans" panose="020B0604020202020204" charset="0"/>
              </a:rPr>
              <a:t>worked with the team at </a:t>
            </a:r>
            <a:r>
              <a:rPr lang="en-GB" sz="2400" dirty="0">
                <a:solidFill>
                  <a:schemeClr val="tx1"/>
                </a:solidFill>
                <a:cs typeface="Open Sans" panose="020B0604020202020204" charset="0"/>
              </a:rPr>
              <a:t>Environmental Laboratory Services </a:t>
            </a:r>
            <a:r>
              <a:rPr lang="en-US" sz="2400" dirty="0">
                <a:solidFill>
                  <a:schemeClr val="tx1"/>
                </a:solidFill>
                <a:cs typeface="Open Sans" panose="020B0604020202020204" charset="0"/>
              </a:rPr>
              <a:t>in Cork during his master’s degree to improve a method for the detection of small quantities of heavy metal. </a:t>
            </a:r>
          </a:p>
          <a:p>
            <a:pPr marL="342900" indent="-342900">
              <a:buFont typeface="Arial" panose="020B0604020202020204" pitchFamily="34" charset="0"/>
              <a:buChar char="•"/>
            </a:pPr>
            <a:r>
              <a:rPr lang="en-US" sz="2400" dirty="0">
                <a:solidFill>
                  <a:schemeClr val="tx1"/>
                </a:solidFill>
                <a:cs typeface="Open Sans" panose="020B0604020202020204" charset="0"/>
              </a:rPr>
              <a:t>He achieved this by using analytical chemistry instrumentation such as inductively coupled mass spectrometry or ICP-MS.</a:t>
            </a:r>
            <a:r>
              <a:rPr lang="en-GB" sz="2400" dirty="0">
                <a:solidFill>
                  <a:schemeClr val="tx1"/>
                </a:solidFill>
                <a:cs typeface="Open Sans" panose="020B0604020202020204" charset="0"/>
              </a:rPr>
              <a:t> He is currently working in Hovione </a:t>
            </a:r>
            <a:r>
              <a:rPr lang="en-GB" sz="2400" dirty="0" err="1">
                <a:solidFill>
                  <a:schemeClr val="tx1"/>
                </a:solidFill>
                <a:cs typeface="Open Sans" panose="020B0604020202020204" charset="0"/>
              </a:rPr>
              <a:t>Éireann</a:t>
            </a:r>
            <a:r>
              <a:rPr lang="en-GB" sz="2400" dirty="0">
                <a:solidFill>
                  <a:schemeClr val="tx1"/>
                </a:solidFill>
                <a:cs typeface="Open Sans" panose="020B0604020202020204" charset="0"/>
              </a:rPr>
              <a:t> in Cork as a quality control technician.</a:t>
            </a:r>
            <a:endParaRPr lang="en-US" sz="2800" dirty="0">
              <a:solidFill>
                <a:schemeClr val="bg2">
                  <a:lumMod val="10000"/>
                </a:schemeClr>
              </a:solidFill>
              <a:latin typeface="Open Sans" panose="020B0604020202020204" charset="0"/>
              <a:cs typeface="Open Sans" panose="020B0604020202020204" charset="0"/>
            </a:endParaRPr>
          </a:p>
          <a:p>
            <a:endParaRPr lang="en-GB" dirty="0"/>
          </a:p>
        </p:txBody>
      </p:sp>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6</a:t>
            </a:fld>
            <a:endParaRPr lang="en-US" dirty="0"/>
          </a:p>
        </p:txBody>
      </p:sp>
      <p:pic>
        <p:nvPicPr>
          <p:cNvPr id="2" name="Picture 1" descr="Head shot of Aaron Powe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7107" y="1498410"/>
            <a:ext cx="2601562" cy="3903297"/>
          </a:xfrm>
          <a:prstGeom prst="rect">
            <a:avLst/>
          </a:prstGeom>
        </p:spPr>
      </p:pic>
      <p:sp>
        <p:nvSpPr>
          <p:cNvPr id="13" name="TextBox 12">
            <a:extLst>
              <a:ext uri="{FF2B5EF4-FFF2-40B4-BE49-F238E27FC236}">
                <a16:creationId xmlns:a16="http://schemas.microsoft.com/office/drawing/2014/main" id="{C04571C0-DF8F-42D0-8199-D8E38F7186EC}"/>
              </a:ext>
              <a:ext uri="{C183D7F6-B498-43B3-948B-1728B52AA6E4}">
                <adec:decorative xmlns:adec="http://schemas.microsoft.com/office/drawing/2017/decorative" val="1"/>
              </a:ext>
            </a:extLst>
          </p:cNvPr>
          <p:cNvSpPr txBox="1"/>
          <p:nvPr/>
        </p:nvSpPr>
        <p:spPr>
          <a:xfrm rot="5400000">
            <a:off x="9510575" y="2984001"/>
            <a:ext cx="3472524" cy="276999"/>
          </a:xfrm>
          <a:prstGeom prst="rect">
            <a:avLst/>
          </a:prstGeom>
          <a:noFill/>
        </p:spPr>
        <p:txBody>
          <a:bodyPr wrap="square" rtlCol="0">
            <a:spAutoFit/>
          </a:bodyPr>
          <a:lstStyle/>
          <a:p>
            <a:pPr algn="r"/>
            <a:r>
              <a:rPr lang="en-GB" sz="1200" dirty="0"/>
              <a:t>Reproduced with permission from  Aaron Power</a:t>
            </a:r>
          </a:p>
        </p:txBody>
      </p:sp>
    </p:spTree>
    <p:extLst>
      <p:ext uri="{BB962C8B-B14F-4D97-AF65-F5344CB8AC3E}">
        <p14:creationId xmlns:p14="http://schemas.microsoft.com/office/powerpoint/2010/main" val="3411101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7</a:t>
            </a:fld>
            <a:endParaRPr lang="en-US" dirty="0"/>
          </a:p>
        </p:txBody>
      </p:sp>
      <p:sp>
        <p:nvSpPr>
          <p:cNvPr id="9" name="TextBox 4">
            <a:extLst>
              <a:ext uri="{FF2B5EF4-FFF2-40B4-BE49-F238E27FC236}">
                <a16:creationId xmlns:a16="http://schemas.microsoft.com/office/drawing/2014/main" id="{CFFB1ABF-B820-4157-85F4-4B26C76A6B1B}"/>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4976"/>
                </a:solidFill>
                <a:effectLst/>
                <a:uLnTx/>
                <a:uFillTx/>
                <a:latin typeface="Arial" panose="020B0604020202020204"/>
                <a:ea typeface="+mn-ea"/>
                <a:cs typeface="+mn-cs"/>
              </a:rPr>
              <a:t>Instrumentation in Ireland (continued)</a:t>
            </a:r>
          </a:p>
        </p:txBody>
      </p:sp>
      <p:sp>
        <p:nvSpPr>
          <p:cNvPr id="21" name="TextBox 11">
            <a:extLst>
              <a:ext uri="{FF2B5EF4-FFF2-40B4-BE49-F238E27FC236}">
                <a16:creationId xmlns:a16="http://schemas.microsoft.com/office/drawing/2014/main" id="{A7E4DAAB-6776-44ED-8126-87902C6DD6ED}"/>
              </a:ext>
            </a:extLst>
          </p:cNvPr>
          <p:cNvSpPr txBox="1"/>
          <p:nvPr/>
        </p:nvSpPr>
        <p:spPr>
          <a:xfrm>
            <a:off x="4500748" y="1453180"/>
            <a:ext cx="6709558" cy="2831544"/>
          </a:xfrm>
          <a:prstGeom prst="rect">
            <a:avLst/>
          </a:prstGeom>
        </p:spPr>
        <p:txBody>
          <a:bodyPr wrap="square" lIns="0" tIns="0" rIns="0" bIns="0" rtlCol="0" anchor="t">
            <a:spAutoFit/>
          </a:bodyPr>
          <a:lstStyle/>
          <a:p>
            <a:r>
              <a:rPr lang="en-US" sz="2400" b="1" dirty="0"/>
              <a:t>Ryan Sipho </a:t>
            </a:r>
            <a:r>
              <a:rPr lang="en-US" sz="2400" b="1" dirty="0" err="1"/>
              <a:t>Twantwa</a:t>
            </a:r>
            <a:r>
              <a:rPr lang="en-US" sz="2400" b="1" dirty="0"/>
              <a:t> </a:t>
            </a:r>
            <a:r>
              <a:rPr lang="en-US" sz="2400" dirty="0"/>
              <a:t>is a quality control chemist at Pfizer. He explains how he must rigorously test the quality of medicines and their ingredients, which requires keen attention to accuracy and precision in order to ensure the medicines they produce are correct, safe and effective for their patients.</a:t>
            </a:r>
          </a:p>
          <a:p>
            <a:pPr algn="ctr"/>
            <a:endParaRPr lang="en-US" sz="1600" dirty="0"/>
          </a:p>
        </p:txBody>
      </p:sp>
      <p:sp>
        <p:nvSpPr>
          <p:cNvPr id="8" name="TextBox 7">
            <a:extLst>
              <a:ext uri="{FF2B5EF4-FFF2-40B4-BE49-F238E27FC236}">
                <a16:creationId xmlns:a16="http://schemas.microsoft.com/office/drawing/2014/main" id="{BB8274A0-0019-4688-B287-BF73F39E8707}"/>
              </a:ext>
              <a:ext uri="{C183D7F6-B498-43B3-948B-1728B52AA6E4}">
                <adec:decorative xmlns:adec="http://schemas.microsoft.com/office/drawing/2017/decorative" val="1"/>
              </a:ext>
            </a:extLst>
          </p:cNvPr>
          <p:cNvSpPr txBox="1"/>
          <p:nvPr/>
        </p:nvSpPr>
        <p:spPr>
          <a:xfrm rot="16200000">
            <a:off x="-1323049" y="3211007"/>
            <a:ext cx="4015976" cy="276999"/>
          </a:xfrm>
          <a:prstGeom prst="rect">
            <a:avLst/>
          </a:prstGeom>
          <a:noFill/>
        </p:spPr>
        <p:txBody>
          <a:bodyPr wrap="square">
            <a:spAutoFit/>
          </a:bodyPr>
          <a:lstStyle/>
          <a:p>
            <a:r>
              <a:rPr lang="en-GB" sz="1200" dirty="0"/>
              <a:t>Reproduced with permission from </a:t>
            </a:r>
            <a:r>
              <a:rPr lang="en-US" sz="1200" dirty="0"/>
              <a:t>Ryan Sipho </a:t>
            </a:r>
            <a:r>
              <a:rPr lang="en-US" sz="1200" dirty="0" err="1"/>
              <a:t>Twantwa</a:t>
            </a:r>
            <a:r>
              <a:rPr lang="en-GB" sz="1200" dirty="0"/>
              <a:t> </a:t>
            </a:r>
          </a:p>
        </p:txBody>
      </p:sp>
      <p:pic>
        <p:nvPicPr>
          <p:cNvPr id="18" name="Picture 8" descr="Head shot of Ryan Sipho Twantwa">
            <a:extLst>
              <a:ext uri="{FF2B5EF4-FFF2-40B4-BE49-F238E27FC236}">
                <a16:creationId xmlns:a16="http://schemas.microsoft.com/office/drawing/2014/main" id="{465C05BC-383A-4543-94C8-EA7691FF81B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20431" y="1453180"/>
            <a:ext cx="3409331" cy="3792653"/>
          </a:xfrm>
          <a:prstGeom prst="rect">
            <a:avLst/>
          </a:prstGeom>
        </p:spPr>
      </p:pic>
    </p:spTree>
    <p:extLst>
      <p:ext uri="{BB962C8B-B14F-4D97-AF65-F5344CB8AC3E}">
        <p14:creationId xmlns:p14="http://schemas.microsoft.com/office/powerpoint/2010/main" val="819413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8</a:t>
            </a:fld>
            <a:endParaRPr lang="en-US" dirty="0"/>
          </a:p>
        </p:txBody>
      </p:sp>
      <p:sp>
        <p:nvSpPr>
          <p:cNvPr id="13" name="TextBox 3">
            <a:extLst>
              <a:ext uri="{FF2B5EF4-FFF2-40B4-BE49-F238E27FC236}">
                <a16:creationId xmlns:a16="http://schemas.microsoft.com/office/drawing/2014/main" id="{8F1E30CF-14DA-48BF-A45E-B7DE28CE0149}"/>
              </a:ext>
            </a:extLst>
          </p:cNvPr>
          <p:cNvSpPr txBox="1">
            <a:spLocks noGrp="1"/>
          </p:cNvSpPr>
          <p:nvPr>
            <p:ph type="title" idx="4294967295"/>
          </p:nvPr>
        </p:nvSpPr>
        <p:spPr>
          <a:xfrm>
            <a:off x="815173" y="1118314"/>
            <a:ext cx="8182033" cy="413485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4976"/>
                </a:solidFill>
                <a:effectLst/>
                <a:uLnTx/>
                <a:uFillTx/>
                <a:latin typeface="+mj-lt"/>
                <a:ea typeface="+mn-ea"/>
                <a:cs typeface="+mn-cs"/>
              </a:rPr>
              <a:t>What’s the difference between accurate and precise?</a:t>
            </a:r>
          </a:p>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Complete the sheet to probe your understanding </a:t>
            </a:r>
          </a:p>
          <a:p>
            <a:pPr marL="0" marR="0" lvl="0" indent="0" algn="l" defTabSz="457200" rtl="0" eaLnBrk="1" fontAlgn="auto" latinLnBrk="0" hangingPunct="1">
              <a:lnSpc>
                <a:spcPts val="7920"/>
              </a:lnSpc>
              <a:spcBef>
                <a:spcPts val="0"/>
              </a:spcBef>
              <a:spcAft>
                <a:spcPts val="0"/>
              </a:spcAft>
              <a:buClrTx/>
              <a:buSzTx/>
              <a:buFontTx/>
              <a:buNone/>
              <a:tabLst/>
              <a:defRPr/>
            </a:pPr>
            <a:endParaRPr kumimoji="0" lang="en-US" sz="5000" b="0" i="0" u="none" strike="noStrike" kern="1200" cap="none" spc="0" normalizeH="0" baseline="0" noProof="0" dirty="0">
              <a:ln>
                <a:noFill/>
              </a:ln>
              <a:solidFill>
                <a:srgbClr val="97C160"/>
              </a:solidFill>
              <a:effectLst/>
              <a:uLnTx/>
              <a:uFillTx/>
              <a:latin typeface="+mj-lt"/>
              <a:ea typeface="+mn-ea"/>
              <a:cs typeface="+mn-cs"/>
            </a:endParaRPr>
          </a:p>
        </p:txBody>
      </p:sp>
      <p:pic>
        <p:nvPicPr>
          <p:cNvPr id="4" name="Picture 3" descr="A dartboard - no darts">
            <a:extLst>
              <a:ext uri="{FF2B5EF4-FFF2-40B4-BE49-F238E27FC236}">
                <a16:creationId xmlns:a16="http://schemas.microsoft.com/office/drawing/2014/main" id="{BE4DF528-9E0B-4CDA-A0AD-B2409EB7476C}"/>
              </a:ext>
            </a:extLst>
          </p:cNvPr>
          <p:cNvPicPr>
            <a:picLocks noChangeAspect="1"/>
          </p:cNvPicPr>
          <p:nvPr/>
        </p:nvPicPr>
        <p:blipFill>
          <a:blip r:embed="rId3"/>
          <a:stretch>
            <a:fillRect/>
          </a:stretch>
        </p:blipFill>
        <p:spPr>
          <a:xfrm>
            <a:off x="8146473" y="1118314"/>
            <a:ext cx="3379849" cy="3379849"/>
          </a:xfrm>
          <a:prstGeom prst="rect">
            <a:avLst/>
          </a:prstGeom>
        </p:spPr>
      </p:pic>
    </p:spTree>
    <p:extLst>
      <p:ext uri="{BB962C8B-B14F-4D97-AF65-F5344CB8AC3E}">
        <p14:creationId xmlns:p14="http://schemas.microsoft.com/office/powerpoint/2010/main" val="230720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9</a:t>
            </a:fld>
            <a:endParaRPr lang="en-US" dirty="0"/>
          </a:p>
        </p:txBody>
      </p:sp>
      <p:sp>
        <p:nvSpPr>
          <p:cNvPr id="2" name="Title 1">
            <a:extLst>
              <a:ext uri="{FF2B5EF4-FFF2-40B4-BE49-F238E27FC236}">
                <a16:creationId xmlns:a16="http://schemas.microsoft.com/office/drawing/2014/main" id="{E2E00B5F-95F4-4479-AFDD-927569AED03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Accurate versus precise</a:t>
            </a:r>
          </a:p>
        </p:txBody>
      </p:sp>
      <p:pic>
        <p:nvPicPr>
          <p:cNvPr id="3" name="Picture 2" descr="A dartboard with three darts close together at the bottom right of the board">
            <a:extLst>
              <a:ext uri="{FF2B5EF4-FFF2-40B4-BE49-F238E27FC236}">
                <a16:creationId xmlns:a16="http://schemas.microsoft.com/office/drawing/2014/main" id="{AB9BBE61-8F49-4B87-88B2-9E566BFBAC2D}"/>
              </a:ext>
            </a:extLst>
          </p:cNvPr>
          <p:cNvPicPr>
            <a:picLocks noChangeAspect="1"/>
          </p:cNvPicPr>
          <p:nvPr/>
        </p:nvPicPr>
        <p:blipFill>
          <a:blip r:embed="rId3"/>
          <a:stretch>
            <a:fillRect/>
          </a:stretch>
        </p:blipFill>
        <p:spPr>
          <a:xfrm>
            <a:off x="8581668" y="3092240"/>
            <a:ext cx="2428959" cy="2453329"/>
          </a:xfrm>
          <a:prstGeom prst="rect">
            <a:avLst/>
          </a:prstGeom>
        </p:spPr>
      </p:pic>
      <p:sp>
        <p:nvSpPr>
          <p:cNvPr id="13" name="TextBox 4">
            <a:extLst>
              <a:ext uri="{FF2B5EF4-FFF2-40B4-BE49-F238E27FC236}">
                <a16:creationId xmlns:a16="http://schemas.microsoft.com/office/drawing/2014/main" id="{0D8B0C84-B49F-423E-A3F2-E5B2500E9A1E}"/>
              </a:ext>
            </a:extLst>
          </p:cNvPr>
          <p:cNvSpPr txBox="1"/>
          <p:nvPr/>
        </p:nvSpPr>
        <p:spPr>
          <a:xfrm>
            <a:off x="1570143" y="800651"/>
            <a:ext cx="6279447" cy="2296911"/>
          </a:xfrm>
          <a:prstGeom prst="rect">
            <a:avLst/>
          </a:prstGeom>
        </p:spPr>
        <p:txBody>
          <a:bodyPr wrap="square" lIns="0" tIns="0" rIns="0" bIns="0" rtlCol="0" anchor="t">
            <a:spAutoFit/>
          </a:bodyPr>
          <a:lstStyle/>
          <a:p>
            <a:pPr algn="l">
              <a:lnSpc>
                <a:spcPts val="6240"/>
              </a:lnSpc>
            </a:pPr>
            <a:r>
              <a:rPr lang="en-US" sz="4000" dirty="0">
                <a:solidFill>
                  <a:srgbClr val="004976"/>
                </a:solidFill>
                <a:latin typeface="+mj-lt"/>
              </a:rPr>
              <a:t>A</a:t>
            </a:r>
            <a:r>
              <a:rPr lang="en-US" sz="4000" b="0" dirty="0">
                <a:solidFill>
                  <a:srgbClr val="004976"/>
                </a:solidFill>
                <a:latin typeface="+mj-lt"/>
              </a:rPr>
              <a:t>ccurate</a:t>
            </a:r>
            <a:r>
              <a:rPr lang="en-US" sz="4000" b="0" dirty="0">
                <a:solidFill>
                  <a:srgbClr val="97C160"/>
                </a:solidFill>
                <a:latin typeface="+mj-lt"/>
              </a:rPr>
              <a:t> </a:t>
            </a:r>
          </a:p>
          <a:p>
            <a:pPr algn="l">
              <a:lnSpc>
                <a:spcPts val="6240"/>
              </a:lnSpc>
            </a:pPr>
            <a:r>
              <a:rPr lang="en-GB" sz="2400" b="0" dirty="0"/>
              <a:t>As close to the true value as possible</a:t>
            </a:r>
          </a:p>
          <a:p>
            <a:pPr algn="l">
              <a:lnSpc>
                <a:spcPts val="6240"/>
              </a:lnSpc>
            </a:pPr>
            <a:endParaRPr lang="en-US" sz="3600" b="0" dirty="0">
              <a:solidFill>
                <a:srgbClr val="97C160"/>
              </a:solidFill>
              <a:latin typeface="Raleway"/>
            </a:endParaRPr>
          </a:p>
        </p:txBody>
      </p:sp>
      <p:pic>
        <p:nvPicPr>
          <p:cNvPr id="4" name="Picture 3" descr="A dart board with three darts close to the centre.">
            <a:extLst>
              <a:ext uri="{FF2B5EF4-FFF2-40B4-BE49-F238E27FC236}">
                <a16:creationId xmlns:a16="http://schemas.microsoft.com/office/drawing/2014/main" id="{A3A5DDEE-A3C7-4FEB-8E47-7EF7552FE3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21309" y="455918"/>
            <a:ext cx="2389318" cy="2389318"/>
          </a:xfrm>
          <a:prstGeom prst="rect">
            <a:avLst/>
          </a:prstGeom>
        </p:spPr>
      </p:pic>
      <p:sp>
        <p:nvSpPr>
          <p:cNvPr id="17" name="TextBox 8">
            <a:extLst>
              <a:ext uri="{FF2B5EF4-FFF2-40B4-BE49-F238E27FC236}">
                <a16:creationId xmlns:a16="http://schemas.microsoft.com/office/drawing/2014/main" id="{29152BF0-1C2B-4FC7-AFE4-B1B20BFC5E2F}"/>
              </a:ext>
            </a:extLst>
          </p:cNvPr>
          <p:cNvSpPr txBox="1"/>
          <p:nvPr/>
        </p:nvSpPr>
        <p:spPr>
          <a:xfrm>
            <a:off x="1570143" y="3429000"/>
            <a:ext cx="5803572" cy="1394100"/>
          </a:xfrm>
          <a:prstGeom prst="rect">
            <a:avLst/>
          </a:prstGeom>
        </p:spPr>
        <p:txBody>
          <a:bodyPr lIns="0" tIns="0" rIns="0" bIns="0" rtlCol="0" anchor="t">
            <a:spAutoFit/>
          </a:bodyPr>
          <a:lstStyle/>
          <a:p>
            <a:pPr algn="l">
              <a:lnSpc>
                <a:spcPts val="5880"/>
              </a:lnSpc>
            </a:pPr>
            <a:r>
              <a:rPr lang="en-US" sz="4000" dirty="0">
                <a:solidFill>
                  <a:srgbClr val="004976"/>
                </a:solidFill>
                <a:latin typeface="+mj-lt"/>
              </a:rPr>
              <a:t>Precise</a:t>
            </a:r>
          </a:p>
          <a:p>
            <a:pPr>
              <a:lnSpc>
                <a:spcPts val="5880"/>
              </a:lnSpc>
            </a:pPr>
            <a:r>
              <a:rPr lang="en-GB" sz="2400" b="0" dirty="0"/>
              <a:t>As close to each other as possible</a:t>
            </a:r>
          </a:p>
        </p:txBody>
      </p:sp>
    </p:spTree>
    <p:extLst>
      <p:ext uri="{BB962C8B-B14F-4D97-AF65-F5344CB8AC3E}">
        <p14:creationId xmlns:p14="http://schemas.microsoft.com/office/powerpoint/2010/main" val="2292119426"/>
      </p:ext>
    </p:extLst>
  </p:cSld>
  <p:clrMapOvr>
    <a:masterClrMapping/>
  </p:clrMapOvr>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Template xmlns="27d643f5-4560-4eff-9f48-d0fe6b2bec2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A013092-FF30-4BC3-A66F-77B204EF02E2}">
  <ds:schemaRefs>
    <ds:schemaRef ds:uri="http://schemas.microsoft.com/sharepoint/v3/contenttype/forms"/>
  </ds:schemaRefs>
</ds:datastoreItem>
</file>

<file path=customXml/itemProps2.xml><?xml version="1.0" encoding="utf-8"?>
<ds:datastoreItem xmlns:ds="http://schemas.openxmlformats.org/officeDocument/2006/customXml" ds:itemID="{E709B6A8-7AD3-43E6-9837-E972DF7A3982}">
  <ds:schemaRefs>
    <ds:schemaRef ds:uri="http://www.w3.org/XML/1998/namespace"/>
    <ds:schemaRef ds:uri="http://schemas.microsoft.com/office/2006/documentManagement/types"/>
    <ds:schemaRef ds:uri="27d643f5-4560-4eff-9f48-d0fe6b2bec2d"/>
    <ds:schemaRef ds:uri="http://schemas.microsoft.com/office/2006/metadata/properties"/>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55ED5F46-7D48-4846-A051-EFAE3AD3F5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4026</TotalTime>
  <Words>799</Words>
  <Application>Microsoft Office PowerPoint</Application>
  <PresentationFormat>Widescreen</PresentationFormat>
  <Paragraphs>92</Paragraphs>
  <Slides>14</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Open Sans</vt:lpstr>
      <vt:lpstr>Calibri</vt:lpstr>
      <vt:lpstr>Raleway</vt:lpstr>
      <vt:lpstr>RSC_Plain</vt:lpstr>
      <vt:lpstr>Custom Design</vt:lpstr>
      <vt:lpstr>Project 2  Phone-y science</vt:lpstr>
      <vt:lpstr>Can mobile phones be used to collect reliable scientific data?  </vt:lpstr>
      <vt:lpstr>Discussion</vt:lpstr>
      <vt:lpstr>Smartphone eye test</vt:lpstr>
      <vt:lpstr>Water quality</vt:lpstr>
      <vt:lpstr>Instrumentation in Ireland</vt:lpstr>
      <vt:lpstr>Instrumentation in Ireland (continued)</vt:lpstr>
      <vt:lpstr>What’s the difference between accurate and precise? Complete the sheet to probe your understanding  </vt:lpstr>
      <vt:lpstr>Accurate versus precise</vt:lpstr>
      <vt:lpstr>Considering accurate and precise</vt:lpstr>
      <vt:lpstr>Is there a relationship between squash concentration and absorption?</vt:lpstr>
      <vt:lpstr>The scientific method</vt:lpstr>
      <vt:lpstr>You will carry out your own investigation to detect absorbance of light using a colorimeter app on a phone and various dilutions of fruit juice, or coloured solutions. </vt:lpstr>
      <vt:lpstr>Acknowledgments</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2 Phone-y science slides</dc:title>
  <dc:subject>Project 2: phone-y science</dc:subject>
  <dc:creator>Royal Society of Chemistry</dc:creator>
  <cp:keywords>analytical chemistry, spectroscopy, accuracy, precision, data collection, reliable, smartphone technology, absorption, colorimetry, careers</cp:keywords>
  <dc:description>Supports the Analytical chemistry in Ireland booklet available at https://rsc.li/3p00LfI </dc:description>
  <cp:lastModifiedBy>Juliet Kennard</cp:lastModifiedBy>
  <cp:revision>274</cp:revision>
  <cp:lastPrinted>2019-03-28T09:59:28Z</cp:lastPrinted>
  <dcterms:created xsi:type="dcterms:W3CDTF">2019-02-27T10:19:09Z</dcterms:created>
  <dcterms:modified xsi:type="dcterms:W3CDTF">2022-04-11T15:01:41Z</dcterms:modified>
  <cp:category>Analytical chemistry in Ireland downloaded from rsc.li/3p00LfI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