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6" r:id="rId4"/>
    <p:sldMasterId id="2147483839" r:id="rId5"/>
  </p:sldMasterIdLst>
  <p:notesMasterIdLst>
    <p:notesMasterId r:id="rId14"/>
  </p:notesMasterIdLst>
  <p:handoutMasterIdLst>
    <p:handoutMasterId r:id="rId15"/>
  </p:handoutMasterIdLst>
  <p:sldIdLst>
    <p:sldId id="297" r:id="rId6"/>
    <p:sldId id="279" r:id="rId7"/>
    <p:sldId id="277" r:id="rId8"/>
    <p:sldId id="303" r:id="rId9"/>
    <p:sldId id="299" r:id="rId10"/>
    <p:sldId id="310" r:id="rId11"/>
    <p:sldId id="284" r:id="rId12"/>
    <p:sldId id="304" r:id="rId13"/>
  </p:sldIdLst>
  <p:sldSz cx="12192000" cy="6858000"/>
  <p:notesSz cx="9144000" cy="6858000"/>
  <p:embeddedFontLst>
    <p:embeddedFont>
      <p:font typeface="Calibri" panose="020F0502020204030204" pitchFamily="34" charset="0"/>
      <p:regular r:id="rId16"/>
      <p:bold r:id="rId17"/>
      <p:italic r:id="rId18"/>
      <p:boldItalic r:id="rId19"/>
    </p:embeddedFont>
    <p:embeddedFont>
      <p:font typeface="Calibri Light" panose="020F0302020204030204" pitchFamily="34" charset="0"/>
      <p:regular r:id="rId20"/>
      <p:italic r:id="rId2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9" clrIdx="0">
    <p:extLst>
      <p:ext uri="{19B8F6BF-5375-455C-9EA6-DF929625EA0E}">
        <p15:presenceInfo xmlns:p15="http://schemas.microsoft.com/office/powerpoint/2012/main" userId="Owner" providerId="None"/>
      </p:ext>
    </p:extLst>
  </p:cmAuthor>
  <p:cmAuthor id="2" name="Aneesa Omar" initials="AO" lastIdx="5" clrIdx="1">
    <p:extLst>
      <p:ext uri="{19B8F6BF-5375-455C-9EA6-DF929625EA0E}">
        <p15:presenceInfo xmlns:p15="http://schemas.microsoft.com/office/powerpoint/2012/main" userId="S-1-5-21-1805851971-1264261665-475923621-261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C160"/>
    <a:srgbClr val="97D700"/>
    <a:srgbClr val="71DBD4"/>
    <a:srgbClr val="115E67"/>
    <a:srgbClr val="54585A"/>
    <a:srgbClr val="FF9E1B"/>
    <a:srgbClr val="FC4C02"/>
    <a:srgbClr val="48A9C5"/>
    <a:srgbClr val="DA1883"/>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8" autoAdjust="0"/>
    <p:restoredTop sz="86385" autoAdjust="0"/>
  </p:normalViewPr>
  <p:slideViewPr>
    <p:cSldViewPr snapToGrid="0" snapToObjects="1">
      <p:cViewPr varScale="1">
        <p:scale>
          <a:sx n="92" d="100"/>
          <a:sy n="92" d="100"/>
        </p:scale>
        <p:origin x="894"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215" d="100"/>
          <a:sy n="215" d="100"/>
        </p:scale>
        <p:origin x="104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651BEE-5FE4-C441-9F2C-41CD9F3E752E}"/>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DC1556-3282-D54E-9666-A6009195D842}"/>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17044BBD-E561-554A-9F92-CB21E4AA9279}" type="datetimeFigureOut">
              <a:rPr lang="en-US" smtClean="0"/>
              <a:t>4/11/2022</a:t>
            </a:fld>
            <a:endParaRPr lang="en-US"/>
          </a:p>
        </p:txBody>
      </p:sp>
      <p:sp>
        <p:nvSpPr>
          <p:cNvPr id="4" name="Footer Placeholder 3">
            <a:extLst>
              <a:ext uri="{FF2B5EF4-FFF2-40B4-BE49-F238E27FC236}">
                <a16:creationId xmlns:a16="http://schemas.microsoft.com/office/drawing/2014/main" id="{C7FE62AF-CBAC-984D-92F2-8303EBCB9F9D}"/>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0ECE20A-010F-F540-B491-BDD01FD75A74}"/>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C9A0C9C-0870-9F46-A85C-4AA6F1FDBC49}" type="slidenum">
              <a:rPr lang="en-US" smtClean="0"/>
              <a:t>‹#›</a:t>
            </a:fld>
            <a:endParaRPr lang="en-US"/>
          </a:p>
        </p:txBody>
      </p:sp>
    </p:spTree>
    <p:extLst>
      <p:ext uri="{BB962C8B-B14F-4D97-AF65-F5344CB8AC3E}">
        <p14:creationId xmlns:p14="http://schemas.microsoft.com/office/powerpoint/2010/main" val="1936760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6254C33D-B07C-ED4A-A191-0E78847F68E4}" type="datetimeFigureOut">
              <a:rPr lang="en-US" smtClean="0"/>
              <a:t>4/11/2022</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2C932B7F-5DDE-2249-94F1-C98945D46AB6}" type="slidenum">
              <a:rPr lang="en-US" smtClean="0"/>
              <a:t>‹#›</a:t>
            </a:fld>
            <a:endParaRPr lang="en-US"/>
          </a:p>
        </p:txBody>
      </p:sp>
    </p:spTree>
    <p:extLst>
      <p:ext uri="{BB962C8B-B14F-4D97-AF65-F5344CB8AC3E}">
        <p14:creationId xmlns:p14="http://schemas.microsoft.com/office/powerpoint/2010/main" val="770595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2</a:t>
            </a:fld>
            <a:endParaRPr lang="en-US"/>
          </a:p>
        </p:txBody>
      </p:sp>
    </p:spTree>
    <p:extLst>
      <p:ext uri="{BB962C8B-B14F-4D97-AF65-F5344CB8AC3E}">
        <p14:creationId xmlns:p14="http://schemas.microsoft.com/office/powerpoint/2010/main" val="986542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3</a:t>
            </a:fld>
            <a:endParaRPr lang="en-US"/>
          </a:p>
        </p:txBody>
      </p:sp>
    </p:spTree>
    <p:extLst>
      <p:ext uri="{BB962C8B-B14F-4D97-AF65-F5344CB8AC3E}">
        <p14:creationId xmlns:p14="http://schemas.microsoft.com/office/powerpoint/2010/main" val="386217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4</a:t>
            </a:fld>
            <a:endParaRPr lang="en-US"/>
          </a:p>
        </p:txBody>
      </p:sp>
    </p:spTree>
    <p:extLst>
      <p:ext uri="{BB962C8B-B14F-4D97-AF65-F5344CB8AC3E}">
        <p14:creationId xmlns:p14="http://schemas.microsoft.com/office/powerpoint/2010/main" val="123269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Royal Society of Chemistry members share their experiences of analytical chemistry. See the accompanying booklet for stories about their careers. </a:t>
            </a:r>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5</a:t>
            </a:fld>
            <a:endParaRPr lang="en-US"/>
          </a:p>
        </p:txBody>
      </p:sp>
    </p:spTree>
    <p:extLst>
      <p:ext uri="{BB962C8B-B14F-4D97-AF65-F5344CB8AC3E}">
        <p14:creationId xmlns:p14="http://schemas.microsoft.com/office/powerpoint/2010/main" val="2015843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593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7</a:t>
            </a:fld>
            <a:endParaRPr lang="en-US"/>
          </a:p>
        </p:txBody>
      </p:sp>
    </p:spTree>
    <p:extLst>
      <p:ext uri="{BB962C8B-B14F-4D97-AF65-F5344CB8AC3E}">
        <p14:creationId xmlns:p14="http://schemas.microsoft.com/office/powerpoint/2010/main" val="317300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This project was made possible through the Royal Society of Chemistry’s Spectroscopy in a Suitcase (SIAS) programme. Thank you to Science Foundation Ireland (SFI) for funding awarded under the discover programme. To find out more about SFI’s Smart Futures and STEM careers resources for students, teachers and parents, please visit </a:t>
            </a:r>
            <a:r>
              <a:rPr lang="en-GB"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156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1 column">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838200" y="1825625"/>
            <a:ext cx="10515600" cy="390532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524546E6-46B6-D44C-83AB-EBBCA8E6E1AC}"/>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895305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96446-4661-410A-BC8F-538F83A0BC3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A1FF611-1AAC-4822-952D-60DAA857C5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5E35D4F-E212-4922-820C-963B1D8F75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ACD1808-2BD2-4259-BE7A-6FD6D3B61BC8}"/>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6" name="Footer Placeholder 5">
            <a:extLst>
              <a:ext uri="{FF2B5EF4-FFF2-40B4-BE49-F238E27FC236}">
                <a16:creationId xmlns:a16="http://schemas.microsoft.com/office/drawing/2014/main" id="{813AF7C2-0FB8-415F-8BF4-BE201C05E21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A874AA4-F2C0-449C-B6B0-CD086E181827}"/>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2263873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42DE8-4934-4218-85E7-936AF4E7A9D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96FBD55-B859-4298-9B04-5C1034582F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E2F98A-D628-47AF-8589-1498583641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8EC18A5-F511-4AA8-ABFC-9D599441BE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E798F46-2D55-4576-99A6-16E887D3BC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DF99B29-5700-4B31-BE99-884EA69C7811}"/>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8" name="Footer Placeholder 7">
            <a:extLst>
              <a:ext uri="{FF2B5EF4-FFF2-40B4-BE49-F238E27FC236}">
                <a16:creationId xmlns:a16="http://schemas.microsoft.com/office/drawing/2014/main" id="{B58AAB52-112B-4021-9AC0-D4A197B1E66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40E5A0D-A45D-4165-AEE9-321B0865C4A7}"/>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187621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1CF94-1333-4D5B-B8D7-3B66F80F2DB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6068E80-5088-4F7C-AA06-4F0ED5260C5D}"/>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4" name="Footer Placeholder 3">
            <a:extLst>
              <a:ext uri="{FF2B5EF4-FFF2-40B4-BE49-F238E27FC236}">
                <a16:creationId xmlns:a16="http://schemas.microsoft.com/office/drawing/2014/main" id="{6693BA24-3A2E-4568-ABF9-C318CB0BCF5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3EE9E4D-869C-47B0-B13A-70DB96E6F1C6}"/>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1262244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70D933-180F-42F2-A30B-DC614FB4C750}"/>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3" name="Footer Placeholder 2">
            <a:extLst>
              <a:ext uri="{FF2B5EF4-FFF2-40B4-BE49-F238E27FC236}">
                <a16:creationId xmlns:a16="http://schemas.microsoft.com/office/drawing/2014/main" id="{F66664A6-BD79-4BE2-A2C8-4472AF9509D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B63BE33-5F1D-4FEF-ADC0-CE1A9C8A8704}"/>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2869599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14426-9427-46A5-B4E4-AB4995159E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4638EF7-AFD7-4977-9674-866BECA983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52F5EC1-011E-4E5F-A705-355CDBF10D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274E26-FBB2-47A1-B3C4-A0C90612B18B}"/>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6" name="Footer Placeholder 5">
            <a:extLst>
              <a:ext uri="{FF2B5EF4-FFF2-40B4-BE49-F238E27FC236}">
                <a16:creationId xmlns:a16="http://schemas.microsoft.com/office/drawing/2014/main" id="{A91DF41B-9C35-40E3-8406-5F28B70BD8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2DA01E2-9B7D-4786-80E9-B57CA5184F1A}"/>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4900892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B95EE-07EF-4B3F-B456-9E7D50094D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4800E3F-7DA8-4178-8046-847BA43F71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37659F8-0A8C-47E2-97CE-1CD58D394F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F385D9-2FF3-4205-8658-BAB2B3BD6E2B}"/>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6" name="Footer Placeholder 5">
            <a:extLst>
              <a:ext uri="{FF2B5EF4-FFF2-40B4-BE49-F238E27FC236}">
                <a16:creationId xmlns:a16="http://schemas.microsoft.com/office/drawing/2014/main" id="{BC1BBC67-A2D3-47BE-80D0-377B2E58146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D98F32A-6B0C-4A81-A4B3-33EA4C17764D}"/>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151844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83D87-7FA0-4D66-9B24-3B4951E5537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EFDA730-809B-4A5E-857B-91E4C82B597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CBE68D-4B54-4CCD-982B-C1579CA24DC9}"/>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5" name="Footer Placeholder 4">
            <a:extLst>
              <a:ext uri="{FF2B5EF4-FFF2-40B4-BE49-F238E27FC236}">
                <a16:creationId xmlns:a16="http://schemas.microsoft.com/office/drawing/2014/main" id="{4E5D5625-E289-4663-B16D-33B16500BF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62CF54-D07A-4C28-853F-AACD2BFD65DB}"/>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36628900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8DBB8E-8687-4939-AF6A-53CC2FD0769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3430D2B-25F5-4AF2-B055-AA79895D743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DDB1B40-B332-4314-8888-FA1D34E5775A}"/>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5" name="Footer Placeholder 4">
            <a:extLst>
              <a:ext uri="{FF2B5EF4-FFF2-40B4-BE49-F238E27FC236}">
                <a16:creationId xmlns:a16="http://schemas.microsoft.com/office/drawing/2014/main" id="{5E9C1E26-853A-4320-AC5E-A0E3D2E9C3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33D7A5-662F-4BBF-A7B4-98A278DD5F03}"/>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733383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86794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38679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529913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Two column_with imag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6925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
        <p:nvSpPr>
          <p:cNvPr id="5" name="Picture Placeholder 4">
            <a:extLst>
              <a:ext uri="{FF2B5EF4-FFF2-40B4-BE49-F238E27FC236}">
                <a16:creationId xmlns:a16="http://schemas.microsoft.com/office/drawing/2014/main" id="{32F17D6B-3660-6243-A16E-99AF1195E9A0}"/>
              </a:ext>
            </a:extLst>
          </p:cNvPr>
          <p:cNvSpPr>
            <a:spLocks noGrp="1"/>
          </p:cNvSpPr>
          <p:nvPr>
            <p:ph type="pic" sz="quarter" idx="13"/>
          </p:nvPr>
        </p:nvSpPr>
        <p:spPr>
          <a:xfrm>
            <a:off x="6172203" y="1825625"/>
            <a:ext cx="5181597" cy="3692525"/>
          </a:xfrm>
        </p:spPr>
        <p:txBody>
          <a:bodyPr/>
          <a:lstStyle/>
          <a:p>
            <a:endParaRPr lang="en-US"/>
          </a:p>
        </p:txBody>
      </p:sp>
    </p:spTree>
    <p:extLst>
      <p:ext uri="{BB962C8B-B14F-4D97-AF65-F5344CB8AC3E}">
        <p14:creationId xmlns:p14="http://schemas.microsoft.com/office/powerpoint/2010/main" val="111079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7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37">
            <a:extLst>
              <a:ext uri="{FF2B5EF4-FFF2-40B4-BE49-F238E27FC236}">
                <a16:creationId xmlns:a16="http://schemas.microsoft.com/office/drawing/2014/main" id="{7F9F3D99-54A9-1B41-A6AF-E9B2CD445306}"/>
              </a:ext>
            </a:extLst>
          </p:cNvPr>
          <p:cNvSpPr>
            <a:spLocks noChangeArrowheads="1"/>
          </p:cNvSpPr>
          <p:nvPr userDrawn="1"/>
        </p:nvSpPr>
        <p:spPr bwMode="auto">
          <a:xfrm rot="13500000">
            <a:off x="3701300" y="289666"/>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a:p>
        </p:txBody>
      </p:sp>
      <p:sp>
        <p:nvSpPr>
          <p:cNvPr id="14" name="Freeform 39">
            <a:extLst>
              <a:ext uri="{FF2B5EF4-FFF2-40B4-BE49-F238E27FC236}">
                <a16:creationId xmlns:a16="http://schemas.microsoft.com/office/drawing/2014/main" id="{65298A79-CF67-E047-A172-EC10EF0D5C62}"/>
              </a:ext>
            </a:extLst>
          </p:cNvPr>
          <p:cNvSpPr>
            <a:spLocks noChangeArrowheads="1"/>
          </p:cNvSpPr>
          <p:nvPr userDrawn="1"/>
        </p:nvSpPr>
        <p:spPr bwMode="auto">
          <a:xfrm rot="13500000">
            <a:off x="6181894" y="-4409483"/>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2708"/>
            <a:ext cx="3736885" cy="1619316"/>
          </a:xfrm>
          <a:prstGeom prst="rect">
            <a:avLst/>
          </a:prstGeom>
        </p:spPr>
      </p:pic>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36000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
        <p:nvSpPr>
          <p:cNvPr id="15" name="Title 1">
            <a:extLst>
              <a:ext uri="{FF2B5EF4-FFF2-40B4-BE49-F238E27FC236}">
                <a16:creationId xmlns:a16="http://schemas.microsoft.com/office/drawing/2014/main" id="{D61F56C2-8751-6C40-8B0C-9FB30835C303}"/>
              </a:ext>
            </a:extLst>
          </p:cNvPr>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16" name="Subtitle 2">
            <a:extLst>
              <a:ext uri="{FF2B5EF4-FFF2-40B4-BE49-F238E27FC236}">
                <a16:creationId xmlns:a16="http://schemas.microsoft.com/office/drawing/2014/main" id="{AA827FE5-1F9D-5442-ADAD-3D998EAA2C52}"/>
              </a:ext>
            </a:extLst>
          </p:cNvPr>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Tree>
    <p:extLst>
      <p:ext uri="{BB962C8B-B14F-4D97-AF65-F5344CB8AC3E}">
        <p14:creationId xmlns:p14="http://schemas.microsoft.com/office/powerpoint/2010/main" val="5589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Large content_small image_dark furnature">
    <p:bg>
      <p:bgPr>
        <a:solidFill>
          <a:schemeClr val="bg2"/>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E96F3BF-23A2-D04A-ADA5-6811AA717B09}"/>
              </a:ext>
            </a:extLst>
          </p:cNvPr>
          <p:cNvSpPr/>
          <p:nvPr userDrawn="1"/>
        </p:nvSpPr>
        <p:spPr>
          <a:xfrm>
            <a:off x="1" y="0"/>
            <a:ext cx="9774057" cy="6858000"/>
          </a:xfrm>
          <a:custGeom>
            <a:avLst/>
            <a:gdLst>
              <a:gd name="connsiteX0" fmla="*/ 0 w 9774057"/>
              <a:gd name="connsiteY0" fmla="*/ 0 h 6858000"/>
              <a:gd name="connsiteX1" fmla="*/ 8570022 w 9774057"/>
              <a:gd name="connsiteY1" fmla="*/ 0 h 6858000"/>
              <a:gd name="connsiteX2" fmla="*/ 8679889 w 9774057"/>
              <a:gd name="connsiteY2" fmla="*/ 139540 h 6858000"/>
              <a:gd name="connsiteX3" fmla="*/ 9774057 w 9774057"/>
              <a:gd name="connsiteY3" fmla="*/ 3429000 h 6858000"/>
              <a:gd name="connsiteX4" fmla="*/ 8679889 w 9774057"/>
              <a:gd name="connsiteY4" fmla="*/ 6717686 h 6858000"/>
              <a:gd name="connsiteX5" fmla="*/ 8569360 w 9774057"/>
              <a:gd name="connsiteY5" fmla="*/ 6858000 h 6858000"/>
              <a:gd name="connsiteX6" fmla="*/ 0 w 97740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4057" h="6858000">
                <a:moveTo>
                  <a:pt x="0" y="0"/>
                </a:moveTo>
                <a:lnTo>
                  <a:pt x="8570022" y="0"/>
                </a:lnTo>
                <a:lnTo>
                  <a:pt x="8679889" y="139540"/>
                </a:lnTo>
                <a:cubicBezTo>
                  <a:pt x="9366797" y="1056265"/>
                  <a:pt x="9774057" y="2194683"/>
                  <a:pt x="9774057" y="3429000"/>
                </a:cubicBezTo>
                <a:cubicBezTo>
                  <a:pt x="9774057" y="4663318"/>
                  <a:pt x="9366797" y="5801381"/>
                  <a:pt x="8679889" y="6717686"/>
                </a:cubicBezTo>
                <a:lnTo>
                  <a:pt x="856936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81267"/>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38166"/>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197028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659749" y="-786571"/>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43538" y="0"/>
            <a:ext cx="3736885" cy="1624733"/>
          </a:xfrm>
          <a:prstGeom prst="rect">
            <a:avLst/>
          </a:prstGeom>
        </p:spPr>
      </p:pic>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09600" y="6089400"/>
            <a:ext cx="442800" cy="428400"/>
          </a:xfrm>
          <a:prstGeom prst="rect">
            <a:avLst/>
          </a:prstGeom>
          <a:ln>
            <a:noFill/>
          </a:ln>
        </p:spPr>
        <p:txBody>
          <a:bodyPr vert="horz" wrap="square" lIns="90000" tIns="45720" rIns="91440" bIns="45720" rtlCol="0" anchor="ctr"/>
          <a:lstStyle>
            <a:defPPr>
              <a:defRPr lang="en-US"/>
            </a:defPPr>
            <a:lvl1pPr marL="0" algn="ct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79EE95E-F8E2-094D-B99A-E1C9960AC8D9}" type="slidenum">
              <a:rPr lang="en-US" smtClean="0"/>
              <a:pPr/>
              <a:t>‹#›</a:t>
            </a:fld>
            <a:endParaRPr lang="en-US" dirty="0"/>
          </a:p>
        </p:txBody>
      </p:sp>
      <p:sp>
        <p:nvSpPr>
          <p:cNvPr id="14" name="Title 1">
            <a:extLst>
              <a:ext uri="{FF2B5EF4-FFF2-40B4-BE49-F238E27FC236}">
                <a16:creationId xmlns:a16="http://schemas.microsoft.com/office/drawing/2014/main" id="{2C713773-EB33-417C-B26E-DF23FBBF5361}"/>
              </a:ext>
            </a:extLst>
          </p:cNvPr>
          <p:cNvSpPr>
            <a:spLocks noGrp="1"/>
          </p:cNvSpPr>
          <p:nvPr>
            <p:ph type="ctrTitle" hasCustomPrompt="1"/>
          </p:nvPr>
        </p:nvSpPr>
        <p:spPr>
          <a:xfrm>
            <a:off x="1001832" y="2161850"/>
            <a:ext cx="3833263" cy="2387600"/>
          </a:xfrm>
          <a:prstGeom prst="rect">
            <a:avLst/>
          </a:prstGeom>
        </p:spPr>
        <p:txBody>
          <a:bodyPr anchor="b">
            <a:noAutofit/>
          </a:bodyPr>
          <a:lstStyle>
            <a:lvl1pPr algn="l">
              <a:defRPr sz="6000">
                <a:solidFill>
                  <a:srgbClr val="115E67"/>
                </a:solidFill>
                <a:latin typeface="Arial" panose="020B0604020202020204" pitchFamily="34" charset="0"/>
                <a:cs typeface="Arial" panose="020B0604020202020204" pitchFamily="34" charset="0"/>
              </a:defRPr>
            </a:lvl1pPr>
          </a:lstStyle>
          <a:p>
            <a:r>
              <a:rPr lang="en-US" dirty="0"/>
              <a:t>Click to </a:t>
            </a:r>
            <a:br>
              <a:rPr lang="en-US" dirty="0"/>
            </a:br>
            <a:r>
              <a:rPr lang="en-US" dirty="0"/>
              <a:t>edit</a:t>
            </a:r>
            <a:br>
              <a:rPr lang="en-US" dirty="0"/>
            </a:br>
            <a:r>
              <a:rPr lang="en-US" dirty="0"/>
              <a:t>title style</a:t>
            </a:r>
          </a:p>
        </p:txBody>
      </p:sp>
    </p:spTree>
    <p:extLst>
      <p:ext uri="{BB962C8B-B14F-4D97-AF65-F5344CB8AC3E}">
        <p14:creationId xmlns:p14="http://schemas.microsoft.com/office/powerpoint/2010/main" val="2609659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03B8B-D22E-451C-874E-1B9A35F311D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BA38AFE-9141-44AC-AF8B-3BB285FD28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D5E2BEC-D1E0-413D-85F7-22386E7B42F6}"/>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5" name="Footer Placeholder 4">
            <a:extLst>
              <a:ext uri="{FF2B5EF4-FFF2-40B4-BE49-F238E27FC236}">
                <a16:creationId xmlns:a16="http://schemas.microsoft.com/office/drawing/2014/main" id="{F52F0B3E-BF2D-456F-9C13-679E3D74E2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498D05-A7F6-4238-BD3B-67B2879E0644}"/>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569583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A81C7-C0F5-425C-93FC-75402FE3C69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2E27B91-E7D7-43F2-8E9E-41DA6992A6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FE087F-CA0B-4B45-A186-6B538A43804D}"/>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5" name="Footer Placeholder 4">
            <a:extLst>
              <a:ext uri="{FF2B5EF4-FFF2-40B4-BE49-F238E27FC236}">
                <a16:creationId xmlns:a16="http://schemas.microsoft.com/office/drawing/2014/main" id="{758166D0-35CE-46D6-B242-BD4994B12A4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5930C0-3BCC-40BD-9A96-0E0BAD395092}"/>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4147428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BA7A0-B4BE-448B-95FC-10F63F4048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482C3B0-7509-4455-8CDB-62CF632C79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40E73FB-1B98-4DC3-9394-2450B09D58DC}"/>
              </a:ext>
            </a:extLst>
          </p:cNvPr>
          <p:cNvSpPr>
            <a:spLocks noGrp="1"/>
          </p:cNvSpPr>
          <p:nvPr>
            <p:ph type="dt" sz="half" idx="10"/>
          </p:nvPr>
        </p:nvSpPr>
        <p:spPr/>
        <p:txBody>
          <a:bodyPr/>
          <a:lstStyle/>
          <a:p>
            <a:fld id="{C2899426-1175-421D-942D-9247D57C8BB4}" type="datetimeFigureOut">
              <a:rPr lang="en-GB" smtClean="0"/>
              <a:t>11/04/2022</a:t>
            </a:fld>
            <a:endParaRPr lang="en-GB"/>
          </a:p>
        </p:txBody>
      </p:sp>
      <p:sp>
        <p:nvSpPr>
          <p:cNvPr id="5" name="Footer Placeholder 4">
            <a:extLst>
              <a:ext uri="{FF2B5EF4-FFF2-40B4-BE49-F238E27FC236}">
                <a16:creationId xmlns:a16="http://schemas.microsoft.com/office/drawing/2014/main" id="{3CC61E51-7D6F-4BCD-95DD-45CCA594DC2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0815EB-F890-4E1F-9FC0-B4578EF360C0}"/>
              </a:ext>
            </a:extLst>
          </p:cNvPr>
          <p:cNvSpPr>
            <a:spLocks noGrp="1"/>
          </p:cNvSpPr>
          <p:nvPr>
            <p:ph type="sldNum" sz="quarter" idx="12"/>
          </p:nvPr>
        </p:nvSpPr>
        <p:spPr/>
        <p:txBody>
          <a:bodyPr/>
          <a:lstStyle/>
          <a:p>
            <a:fld id="{1B6C7940-1677-44C7-9ABC-79B91BC68717}" type="slidenum">
              <a:rPr lang="en-GB" smtClean="0"/>
              <a:t>‹#›</a:t>
            </a:fld>
            <a:endParaRPr lang="en-GB"/>
          </a:p>
        </p:txBody>
      </p:sp>
    </p:spTree>
    <p:extLst>
      <p:ext uri="{BB962C8B-B14F-4D97-AF65-F5344CB8AC3E}">
        <p14:creationId xmlns:p14="http://schemas.microsoft.com/office/powerpoint/2010/main" val="761982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0" y="5720631"/>
            <a:ext cx="2615950" cy="1137369"/>
          </a:xfrm>
          <a:prstGeom prst="rect">
            <a:avLst/>
          </a:prstGeom>
        </p:spPr>
      </p:pic>
      <p:cxnSp>
        <p:nvCxnSpPr>
          <p:cNvPr id="5" name="Straight Connector 4">
            <a:extLst>
              <a:ext uri="{FF2B5EF4-FFF2-40B4-BE49-F238E27FC236}">
                <a16:creationId xmlns:a16="http://schemas.microsoft.com/office/drawing/2014/main" id="{D05D999B-ED2D-C749-9409-2DEB3DB29ED3}"/>
              </a:ext>
            </a:extLst>
          </p:cNvPr>
          <p:cNvCxnSpPr>
            <a:cxnSpLocks/>
          </p:cNvCxnSpPr>
          <p:nvPr userDrawn="1"/>
        </p:nvCxnSpPr>
        <p:spPr>
          <a:xfrm>
            <a:off x="318000" y="5720598"/>
            <a:ext cx="11556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205791438"/>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52" r:id="rId3"/>
    <p:sldLayoutId id="2147483837" r:id="rId4"/>
    <p:sldLayoutId id="2147483838" r:id="rId5"/>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mj-lt"/>
          <a:ea typeface="+mj-ea"/>
          <a:cs typeface="Calibri Light" panose="020F030202020403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03D3CB-7FFD-4911-8F70-F94DE544B7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A3E612B-D554-4CFB-829C-1485CDC99B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9F52160-7478-492F-AA18-7742056C16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899426-1175-421D-942D-9247D57C8BB4}" type="datetimeFigureOut">
              <a:rPr lang="en-GB" smtClean="0"/>
              <a:t>11/04/2022</a:t>
            </a:fld>
            <a:endParaRPr lang="en-GB"/>
          </a:p>
        </p:txBody>
      </p:sp>
      <p:sp>
        <p:nvSpPr>
          <p:cNvPr id="5" name="Footer Placeholder 4">
            <a:extLst>
              <a:ext uri="{FF2B5EF4-FFF2-40B4-BE49-F238E27FC236}">
                <a16:creationId xmlns:a16="http://schemas.microsoft.com/office/drawing/2014/main" id="{16B34A6B-6CB3-4116-B68B-DCC5583E9D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BDB121-40E5-4133-A2C9-B2A1422B1F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6C7940-1677-44C7-9ABC-79B91BC68717}" type="slidenum">
              <a:rPr lang="en-GB" smtClean="0"/>
              <a:t>‹#›</a:t>
            </a:fld>
            <a:endParaRPr lang="en-GB"/>
          </a:p>
        </p:txBody>
      </p:sp>
    </p:spTree>
    <p:extLst>
      <p:ext uri="{BB962C8B-B14F-4D97-AF65-F5344CB8AC3E}">
        <p14:creationId xmlns:p14="http://schemas.microsoft.com/office/powerpoint/2010/main" val="1700199260"/>
      </p:ext>
    </p:extLst>
  </p:cSld>
  <p:clrMap bg1="lt1" tx1="dk1" bg2="lt2" tx2="dk2" accent1="accent1" accent2="accent2" accent3="accent3" accent4="accent4" accent5="accent5" accent6="accent6" hlink="hlink" folHlink="folHlink"/>
  <p:sldLayoutIdLst>
    <p:sldLayoutId id="2147483851"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rsc.li/3p00LfI"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rsc.li/3p00LfI"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D476F2-C129-6842-9C04-2A081C717E31}"/>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1</a:t>
            </a:fld>
            <a:endParaRPr lang="en-US" dirty="0"/>
          </a:p>
        </p:txBody>
      </p:sp>
      <p:sp>
        <p:nvSpPr>
          <p:cNvPr id="6" name="Title 2">
            <a:extLst>
              <a:ext uri="{FF2B5EF4-FFF2-40B4-BE49-F238E27FC236}">
                <a16:creationId xmlns:a16="http://schemas.microsoft.com/office/drawing/2014/main" id="{F2BCF614-A928-4F4D-B08F-175D662BD2CC}"/>
              </a:ext>
            </a:extLst>
          </p:cNvPr>
          <p:cNvSpPr>
            <a:spLocks noGrp="1"/>
          </p:cNvSpPr>
          <p:nvPr>
            <p:ph type="ctrTitle"/>
          </p:nvPr>
        </p:nvSpPr>
        <p:spPr>
          <a:xfrm>
            <a:off x="1001832" y="2161850"/>
            <a:ext cx="3965023" cy="2387600"/>
          </a:xfrm>
        </p:spPr>
        <p:txBody>
          <a:bodyPr>
            <a:noAutofit/>
          </a:bodyPr>
          <a:lstStyle/>
          <a:p>
            <a:r>
              <a:rPr lang="en-GB" sz="5000" dirty="0"/>
              <a:t>Building a mass spectrometer</a:t>
            </a:r>
            <a:endParaRPr lang="en-US" sz="5000" dirty="0"/>
          </a:p>
        </p:txBody>
      </p:sp>
      <p:sp>
        <p:nvSpPr>
          <p:cNvPr id="4" name="TextBox 3">
            <a:extLst>
              <a:ext uri="{FF2B5EF4-FFF2-40B4-BE49-F238E27FC236}">
                <a16:creationId xmlns:a16="http://schemas.microsoft.com/office/drawing/2014/main" id="{9E6E2276-60E4-4D14-BAA2-737BEC4A3C2F}"/>
              </a:ext>
            </a:extLst>
          </p:cNvPr>
          <p:cNvSpPr txBox="1"/>
          <p:nvPr/>
        </p:nvSpPr>
        <p:spPr>
          <a:xfrm>
            <a:off x="1043655" y="5665355"/>
            <a:ext cx="4344459" cy="830997"/>
          </a:xfrm>
          <a:prstGeom prst="rect">
            <a:avLst/>
          </a:prstGeom>
          <a:noFill/>
        </p:spPr>
        <p:txBody>
          <a:bodyPr wrap="none" rtlCol="0">
            <a:spAutoFit/>
          </a:bodyPr>
          <a:lstStyle/>
          <a:p>
            <a:r>
              <a:rPr lang="en-GB" sz="2400" dirty="0">
                <a:solidFill>
                  <a:srgbClr val="54585A"/>
                </a:solidFill>
                <a:latin typeface="Arial" panose="020B0604020202020204" pitchFamily="34" charset="0"/>
                <a:cs typeface="Arial" panose="020B0604020202020204" pitchFamily="34" charset="0"/>
              </a:rPr>
              <a:t>Analytical chemistry in Ireland </a:t>
            </a:r>
            <a:endParaRPr lang="en-GB" sz="2400" u="sng" dirty="0">
              <a:solidFill>
                <a:srgbClr val="54585A"/>
              </a:solidFill>
              <a:latin typeface="Arial" panose="020B0604020202020204" pitchFamily="34" charset="0"/>
              <a:cs typeface="Arial" panose="020B0604020202020204" pitchFamily="34" charset="0"/>
            </a:endParaRPr>
          </a:p>
          <a:p>
            <a:r>
              <a:rPr lang="en-GB" sz="2400" u="sng" dirty="0">
                <a:solidFill>
                  <a:srgbClr val="54585A"/>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rsc.li/3p00LfI</a:t>
            </a:r>
            <a:r>
              <a:rPr lang="en-GB" sz="2400" dirty="0">
                <a:solidFill>
                  <a:srgbClr val="54585A"/>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00160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2</a:t>
            </a:fld>
            <a:endParaRPr lang="en-US" dirty="0"/>
          </a:p>
        </p:txBody>
      </p:sp>
      <p:sp>
        <p:nvSpPr>
          <p:cNvPr id="2" name="TextBox 1">
            <a:extLst>
              <a:ext uri="{FF2B5EF4-FFF2-40B4-BE49-F238E27FC236}">
                <a16:creationId xmlns:a16="http://schemas.microsoft.com/office/drawing/2014/main" id="{93555DB6-9EEA-4F1B-AEE2-DFE8434CB2EE}"/>
              </a:ext>
              <a:ext uri="{C183D7F6-B498-43B3-948B-1728B52AA6E4}">
                <adec:decorative xmlns:adec="http://schemas.microsoft.com/office/drawing/2017/decorative" val="1"/>
              </a:ext>
            </a:extLst>
          </p:cNvPr>
          <p:cNvSpPr txBox="1"/>
          <p:nvPr/>
        </p:nvSpPr>
        <p:spPr>
          <a:xfrm rot="5400000">
            <a:off x="11039899" y="1367080"/>
            <a:ext cx="1301668" cy="246221"/>
          </a:xfrm>
          <a:prstGeom prst="rect">
            <a:avLst/>
          </a:prstGeom>
          <a:noFill/>
        </p:spPr>
        <p:txBody>
          <a:bodyPr wrap="square" rtlCol="0">
            <a:spAutoFit/>
          </a:bodyPr>
          <a:lstStyle/>
          <a:p>
            <a:pPr algn="r"/>
            <a:r>
              <a:rPr lang="en-GB" sz="1000" dirty="0">
                <a:cs typeface="Raleway" panose="020B0604020202020204" charset="0"/>
              </a:rPr>
              <a:t>© Getty Images</a:t>
            </a:r>
          </a:p>
        </p:txBody>
      </p:sp>
      <p:sp>
        <p:nvSpPr>
          <p:cNvPr id="7" name="Content Placeholder 2">
            <a:extLst>
              <a:ext uri="{FF2B5EF4-FFF2-40B4-BE49-F238E27FC236}">
                <a16:creationId xmlns:a16="http://schemas.microsoft.com/office/drawing/2014/main" id="{6A8A4F0E-B041-4650-9396-9DFBB037431C}"/>
              </a:ext>
            </a:extLst>
          </p:cNvPr>
          <p:cNvSpPr>
            <a:spLocks noGrp="1"/>
          </p:cNvSpPr>
          <p:nvPr>
            <p:ph type="title" idx="4294967295"/>
          </p:nvPr>
        </p:nvSpPr>
        <p:spPr>
          <a:xfrm>
            <a:off x="781050" y="1089025"/>
            <a:ext cx="4872038" cy="40528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5200" b="0" i="0" u="none" strike="noStrike" kern="1200" cap="none" spc="0" normalizeH="0" baseline="0" noProof="0" dirty="0">
                <a:ln>
                  <a:noFill/>
                </a:ln>
                <a:solidFill>
                  <a:schemeClr val="tx1"/>
                </a:solidFill>
                <a:effectLst/>
                <a:uLnTx/>
                <a:uFillTx/>
                <a:latin typeface="+mj-lt"/>
                <a:ea typeface="+mn-ea"/>
                <a:cs typeface="+mn-cs"/>
              </a:rPr>
              <a:t>What is the purpose of a scientific model?</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4800" b="0" i="0" u="none" strike="noStrike" kern="1200" cap="none" spc="0" normalizeH="0" baseline="0" noProof="0" dirty="0">
              <a:ln>
                <a:noFill/>
              </a:ln>
              <a:solidFill>
                <a:schemeClr val="tx1"/>
              </a:solidFill>
              <a:effectLst/>
              <a:uLnTx/>
              <a:uFillTx/>
              <a:latin typeface="+mj-lt"/>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900" b="0" i="0" u="none" strike="noStrike" kern="1200" cap="none" spc="0" normalizeH="0" baseline="0" noProof="0" dirty="0">
                <a:ln>
                  <a:noFill/>
                </a:ln>
                <a:solidFill>
                  <a:schemeClr val="tx1"/>
                </a:solidFill>
                <a:effectLst/>
                <a:uLnTx/>
                <a:uFillTx/>
                <a:latin typeface="+mn-lt"/>
                <a:ea typeface="Calibri" panose="020F0502020204030204" pitchFamily="34" charset="0"/>
                <a:cs typeface="+mn-cs"/>
              </a:rPr>
              <a:t>Find teacher support and the full project outline at </a:t>
            </a:r>
            <a:r>
              <a:rPr kumimoji="0" lang="en-GB" sz="1900" b="0" i="0" u="sng" strike="noStrike" kern="1200" cap="none" spc="0" normalizeH="0" baseline="0" noProof="0" dirty="0">
                <a:ln>
                  <a:noFill/>
                </a:ln>
                <a:solidFill>
                  <a:schemeClr val="tx1"/>
                </a:solidFill>
                <a:effectLst/>
                <a:uLnTx/>
                <a:uFillTx/>
                <a:latin typeface="+mn-lt"/>
                <a:ea typeface="Calibri" panose="020F0502020204030204" pitchFamily="34" charset="0"/>
                <a:cs typeface="+mn-cs"/>
                <a:hlinkClick r:id="rId3">
                  <a:extLst>
                    <a:ext uri="{A12FA001-AC4F-418D-AE19-62706E023703}">
                      <ahyp:hlinkClr xmlns:ahyp="http://schemas.microsoft.com/office/drawing/2018/hyperlinkcolor" val="tx"/>
                    </a:ext>
                  </a:extLst>
                </a:hlinkClick>
              </a:rPr>
              <a:t>https://rsc.li/3p00LfI</a:t>
            </a:r>
            <a:r>
              <a:rPr kumimoji="0" lang="en-GB" sz="1900" b="0" i="0" u="sng" strike="noStrike" kern="1200" cap="none" spc="0" normalizeH="0" baseline="0" noProof="0" dirty="0">
                <a:ln>
                  <a:noFill/>
                </a:ln>
                <a:solidFill>
                  <a:schemeClr val="tx1"/>
                </a:solidFill>
                <a:effectLst/>
                <a:uLnTx/>
                <a:uFillTx/>
                <a:latin typeface="+mn-lt"/>
                <a:ea typeface="Calibri" panose="020F0502020204030204" pitchFamily="34" charset="0"/>
                <a:cs typeface="+mn-cs"/>
              </a:rPr>
              <a:t> </a:t>
            </a:r>
            <a:endParaRPr kumimoji="0" lang="en-US" sz="19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descr="Female student studying molecule model in science class">
            <a:extLst>
              <a:ext uri="{FF2B5EF4-FFF2-40B4-BE49-F238E27FC236}">
                <a16:creationId xmlns:a16="http://schemas.microsoft.com/office/drawing/2014/main" id="{85197378-0AB1-45EE-A93B-87F52B29C5D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32762" y="1172875"/>
            <a:ext cx="5329845" cy="3552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03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a:xfrm>
            <a:off x="11410950" y="6089650"/>
            <a:ext cx="444500" cy="428625"/>
          </a:xfrm>
        </p:spPr>
        <p:txBody>
          <a:bodyPr/>
          <a:lstStyle/>
          <a:p>
            <a:fld id="{D79EE95E-F8E2-094D-B99A-E1C9960AC8D9}" type="slidenum">
              <a:rPr lang="en-US" smtClean="0"/>
              <a:pPr/>
              <a:t>3</a:t>
            </a:fld>
            <a:endParaRPr lang="en-US" dirty="0"/>
          </a:p>
        </p:txBody>
      </p:sp>
      <p:sp>
        <p:nvSpPr>
          <p:cNvPr id="7" name="TextBox 4">
            <a:extLst>
              <a:ext uri="{FF2B5EF4-FFF2-40B4-BE49-F238E27FC236}">
                <a16:creationId xmlns:a16="http://schemas.microsoft.com/office/drawing/2014/main" id="{AC32DA18-5E29-4160-9688-D72CCE1FFCFF}"/>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mn-lt"/>
                <a:ea typeface="+mn-ea"/>
                <a:cs typeface="+mn-cs"/>
              </a:rPr>
              <a:t>Discussion</a:t>
            </a:r>
            <a:endParaRPr kumimoji="0" lang="en-US" sz="4000" b="0" i="0" u="none" strike="noStrike" kern="1200" cap="none" spc="0" normalizeH="0" baseline="0" noProof="0" dirty="0">
              <a:ln>
                <a:noFill/>
              </a:ln>
              <a:solidFill>
                <a:schemeClr val="tx1"/>
              </a:solidFill>
              <a:effectLst/>
              <a:uLnTx/>
              <a:uFillTx/>
              <a:latin typeface="Arial" panose="020B0604020202020204"/>
              <a:ea typeface="+mn-ea"/>
              <a:cs typeface="+mn-cs"/>
            </a:endParaRPr>
          </a:p>
        </p:txBody>
      </p:sp>
      <p:sp>
        <p:nvSpPr>
          <p:cNvPr id="8" name="Content Placeholder 1">
            <a:extLst>
              <a:ext uri="{FF2B5EF4-FFF2-40B4-BE49-F238E27FC236}">
                <a16:creationId xmlns:a16="http://schemas.microsoft.com/office/drawing/2014/main" id="{928B723A-29D4-4CE4-ABA4-0B03B30E5096}"/>
              </a:ext>
            </a:extLst>
          </p:cNvPr>
          <p:cNvSpPr>
            <a:spLocks noGrp="1"/>
          </p:cNvSpPr>
          <p:nvPr>
            <p:ph sz="half" idx="1"/>
          </p:nvPr>
        </p:nvSpPr>
        <p:spPr>
          <a:xfrm>
            <a:off x="611605" y="1455737"/>
            <a:ext cx="9845533" cy="3474378"/>
          </a:xfrm>
        </p:spPr>
        <p:txBody>
          <a:bodyPr>
            <a:noAutofit/>
          </a:bodyPr>
          <a:lstStyle/>
          <a:p>
            <a:pPr marL="686277" marR="0" lvl="1" indent="-457200" algn="l" defTabSz="914400" rtl="0" eaLnBrk="1" fontAlgn="auto" latinLnBrk="0" hangingPunct="1">
              <a:lnSpc>
                <a:spcPct val="100000"/>
              </a:lnSpc>
              <a:spcBef>
                <a:spcPts val="1800"/>
              </a:spcBef>
              <a:spcAft>
                <a:spcPts val="0"/>
              </a:spcAft>
              <a:buClrTx/>
              <a:buSzTx/>
              <a:buFont typeface="+mj-lt"/>
              <a:buAutoNum type="arabicPeriod"/>
              <a:tabLst/>
              <a:defRPr/>
            </a:pPr>
            <a:r>
              <a:rPr kumimoji="0" lang="en-US" sz="2400" b="0" i="0" u="none" strike="noStrike" kern="1200" cap="none" normalizeH="0" noProof="0" dirty="0">
                <a:ln>
                  <a:noFill/>
                </a:ln>
                <a:solidFill>
                  <a:srgbClr val="004976"/>
                </a:solidFill>
                <a:effectLst/>
                <a:uLnTx/>
                <a:uFillTx/>
                <a:latin typeface="Arial" panose="020B0604020202020204"/>
                <a:ea typeface="+mn-ea"/>
                <a:cs typeface="+mn-cs"/>
              </a:rPr>
              <a:t>Can you name any models or simulations scientists use to make predictions? </a:t>
            </a:r>
          </a:p>
          <a:p>
            <a:pPr marL="686277" marR="0" lvl="1" indent="-457200" algn="l" defTabSz="914400" rtl="0" eaLnBrk="1" fontAlgn="auto" latinLnBrk="0" hangingPunct="1">
              <a:lnSpc>
                <a:spcPct val="100000"/>
              </a:lnSpc>
              <a:spcBef>
                <a:spcPts val="1800"/>
              </a:spcBef>
              <a:spcAft>
                <a:spcPts val="0"/>
              </a:spcAft>
              <a:buClrTx/>
              <a:buSzTx/>
              <a:buFont typeface="+mj-lt"/>
              <a:buAutoNum type="arabicPeriod"/>
              <a:tabLst/>
              <a:defRPr/>
            </a:pPr>
            <a:r>
              <a:rPr kumimoji="0" lang="en-US" sz="2400" b="0" i="0" u="none" strike="noStrike" kern="1200" cap="none" normalizeH="0" noProof="0" dirty="0">
                <a:ln>
                  <a:noFill/>
                </a:ln>
                <a:solidFill>
                  <a:srgbClr val="004976"/>
                </a:solidFill>
                <a:effectLst/>
                <a:uLnTx/>
                <a:uFillTx/>
                <a:latin typeface="Arial" panose="020B0604020202020204"/>
                <a:ea typeface="+mn-ea"/>
                <a:cs typeface="+mn-cs"/>
              </a:rPr>
              <a:t>How do the measurements compare to the real thing? More accurate or less?</a:t>
            </a:r>
          </a:p>
          <a:p>
            <a:pPr marL="686277" marR="0" lvl="1" indent="-457200" algn="l" defTabSz="914400" rtl="0" eaLnBrk="1" fontAlgn="auto" latinLnBrk="0" hangingPunct="1">
              <a:lnSpc>
                <a:spcPct val="100000"/>
              </a:lnSpc>
              <a:spcBef>
                <a:spcPts val="1800"/>
              </a:spcBef>
              <a:spcAft>
                <a:spcPts val="0"/>
              </a:spcAft>
              <a:buClrTx/>
              <a:buSzTx/>
              <a:buFont typeface="+mj-lt"/>
              <a:buAutoNum type="arabicPeriod"/>
              <a:tabLst/>
              <a:defRPr/>
            </a:pPr>
            <a:r>
              <a:rPr kumimoji="0" lang="en-US" sz="2400" b="0" i="0" u="none" strike="noStrike" kern="1200" cap="none" normalizeH="0" noProof="0" dirty="0">
                <a:ln>
                  <a:noFill/>
                </a:ln>
                <a:solidFill>
                  <a:srgbClr val="004976"/>
                </a:solidFill>
                <a:effectLst/>
                <a:uLnTx/>
                <a:uFillTx/>
                <a:latin typeface="Arial" panose="020B0604020202020204"/>
                <a:ea typeface="+mn-ea"/>
                <a:cs typeface="+mn-cs"/>
              </a:rPr>
              <a:t>Do you ever use models or simulations in your own life? </a:t>
            </a:r>
          </a:p>
          <a:p>
            <a:pPr marL="686277" marR="0" lvl="1" indent="-457200" algn="l" defTabSz="914400" rtl="0" eaLnBrk="1" fontAlgn="auto" latinLnBrk="0" hangingPunct="1">
              <a:lnSpc>
                <a:spcPct val="100000"/>
              </a:lnSpc>
              <a:spcBef>
                <a:spcPts val="1800"/>
              </a:spcBef>
              <a:spcAft>
                <a:spcPts val="0"/>
              </a:spcAft>
              <a:buClrTx/>
              <a:buSzTx/>
              <a:buFont typeface="+mj-lt"/>
              <a:buAutoNum type="arabicPeriod"/>
              <a:tabLst/>
              <a:defRPr/>
            </a:pPr>
            <a:r>
              <a:rPr kumimoji="0" lang="en-US" sz="2400" b="0" i="0" u="none" strike="noStrike" kern="1200" cap="none" normalizeH="0" noProof="0" dirty="0">
                <a:ln>
                  <a:noFill/>
                </a:ln>
                <a:solidFill>
                  <a:srgbClr val="004976"/>
                </a:solidFill>
                <a:effectLst/>
                <a:uLnTx/>
                <a:uFillTx/>
                <a:latin typeface="Arial" panose="020B0604020202020204"/>
                <a:ea typeface="+mn-ea"/>
                <a:cs typeface="+mn-cs"/>
              </a:rPr>
              <a:t>What role do you think models have played in the history of science? </a:t>
            </a:r>
          </a:p>
          <a:p>
            <a:pPr marL="686277" marR="0" lvl="1" indent="-457200" algn="l" defTabSz="914400" rtl="0" eaLnBrk="1" fontAlgn="auto" latinLnBrk="0" hangingPunct="1">
              <a:lnSpc>
                <a:spcPct val="100000"/>
              </a:lnSpc>
              <a:spcBef>
                <a:spcPts val="1800"/>
              </a:spcBef>
              <a:spcAft>
                <a:spcPts val="0"/>
              </a:spcAft>
              <a:buClrTx/>
              <a:buSzTx/>
              <a:buFont typeface="+mj-lt"/>
              <a:buAutoNum type="arabicPeriod"/>
              <a:tabLst/>
              <a:defRPr/>
            </a:pPr>
            <a:r>
              <a:rPr kumimoji="0" lang="en-US" sz="2400" b="0" i="0" u="none" strike="noStrike" kern="1200" cap="none" normalizeH="0" noProof="0" dirty="0">
                <a:ln>
                  <a:noFill/>
                </a:ln>
                <a:solidFill>
                  <a:srgbClr val="004976"/>
                </a:solidFill>
                <a:effectLst/>
                <a:uLnTx/>
                <a:uFillTx/>
                <a:latin typeface="Arial" panose="020B0604020202020204"/>
                <a:ea typeface="+mn-ea"/>
                <a:cs typeface="+mn-cs"/>
              </a:rPr>
              <a:t>What makes a model good?</a:t>
            </a:r>
          </a:p>
          <a:p>
            <a:pPr marL="686277" lvl="1" indent="-457200">
              <a:lnSpc>
                <a:spcPct val="150000"/>
              </a:lnSpc>
              <a:buFont typeface="+mj-lt"/>
              <a:buAutoNum type="arabicPeriod"/>
            </a:pPr>
            <a:endParaRPr lang="en-GB" sz="2400" dirty="0">
              <a:solidFill>
                <a:schemeClr val="tx1"/>
              </a:solidFill>
            </a:endParaRPr>
          </a:p>
        </p:txBody>
      </p:sp>
    </p:spTree>
    <p:extLst>
      <p:ext uri="{BB962C8B-B14F-4D97-AF65-F5344CB8AC3E}">
        <p14:creationId xmlns:p14="http://schemas.microsoft.com/office/powerpoint/2010/main" val="1316114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F34EEE7-8A44-4A0E-9BA8-FC53D7801100}"/>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Models of Earth and climate change</a:t>
            </a:r>
          </a:p>
        </p:txBody>
      </p:sp>
      <p:sp>
        <p:nvSpPr>
          <p:cNvPr id="12" name="Content Placeholder 1">
            <a:extLst>
              <a:ext uri="{FF2B5EF4-FFF2-40B4-BE49-F238E27FC236}">
                <a16:creationId xmlns:a16="http://schemas.microsoft.com/office/drawing/2014/main" id="{57E767DB-F650-41C7-95A2-4CBA17065C37}"/>
              </a:ext>
            </a:extLst>
          </p:cNvPr>
          <p:cNvSpPr>
            <a:spLocks noGrp="1"/>
          </p:cNvSpPr>
          <p:nvPr>
            <p:ph idx="1"/>
          </p:nvPr>
        </p:nvSpPr>
        <p:spPr>
          <a:xfrm>
            <a:off x="676894" y="576139"/>
            <a:ext cx="10956306" cy="2468517"/>
          </a:xfrm>
        </p:spPr>
        <p:txBody>
          <a:bodyPr>
            <a:noAutofit/>
          </a:bodyPr>
          <a:lstStyle/>
          <a:p>
            <a:pPr>
              <a:lnSpc>
                <a:spcPct val="100000"/>
              </a:lnSpc>
            </a:pPr>
            <a:r>
              <a:rPr lang="en-US" sz="3200" dirty="0">
                <a:solidFill>
                  <a:schemeClr val="tx1"/>
                </a:solidFill>
              </a:rPr>
              <a:t>Models of the Earth</a:t>
            </a:r>
          </a:p>
          <a:p>
            <a:pPr>
              <a:lnSpc>
                <a:spcPct val="100000"/>
              </a:lnSpc>
            </a:pPr>
            <a:r>
              <a:rPr lang="en-US" sz="2400" dirty="0">
                <a:solidFill>
                  <a:schemeClr val="tx1"/>
                </a:solidFill>
              </a:rPr>
              <a:t>Sometimes models are used as a way of explaining complex data, other times they are used to make predictions. For example, in the past globes were simply impressions or models. When we compared them with satellite images we could see that they were very accurate.</a:t>
            </a:r>
          </a:p>
          <a:p>
            <a:pPr>
              <a:lnSpc>
                <a:spcPct val="100000"/>
              </a:lnSpc>
            </a:pPr>
            <a:endParaRPr lang="en-US" sz="2400" dirty="0">
              <a:solidFill>
                <a:schemeClr val="tx1"/>
              </a:solidFill>
            </a:endParaRPr>
          </a:p>
        </p:txBody>
      </p:sp>
      <p:sp>
        <p:nvSpPr>
          <p:cNvPr id="5" name="Slide Number Placeholder 4">
            <a:extLst>
              <a:ext uri="{FF2B5EF4-FFF2-40B4-BE49-F238E27FC236}">
                <a16:creationId xmlns:a16="http://schemas.microsoft.com/office/drawing/2014/main" id="{8B3526C2-586A-3E45-A1D4-BE434A840FAB}"/>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4</a:t>
            </a:fld>
            <a:endParaRPr lang="en-US" dirty="0"/>
          </a:p>
        </p:txBody>
      </p:sp>
      <p:sp>
        <p:nvSpPr>
          <p:cNvPr id="16" name="TextBox 15">
            <a:extLst>
              <a:ext uri="{FF2B5EF4-FFF2-40B4-BE49-F238E27FC236}">
                <a16:creationId xmlns:a16="http://schemas.microsoft.com/office/drawing/2014/main" id="{9B708CFB-5800-47D2-A654-19AEAF9B5E35}"/>
              </a:ext>
              <a:ext uri="{C183D7F6-B498-43B3-948B-1728B52AA6E4}">
                <adec:decorative xmlns:adec="http://schemas.microsoft.com/office/drawing/2017/decorative" val="1"/>
              </a:ext>
            </a:extLst>
          </p:cNvPr>
          <p:cNvSpPr txBox="1"/>
          <p:nvPr/>
        </p:nvSpPr>
        <p:spPr>
          <a:xfrm rot="5400000">
            <a:off x="10669599" y="3799884"/>
            <a:ext cx="1927198" cy="246221"/>
          </a:xfrm>
          <a:prstGeom prst="rect">
            <a:avLst/>
          </a:prstGeom>
          <a:noFill/>
        </p:spPr>
        <p:txBody>
          <a:bodyPr wrap="square" rtlCol="0">
            <a:spAutoFit/>
          </a:bodyPr>
          <a:lstStyle/>
          <a:p>
            <a:r>
              <a:rPr lang="en-GB" sz="1000" dirty="0">
                <a:cs typeface="Raleway" panose="020B0604020202020204" charset="0"/>
              </a:rPr>
              <a:t>© Shutterstock</a:t>
            </a:r>
          </a:p>
        </p:txBody>
      </p:sp>
      <p:sp>
        <p:nvSpPr>
          <p:cNvPr id="7" name="Content Placeholder 1">
            <a:extLst>
              <a:ext uri="{FF2B5EF4-FFF2-40B4-BE49-F238E27FC236}">
                <a16:creationId xmlns:a16="http://schemas.microsoft.com/office/drawing/2014/main" id="{59301B43-227F-4D2A-A14F-AB8B24F45C97}"/>
              </a:ext>
            </a:extLst>
          </p:cNvPr>
          <p:cNvSpPr txBox="1">
            <a:spLocks/>
          </p:cNvSpPr>
          <p:nvPr/>
        </p:nvSpPr>
        <p:spPr>
          <a:xfrm>
            <a:off x="653801" y="3044656"/>
            <a:ext cx="7897091" cy="246851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3200" dirty="0">
                <a:solidFill>
                  <a:schemeClr val="tx1"/>
                </a:solidFill>
              </a:rPr>
              <a:t>Climate models</a:t>
            </a:r>
            <a:endParaRPr lang="en-GB" sz="3200" dirty="0">
              <a:solidFill>
                <a:schemeClr val="tx1"/>
              </a:solidFill>
            </a:endParaRPr>
          </a:p>
          <a:p>
            <a:pPr>
              <a:lnSpc>
                <a:spcPct val="100000"/>
              </a:lnSpc>
            </a:pPr>
            <a:r>
              <a:rPr lang="en-GB" sz="2400" dirty="0">
                <a:solidFill>
                  <a:schemeClr val="tx1"/>
                </a:solidFill>
              </a:rPr>
              <a:t>Many models today are mathematical or computerized, allowing us to process and analyse complex data to make predictions. </a:t>
            </a:r>
            <a:r>
              <a:rPr lang="en-GB" sz="2400" dirty="0" err="1">
                <a:solidFill>
                  <a:schemeClr val="tx1"/>
                </a:solidFill>
              </a:rPr>
              <a:t>Eg</a:t>
            </a:r>
            <a:r>
              <a:rPr lang="en-GB" sz="2400" dirty="0">
                <a:solidFill>
                  <a:schemeClr val="tx1"/>
                </a:solidFill>
              </a:rPr>
              <a:t>, climate change models, which rely on IR spectroscopy to reveal the conclusive links between global warming and greenhouse gas emissions.</a:t>
            </a:r>
          </a:p>
        </p:txBody>
      </p:sp>
      <p:pic>
        <p:nvPicPr>
          <p:cNvPr id="4" name="Picture 3" descr="A photograph of a globe">
            <a:extLst>
              <a:ext uri="{FF2B5EF4-FFF2-40B4-BE49-F238E27FC236}">
                <a16:creationId xmlns:a16="http://schemas.microsoft.com/office/drawing/2014/main" id="{2DDF7319-BA31-42AA-B181-2319C4903E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50892" y="3023193"/>
            <a:ext cx="2964214" cy="2468517"/>
          </a:xfrm>
          <a:prstGeom prst="rect">
            <a:avLst/>
          </a:prstGeom>
        </p:spPr>
      </p:pic>
    </p:spTree>
    <p:extLst>
      <p:ext uri="{BB962C8B-B14F-4D97-AF65-F5344CB8AC3E}">
        <p14:creationId xmlns:p14="http://schemas.microsoft.com/office/powerpoint/2010/main" val="2613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a:xfrm>
            <a:off x="11410950" y="6089650"/>
            <a:ext cx="444500" cy="428625"/>
          </a:xfrm>
        </p:spPr>
        <p:txBody>
          <a:bodyPr/>
          <a:lstStyle/>
          <a:p>
            <a:fld id="{D79EE95E-F8E2-094D-B99A-E1C9960AC8D9}" type="slidenum">
              <a:rPr lang="en-US" smtClean="0"/>
              <a:pPr/>
              <a:t>5</a:t>
            </a:fld>
            <a:endParaRPr lang="en-US" dirty="0"/>
          </a:p>
        </p:txBody>
      </p:sp>
      <p:sp>
        <p:nvSpPr>
          <p:cNvPr id="10" name="TextBox 4">
            <a:extLst>
              <a:ext uri="{FF2B5EF4-FFF2-40B4-BE49-F238E27FC236}">
                <a16:creationId xmlns:a16="http://schemas.microsoft.com/office/drawing/2014/main" id="{B86B3BF2-35FA-4112-995F-05556C876950}"/>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Arial" panose="020B0604020202020204"/>
                <a:ea typeface="+mn-ea"/>
                <a:cs typeface="+mn-cs"/>
              </a:rPr>
              <a:t>Instrumentation in Ireland</a:t>
            </a:r>
          </a:p>
        </p:txBody>
      </p:sp>
      <p:sp>
        <p:nvSpPr>
          <p:cNvPr id="21" name="TextBox 11">
            <a:extLst>
              <a:ext uri="{FF2B5EF4-FFF2-40B4-BE49-F238E27FC236}">
                <a16:creationId xmlns:a16="http://schemas.microsoft.com/office/drawing/2014/main" id="{A7E4DAAB-6776-44ED-8126-87902C6DD6ED}"/>
              </a:ext>
            </a:extLst>
          </p:cNvPr>
          <p:cNvSpPr txBox="1"/>
          <p:nvPr/>
        </p:nvSpPr>
        <p:spPr>
          <a:xfrm>
            <a:off x="657444" y="1556182"/>
            <a:ext cx="3118909" cy="4062651"/>
          </a:xfrm>
          <a:prstGeom prst="rect">
            <a:avLst/>
          </a:prstGeom>
        </p:spPr>
        <p:txBody>
          <a:bodyPr wrap="square" lIns="0" tIns="0" rIns="0" bIns="0" rtlCol="0" anchor="t">
            <a:spAutoFit/>
          </a:bodyPr>
          <a:lstStyle/>
          <a:p>
            <a:r>
              <a:rPr lang="en-US" sz="2400" b="1" dirty="0"/>
              <a:t>Dr. Elizabeth Gilchrist, </a:t>
            </a:r>
            <a:r>
              <a:rPr lang="en-US" sz="2400" dirty="0"/>
              <a:t>a lecturer in analytical chemistry, tells us about how mass spectrometry is frequently used in forensic science to confidently identify what is in a sample collected at a crime scene.</a:t>
            </a:r>
          </a:p>
        </p:txBody>
      </p:sp>
      <p:pic>
        <p:nvPicPr>
          <p:cNvPr id="4" name="Picture 3" descr="Head shot of Elizabeth Gilchrist">
            <a:extLst>
              <a:ext uri="{FF2B5EF4-FFF2-40B4-BE49-F238E27FC236}">
                <a16:creationId xmlns:a16="http://schemas.microsoft.com/office/drawing/2014/main" id="{D3B0FD04-2D53-4A4A-93E2-3CE1538D8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10653" y="1556182"/>
            <a:ext cx="2536659" cy="3106974"/>
          </a:xfrm>
          <a:prstGeom prst="rect">
            <a:avLst/>
          </a:prstGeom>
        </p:spPr>
      </p:pic>
      <p:sp>
        <p:nvSpPr>
          <p:cNvPr id="24" name="TextBox 14">
            <a:extLst>
              <a:ext uri="{FF2B5EF4-FFF2-40B4-BE49-F238E27FC236}">
                <a16:creationId xmlns:a16="http://schemas.microsoft.com/office/drawing/2014/main" id="{F22F29F6-E72B-478F-8B71-0218B5335D41}"/>
              </a:ext>
            </a:extLst>
          </p:cNvPr>
          <p:cNvSpPr txBox="1"/>
          <p:nvPr/>
        </p:nvSpPr>
        <p:spPr>
          <a:xfrm>
            <a:off x="6581612" y="2642723"/>
            <a:ext cx="4952944" cy="2954655"/>
          </a:xfrm>
          <a:prstGeom prst="rect">
            <a:avLst/>
          </a:prstGeom>
        </p:spPr>
        <p:txBody>
          <a:bodyPr wrap="square" lIns="0" tIns="0" rIns="0" bIns="0" rtlCol="0" anchor="t">
            <a:spAutoFit/>
          </a:bodyPr>
          <a:lstStyle/>
          <a:p>
            <a:pPr algn="r"/>
            <a:r>
              <a:rPr lang="en-US" sz="2400" b="1" dirty="0"/>
              <a:t>Cian Moloney </a:t>
            </a:r>
            <a:r>
              <a:rPr lang="en-US" sz="2400" dirty="0"/>
              <a:t>is a food science specialist at Nestle and tells us about how the team there use a variety of mass spectrometry techniques to </a:t>
            </a:r>
            <a:r>
              <a:rPr lang="en-US" sz="2400" dirty="0" err="1"/>
              <a:t>analyse</a:t>
            </a:r>
            <a:r>
              <a:rPr lang="en-US" sz="2400" dirty="0"/>
              <a:t> and </a:t>
            </a:r>
            <a:r>
              <a:rPr lang="en-US" sz="2400" dirty="0" err="1"/>
              <a:t>characterise</a:t>
            </a:r>
            <a:r>
              <a:rPr lang="en-US" sz="2400" dirty="0"/>
              <a:t> the food profiles to support product development and ensure quality and safety. </a:t>
            </a:r>
          </a:p>
        </p:txBody>
      </p:sp>
      <p:pic>
        <p:nvPicPr>
          <p:cNvPr id="3" name="Picture 2" descr="Head shot of Cian Moloney">
            <a:extLst>
              <a:ext uri="{FF2B5EF4-FFF2-40B4-BE49-F238E27FC236}">
                <a16:creationId xmlns:a16="http://schemas.microsoft.com/office/drawing/2014/main" id="{DDA9DB11-1920-4B40-A9E5-45EEBBC86D86}"/>
              </a:ext>
            </a:extLst>
          </p:cNvPr>
          <p:cNvPicPr>
            <a:picLocks noChangeAspect="1"/>
          </p:cNvPicPr>
          <p:nvPr/>
        </p:nvPicPr>
        <p:blipFill>
          <a:blip r:embed="rId4"/>
          <a:stretch>
            <a:fillRect/>
          </a:stretch>
        </p:blipFill>
        <p:spPr>
          <a:xfrm>
            <a:off x="9266800" y="603682"/>
            <a:ext cx="1905000" cy="1905000"/>
          </a:xfrm>
          <a:prstGeom prst="rect">
            <a:avLst/>
          </a:prstGeom>
        </p:spPr>
      </p:pic>
      <p:sp>
        <p:nvSpPr>
          <p:cNvPr id="14" name="TextBox 13">
            <a:extLst>
              <a:ext uri="{FF2B5EF4-FFF2-40B4-BE49-F238E27FC236}">
                <a16:creationId xmlns:a16="http://schemas.microsoft.com/office/drawing/2014/main" id="{8061191C-2013-4D00-8287-B85EB3FF5DA7}"/>
              </a:ext>
              <a:ext uri="{C183D7F6-B498-43B3-948B-1728B52AA6E4}">
                <adec:decorative xmlns:adec="http://schemas.microsoft.com/office/drawing/2017/decorative" val="1"/>
              </a:ext>
            </a:extLst>
          </p:cNvPr>
          <p:cNvSpPr txBox="1"/>
          <p:nvPr/>
        </p:nvSpPr>
        <p:spPr>
          <a:xfrm rot="5400000">
            <a:off x="10246198" y="1508738"/>
            <a:ext cx="2306319" cy="400110"/>
          </a:xfrm>
          <a:prstGeom prst="rect">
            <a:avLst/>
          </a:prstGeom>
          <a:noFill/>
        </p:spPr>
        <p:txBody>
          <a:bodyPr wrap="square" rtlCol="0">
            <a:spAutoFit/>
          </a:bodyPr>
          <a:lstStyle/>
          <a:p>
            <a:r>
              <a:rPr lang="en-GB" sz="1000" dirty="0"/>
              <a:t>Reproduced with permission from</a:t>
            </a:r>
            <a:r>
              <a:rPr lang="en-GB" sz="1000" dirty="0">
                <a:cs typeface="Raleway" panose="020B0604020202020204" charset="0"/>
              </a:rPr>
              <a:t> </a:t>
            </a:r>
            <a:r>
              <a:rPr lang="en-US" sz="1000" dirty="0"/>
              <a:t>Cian Moloney </a:t>
            </a:r>
            <a:endParaRPr lang="en-GB" sz="1000" dirty="0">
              <a:highlight>
                <a:srgbClr val="FFFF00"/>
              </a:highlight>
            </a:endParaRPr>
          </a:p>
        </p:txBody>
      </p:sp>
      <p:sp>
        <p:nvSpPr>
          <p:cNvPr id="11" name="TextBox 10">
            <a:extLst>
              <a:ext uri="{FF2B5EF4-FFF2-40B4-BE49-F238E27FC236}">
                <a16:creationId xmlns:a16="http://schemas.microsoft.com/office/drawing/2014/main" id="{10FC56B3-4763-4F13-9DE2-8B16CE2E90F0}"/>
              </a:ext>
              <a:ext uri="{C183D7F6-B498-43B3-948B-1728B52AA6E4}">
                <adec:decorative xmlns:adec="http://schemas.microsoft.com/office/drawing/2017/decorative" val="1"/>
              </a:ext>
            </a:extLst>
          </p:cNvPr>
          <p:cNvSpPr txBox="1"/>
          <p:nvPr/>
        </p:nvSpPr>
        <p:spPr>
          <a:xfrm>
            <a:off x="3827895" y="4681800"/>
            <a:ext cx="2489778" cy="400110"/>
          </a:xfrm>
          <a:prstGeom prst="rect">
            <a:avLst/>
          </a:prstGeom>
          <a:noFill/>
        </p:spPr>
        <p:txBody>
          <a:bodyPr wrap="square" rtlCol="0">
            <a:spAutoFit/>
          </a:bodyPr>
          <a:lstStyle/>
          <a:p>
            <a:r>
              <a:rPr lang="en-GB" sz="1000" dirty="0"/>
              <a:t>Reproduced with permission from </a:t>
            </a:r>
            <a:r>
              <a:rPr lang="en-US" sz="1000" dirty="0"/>
              <a:t>Elizabeth Gilchrist</a:t>
            </a:r>
            <a:endParaRPr lang="en-GB" sz="1000" dirty="0">
              <a:highlight>
                <a:srgbClr val="FFFF00"/>
              </a:highlight>
            </a:endParaRPr>
          </a:p>
        </p:txBody>
      </p:sp>
    </p:spTree>
    <p:extLst>
      <p:ext uri="{BB962C8B-B14F-4D97-AF65-F5344CB8AC3E}">
        <p14:creationId xmlns:p14="http://schemas.microsoft.com/office/powerpoint/2010/main" val="2873923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normalizeH="0" noProof="0" smtClean="0">
                <a:ln>
                  <a:noFill/>
                </a:ln>
                <a:solidFill>
                  <a:srgbClr val="004976"/>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normalizeH="0" noProof="0" dirty="0">
              <a:ln>
                <a:noFill/>
              </a:ln>
              <a:solidFill>
                <a:srgbClr val="004976"/>
              </a:solidFill>
              <a:effectLst/>
              <a:uLnTx/>
              <a:uFillTx/>
              <a:latin typeface="Arial" panose="020B0604020202020204"/>
              <a:ea typeface="+mn-ea"/>
              <a:cs typeface="+mn-cs"/>
            </a:endParaRPr>
          </a:p>
        </p:txBody>
      </p:sp>
      <p:sp>
        <p:nvSpPr>
          <p:cNvPr id="34" name="TextBox 4">
            <a:extLst>
              <a:ext uri="{FF2B5EF4-FFF2-40B4-BE49-F238E27FC236}">
                <a16:creationId xmlns:a16="http://schemas.microsoft.com/office/drawing/2014/main" id="{6DC15D26-DACC-4C03-AAF5-EB51E6C24FA0}"/>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The scientific method</a:t>
            </a:r>
          </a:p>
        </p:txBody>
      </p:sp>
      <p:sp>
        <p:nvSpPr>
          <p:cNvPr id="38" name="TextBox 8">
            <a:extLst>
              <a:ext uri="{FF2B5EF4-FFF2-40B4-BE49-F238E27FC236}">
                <a16:creationId xmlns:a16="http://schemas.microsoft.com/office/drawing/2014/main" id="{5202DEA6-1263-497C-9249-6ACF57D6EAD2}"/>
              </a:ext>
            </a:extLst>
          </p:cNvPr>
          <p:cNvSpPr txBox="1"/>
          <p:nvPr/>
        </p:nvSpPr>
        <p:spPr>
          <a:xfrm>
            <a:off x="-27348" y="2861861"/>
            <a:ext cx="239127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The idea</a:t>
            </a:r>
          </a:p>
        </p:txBody>
      </p:sp>
      <p:sp>
        <p:nvSpPr>
          <p:cNvPr id="37" name="TextBox 7">
            <a:extLst>
              <a:ext uri="{FF2B5EF4-FFF2-40B4-BE49-F238E27FC236}">
                <a16:creationId xmlns:a16="http://schemas.microsoft.com/office/drawing/2014/main" id="{A729B8CB-F38E-4B4B-9BA5-5C655A1658D3}"/>
              </a:ext>
            </a:extLst>
          </p:cNvPr>
          <p:cNvSpPr txBox="1"/>
          <p:nvPr/>
        </p:nvSpPr>
        <p:spPr>
          <a:xfrm>
            <a:off x="121444" y="3473853"/>
            <a:ext cx="2093690"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Something you want to investigate, prove or disprove.</a:t>
            </a:r>
          </a:p>
        </p:txBody>
      </p:sp>
      <p:sp>
        <p:nvSpPr>
          <p:cNvPr id="50" name="TextBox 20">
            <a:extLst>
              <a:ext uri="{FF2B5EF4-FFF2-40B4-BE49-F238E27FC236}">
                <a16:creationId xmlns:a16="http://schemas.microsoft.com/office/drawing/2014/main" id="{8DDDEB48-8894-4A99-9A38-54FED018C024}"/>
              </a:ext>
            </a:extLst>
          </p:cNvPr>
          <p:cNvSpPr txBox="1"/>
          <p:nvPr/>
        </p:nvSpPr>
        <p:spPr>
          <a:xfrm>
            <a:off x="2182487" y="2861861"/>
            <a:ext cx="2700332"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Planning</a:t>
            </a:r>
          </a:p>
        </p:txBody>
      </p:sp>
      <p:sp>
        <p:nvSpPr>
          <p:cNvPr id="49" name="TextBox 19">
            <a:extLst>
              <a:ext uri="{FF2B5EF4-FFF2-40B4-BE49-F238E27FC236}">
                <a16:creationId xmlns:a16="http://schemas.microsoft.com/office/drawing/2014/main" id="{330C3C72-61C5-44FC-A928-424744C47B46}"/>
              </a:ext>
            </a:extLst>
          </p:cNvPr>
          <p:cNvSpPr txBox="1"/>
          <p:nvPr/>
        </p:nvSpPr>
        <p:spPr>
          <a:xfrm>
            <a:off x="2350510" y="3473853"/>
            <a:ext cx="2364287"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Think about how you’ll carry it out, what you will use and produce a method.</a:t>
            </a:r>
          </a:p>
        </p:txBody>
      </p:sp>
      <p:sp>
        <p:nvSpPr>
          <p:cNvPr id="41" name="TextBox 11">
            <a:extLst>
              <a:ext uri="{FF2B5EF4-FFF2-40B4-BE49-F238E27FC236}">
                <a16:creationId xmlns:a16="http://schemas.microsoft.com/office/drawing/2014/main" id="{41A72C41-3075-4F38-9227-9C921C71B1F9}"/>
              </a:ext>
            </a:extLst>
          </p:cNvPr>
          <p:cNvSpPr txBox="1"/>
          <p:nvPr/>
        </p:nvSpPr>
        <p:spPr>
          <a:xfrm>
            <a:off x="4691408" y="2910043"/>
            <a:ext cx="2278890"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Results</a:t>
            </a:r>
          </a:p>
        </p:txBody>
      </p:sp>
      <p:sp>
        <p:nvSpPr>
          <p:cNvPr id="40" name="TextBox 10">
            <a:extLst>
              <a:ext uri="{FF2B5EF4-FFF2-40B4-BE49-F238E27FC236}">
                <a16:creationId xmlns:a16="http://schemas.microsoft.com/office/drawing/2014/main" id="{76D5BFB7-F1EB-4F4B-9B01-C56A44BB3ECB}"/>
              </a:ext>
            </a:extLst>
          </p:cNvPr>
          <p:cNvSpPr txBox="1"/>
          <p:nvPr/>
        </p:nvSpPr>
        <p:spPr>
          <a:xfrm>
            <a:off x="4882819" y="3593608"/>
            <a:ext cx="1995291" cy="1354217"/>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Conduct the experiment and collect the results.</a:t>
            </a:r>
          </a:p>
        </p:txBody>
      </p:sp>
      <p:sp>
        <p:nvSpPr>
          <p:cNvPr id="47" name="TextBox 17">
            <a:extLst>
              <a:ext uri="{FF2B5EF4-FFF2-40B4-BE49-F238E27FC236}">
                <a16:creationId xmlns:a16="http://schemas.microsoft.com/office/drawing/2014/main" id="{3775A01D-E7D4-4A2C-8229-F59FF7E7C9E5}"/>
              </a:ext>
            </a:extLst>
          </p:cNvPr>
          <p:cNvSpPr txBox="1"/>
          <p:nvPr/>
        </p:nvSpPr>
        <p:spPr>
          <a:xfrm>
            <a:off x="6970298" y="2867994"/>
            <a:ext cx="259938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Analysis</a:t>
            </a:r>
          </a:p>
        </p:txBody>
      </p:sp>
      <p:sp>
        <p:nvSpPr>
          <p:cNvPr id="46" name="TextBox 16">
            <a:extLst>
              <a:ext uri="{FF2B5EF4-FFF2-40B4-BE49-F238E27FC236}">
                <a16:creationId xmlns:a16="http://schemas.microsoft.com/office/drawing/2014/main" id="{777894BF-8231-4813-819E-75D743AA6AFC}"/>
              </a:ext>
            </a:extLst>
          </p:cNvPr>
          <p:cNvSpPr txBox="1"/>
          <p:nvPr/>
        </p:nvSpPr>
        <p:spPr>
          <a:xfrm>
            <a:off x="7132040" y="3479986"/>
            <a:ext cx="2275902" cy="1354216"/>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Process your results and draw conclusions from them.</a:t>
            </a:r>
          </a:p>
        </p:txBody>
      </p:sp>
      <p:sp>
        <p:nvSpPr>
          <p:cNvPr id="44" name="TextBox 14">
            <a:extLst>
              <a:ext uri="{FF2B5EF4-FFF2-40B4-BE49-F238E27FC236}">
                <a16:creationId xmlns:a16="http://schemas.microsoft.com/office/drawing/2014/main" id="{2245377F-F585-4461-A0CF-B7E70695B515}"/>
              </a:ext>
            </a:extLst>
          </p:cNvPr>
          <p:cNvSpPr txBox="1"/>
          <p:nvPr/>
        </p:nvSpPr>
        <p:spPr>
          <a:xfrm>
            <a:off x="9575526" y="2867994"/>
            <a:ext cx="261647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Presentation</a:t>
            </a:r>
          </a:p>
        </p:txBody>
      </p:sp>
      <p:sp>
        <p:nvSpPr>
          <p:cNvPr id="43" name="TextBox 13">
            <a:extLst>
              <a:ext uri="{FF2B5EF4-FFF2-40B4-BE49-F238E27FC236}">
                <a16:creationId xmlns:a16="http://schemas.microsoft.com/office/drawing/2014/main" id="{1B703204-B79C-4207-AC8E-4A6050E063EE}"/>
              </a:ext>
            </a:extLst>
          </p:cNvPr>
          <p:cNvSpPr txBox="1"/>
          <p:nvPr/>
        </p:nvSpPr>
        <p:spPr>
          <a:xfrm>
            <a:off x="9738331" y="3479986"/>
            <a:ext cx="2290865"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Explain what you have found, with a poster, presentation or report.</a:t>
            </a:r>
          </a:p>
        </p:txBody>
      </p:sp>
      <p:pic>
        <p:nvPicPr>
          <p:cNvPr id="51" name="Picture 21">
            <a:extLst>
              <a:ext uri="{FF2B5EF4-FFF2-40B4-BE49-F238E27FC236}">
                <a16:creationId xmlns:a16="http://schemas.microsoft.com/office/drawing/2014/main" id="{CE9935BC-11BB-4030-B6A8-637B8663A54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165825" y="1694342"/>
            <a:ext cx="694201" cy="779369"/>
          </a:xfrm>
          <a:prstGeom prst="rect">
            <a:avLst/>
          </a:prstGeom>
        </p:spPr>
      </p:pic>
      <p:pic>
        <p:nvPicPr>
          <p:cNvPr id="52" name="Picture 22">
            <a:extLst>
              <a:ext uri="{FF2B5EF4-FFF2-40B4-BE49-F238E27FC236}">
                <a16:creationId xmlns:a16="http://schemas.microsoft.com/office/drawing/2014/main" id="{21EC48A9-A9B3-47C4-8499-AA0424DBAC2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14742" y="1727833"/>
            <a:ext cx="907093" cy="879984"/>
          </a:xfrm>
          <a:prstGeom prst="rect">
            <a:avLst/>
          </a:prstGeom>
        </p:spPr>
      </p:pic>
      <p:pic>
        <p:nvPicPr>
          <p:cNvPr id="53" name="Picture 23">
            <a:extLst>
              <a:ext uri="{FF2B5EF4-FFF2-40B4-BE49-F238E27FC236}">
                <a16:creationId xmlns:a16="http://schemas.microsoft.com/office/drawing/2014/main" id="{95D1559E-E5A3-4AB4-BDF8-71F3FF610B4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459046" y="1694342"/>
            <a:ext cx="743614" cy="1006240"/>
          </a:xfrm>
          <a:prstGeom prst="rect">
            <a:avLst/>
          </a:prstGeom>
        </p:spPr>
      </p:pic>
      <p:pic>
        <p:nvPicPr>
          <p:cNvPr id="54" name="Picture 24">
            <a:extLst>
              <a:ext uri="{FF2B5EF4-FFF2-40B4-BE49-F238E27FC236}">
                <a16:creationId xmlns:a16="http://schemas.microsoft.com/office/drawing/2014/main" id="{A700ECDB-C1B3-4F8C-AAA3-3669992D25B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866513" y="1727833"/>
            <a:ext cx="928121" cy="939258"/>
          </a:xfrm>
          <a:prstGeom prst="rect">
            <a:avLst/>
          </a:prstGeom>
        </p:spPr>
      </p:pic>
      <p:pic>
        <p:nvPicPr>
          <p:cNvPr id="55" name="Picture 25">
            <a:extLst>
              <a:ext uri="{FF2B5EF4-FFF2-40B4-BE49-F238E27FC236}">
                <a16:creationId xmlns:a16="http://schemas.microsoft.com/office/drawing/2014/main" id="{3A21E411-3E36-47C1-9ED1-0619FBD8F25C}"/>
              </a:ext>
              <a:ext uri="{C183D7F6-B498-43B3-948B-1728B52AA6E4}">
                <adec:decorative xmlns:adec="http://schemas.microsoft.com/office/drawing/2017/decorative" val="1"/>
              </a:ext>
            </a:extLst>
          </p:cNvPr>
          <p:cNvPicPr>
            <a:picLocks noChangeAspect="1"/>
          </p:cNvPicPr>
          <p:nvPr/>
        </p:nvPicPr>
        <p:blipFill>
          <a:blip r:embed="rId7"/>
          <a:srcRect/>
          <a:stretch>
            <a:fillRect/>
          </a:stretch>
        </p:blipFill>
        <p:spPr>
          <a:xfrm>
            <a:off x="10009513" y="1332605"/>
            <a:ext cx="1729713" cy="1729713"/>
          </a:xfrm>
          <a:prstGeom prst="rect">
            <a:avLst/>
          </a:prstGeom>
        </p:spPr>
      </p:pic>
    </p:spTree>
    <p:extLst>
      <p:ext uri="{BB962C8B-B14F-4D97-AF65-F5344CB8AC3E}">
        <p14:creationId xmlns:p14="http://schemas.microsoft.com/office/powerpoint/2010/main" val="37307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905C6F-2BBE-B849-BAB6-B21A72FBF37D}"/>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7</a:t>
            </a:fld>
            <a:endParaRPr lang="en-US" dirty="0"/>
          </a:p>
        </p:txBody>
      </p:sp>
      <p:sp>
        <p:nvSpPr>
          <p:cNvPr id="6" name="TextBox 4">
            <a:extLst>
              <a:ext uri="{FF2B5EF4-FFF2-40B4-BE49-F238E27FC236}">
                <a16:creationId xmlns:a16="http://schemas.microsoft.com/office/drawing/2014/main" id="{86D2E7AD-7A2E-4382-B06E-E84B7857AE6A}"/>
              </a:ext>
            </a:extLst>
          </p:cNvPr>
          <p:cNvSpPr txBox="1">
            <a:spLocks noGrp="1"/>
          </p:cNvSpPr>
          <p:nvPr>
            <p:ph type="title" idx="4294967295"/>
          </p:nvPr>
        </p:nvSpPr>
        <p:spPr>
          <a:xfrm>
            <a:off x="611606" y="654760"/>
            <a:ext cx="6880589"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mj-lt"/>
                <a:ea typeface="+mn-ea"/>
                <a:cs typeface="+mn-cs"/>
              </a:rPr>
              <a:t>Building and using a model of a mass spectrometer</a:t>
            </a:r>
          </a:p>
        </p:txBody>
      </p:sp>
      <p:pic>
        <p:nvPicPr>
          <p:cNvPr id="3" name="Picture 2" descr="A model of a mass spectrometer, with a coin, ramp and hairdryer positioned at the bottom of the ramp">
            <a:extLst>
              <a:ext uri="{FF2B5EF4-FFF2-40B4-BE49-F238E27FC236}">
                <a16:creationId xmlns:a16="http://schemas.microsoft.com/office/drawing/2014/main" id="{F9B8CAA6-49F6-4ED8-A427-BD4C95C7D5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151" y="1885866"/>
            <a:ext cx="8178972" cy="4076523"/>
          </a:xfrm>
          <a:prstGeom prst="rect">
            <a:avLst/>
          </a:prstGeom>
        </p:spPr>
      </p:pic>
    </p:spTree>
    <p:extLst>
      <p:ext uri="{BB962C8B-B14F-4D97-AF65-F5344CB8AC3E}">
        <p14:creationId xmlns:p14="http://schemas.microsoft.com/office/powerpoint/2010/main" val="3531317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rgbClr val="004976"/>
              </a:solidFill>
              <a:effectLst/>
              <a:uLnTx/>
              <a:uFillTx/>
              <a:latin typeface="Arial" panose="020B0604020202020204"/>
              <a:ea typeface="+mn-ea"/>
              <a:cs typeface="+mn-cs"/>
            </a:endParaRPr>
          </a:p>
        </p:txBody>
      </p:sp>
      <p:sp>
        <p:nvSpPr>
          <p:cNvPr id="14" name="TextBox 4">
            <a:extLst>
              <a:ext uri="{FF2B5EF4-FFF2-40B4-BE49-F238E27FC236}">
                <a16:creationId xmlns:a16="http://schemas.microsoft.com/office/drawing/2014/main" id="{980BECA8-260B-4E46-A004-404403A8B4DD}"/>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Arial" panose="020B0604020202020204"/>
                <a:ea typeface="+mn-ea"/>
                <a:cs typeface="+mn-cs"/>
              </a:rPr>
              <a:t>Acknowledgments</a:t>
            </a:r>
          </a:p>
        </p:txBody>
      </p:sp>
      <p:sp>
        <p:nvSpPr>
          <p:cNvPr id="7" name="Content Placeholder 6">
            <a:extLst>
              <a:ext uri="{FF2B5EF4-FFF2-40B4-BE49-F238E27FC236}">
                <a16:creationId xmlns:a16="http://schemas.microsoft.com/office/drawing/2014/main" id="{0F2EDFEC-680E-436A-A50F-471A9955B2D9}"/>
              </a:ext>
            </a:extLst>
          </p:cNvPr>
          <p:cNvSpPr txBox="1">
            <a:spLocks/>
          </p:cNvSpPr>
          <p:nvPr/>
        </p:nvSpPr>
        <p:spPr>
          <a:xfrm>
            <a:off x="611605" y="1452501"/>
            <a:ext cx="11026213" cy="4329661"/>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dirty="0">
                <a:solidFill>
                  <a:schemeClr val="tx1"/>
                </a:solidFill>
              </a:rPr>
              <a:t>This work was produced as part of a community project, with contributions from the Royal Society of Chemistry members and staff, industry partners, Science Foundation Ireland and, most importantly, members of the teaching community in Ireland.</a:t>
            </a:r>
          </a:p>
          <a:p>
            <a:pPr>
              <a:lnSpc>
                <a:spcPct val="120000"/>
              </a:lnSpc>
            </a:pPr>
            <a:r>
              <a:rPr lang="en-GB" dirty="0">
                <a:solidFill>
                  <a:schemeClr val="tx1"/>
                </a:solidFill>
              </a:rPr>
              <a:t>Thank you to all involved!</a:t>
            </a:r>
          </a:p>
          <a:p>
            <a:pPr>
              <a:lnSpc>
                <a:spcPct val="120000"/>
              </a:lnSpc>
            </a:pPr>
            <a:r>
              <a:rPr lang="en-GB" dirty="0">
                <a:solidFill>
                  <a:schemeClr val="tx1"/>
                </a:solidFill>
              </a:rPr>
              <a:t>To find out more about SFI’s Smart Futures and STEM careers resources for students, teachers and parents, please visit </a:t>
            </a:r>
            <a:r>
              <a:rPr lang="en-GB"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dirty="0">
              <a:solidFill>
                <a:schemeClr val="tx1"/>
              </a:solidFill>
            </a:endParaRPr>
          </a:p>
          <a:p>
            <a:pPr>
              <a:lnSpc>
                <a:spcPct val="120000"/>
              </a:lnSpc>
            </a:pPr>
            <a:endParaRPr lang="en-GB" dirty="0">
              <a:solidFill>
                <a:schemeClr val="tx1"/>
              </a:solidFill>
            </a:endParaRPr>
          </a:p>
          <a:p>
            <a:pPr>
              <a:lnSpc>
                <a:spcPct val="120000"/>
              </a:lnSpc>
            </a:pPr>
            <a:r>
              <a:rPr lang="en-GB" sz="1500" dirty="0">
                <a:solidFill>
                  <a:schemeClr val="tx1"/>
                </a:solidFill>
              </a:rPr>
              <a:t>Unless explicitly stated all images and graphs are © Royal Society of Chemistry.</a:t>
            </a:r>
          </a:p>
          <a:p>
            <a:pPr>
              <a:lnSpc>
                <a:spcPct val="120000"/>
              </a:lnSpc>
            </a:pPr>
            <a:r>
              <a:rPr lang="en-GB" sz="1500" dirty="0">
                <a:solidFill>
                  <a:schemeClr val="tx1"/>
                </a:solidFill>
              </a:rPr>
              <a:t>The Royal Society of Chemistry gratefully acknowledges the permissions granted to reproduce copyright material in this resource. Every effort has been made to contact the holders of copyright material, but if any have been inadvertently overlooked, the Royal Society of Chemistry will be pleased to make the necessary arrangements at the first opportunity.</a:t>
            </a:r>
          </a:p>
          <a:p>
            <a:endParaRPr lang="en-GB" dirty="0">
              <a:solidFill>
                <a:schemeClr val="tx1"/>
              </a:solidFill>
            </a:endParaRPr>
          </a:p>
        </p:txBody>
      </p:sp>
    </p:spTree>
    <p:extLst>
      <p:ext uri="{BB962C8B-B14F-4D97-AF65-F5344CB8AC3E}">
        <p14:creationId xmlns:p14="http://schemas.microsoft.com/office/powerpoint/2010/main" val="780259229"/>
      </p:ext>
    </p:extLst>
  </p:cSld>
  <p:clrMapOvr>
    <a:masterClrMapping/>
  </p:clrMapOvr>
</p:sld>
</file>

<file path=ppt/theme/theme1.xml><?xml version="1.0" encoding="utf-8"?>
<a:theme xmlns:a="http://schemas.openxmlformats.org/drawingml/2006/main" name="RSC_Plain">
  <a:themeElements>
    <a:clrScheme name="RSC">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Template xmlns="27d643f5-4560-4eff-9f48-d0fe6b2bec2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593B7E4512BB9469461FF4FD5770B2F" ma:contentTypeVersion="2" ma:contentTypeDescription="Create a new document." ma:contentTypeScope="" ma:versionID="5486c3611d7f33a3c06049c215fb4c92">
  <xsd:schema xmlns:xsd="http://www.w3.org/2001/XMLSchema" xmlns:p="http://schemas.microsoft.com/office/2006/metadata/properties" xmlns:ns2="27d643f5-4560-4eff-9f48-d0fe6b2bec2d" targetNamespace="http://schemas.microsoft.com/office/2006/metadata/properties" ma:root="true" ma:fieldsID="7079d9acee7d610bba9b6271d294110d"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09B6A8-7AD3-43E6-9837-E972DF7A3982}">
  <ds:schemaRefs>
    <ds:schemaRef ds:uri="http://purl.org/dc/terms/"/>
    <ds:schemaRef ds:uri="http://purl.org/dc/dcmitype/"/>
    <ds:schemaRef ds:uri="http://schemas.microsoft.com/office/2006/documentManagement/types"/>
    <ds:schemaRef ds:uri="http://schemas.microsoft.com/office/2006/metadata/properties"/>
    <ds:schemaRef ds:uri="http://schemas.openxmlformats.org/package/2006/metadata/core-properties"/>
    <ds:schemaRef ds:uri="http://purl.org/dc/elements/1.1/"/>
    <ds:schemaRef ds:uri="http://www.w3.org/XML/1998/namespace"/>
    <ds:schemaRef ds:uri="27d643f5-4560-4eff-9f48-d0fe6b2bec2d"/>
  </ds:schemaRefs>
</ds:datastoreItem>
</file>

<file path=customXml/itemProps2.xml><?xml version="1.0" encoding="utf-8"?>
<ds:datastoreItem xmlns:ds="http://schemas.openxmlformats.org/officeDocument/2006/customXml" ds:itemID="{55ED5F46-7D48-4846-A051-EFAE3AD3F5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A013092-FF30-4BC3-A66F-77B204EF02E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3480</TotalTime>
  <Words>621</Words>
  <Application>Microsoft Office PowerPoint</Application>
  <PresentationFormat>Widescreen</PresentationFormat>
  <Paragraphs>60</Paragraphs>
  <Slides>8</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8</vt:i4>
      </vt:variant>
    </vt:vector>
  </HeadingPairs>
  <TitlesOfParts>
    <vt:vector size="13" baseType="lpstr">
      <vt:lpstr>Arial</vt:lpstr>
      <vt:lpstr>Calibri Light</vt:lpstr>
      <vt:lpstr>Calibri</vt:lpstr>
      <vt:lpstr>RSC_Plain</vt:lpstr>
      <vt:lpstr>Custom Design</vt:lpstr>
      <vt:lpstr>Building a mass spectrometer</vt:lpstr>
      <vt:lpstr>What is the purpose of a scientific model?  Find teacher support and the full project outline at https://rsc.li/3p00LfI </vt:lpstr>
      <vt:lpstr>Discussion</vt:lpstr>
      <vt:lpstr>Models of Earth and climate change</vt:lpstr>
      <vt:lpstr>Instrumentation in Ireland</vt:lpstr>
      <vt:lpstr>The scientific method</vt:lpstr>
      <vt:lpstr>Building and using a model of a mass spectrometer</vt:lpstr>
      <vt:lpstr>Acknowledgments</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3 Building a mass spectrometer slides</dc:title>
  <dc:subject>Project 3: the best model</dc:subject>
  <dc:creator>Royal Society of Chemistry</dc:creator>
  <cp:keywords>analytical chemistry, scientific models, evaluation, predictions, measurements, mass spectrometer, careers</cp:keywords>
  <dc:description>Supports the Analytical chemistry in Ireland booklet available at https://rsc.li/3p00LfI </dc:description>
  <cp:lastModifiedBy>Juliet Kennard</cp:lastModifiedBy>
  <cp:revision>260</cp:revision>
  <cp:lastPrinted>2019-03-28T09:59:28Z</cp:lastPrinted>
  <dcterms:created xsi:type="dcterms:W3CDTF">2019-02-27T10:19:09Z</dcterms:created>
  <dcterms:modified xsi:type="dcterms:W3CDTF">2022-04-11T15:47:58Z</dcterms:modified>
  <cp:category>Analytical chemistry in Ireland downloaded from rsc.li/3p00LfI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0x0101003593B7E4512BB9469461FF4FD5770B2F</vt:lpwstr>
  </property>
</Properties>
</file>