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96" r:id="rId4"/>
    <p:sldMasterId id="2147483839" r:id="rId5"/>
  </p:sldMasterIdLst>
  <p:notesMasterIdLst>
    <p:notesMasterId r:id="rId15"/>
  </p:notesMasterIdLst>
  <p:handoutMasterIdLst>
    <p:handoutMasterId r:id="rId16"/>
  </p:handoutMasterIdLst>
  <p:sldIdLst>
    <p:sldId id="297" r:id="rId6"/>
    <p:sldId id="279" r:id="rId7"/>
    <p:sldId id="277" r:id="rId8"/>
    <p:sldId id="303" r:id="rId9"/>
    <p:sldId id="305" r:id="rId10"/>
    <p:sldId id="299" r:id="rId11"/>
    <p:sldId id="310" r:id="rId12"/>
    <p:sldId id="284" r:id="rId13"/>
    <p:sldId id="304" r:id="rId14"/>
  </p:sldIdLst>
  <p:sldSz cx="12192000" cy="6858000"/>
  <p:notesSz cx="9144000" cy="6858000"/>
  <p:embeddedFontLst>
    <p:embeddedFont>
      <p:font typeface="Calibri" panose="020F0502020204030204" pitchFamily="34" charset="0"/>
      <p:regular r:id="rId17"/>
      <p:bold r:id="rId18"/>
      <p:italic r:id="rId19"/>
      <p:boldItalic r:id="rId20"/>
    </p:embeddedFont>
    <p:embeddedFont>
      <p:font typeface="Calibri Light" panose="020F0302020204030204" pitchFamily="34" charset="0"/>
      <p:regular r:id="rId21"/>
      <p:italic r:id="rId2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wner" initials="O" lastIdx="9" clrIdx="0">
    <p:extLst>
      <p:ext uri="{19B8F6BF-5375-455C-9EA6-DF929625EA0E}">
        <p15:presenceInfo xmlns:p15="http://schemas.microsoft.com/office/powerpoint/2012/main" userId="Owner" providerId="None"/>
      </p:ext>
    </p:extLst>
  </p:cmAuthor>
  <p:cmAuthor id="2" name="Aneesa Omar" initials="AO" lastIdx="5" clrIdx="1">
    <p:extLst>
      <p:ext uri="{19B8F6BF-5375-455C-9EA6-DF929625EA0E}">
        <p15:presenceInfo xmlns:p15="http://schemas.microsoft.com/office/powerpoint/2012/main" userId="S-1-5-21-1805851971-1264261665-475923621-261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C160"/>
    <a:srgbClr val="97D700"/>
    <a:srgbClr val="71DBD4"/>
    <a:srgbClr val="115E67"/>
    <a:srgbClr val="54585A"/>
    <a:srgbClr val="FF9E1B"/>
    <a:srgbClr val="FC4C02"/>
    <a:srgbClr val="48A9C5"/>
    <a:srgbClr val="DA1883"/>
    <a:srgbClr val="0049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04" autoAdjust="0"/>
    <p:restoredTop sz="86388" autoAdjust="0"/>
  </p:normalViewPr>
  <p:slideViewPr>
    <p:cSldViewPr snapToGrid="0" snapToObjects="1">
      <p:cViewPr varScale="1">
        <p:scale>
          <a:sx n="92" d="100"/>
          <a:sy n="92" d="100"/>
        </p:scale>
        <p:origin x="798" y="96"/>
      </p:cViewPr>
      <p:guideLst/>
    </p:cSldViewPr>
  </p:slideViewPr>
  <p:outlineViewPr>
    <p:cViewPr>
      <p:scale>
        <a:sx n="33" d="100"/>
        <a:sy n="33" d="100"/>
      </p:scale>
      <p:origin x="0" y="-804"/>
    </p:cViewPr>
  </p:outlin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215" d="100"/>
          <a:sy n="215" d="100"/>
        </p:scale>
        <p:origin x="1048"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2.fntdata"/><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font" Target="fonts/font1.fntdata"/><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notesMaster" Target="notesMasters/notesMaster1.xml"/><Relationship Id="rId23"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6.fntdata"/><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3651BEE-5FE4-C441-9F2C-41CD9F3E752E}"/>
              </a:ext>
            </a:extLst>
          </p:cNvPr>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EDC1556-3282-D54E-9666-A6009195D842}"/>
              </a:ext>
            </a:extLst>
          </p:cNvPr>
          <p:cNvSpPr>
            <a:spLocks noGrp="1"/>
          </p:cNvSpPr>
          <p:nvPr>
            <p:ph type="dt" sz="quarter" idx="1"/>
          </p:nvPr>
        </p:nvSpPr>
        <p:spPr>
          <a:xfrm>
            <a:off x="5180013" y="0"/>
            <a:ext cx="3962400" cy="344488"/>
          </a:xfrm>
          <a:prstGeom prst="rect">
            <a:avLst/>
          </a:prstGeom>
        </p:spPr>
        <p:txBody>
          <a:bodyPr vert="horz" lIns="91440" tIns="45720" rIns="91440" bIns="45720" rtlCol="0"/>
          <a:lstStyle>
            <a:lvl1pPr algn="r">
              <a:defRPr sz="1200"/>
            </a:lvl1pPr>
          </a:lstStyle>
          <a:p>
            <a:fld id="{17044BBD-E561-554A-9F92-CB21E4AA9279}" type="datetimeFigureOut">
              <a:rPr lang="en-US" smtClean="0"/>
              <a:t>4/11/2022</a:t>
            </a:fld>
            <a:endParaRPr lang="en-US"/>
          </a:p>
        </p:txBody>
      </p:sp>
      <p:sp>
        <p:nvSpPr>
          <p:cNvPr id="4" name="Footer Placeholder 3">
            <a:extLst>
              <a:ext uri="{FF2B5EF4-FFF2-40B4-BE49-F238E27FC236}">
                <a16:creationId xmlns:a16="http://schemas.microsoft.com/office/drawing/2014/main" id="{C7FE62AF-CBAC-984D-92F2-8303EBCB9F9D}"/>
              </a:ext>
            </a:extLst>
          </p:cNvPr>
          <p:cNvSpPr>
            <a:spLocks noGrp="1"/>
          </p:cNvSpPr>
          <p:nvPr>
            <p:ph type="ftr" sz="quarter" idx="2"/>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0ECE20A-010F-F540-B491-BDD01FD75A74}"/>
              </a:ext>
            </a:extLst>
          </p:cNvPr>
          <p:cNvSpPr>
            <a:spLocks noGrp="1"/>
          </p:cNvSpPr>
          <p:nvPr>
            <p:ph type="sldNum" sz="quarter" idx="3"/>
          </p:nvPr>
        </p:nvSpPr>
        <p:spPr>
          <a:xfrm>
            <a:off x="5180013" y="6513513"/>
            <a:ext cx="3962400" cy="344487"/>
          </a:xfrm>
          <a:prstGeom prst="rect">
            <a:avLst/>
          </a:prstGeom>
        </p:spPr>
        <p:txBody>
          <a:bodyPr vert="horz" lIns="91440" tIns="45720" rIns="91440" bIns="45720" rtlCol="0" anchor="b"/>
          <a:lstStyle>
            <a:lvl1pPr algn="r">
              <a:defRPr sz="1200"/>
            </a:lvl1pPr>
          </a:lstStyle>
          <a:p>
            <a:fld id="{0C9A0C9C-0870-9F46-A85C-4AA6F1FDBC49}" type="slidenum">
              <a:rPr lang="en-US" smtClean="0"/>
              <a:t>‹#›</a:t>
            </a:fld>
            <a:endParaRPr lang="en-US"/>
          </a:p>
        </p:txBody>
      </p:sp>
    </p:spTree>
    <p:extLst>
      <p:ext uri="{BB962C8B-B14F-4D97-AF65-F5344CB8AC3E}">
        <p14:creationId xmlns:p14="http://schemas.microsoft.com/office/powerpoint/2010/main" val="1936760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6254C33D-B07C-ED4A-A191-0E78847F68E4}" type="datetimeFigureOut">
              <a:rPr lang="en-US" smtClean="0"/>
              <a:t>4/11/2022</a:t>
            </a:fld>
            <a:endParaRPr lang="en-US"/>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2C932B7F-5DDE-2249-94F1-C98945D46AB6}" type="slidenum">
              <a:rPr lang="en-US" smtClean="0"/>
              <a:t>‹#›</a:t>
            </a:fld>
            <a:endParaRPr lang="en-US"/>
          </a:p>
        </p:txBody>
      </p:sp>
    </p:spTree>
    <p:extLst>
      <p:ext uri="{BB962C8B-B14F-4D97-AF65-F5344CB8AC3E}">
        <p14:creationId xmlns:p14="http://schemas.microsoft.com/office/powerpoint/2010/main" val="770595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smartfutures.ie"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2</a:t>
            </a:fld>
            <a:endParaRPr lang="en-US"/>
          </a:p>
        </p:txBody>
      </p:sp>
    </p:spTree>
    <p:extLst>
      <p:ext uri="{BB962C8B-B14F-4D97-AF65-F5344CB8AC3E}">
        <p14:creationId xmlns:p14="http://schemas.microsoft.com/office/powerpoint/2010/main" val="986542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3</a:t>
            </a:fld>
            <a:endParaRPr lang="en-US"/>
          </a:p>
        </p:txBody>
      </p:sp>
    </p:spTree>
    <p:extLst>
      <p:ext uri="{BB962C8B-B14F-4D97-AF65-F5344CB8AC3E}">
        <p14:creationId xmlns:p14="http://schemas.microsoft.com/office/powerpoint/2010/main" val="3862170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4</a:t>
            </a:fld>
            <a:endParaRPr lang="en-US"/>
          </a:p>
        </p:txBody>
      </p:sp>
    </p:spTree>
    <p:extLst>
      <p:ext uri="{BB962C8B-B14F-4D97-AF65-F5344CB8AC3E}">
        <p14:creationId xmlns:p14="http://schemas.microsoft.com/office/powerpoint/2010/main" val="123269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5</a:t>
            </a:fld>
            <a:endParaRPr lang="en-US"/>
          </a:p>
        </p:txBody>
      </p:sp>
    </p:spTree>
    <p:extLst>
      <p:ext uri="{BB962C8B-B14F-4D97-AF65-F5344CB8AC3E}">
        <p14:creationId xmlns:p14="http://schemas.microsoft.com/office/powerpoint/2010/main" val="30495249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Royal Society of Chemistry members share their experiences of analytical chemistry. See the accompanying booklet for stories about their careers. </a:t>
            </a:r>
          </a:p>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6</a:t>
            </a:fld>
            <a:endParaRPr lang="en-US"/>
          </a:p>
        </p:txBody>
      </p:sp>
    </p:spTree>
    <p:extLst>
      <p:ext uri="{BB962C8B-B14F-4D97-AF65-F5344CB8AC3E}">
        <p14:creationId xmlns:p14="http://schemas.microsoft.com/office/powerpoint/2010/main" val="20158438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32B7F-5DDE-2249-94F1-C98945D4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2593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8</a:t>
            </a:fld>
            <a:endParaRPr lang="en-US"/>
          </a:p>
        </p:txBody>
      </p:sp>
    </p:spTree>
    <p:extLst>
      <p:ext uri="{BB962C8B-B14F-4D97-AF65-F5344CB8AC3E}">
        <p14:creationId xmlns:p14="http://schemas.microsoft.com/office/powerpoint/2010/main" val="3173005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rPr>
              <a:t>This project was made possible through the Royal Society of Chemistry’s Spectroscopy in a Suitcase (SIAS) programme. Thank you to Science Foundation Ireland (SFI) for funding awarded under the discover programme. To find out more about SFI’s Smart Futures and STEM careers resources for students, teachers and parents, please visit </a:t>
            </a:r>
            <a:r>
              <a:rPr lang="en-GB" dirty="0">
                <a:solidFill>
                  <a:schemeClr val="tx1"/>
                </a:solidFill>
                <a:hlinkClick r:id="rId3" action="ppaction://hlinkfile">
                  <a:extLst>
                    <a:ext uri="{A12FA001-AC4F-418D-AE19-62706E023703}">
                      <ahyp:hlinkClr xmlns:ahyp="http://schemas.microsoft.com/office/drawing/2018/hyperlinkcolor" val="tx"/>
                    </a:ext>
                  </a:extLst>
                </a:hlinkClick>
              </a:rPr>
              <a:t>smartfutures.ie </a:t>
            </a:r>
            <a:endParaRPr lang="en-GB"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32B7F-5DDE-2249-94F1-C98945D4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156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1 column">
    <p:spTree>
      <p:nvGrpSpPr>
        <p:cNvPr id="1" name=""/>
        <p:cNvGrpSpPr/>
        <p:nvPr/>
      </p:nvGrpSpPr>
      <p:grpSpPr>
        <a:xfrm>
          <a:off x="0" y="0"/>
          <a:ext cx="0" cy="0"/>
          <a:chOff x="0" y="0"/>
          <a:chExt cx="0" cy="0"/>
        </a:xfrm>
      </p:grpSpPr>
      <p:sp>
        <p:nvSpPr>
          <p:cNvPr id="2" name="Title 1"/>
          <p:cNvSpPr>
            <a:spLocks noGrp="1"/>
          </p:cNvSpPr>
          <p:nvPr>
            <p:ph type="title"/>
          </p:nvPr>
        </p:nvSpPr>
        <p:spPr>
          <a:xfrm>
            <a:off x="838200" y="500062"/>
            <a:ext cx="10515600" cy="1325563"/>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838200" y="1825625"/>
            <a:ext cx="10515600" cy="3905324"/>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524546E6-46B6-D44C-83AB-EBBCA8E6E1AC}"/>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1895305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11853-BA5B-419E-A529-137A347DA29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28C3E55-8907-490A-ADE4-3072D72C1515}"/>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1BC4620-ACFD-46D9-A7CD-034626747E65}"/>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C5F440E-FF82-453C-BC35-9AE1B19465EF}"/>
              </a:ext>
            </a:extLst>
          </p:cNvPr>
          <p:cNvSpPr>
            <a:spLocks noGrp="1"/>
          </p:cNvSpPr>
          <p:nvPr>
            <p:ph type="dt" sz="half" idx="10"/>
          </p:nvPr>
        </p:nvSpPr>
        <p:spPr>
          <a:xfrm>
            <a:off x="838200" y="6356350"/>
            <a:ext cx="2743200" cy="365125"/>
          </a:xfrm>
          <a:prstGeom prst="rect">
            <a:avLst/>
          </a:prstGeom>
        </p:spPr>
        <p:txBody>
          <a:bodyPr/>
          <a:lstStyle/>
          <a:p>
            <a:fld id="{533FEA17-F3DB-4A49-AF81-AA8C95D9C966}" type="datetimeFigureOut">
              <a:rPr lang="en-GB" smtClean="0"/>
              <a:t>11/04/2022</a:t>
            </a:fld>
            <a:endParaRPr lang="en-GB"/>
          </a:p>
        </p:txBody>
      </p:sp>
      <p:sp>
        <p:nvSpPr>
          <p:cNvPr id="6" name="Footer Placeholder 5">
            <a:extLst>
              <a:ext uri="{FF2B5EF4-FFF2-40B4-BE49-F238E27FC236}">
                <a16:creationId xmlns:a16="http://schemas.microsoft.com/office/drawing/2014/main" id="{48EED866-F03F-4128-8A52-DECEE523423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F77EDBF1-EADE-4D4A-8C8A-B37D9AA6D3BE}"/>
              </a:ext>
            </a:extLst>
          </p:cNvPr>
          <p:cNvSpPr>
            <a:spLocks noGrp="1"/>
          </p:cNvSpPr>
          <p:nvPr>
            <p:ph type="sldNum" sz="quarter" idx="12"/>
          </p:nvPr>
        </p:nvSpPr>
        <p:spPr>
          <a:xfrm>
            <a:off x="8610600" y="6356350"/>
            <a:ext cx="2743200" cy="365125"/>
          </a:xfrm>
          <a:prstGeom prst="rect">
            <a:avLst/>
          </a:prstGeom>
        </p:spPr>
        <p:txBody>
          <a:bodyPr/>
          <a:lstStyle/>
          <a:p>
            <a:fld id="{2DC97441-8AA3-4DA0-BC77-8CAA148987D9}" type="slidenum">
              <a:rPr lang="en-GB" smtClean="0"/>
              <a:t>‹#›</a:t>
            </a:fld>
            <a:endParaRPr lang="en-GB"/>
          </a:p>
        </p:txBody>
      </p:sp>
    </p:spTree>
    <p:extLst>
      <p:ext uri="{BB962C8B-B14F-4D97-AF65-F5344CB8AC3E}">
        <p14:creationId xmlns:p14="http://schemas.microsoft.com/office/powerpoint/2010/main" val="3501175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412C9-172C-417D-8721-06CAA8BC56A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D542D5E-E6FF-41A5-8938-581A358ACDD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FE63A96-1589-4F8D-86B5-960B8291FE70}"/>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4972614-B99C-455A-B625-38315FD559AA}"/>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B4E8672-82E8-4770-B3A1-6C0D13A9216A}"/>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451B1E1-72E7-4EB9-900B-9F7A3973B4F7}"/>
              </a:ext>
            </a:extLst>
          </p:cNvPr>
          <p:cNvSpPr>
            <a:spLocks noGrp="1"/>
          </p:cNvSpPr>
          <p:nvPr>
            <p:ph type="dt" sz="half" idx="10"/>
          </p:nvPr>
        </p:nvSpPr>
        <p:spPr>
          <a:xfrm>
            <a:off x="838200" y="6356350"/>
            <a:ext cx="2743200" cy="365125"/>
          </a:xfrm>
          <a:prstGeom prst="rect">
            <a:avLst/>
          </a:prstGeom>
        </p:spPr>
        <p:txBody>
          <a:bodyPr/>
          <a:lstStyle/>
          <a:p>
            <a:fld id="{533FEA17-F3DB-4A49-AF81-AA8C95D9C966}" type="datetimeFigureOut">
              <a:rPr lang="en-GB" smtClean="0"/>
              <a:t>11/04/2022</a:t>
            </a:fld>
            <a:endParaRPr lang="en-GB"/>
          </a:p>
        </p:txBody>
      </p:sp>
      <p:sp>
        <p:nvSpPr>
          <p:cNvPr id="8" name="Footer Placeholder 7">
            <a:extLst>
              <a:ext uri="{FF2B5EF4-FFF2-40B4-BE49-F238E27FC236}">
                <a16:creationId xmlns:a16="http://schemas.microsoft.com/office/drawing/2014/main" id="{22A1E5BB-C69B-42BC-8B85-7868E602CE97}"/>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id="{C0B37894-773F-409C-8CFC-A033C51E422D}"/>
              </a:ext>
            </a:extLst>
          </p:cNvPr>
          <p:cNvSpPr>
            <a:spLocks noGrp="1"/>
          </p:cNvSpPr>
          <p:nvPr>
            <p:ph type="sldNum" sz="quarter" idx="12"/>
          </p:nvPr>
        </p:nvSpPr>
        <p:spPr>
          <a:xfrm>
            <a:off x="8610600" y="6356350"/>
            <a:ext cx="2743200" cy="365125"/>
          </a:xfrm>
          <a:prstGeom prst="rect">
            <a:avLst/>
          </a:prstGeom>
        </p:spPr>
        <p:txBody>
          <a:bodyPr/>
          <a:lstStyle/>
          <a:p>
            <a:fld id="{2DC97441-8AA3-4DA0-BC77-8CAA148987D9}" type="slidenum">
              <a:rPr lang="en-GB" smtClean="0"/>
              <a:t>‹#›</a:t>
            </a:fld>
            <a:endParaRPr lang="en-GB"/>
          </a:p>
        </p:txBody>
      </p:sp>
    </p:spTree>
    <p:extLst>
      <p:ext uri="{BB962C8B-B14F-4D97-AF65-F5344CB8AC3E}">
        <p14:creationId xmlns:p14="http://schemas.microsoft.com/office/powerpoint/2010/main" val="5644806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72D55F-C638-4295-B314-02B4E58B9CC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883F2CB8-239A-40C7-BBAB-84143D2B32C3}"/>
              </a:ext>
            </a:extLst>
          </p:cNvPr>
          <p:cNvSpPr>
            <a:spLocks noGrp="1"/>
          </p:cNvSpPr>
          <p:nvPr>
            <p:ph type="dt" sz="half" idx="10"/>
          </p:nvPr>
        </p:nvSpPr>
        <p:spPr>
          <a:xfrm>
            <a:off x="838200" y="6356350"/>
            <a:ext cx="2743200" cy="365125"/>
          </a:xfrm>
          <a:prstGeom prst="rect">
            <a:avLst/>
          </a:prstGeom>
        </p:spPr>
        <p:txBody>
          <a:bodyPr/>
          <a:lstStyle/>
          <a:p>
            <a:fld id="{533FEA17-F3DB-4A49-AF81-AA8C95D9C966}" type="datetimeFigureOut">
              <a:rPr lang="en-GB" smtClean="0"/>
              <a:t>11/04/2022</a:t>
            </a:fld>
            <a:endParaRPr lang="en-GB"/>
          </a:p>
        </p:txBody>
      </p:sp>
      <p:sp>
        <p:nvSpPr>
          <p:cNvPr id="4" name="Footer Placeholder 3">
            <a:extLst>
              <a:ext uri="{FF2B5EF4-FFF2-40B4-BE49-F238E27FC236}">
                <a16:creationId xmlns:a16="http://schemas.microsoft.com/office/drawing/2014/main" id="{E393522F-C1B4-4D4B-BBF0-E675E2EC3AD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id="{BE41D152-5AFC-40EC-BF7C-68E2B6845057}"/>
              </a:ext>
            </a:extLst>
          </p:cNvPr>
          <p:cNvSpPr>
            <a:spLocks noGrp="1"/>
          </p:cNvSpPr>
          <p:nvPr>
            <p:ph type="sldNum" sz="quarter" idx="12"/>
          </p:nvPr>
        </p:nvSpPr>
        <p:spPr>
          <a:xfrm>
            <a:off x="8610600" y="6356350"/>
            <a:ext cx="2743200" cy="365125"/>
          </a:xfrm>
          <a:prstGeom prst="rect">
            <a:avLst/>
          </a:prstGeom>
        </p:spPr>
        <p:txBody>
          <a:bodyPr/>
          <a:lstStyle/>
          <a:p>
            <a:fld id="{2DC97441-8AA3-4DA0-BC77-8CAA148987D9}" type="slidenum">
              <a:rPr lang="en-GB" smtClean="0"/>
              <a:t>‹#›</a:t>
            </a:fld>
            <a:endParaRPr lang="en-GB"/>
          </a:p>
        </p:txBody>
      </p:sp>
    </p:spTree>
    <p:extLst>
      <p:ext uri="{BB962C8B-B14F-4D97-AF65-F5344CB8AC3E}">
        <p14:creationId xmlns:p14="http://schemas.microsoft.com/office/powerpoint/2010/main" val="40301196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0CBE13-B0C1-43E5-BF74-55B62B463145}"/>
              </a:ext>
            </a:extLst>
          </p:cNvPr>
          <p:cNvSpPr>
            <a:spLocks noGrp="1"/>
          </p:cNvSpPr>
          <p:nvPr>
            <p:ph type="dt" sz="half" idx="10"/>
          </p:nvPr>
        </p:nvSpPr>
        <p:spPr>
          <a:xfrm>
            <a:off x="838200" y="6356350"/>
            <a:ext cx="2743200" cy="365125"/>
          </a:xfrm>
          <a:prstGeom prst="rect">
            <a:avLst/>
          </a:prstGeom>
        </p:spPr>
        <p:txBody>
          <a:bodyPr/>
          <a:lstStyle/>
          <a:p>
            <a:fld id="{533FEA17-F3DB-4A49-AF81-AA8C95D9C966}" type="datetimeFigureOut">
              <a:rPr lang="en-GB" smtClean="0"/>
              <a:t>11/04/2022</a:t>
            </a:fld>
            <a:endParaRPr lang="en-GB"/>
          </a:p>
        </p:txBody>
      </p:sp>
      <p:sp>
        <p:nvSpPr>
          <p:cNvPr id="3" name="Footer Placeholder 2">
            <a:extLst>
              <a:ext uri="{FF2B5EF4-FFF2-40B4-BE49-F238E27FC236}">
                <a16:creationId xmlns:a16="http://schemas.microsoft.com/office/drawing/2014/main" id="{13C997D6-6B42-432F-AF42-BB894FD6C579}"/>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714E2DA0-65C6-491C-9033-274143A328E7}"/>
              </a:ext>
            </a:extLst>
          </p:cNvPr>
          <p:cNvSpPr>
            <a:spLocks noGrp="1"/>
          </p:cNvSpPr>
          <p:nvPr>
            <p:ph type="sldNum" sz="quarter" idx="12"/>
          </p:nvPr>
        </p:nvSpPr>
        <p:spPr>
          <a:xfrm>
            <a:off x="8610600" y="6356350"/>
            <a:ext cx="2743200" cy="365125"/>
          </a:xfrm>
          <a:prstGeom prst="rect">
            <a:avLst/>
          </a:prstGeom>
        </p:spPr>
        <p:txBody>
          <a:bodyPr/>
          <a:lstStyle/>
          <a:p>
            <a:fld id="{2DC97441-8AA3-4DA0-BC77-8CAA148987D9}" type="slidenum">
              <a:rPr lang="en-GB" smtClean="0"/>
              <a:t>‹#›</a:t>
            </a:fld>
            <a:endParaRPr lang="en-GB"/>
          </a:p>
        </p:txBody>
      </p:sp>
    </p:spTree>
    <p:extLst>
      <p:ext uri="{BB962C8B-B14F-4D97-AF65-F5344CB8AC3E}">
        <p14:creationId xmlns:p14="http://schemas.microsoft.com/office/powerpoint/2010/main" val="19661747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7F472-76F3-4156-BFBA-D0A1BBBD0AB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5812C73-3743-48ED-87CC-CCB90B8C28F0}"/>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4AC3873-864B-4656-9B9E-83C564BFAD6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0CE1257-E3D2-40AE-A434-53B6C83A677C}"/>
              </a:ext>
            </a:extLst>
          </p:cNvPr>
          <p:cNvSpPr>
            <a:spLocks noGrp="1"/>
          </p:cNvSpPr>
          <p:nvPr>
            <p:ph type="dt" sz="half" idx="10"/>
          </p:nvPr>
        </p:nvSpPr>
        <p:spPr>
          <a:xfrm>
            <a:off x="838200" y="6356350"/>
            <a:ext cx="2743200" cy="365125"/>
          </a:xfrm>
          <a:prstGeom prst="rect">
            <a:avLst/>
          </a:prstGeom>
        </p:spPr>
        <p:txBody>
          <a:bodyPr/>
          <a:lstStyle/>
          <a:p>
            <a:fld id="{533FEA17-F3DB-4A49-AF81-AA8C95D9C966}" type="datetimeFigureOut">
              <a:rPr lang="en-GB" smtClean="0"/>
              <a:t>11/04/2022</a:t>
            </a:fld>
            <a:endParaRPr lang="en-GB"/>
          </a:p>
        </p:txBody>
      </p:sp>
      <p:sp>
        <p:nvSpPr>
          <p:cNvPr id="6" name="Footer Placeholder 5">
            <a:extLst>
              <a:ext uri="{FF2B5EF4-FFF2-40B4-BE49-F238E27FC236}">
                <a16:creationId xmlns:a16="http://schemas.microsoft.com/office/drawing/2014/main" id="{0F49B8EB-43A6-496B-A8E7-6C4A61AFF96F}"/>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0EBB4B15-CAA7-42E8-8892-0E1DD574584C}"/>
              </a:ext>
            </a:extLst>
          </p:cNvPr>
          <p:cNvSpPr>
            <a:spLocks noGrp="1"/>
          </p:cNvSpPr>
          <p:nvPr>
            <p:ph type="sldNum" sz="quarter" idx="12"/>
          </p:nvPr>
        </p:nvSpPr>
        <p:spPr>
          <a:xfrm>
            <a:off x="8610600" y="6356350"/>
            <a:ext cx="2743200" cy="365125"/>
          </a:xfrm>
          <a:prstGeom prst="rect">
            <a:avLst/>
          </a:prstGeom>
        </p:spPr>
        <p:txBody>
          <a:bodyPr/>
          <a:lstStyle/>
          <a:p>
            <a:fld id="{2DC97441-8AA3-4DA0-BC77-8CAA148987D9}" type="slidenum">
              <a:rPr lang="en-GB" smtClean="0"/>
              <a:t>‹#›</a:t>
            </a:fld>
            <a:endParaRPr lang="en-GB"/>
          </a:p>
        </p:txBody>
      </p:sp>
    </p:spTree>
    <p:extLst>
      <p:ext uri="{BB962C8B-B14F-4D97-AF65-F5344CB8AC3E}">
        <p14:creationId xmlns:p14="http://schemas.microsoft.com/office/powerpoint/2010/main" val="10486532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0650F-446E-4CD5-BAD2-BBDC5E346FF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B3B846F-8088-403E-A1BD-AD02314FC476}"/>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3C02B91-D95E-474B-B6B0-6AFE25D92E1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914333-770D-4DBB-9ECF-3FC1B4BAA94E}"/>
              </a:ext>
            </a:extLst>
          </p:cNvPr>
          <p:cNvSpPr>
            <a:spLocks noGrp="1"/>
          </p:cNvSpPr>
          <p:nvPr>
            <p:ph type="dt" sz="half" idx="10"/>
          </p:nvPr>
        </p:nvSpPr>
        <p:spPr>
          <a:xfrm>
            <a:off x="838200" y="6356350"/>
            <a:ext cx="2743200" cy="365125"/>
          </a:xfrm>
          <a:prstGeom prst="rect">
            <a:avLst/>
          </a:prstGeom>
        </p:spPr>
        <p:txBody>
          <a:bodyPr/>
          <a:lstStyle/>
          <a:p>
            <a:fld id="{533FEA17-F3DB-4A49-AF81-AA8C95D9C966}" type="datetimeFigureOut">
              <a:rPr lang="en-GB" smtClean="0"/>
              <a:t>11/04/2022</a:t>
            </a:fld>
            <a:endParaRPr lang="en-GB"/>
          </a:p>
        </p:txBody>
      </p:sp>
      <p:sp>
        <p:nvSpPr>
          <p:cNvPr id="6" name="Footer Placeholder 5">
            <a:extLst>
              <a:ext uri="{FF2B5EF4-FFF2-40B4-BE49-F238E27FC236}">
                <a16:creationId xmlns:a16="http://schemas.microsoft.com/office/drawing/2014/main" id="{D4B1FC42-E1D7-459C-9ED6-266CD6176450}"/>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FA11DB9D-5F94-4D8A-A42C-939AD61C4A93}"/>
              </a:ext>
            </a:extLst>
          </p:cNvPr>
          <p:cNvSpPr>
            <a:spLocks noGrp="1"/>
          </p:cNvSpPr>
          <p:nvPr>
            <p:ph type="sldNum" sz="quarter" idx="12"/>
          </p:nvPr>
        </p:nvSpPr>
        <p:spPr>
          <a:xfrm>
            <a:off x="8610600" y="6356350"/>
            <a:ext cx="2743200" cy="365125"/>
          </a:xfrm>
          <a:prstGeom prst="rect">
            <a:avLst/>
          </a:prstGeom>
        </p:spPr>
        <p:txBody>
          <a:bodyPr/>
          <a:lstStyle/>
          <a:p>
            <a:fld id="{2DC97441-8AA3-4DA0-BC77-8CAA148987D9}" type="slidenum">
              <a:rPr lang="en-GB" smtClean="0"/>
              <a:t>‹#›</a:t>
            </a:fld>
            <a:endParaRPr lang="en-GB"/>
          </a:p>
        </p:txBody>
      </p:sp>
    </p:spTree>
    <p:extLst>
      <p:ext uri="{BB962C8B-B14F-4D97-AF65-F5344CB8AC3E}">
        <p14:creationId xmlns:p14="http://schemas.microsoft.com/office/powerpoint/2010/main" val="21181587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1FB91-DF1D-4AF0-84EE-5755D8DB0F1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8C6D174-13E3-4AEB-979C-C4F5FFE403D5}"/>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452C48C-98AF-481D-B2C8-19D6C4BDBD3E}"/>
              </a:ext>
            </a:extLst>
          </p:cNvPr>
          <p:cNvSpPr>
            <a:spLocks noGrp="1"/>
          </p:cNvSpPr>
          <p:nvPr>
            <p:ph type="dt" sz="half" idx="10"/>
          </p:nvPr>
        </p:nvSpPr>
        <p:spPr>
          <a:xfrm>
            <a:off x="838200" y="6356350"/>
            <a:ext cx="2743200" cy="365125"/>
          </a:xfrm>
          <a:prstGeom prst="rect">
            <a:avLst/>
          </a:prstGeom>
        </p:spPr>
        <p:txBody>
          <a:bodyPr/>
          <a:lstStyle/>
          <a:p>
            <a:fld id="{533FEA17-F3DB-4A49-AF81-AA8C95D9C966}" type="datetimeFigureOut">
              <a:rPr lang="en-GB" smtClean="0"/>
              <a:t>11/04/2022</a:t>
            </a:fld>
            <a:endParaRPr lang="en-GB"/>
          </a:p>
        </p:txBody>
      </p:sp>
      <p:sp>
        <p:nvSpPr>
          <p:cNvPr id="5" name="Footer Placeholder 4">
            <a:extLst>
              <a:ext uri="{FF2B5EF4-FFF2-40B4-BE49-F238E27FC236}">
                <a16:creationId xmlns:a16="http://schemas.microsoft.com/office/drawing/2014/main" id="{C1D6D132-0439-4099-B23A-229F54AEAD55}"/>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D6AD6643-7230-4975-B4D5-DB4CBF95E904}"/>
              </a:ext>
            </a:extLst>
          </p:cNvPr>
          <p:cNvSpPr>
            <a:spLocks noGrp="1"/>
          </p:cNvSpPr>
          <p:nvPr>
            <p:ph type="sldNum" sz="quarter" idx="12"/>
          </p:nvPr>
        </p:nvSpPr>
        <p:spPr>
          <a:xfrm>
            <a:off x="8610600" y="6356350"/>
            <a:ext cx="2743200" cy="365125"/>
          </a:xfrm>
          <a:prstGeom prst="rect">
            <a:avLst/>
          </a:prstGeom>
        </p:spPr>
        <p:txBody>
          <a:bodyPr/>
          <a:lstStyle/>
          <a:p>
            <a:fld id="{2DC97441-8AA3-4DA0-BC77-8CAA148987D9}" type="slidenum">
              <a:rPr lang="en-GB" smtClean="0"/>
              <a:t>‹#›</a:t>
            </a:fld>
            <a:endParaRPr lang="en-GB"/>
          </a:p>
        </p:txBody>
      </p:sp>
    </p:spTree>
    <p:extLst>
      <p:ext uri="{BB962C8B-B14F-4D97-AF65-F5344CB8AC3E}">
        <p14:creationId xmlns:p14="http://schemas.microsoft.com/office/powerpoint/2010/main" val="18417107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1D30730-1306-4254-BF1C-5770524E90D1}"/>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698DEEB-392B-4EC4-9D0A-455EDA6036A6}"/>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737E042-C764-4EC9-8563-4B414A766777}"/>
              </a:ext>
            </a:extLst>
          </p:cNvPr>
          <p:cNvSpPr>
            <a:spLocks noGrp="1"/>
          </p:cNvSpPr>
          <p:nvPr>
            <p:ph type="dt" sz="half" idx="10"/>
          </p:nvPr>
        </p:nvSpPr>
        <p:spPr>
          <a:xfrm>
            <a:off x="838200" y="6356350"/>
            <a:ext cx="2743200" cy="365125"/>
          </a:xfrm>
          <a:prstGeom prst="rect">
            <a:avLst/>
          </a:prstGeom>
        </p:spPr>
        <p:txBody>
          <a:bodyPr/>
          <a:lstStyle/>
          <a:p>
            <a:fld id="{533FEA17-F3DB-4A49-AF81-AA8C95D9C966}" type="datetimeFigureOut">
              <a:rPr lang="en-GB" smtClean="0"/>
              <a:t>11/04/2022</a:t>
            </a:fld>
            <a:endParaRPr lang="en-GB"/>
          </a:p>
        </p:txBody>
      </p:sp>
      <p:sp>
        <p:nvSpPr>
          <p:cNvPr id="5" name="Footer Placeholder 4">
            <a:extLst>
              <a:ext uri="{FF2B5EF4-FFF2-40B4-BE49-F238E27FC236}">
                <a16:creationId xmlns:a16="http://schemas.microsoft.com/office/drawing/2014/main" id="{E12A2FF2-DDF4-4741-AB2A-37A72D66E4DF}"/>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E019FCAC-C8D4-41FF-B5B8-85C5E98FC9E4}"/>
              </a:ext>
            </a:extLst>
          </p:cNvPr>
          <p:cNvSpPr>
            <a:spLocks noGrp="1"/>
          </p:cNvSpPr>
          <p:nvPr>
            <p:ph type="sldNum" sz="quarter" idx="12"/>
          </p:nvPr>
        </p:nvSpPr>
        <p:spPr>
          <a:xfrm>
            <a:off x="8610600" y="6356350"/>
            <a:ext cx="2743200" cy="365125"/>
          </a:xfrm>
          <a:prstGeom prst="rect">
            <a:avLst/>
          </a:prstGeom>
        </p:spPr>
        <p:txBody>
          <a:bodyPr/>
          <a:lstStyle/>
          <a:p>
            <a:fld id="{2DC97441-8AA3-4DA0-BC77-8CAA148987D9}" type="slidenum">
              <a:rPr lang="en-GB" smtClean="0"/>
              <a:t>‹#›</a:t>
            </a:fld>
            <a:endParaRPr lang="en-GB"/>
          </a:p>
        </p:txBody>
      </p:sp>
    </p:spTree>
    <p:extLst>
      <p:ext uri="{BB962C8B-B14F-4D97-AF65-F5344CB8AC3E}">
        <p14:creationId xmlns:p14="http://schemas.microsoft.com/office/powerpoint/2010/main" val="3096351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Two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3867944"/>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38679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a:extLst>
              <a:ext uri="{FF2B5EF4-FFF2-40B4-BE49-F238E27FC236}">
                <a16:creationId xmlns:a16="http://schemas.microsoft.com/office/drawing/2014/main" id="{4BFF0B85-EA38-D543-A9E7-81E2FCAF62A3}"/>
              </a:ext>
            </a:extLst>
          </p:cNvPr>
          <p:cNvSpPr>
            <a:spLocks noGrp="1"/>
          </p:cNvSpPr>
          <p:nvPr>
            <p:ph type="title"/>
          </p:nvPr>
        </p:nvSpPr>
        <p:spPr>
          <a:xfrm>
            <a:off x="838200" y="500062"/>
            <a:ext cx="10515600" cy="1325563"/>
          </a:xfrm>
          <a:prstGeom prst="rect">
            <a:avLst/>
          </a:prstGeom>
        </p:spPr>
        <p:txBody>
          <a:bodyPr/>
          <a:lstStyle/>
          <a:p>
            <a:r>
              <a:rPr lang="en-US" dirty="0"/>
              <a:t>Click to edit Master title style</a:t>
            </a:r>
          </a:p>
        </p:txBody>
      </p:sp>
      <p:sp>
        <p:nvSpPr>
          <p:cNvPr id="8" name="Slide Number Placeholder 5">
            <a:extLst>
              <a:ext uri="{FF2B5EF4-FFF2-40B4-BE49-F238E27FC236}">
                <a16:creationId xmlns:a16="http://schemas.microsoft.com/office/drawing/2014/main" id="{07E08DEC-A96F-9A47-A8E4-0FA7FFA1A142}"/>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3529913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Two column_with imag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3692525"/>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a:extLst>
              <a:ext uri="{FF2B5EF4-FFF2-40B4-BE49-F238E27FC236}">
                <a16:creationId xmlns:a16="http://schemas.microsoft.com/office/drawing/2014/main" id="{4BFF0B85-EA38-D543-A9E7-81E2FCAF62A3}"/>
              </a:ext>
            </a:extLst>
          </p:cNvPr>
          <p:cNvSpPr>
            <a:spLocks noGrp="1"/>
          </p:cNvSpPr>
          <p:nvPr>
            <p:ph type="title"/>
          </p:nvPr>
        </p:nvSpPr>
        <p:spPr>
          <a:xfrm>
            <a:off x="838200" y="500062"/>
            <a:ext cx="10515600" cy="1325563"/>
          </a:xfrm>
          <a:prstGeom prst="rect">
            <a:avLst/>
          </a:prstGeom>
        </p:spPr>
        <p:txBody>
          <a:bodyPr/>
          <a:lstStyle/>
          <a:p>
            <a:r>
              <a:rPr lang="en-US" dirty="0"/>
              <a:t>Click to edit Master title style</a:t>
            </a:r>
          </a:p>
        </p:txBody>
      </p:sp>
      <p:sp>
        <p:nvSpPr>
          <p:cNvPr id="8" name="Slide Number Placeholder 5">
            <a:extLst>
              <a:ext uri="{FF2B5EF4-FFF2-40B4-BE49-F238E27FC236}">
                <a16:creationId xmlns:a16="http://schemas.microsoft.com/office/drawing/2014/main" id="{07E08DEC-A96F-9A47-A8E4-0FA7FFA1A142}"/>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
        <p:nvSpPr>
          <p:cNvPr id="5" name="Picture Placeholder 4">
            <a:extLst>
              <a:ext uri="{FF2B5EF4-FFF2-40B4-BE49-F238E27FC236}">
                <a16:creationId xmlns:a16="http://schemas.microsoft.com/office/drawing/2014/main" id="{32F17D6B-3660-6243-A16E-99AF1195E9A0}"/>
              </a:ext>
            </a:extLst>
          </p:cNvPr>
          <p:cNvSpPr>
            <a:spLocks noGrp="1"/>
          </p:cNvSpPr>
          <p:nvPr>
            <p:ph type="pic" sz="quarter" idx="13"/>
          </p:nvPr>
        </p:nvSpPr>
        <p:spPr>
          <a:xfrm>
            <a:off x="6172203" y="1825625"/>
            <a:ext cx="5181597" cy="3692525"/>
          </a:xfrm>
        </p:spPr>
        <p:txBody>
          <a:bodyPr/>
          <a:lstStyle/>
          <a:p>
            <a:endParaRPr lang="en-US"/>
          </a:p>
        </p:txBody>
      </p:sp>
    </p:spTree>
    <p:extLst>
      <p:ext uri="{BB962C8B-B14F-4D97-AF65-F5344CB8AC3E}">
        <p14:creationId xmlns:p14="http://schemas.microsoft.com/office/powerpoint/2010/main" val="1110799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7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37">
            <a:extLst>
              <a:ext uri="{FF2B5EF4-FFF2-40B4-BE49-F238E27FC236}">
                <a16:creationId xmlns:a16="http://schemas.microsoft.com/office/drawing/2014/main" id="{7F9F3D99-54A9-1B41-A6AF-E9B2CD445306}"/>
              </a:ext>
            </a:extLst>
          </p:cNvPr>
          <p:cNvSpPr>
            <a:spLocks noChangeArrowheads="1"/>
          </p:cNvSpPr>
          <p:nvPr userDrawn="1"/>
        </p:nvSpPr>
        <p:spPr bwMode="auto">
          <a:xfrm rot="13500000">
            <a:off x="3701300" y="289666"/>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accent5">
              <a:alpha val="70000"/>
            </a:schemeClr>
          </a:solidFill>
          <a:ln>
            <a:noFill/>
          </a:ln>
          <a:effectLst/>
        </p:spPr>
        <p:txBody>
          <a:bodyPr wrap="none" anchor="ctr"/>
          <a:lstStyle/>
          <a:p>
            <a:endParaRPr lang="en-US"/>
          </a:p>
        </p:txBody>
      </p:sp>
      <p:sp>
        <p:nvSpPr>
          <p:cNvPr id="14" name="Freeform 39">
            <a:extLst>
              <a:ext uri="{FF2B5EF4-FFF2-40B4-BE49-F238E27FC236}">
                <a16:creationId xmlns:a16="http://schemas.microsoft.com/office/drawing/2014/main" id="{65298A79-CF67-E047-A172-EC10EF0D5C62}"/>
              </a:ext>
            </a:extLst>
          </p:cNvPr>
          <p:cNvSpPr>
            <a:spLocks noChangeArrowheads="1"/>
          </p:cNvSpPr>
          <p:nvPr userDrawn="1"/>
        </p:nvSpPr>
        <p:spPr bwMode="auto">
          <a:xfrm rot="13500000">
            <a:off x="6181894" y="-4409483"/>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accent5"/>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2708"/>
            <a:ext cx="3736885" cy="1619316"/>
          </a:xfrm>
          <a:prstGeom prst="rect">
            <a:avLst/>
          </a:prstGeom>
        </p:spPr>
      </p:pic>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36000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
        <p:nvSpPr>
          <p:cNvPr id="15" name="Title 1">
            <a:extLst>
              <a:ext uri="{FF2B5EF4-FFF2-40B4-BE49-F238E27FC236}">
                <a16:creationId xmlns:a16="http://schemas.microsoft.com/office/drawing/2014/main" id="{D61F56C2-8751-6C40-8B0C-9FB30835C303}"/>
              </a:ext>
            </a:extLst>
          </p:cNvPr>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16" name="Subtitle 2">
            <a:extLst>
              <a:ext uri="{FF2B5EF4-FFF2-40B4-BE49-F238E27FC236}">
                <a16:creationId xmlns:a16="http://schemas.microsoft.com/office/drawing/2014/main" id="{AA827FE5-1F9D-5442-ADAD-3D998EAA2C52}"/>
              </a:ext>
            </a:extLst>
          </p:cNvPr>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Tree>
    <p:extLst>
      <p:ext uri="{BB962C8B-B14F-4D97-AF65-F5344CB8AC3E}">
        <p14:creationId xmlns:p14="http://schemas.microsoft.com/office/powerpoint/2010/main" val="5589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Large content_small image_dark furnature">
    <p:bg>
      <p:bgPr>
        <a:solidFill>
          <a:schemeClr val="bg2"/>
        </a:solid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E96F3BF-23A2-D04A-ADA5-6811AA717B09}"/>
              </a:ext>
            </a:extLst>
          </p:cNvPr>
          <p:cNvSpPr/>
          <p:nvPr userDrawn="1"/>
        </p:nvSpPr>
        <p:spPr>
          <a:xfrm>
            <a:off x="1" y="0"/>
            <a:ext cx="9774057" cy="6858000"/>
          </a:xfrm>
          <a:custGeom>
            <a:avLst/>
            <a:gdLst>
              <a:gd name="connsiteX0" fmla="*/ 0 w 9774057"/>
              <a:gd name="connsiteY0" fmla="*/ 0 h 6858000"/>
              <a:gd name="connsiteX1" fmla="*/ 8570022 w 9774057"/>
              <a:gd name="connsiteY1" fmla="*/ 0 h 6858000"/>
              <a:gd name="connsiteX2" fmla="*/ 8679889 w 9774057"/>
              <a:gd name="connsiteY2" fmla="*/ 139540 h 6858000"/>
              <a:gd name="connsiteX3" fmla="*/ 9774057 w 9774057"/>
              <a:gd name="connsiteY3" fmla="*/ 3429000 h 6858000"/>
              <a:gd name="connsiteX4" fmla="*/ 8679889 w 9774057"/>
              <a:gd name="connsiteY4" fmla="*/ 6717686 h 6858000"/>
              <a:gd name="connsiteX5" fmla="*/ 8569360 w 9774057"/>
              <a:gd name="connsiteY5" fmla="*/ 6858000 h 6858000"/>
              <a:gd name="connsiteX6" fmla="*/ 0 w 977405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74057" h="6858000">
                <a:moveTo>
                  <a:pt x="0" y="0"/>
                </a:moveTo>
                <a:lnTo>
                  <a:pt x="8570022" y="0"/>
                </a:lnTo>
                <a:lnTo>
                  <a:pt x="8679889" y="139540"/>
                </a:lnTo>
                <a:cubicBezTo>
                  <a:pt x="9366797" y="1056265"/>
                  <a:pt x="9774057" y="2194683"/>
                  <a:pt x="9774057" y="3429000"/>
                </a:cubicBezTo>
                <a:cubicBezTo>
                  <a:pt x="9774057" y="4663318"/>
                  <a:pt x="9366797" y="5801381"/>
                  <a:pt x="8679889" y="6717686"/>
                </a:cubicBezTo>
                <a:lnTo>
                  <a:pt x="856936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71181" y="-2881267"/>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1">
              <a:alpha val="70000"/>
            </a:scheme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38166"/>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1"/>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11970282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659749" y="-786571"/>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000"/>
            </a:srgb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443538" y="0"/>
            <a:ext cx="3736885" cy="1624733"/>
          </a:xfrm>
          <a:prstGeom prst="rect">
            <a:avLst/>
          </a:prstGeom>
        </p:spPr>
      </p:pic>
      <p:sp>
        <p:nvSpPr>
          <p:cNvPr id="14" name="Title 1">
            <a:extLst>
              <a:ext uri="{FF2B5EF4-FFF2-40B4-BE49-F238E27FC236}">
                <a16:creationId xmlns:a16="http://schemas.microsoft.com/office/drawing/2014/main" id="{2C713773-EB33-417C-B26E-DF23FBBF5361}"/>
              </a:ext>
            </a:extLst>
          </p:cNvPr>
          <p:cNvSpPr>
            <a:spLocks noGrp="1"/>
          </p:cNvSpPr>
          <p:nvPr>
            <p:ph type="ctrTitle" hasCustomPrompt="1"/>
          </p:nvPr>
        </p:nvSpPr>
        <p:spPr>
          <a:xfrm>
            <a:off x="1001832" y="2161850"/>
            <a:ext cx="3833263" cy="2387600"/>
          </a:xfrm>
          <a:prstGeom prst="rect">
            <a:avLst/>
          </a:prstGeom>
        </p:spPr>
        <p:txBody>
          <a:bodyPr anchor="b">
            <a:noAutofit/>
          </a:bodyPr>
          <a:lstStyle>
            <a:lvl1pPr algn="l">
              <a:defRPr sz="6000">
                <a:solidFill>
                  <a:srgbClr val="115E67"/>
                </a:solidFill>
                <a:latin typeface="Arial" panose="020B0604020202020204" pitchFamily="34" charset="0"/>
                <a:cs typeface="Arial" panose="020B0604020202020204" pitchFamily="34" charset="0"/>
              </a:defRPr>
            </a:lvl1pPr>
          </a:lstStyle>
          <a:p>
            <a:r>
              <a:rPr lang="en-US" dirty="0"/>
              <a:t>Click to </a:t>
            </a:r>
            <a:br>
              <a:rPr lang="en-US" dirty="0"/>
            </a:br>
            <a:r>
              <a:rPr lang="en-US" dirty="0"/>
              <a:t>edit</a:t>
            </a:r>
            <a:br>
              <a:rPr lang="en-US" dirty="0"/>
            </a:br>
            <a:r>
              <a:rPr lang="en-US" dirty="0"/>
              <a:t>title style</a:t>
            </a:r>
          </a:p>
        </p:txBody>
      </p:sp>
    </p:spTree>
    <p:extLst>
      <p:ext uri="{BB962C8B-B14F-4D97-AF65-F5344CB8AC3E}">
        <p14:creationId xmlns:p14="http://schemas.microsoft.com/office/powerpoint/2010/main" val="1586793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C53DC-318C-4D9A-9358-BE9EDC1B9E67}"/>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EC8F658-7BF0-40B0-8CBD-B236C563ADFD}"/>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D15CB25-AD37-46B8-BA21-2B37F571FF65}"/>
              </a:ext>
            </a:extLst>
          </p:cNvPr>
          <p:cNvSpPr>
            <a:spLocks noGrp="1"/>
          </p:cNvSpPr>
          <p:nvPr>
            <p:ph type="dt" sz="half" idx="10"/>
          </p:nvPr>
        </p:nvSpPr>
        <p:spPr>
          <a:xfrm>
            <a:off x="838200" y="6356350"/>
            <a:ext cx="2743200" cy="365125"/>
          </a:xfrm>
          <a:prstGeom prst="rect">
            <a:avLst/>
          </a:prstGeom>
        </p:spPr>
        <p:txBody>
          <a:bodyPr/>
          <a:lstStyle/>
          <a:p>
            <a:fld id="{533FEA17-F3DB-4A49-AF81-AA8C95D9C966}" type="datetimeFigureOut">
              <a:rPr lang="en-GB" smtClean="0"/>
              <a:t>11/04/2022</a:t>
            </a:fld>
            <a:endParaRPr lang="en-GB"/>
          </a:p>
        </p:txBody>
      </p:sp>
      <p:sp>
        <p:nvSpPr>
          <p:cNvPr id="5" name="Footer Placeholder 4">
            <a:extLst>
              <a:ext uri="{FF2B5EF4-FFF2-40B4-BE49-F238E27FC236}">
                <a16:creationId xmlns:a16="http://schemas.microsoft.com/office/drawing/2014/main" id="{FD1DF78A-6A0F-41AF-B1C3-E2B29A39C49B}"/>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7F6C9488-F2CC-4CB4-87E6-74CA79ABD693}"/>
              </a:ext>
            </a:extLst>
          </p:cNvPr>
          <p:cNvSpPr>
            <a:spLocks noGrp="1"/>
          </p:cNvSpPr>
          <p:nvPr>
            <p:ph type="sldNum" sz="quarter" idx="12"/>
          </p:nvPr>
        </p:nvSpPr>
        <p:spPr>
          <a:xfrm>
            <a:off x="8610600" y="6356350"/>
            <a:ext cx="2743200" cy="365125"/>
          </a:xfrm>
          <a:prstGeom prst="rect">
            <a:avLst/>
          </a:prstGeom>
        </p:spPr>
        <p:txBody>
          <a:bodyPr/>
          <a:lstStyle/>
          <a:p>
            <a:fld id="{2DC97441-8AA3-4DA0-BC77-8CAA148987D9}" type="slidenum">
              <a:rPr lang="en-GB" smtClean="0"/>
              <a:t>‹#›</a:t>
            </a:fld>
            <a:endParaRPr lang="en-GB"/>
          </a:p>
        </p:txBody>
      </p:sp>
    </p:spTree>
    <p:extLst>
      <p:ext uri="{BB962C8B-B14F-4D97-AF65-F5344CB8AC3E}">
        <p14:creationId xmlns:p14="http://schemas.microsoft.com/office/powerpoint/2010/main" val="25360783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342C6-FB96-4251-82C6-1F9F9EBDA39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6CBF82A-2306-4B98-B521-714852830C7D}"/>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033AB6-1E8C-4C31-82EF-5E95994A1E92}"/>
              </a:ext>
            </a:extLst>
          </p:cNvPr>
          <p:cNvSpPr>
            <a:spLocks noGrp="1"/>
          </p:cNvSpPr>
          <p:nvPr>
            <p:ph type="dt" sz="half" idx="10"/>
          </p:nvPr>
        </p:nvSpPr>
        <p:spPr>
          <a:xfrm>
            <a:off x="838200" y="6356350"/>
            <a:ext cx="2743200" cy="365125"/>
          </a:xfrm>
          <a:prstGeom prst="rect">
            <a:avLst/>
          </a:prstGeom>
        </p:spPr>
        <p:txBody>
          <a:bodyPr/>
          <a:lstStyle/>
          <a:p>
            <a:fld id="{533FEA17-F3DB-4A49-AF81-AA8C95D9C966}" type="datetimeFigureOut">
              <a:rPr lang="en-GB" smtClean="0"/>
              <a:t>11/04/2022</a:t>
            </a:fld>
            <a:endParaRPr lang="en-GB"/>
          </a:p>
        </p:txBody>
      </p:sp>
      <p:sp>
        <p:nvSpPr>
          <p:cNvPr id="5" name="Footer Placeholder 4">
            <a:extLst>
              <a:ext uri="{FF2B5EF4-FFF2-40B4-BE49-F238E27FC236}">
                <a16:creationId xmlns:a16="http://schemas.microsoft.com/office/drawing/2014/main" id="{DBEC5780-88FB-49F7-8481-3EA0BBE7A28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F2E3BA1A-A18D-4AE8-A703-F7D69E230367}"/>
              </a:ext>
            </a:extLst>
          </p:cNvPr>
          <p:cNvSpPr>
            <a:spLocks noGrp="1"/>
          </p:cNvSpPr>
          <p:nvPr>
            <p:ph type="sldNum" sz="quarter" idx="12"/>
          </p:nvPr>
        </p:nvSpPr>
        <p:spPr>
          <a:xfrm>
            <a:off x="8610600" y="6356350"/>
            <a:ext cx="2743200" cy="365125"/>
          </a:xfrm>
          <a:prstGeom prst="rect">
            <a:avLst/>
          </a:prstGeom>
        </p:spPr>
        <p:txBody>
          <a:bodyPr/>
          <a:lstStyle/>
          <a:p>
            <a:fld id="{2DC97441-8AA3-4DA0-BC77-8CAA148987D9}" type="slidenum">
              <a:rPr lang="en-GB" smtClean="0"/>
              <a:t>‹#›</a:t>
            </a:fld>
            <a:endParaRPr lang="en-GB"/>
          </a:p>
        </p:txBody>
      </p:sp>
    </p:spTree>
    <p:extLst>
      <p:ext uri="{BB962C8B-B14F-4D97-AF65-F5344CB8AC3E}">
        <p14:creationId xmlns:p14="http://schemas.microsoft.com/office/powerpoint/2010/main" val="2841415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33715-3540-48BA-AC1C-F0D90A8743F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4332A8D-34A7-49A2-BC67-F90EC4AE73A4}"/>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9B727EF-5F27-41CA-AEB1-C34038783395}"/>
              </a:ext>
            </a:extLst>
          </p:cNvPr>
          <p:cNvSpPr>
            <a:spLocks noGrp="1"/>
          </p:cNvSpPr>
          <p:nvPr>
            <p:ph type="dt" sz="half" idx="10"/>
          </p:nvPr>
        </p:nvSpPr>
        <p:spPr>
          <a:xfrm>
            <a:off x="838200" y="6356350"/>
            <a:ext cx="2743200" cy="365125"/>
          </a:xfrm>
          <a:prstGeom prst="rect">
            <a:avLst/>
          </a:prstGeom>
        </p:spPr>
        <p:txBody>
          <a:bodyPr/>
          <a:lstStyle/>
          <a:p>
            <a:fld id="{533FEA17-F3DB-4A49-AF81-AA8C95D9C966}" type="datetimeFigureOut">
              <a:rPr lang="en-GB" smtClean="0"/>
              <a:t>11/04/2022</a:t>
            </a:fld>
            <a:endParaRPr lang="en-GB"/>
          </a:p>
        </p:txBody>
      </p:sp>
      <p:sp>
        <p:nvSpPr>
          <p:cNvPr id="5" name="Footer Placeholder 4">
            <a:extLst>
              <a:ext uri="{FF2B5EF4-FFF2-40B4-BE49-F238E27FC236}">
                <a16:creationId xmlns:a16="http://schemas.microsoft.com/office/drawing/2014/main" id="{D547CD99-0468-49C4-8667-56ECA5E421E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2691E8F5-C72D-49A9-9FDB-DC14470318E3}"/>
              </a:ext>
            </a:extLst>
          </p:cNvPr>
          <p:cNvSpPr>
            <a:spLocks noGrp="1"/>
          </p:cNvSpPr>
          <p:nvPr>
            <p:ph type="sldNum" sz="quarter" idx="12"/>
          </p:nvPr>
        </p:nvSpPr>
        <p:spPr>
          <a:xfrm>
            <a:off x="8610600" y="6356350"/>
            <a:ext cx="2743200" cy="365125"/>
          </a:xfrm>
          <a:prstGeom prst="rect">
            <a:avLst/>
          </a:prstGeom>
        </p:spPr>
        <p:txBody>
          <a:bodyPr/>
          <a:lstStyle/>
          <a:p>
            <a:fld id="{2DC97441-8AA3-4DA0-BC77-8CAA148987D9}" type="slidenum">
              <a:rPr lang="en-GB" smtClean="0"/>
              <a:t>‹#›</a:t>
            </a:fld>
            <a:endParaRPr lang="en-GB"/>
          </a:p>
        </p:txBody>
      </p:sp>
    </p:spTree>
    <p:extLst>
      <p:ext uri="{BB962C8B-B14F-4D97-AF65-F5344CB8AC3E}">
        <p14:creationId xmlns:p14="http://schemas.microsoft.com/office/powerpoint/2010/main" val="21043064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2538006"/>
            <a:ext cx="10515600" cy="260007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id="{82118BDD-F44A-4746-8FED-8BF714369434}"/>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0" y="5720631"/>
            <a:ext cx="2615950" cy="1137369"/>
          </a:xfrm>
          <a:prstGeom prst="rect">
            <a:avLst/>
          </a:prstGeom>
        </p:spPr>
      </p:pic>
      <p:cxnSp>
        <p:nvCxnSpPr>
          <p:cNvPr id="5" name="Straight Connector 4">
            <a:extLst>
              <a:ext uri="{FF2B5EF4-FFF2-40B4-BE49-F238E27FC236}">
                <a16:creationId xmlns:a16="http://schemas.microsoft.com/office/drawing/2014/main" id="{D05D999B-ED2D-C749-9409-2DEB3DB29ED3}"/>
              </a:ext>
            </a:extLst>
          </p:cNvPr>
          <p:cNvCxnSpPr>
            <a:cxnSpLocks/>
          </p:cNvCxnSpPr>
          <p:nvPr userDrawn="1"/>
        </p:nvCxnSpPr>
        <p:spPr>
          <a:xfrm>
            <a:off x="318000" y="5720598"/>
            <a:ext cx="115560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11409600" y="6089400"/>
            <a:ext cx="442800" cy="428400"/>
          </a:xfrm>
          <a:prstGeom prst="rect">
            <a:avLst/>
          </a:prstGeom>
        </p:spPr>
        <p:txBody>
          <a:bodyPr vert="horz" lIns="90000" tIns="45720" rIns="91440" bIns="45720" rtlCol="0" anchor="ctr"/>
          <a:lstStyle>
            <a:lvl1pPr algn="ctr">
              <a:defRPr sz="1200">
                <a:solidFill>
                  <a:schemeClr val="tx1"/>
                </a:solidFill>
              </a:defRPr>
            </a:lvl1pPr>
          </a:lstStyle>
          <a:p>
            <a:fld id="{D79EE95E-F8E2-094D-B99A-E1C9960AC8D9}" type="slidenum">
              <a:rPr lang="en-US" smtClean="0"/>
              <a:pPr/>
              <a:t>‹#›</a:t>
            </a:fld>
            <a:endParaRPr lang="en-US" dirty="0"/>
          </a:p>
        </p:txBody>
      </p:sp>
      <p:sp>
        <p:nvSpPr>
          <p:cNvPr id="11" name="Title Placeholder 10">
            <a:extLst>
              <a:ext uri="{FF2B5EF4-FFF2-40B4-BE49-F238E27FC236}">
                <a16:creationId xmlns:a16="http://schemas.microsoft.com/office/drawing/2014/main" id="{0F71C26E-414A-D040-BA27-20C74906D0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205791438"/>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52" r:id="rId3"/>
    <p:sldLayoutId id="2147483837" r:id="rId4"/>
    <p:sldLayoutId id="2147483838" r:id="rId5"/>
  </p:sldLayoutIdLst>
  <p:hf hdr="0" ftr="0" dt="0"/>
  <p:txStyles>
    <p:titleStyle>
      <a:lvl1pPr algn="l" defTabSz="914400" rtl="0" eaLnBrk="1" latinLnBrk="0" hangingPunct="1">
        <a:lnSpc>
          <a:spcPct val="90000"/>
        </a:lnSpc>
        <a:spcBef>
          <a:spcPct val="0"/>
        </a:spcBef>
        <a:buNone/>
        <a:defRPr sz="4000" b="0" i="0" kern="1200">
          <a:solidFill>
            <a:schemeClr val="tx1"/>
          </a:solidFill>
          <a:latin typeface="+mj-lt"/>
          <a:ea typeface="+mj-ea"/>
          <a:cs typeface="Calibri Light" panose="020F030202020403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lang="en-US" sz="2800" b="0" i="0" kern="1200" dirty="0" smtClean="0">
          <a:solidFill>
            <a:srgbClr val="54585A"/>
          </a:solidFill>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b="0" i="0" kern="1200" dirty="0" smtClean="0">
          <a:solidFill>
            <a:srgbClr val="54585A"/>
          </a:solidFill>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b="0" i="0" kern="1200" dirty="0" smtClean="0">
          <a:solidFill>
            <a:srgbClr val="54585A"/>
          </a:solidFill>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800" b="0" i="0" kern="1200" dirty="0" smtClean="0">
          <a:solidFill>
            <a:srgbClr val="54585A"/>
          </a:solidFill>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800" b="0" i="0" kern="1200" dirty="0">
          <a:solidFill>
            <a:srgbClr val="54585A"/>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1111279"/>
      </p:ext>
    </p:extLst>
  </p:cSld>
  <p:clrMap bg1="lt1" tx1="dk1" bg2="lt2" tx2="dk2" accent1="accent1" accent2="accent2" accent3="accent3" accent4="accent4" accent5="accent5" accent6="accent6" hlink="hlink" folHlink="folHlink"/>
  <p:sldLayoutIdLst>
    <p:sldLayoutId id="2147483851"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 id="214748385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rsc.li/3p00LfI"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rsc.li/3p00LfI"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hyperlink" Target="https://www.laroche-posay.me/en/article/MY-SKIN-TRACK-UV/a37392.aspx" TargetMode="External"/><Relationship Id="rId7"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hyperlink" Target="https://www.wareable.com/health-and-wellbeing/guive-balooch-loreal-myskin-track-uv-uk-launch-7316"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hyperlink" Target="smartfutures.ie"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F2BCF614-A928-4F4D-B08F-175D662BD2CC}"/>
              </a:ext>
            </a:extLst>
          </p:cNvPr>
          <p:cNvSpPr>
            <a:spLocks noGrp="1"/>
          </p:cNvSpPr>
          <p:nvPr>
            <p:ph type="ctrTitle"/>
          </p:nvPr>
        </p:nvSpPr>
        <p:spPr>
          <a:xfrm>
            <a:off x="1001832" y="300625"/>
            <a:ext cx="3833263" cy="4248825"/>
          </a:xfrm>
        </p:spPr>
        <p:txBody>
          <a:bodyPr>
            <a:noAutofit/>
          </a:bodyPr>
          <a:lstStyle/>
          <a:p>
            <a:r>
              <a:rPr lang="en-GB" sz="4400" dirty="0"/>
              <a:t>Project 4 </a:t>
            </a:r>
            <a:br>
              <a:rPr lang="en-GB" sz="4400" dirty="0"/>
            </a:br>
            <a:br>
              <a:rPr lang="en-GB" sz="2400" dirty="0"/>
            </a:br>
            <a:r>
              <a:rPr lang="en-GB" sz="4400"/>
              <a:t>The sunshine </a:t>
            </a:r>
            <a:r>
              <a:rPr lang="en-GB" sz="4400" dirty="0"/>
              <a:t>f</a:t>
            </a:r>
            <a:r>
              <a:rPr lang="en-GB" sz="4400"/>
              <a:t>actor</a:t>
            </a:r>
            <a:endParaRPr lang="en-US" sz="4400" dirty="0"/>
          </a:p>
        </p:txBody>
      </p:sp>
      <p:sp>
        <p:nvSpPr>
          <p:cNvPr id="2" name="Slide Number Placeholder 1">
            <a:extLst>
              <a:ext uri="{FF2B5EF4-FFF2-40B4-BE49-F238E27FC236}">
                <a16:creationId xmlns:a16="http://schemas.microsoft.com/office/drawing/2014/main" id="{A2D476F2-C129-6842-9C04-2A081C717E31}"/>
              </a:ext>
            </a:extLst>
          </p:cNvPr>
          <p:cNvSpPr>
            <a:spLocks noGrp="1"/>
          </p:cNvSpPr>
          <p:nvPr>
            <p:ph type="sldNum" sz="quarter" idx="4294967295"/>
          </p:nvPr>
        </p:nvSpPr>
        <p:spPr>
          <a:xfrm>
            <a:off x="0" y="6089650"/>
            <a:ext cx="444500" cy="428625"/>
          </a:xfrm>
          <a:prstGeom prst="rect">
            <a:avLst/>
          </a:prstGeom>
        </p:spPr>
        <p:txBody>
          <a:bodyPr/>
          <a:lstStyle/>
          <a:p>
            <a:fld id="{D79EE95E-F8E2-094D-B99A-E1C9960AC8D9}" type="slidenum">
              <a:rPr lang="en-US" smtClean="0"/>
              <a:pPr/>
              <a:t>1</a:t>
            </a:fld>
            <a:endParaRPr lang="en-US" dirty="0"/>
          </a:p>
        </p:txBody>
      </p:sp>
      <p:sp>
        <p:nvSpPr>
          <p:cNvPr id="4" name="TextBox 3">
            <a:extLst>
              <a:ext uri="{FF2B5EF4-FFF2-40B4-BE49-F238E27FC236}">
                <a16:creationId xmlns:a16="http://schemas.microsoft.com/office/drawing/2014/main" id="{C0A2B21F-EE11-43DA-AE8C-F0D87B2413BC}"/>
              </a:ext>
            </a:extLst>
          </p:cNvPr>
          <p:cNvSpPr txBox="1"/>
          <p:nvPr/>
        </p:nvSpPr>
        <p:spPr>
          <a:xfrm>
            <a:off x="1043655" y="5652655"/>
            <a:ext cx="4344459" cy="830997"/>
          </a:xfrm>
          <a:prstGeom prst="rect">
            <a:avLst/>
          </a:prstGeom>
          <a:noFill/>
        </p:spPr>
        <p:txBody>
          <a:bodyPr wrap="none" rtlCol="0">
            <a:spAutoFit/>
          </a:bodyPr>
          <a:lstStyle/>
          <a:p>
            <a:r>
              <a:rPr lang="en-GB" sz="2400" dirty="0">
                <a:solidFill>
                  <a:srgbClr val="54585A"/>
                </a:solidFill>
                <a:latin typeface="Arial" panose="020B0604020202020204" pitchFamily="34" charset="0"/>
                <a:cs typeface="Arial" panose="020B0604020202020204" pitchFamily="34" charset="0"/>
              </a:rPr>
              <a:t>Analytical chemistry in Ireland </a:t>
            </a:r>
            <a:endParaRPr lang="en-GB" sz="2400" u="sng" dirty="0">
              <a:solidFill>
                <a:srgbClr val="54585A"/>
              </a:solidFill>
              <a:latin typeface="Arial" panose="020B0604020202020204" pitchFamily="34" charset="0"/>
              <a:cs typeface="Arial" panose="020B0604020202020204" pitchFamily="34" charset="0"/>
            </a:endParaRPr>
          </a:p>
          <a:p>
            <a:r>
              <a:rPr lang="en-GB" sz="2400" u="sng" dirty="0">
                <a:solidFill>
                  <a:srgbClr val="54585A"/>
                </a:solidFill>
                <a:latin typeface="Arial" panose="020B0604020202020204" pitchFamily="34" charset="0"/>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rsc.li/3p00LfI</a:t>
            </a:r>
            <a:r>
              <a:rPr lang="en-GB" sz="2400" dirty="0">
                <a:solidFill>
                  <a:srgbClr val="54585A"/>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300160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3FE3D1E-D662-604C-BFD1-0895EEB77EA5}"/>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2</a:t>
            </a:fld>
            <a:endParaRPr lang="en-US" dirty="0"/>
          </a:p>
        </p:txBody>
      </p:sp>
      <p:sp>
        <p:nvSpPr>
          <p:cNvPr id="11" name="Content Placeholder 2">
            <a:extLst>
              <a:ext uri="{FF2B5EF4-FFF2-40B4-BE49-F238E27FC236}">
                <a16:creationId xmlns:a16="http://schemas.microsoft.com/office/drawing/2014/main" id="{F8B9E32E-48C4-4366-8FE6-44823BF02686}"/>
              </a:ext>
            </a:extLst>
          </p:cNvPr>
          <p:cNvSpPr txBox="1">
            <a:spLocks noGrp="1"/>
          </p:cNvSpPr>
          <p:nvPr>
            <p:ph type="title" idx="4294967295"/>
          </p:nvPr>
        </p:nvSpPr>
        <p:spPr>
          <a:xfrm>
            <a:off x="781050" y="1088284"/>
            <a:ext cx="4109449" cy="40537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lvl1pPr marL="0" indent="0" algn="l" defTabSz="914400" rtl="0" eaLnBrk="1" latinLnBrk="0" hangingPunct="1">
              <a:lnSpc>
                <a:spcPct val="90000"/>
              </a:lnSpc>
              <a:spcBef>
                <a:spcPts val="1000"/>
              </a:spcBef>
              <a:buFont typeface="Arial" panose="020B0604020202020204" pitchFamily="34" charset="0"/>
              <a:buNone/>
              <a:defRPr lang="en-US" sz="2800" b="0" i="0" kern="1200" dirty="0" smtClean="0">
                <a:solidFill>
                  <a:srgbClr val="54585A"/>
                </a:solidFill>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b="0" i="0" kern="1200" dirty="0" smtClean="0">
                <a:solidFill>
                  <a:srgbClr val="54585A"/>
                </a:solidFill>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b="0" i="0" kern="1200" dirty="0" smtClean="0">
                <a:solidFill>
                  <a:srgbClr val="54585A"/>
                </a:solidFill>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800" b="0" i="0" kern="1200" dirty="0" smtClean="0">
                <a:solidFill>
                  <a:srgbClr val="54585A"/>
                </a:solidFill>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800" b="0" i="0" kern="1200" dirty="0">
                <a:solidFill>
                  <a:srgbClr val="54585A"/>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5400" b="0" i="0" u="none" strike="noStrike" kern="1200" cap="none" spc="0" normalizeH="0" baseline="0" noProof="0" dirty="0">
                <a:ln>
                  <a:noFill/>
                </a:ln>
                <a:solidFill>
                  <a:srgbClr val="002060"/>
                </a:solidFill>
                <a:effectLst/>
                <a:uLnTx/>
                <a:uFillTx/>
                <a:latin typeface="+mj-lt"/>
                <a:ea typeface="+mn-ea"/>
                <a:cs typeface="+mn-cs"/>
              </a:rPr>
              <a:t>How are sunscreens effective?</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GB" sz="4800" b="0" i="0" u="none" strike="noStrike" kern="1200" cap="none" spc="0" normalizeH="0" baseline="0" noProof="0" dirty="0">
              <a:ln>
                <a:noFill/>
              </a:ln>
              <a:solidFill>
                <a:srgbClr val="002060"/>
              </a:solidFill>
              <a:effectLst/>
              <a:uLnTx/>
              <a:uFillTx/>
              <a:latin typeface="+mj-lt"/>
              <a:ea typeface="+mn-ea"/>
              <a:cs typeface="+mn-cs"/>
            </a:endParaRP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02060"/>
                </a:solidFill>
                <a:effectLst/>
                <a:uLnTx/>
                <a:uFillTx/>
                <a:latin typeface="+mn-lt"/>
                <a:ea typeface="Calibri" panose="020F0502020204030204" pitchFamily="34" charset="0"/>
                <a:cs typeface="+mn-cs"/>
              </a:rPr>
              <a:t>Find teacher support and the full project outline at </a:t>
            </a:r>
            <a:r>
              <a:rPr kumimoji="0" lang="en-GB" sz="1800" b="0" i="0" u="sng" strike="noStrike" kern="1200" cap="none" spc="0" normalizeH="0" baseline="0" noProof="0" dirty="0">
                <a:ln>
                  <a:noFill/>
                </a:ln>
                <a:solidFill>
                  <a:srgbClr val="002060"/>
                </a:solidFill>
                <a:effectLst/>
                <a:uLnTx/>
                <a:uFillTx/>
                <a:latin typeface="+mn-lt"/>
                <a:ea typeface="Calibri" panose="020F0502020204030204" pitchFamily="34" charset="0"/>
                <a:cs typeface="+mn-cs"/>
                <a:hlinkClick r:id="rId3">
                  <a:extLst>
                    <a:ext uri="{A12FA001-AC4F-418D-AE19-62706E023703}">
                      <ahyp:hlinkClr xmlns:ahyp="http://schemas.microsoft.com/office/drawing/2018/hyperlinkcolor" val="tx"/>
                    </a:ext>
                  </a:extLst>
                </a:hlinkClick>
              </a:rPr>
              <a:t>https://rsc.li/3p00LfI</a:t>
            </a:r>
            <a:r>
              <a:rPr kumimoji="0" lang="en-GB" sz="1800" b="0" i="0" u="sng" strike="noStrike" kern="1200" cap="none" spc="0" normalizeH="0" baseline="0" noProof="0" dirty="0">
                <a:ln>
                  <a:noFill/>
                </a:ln>
                <a:solidFill>
                  <a:srgbClr val="002060"/>
                </a:solidFill>
                <a:effectLst/>
                <a:uLnTx/>
                <a:uFillTx/>
                <a:latin typeface="+mn-lt"/>
                <a:ea typeface="Calibri" panose="020F0502020204030204" pitchFamily="34" charset="0"/>
                <a:cs typeface="+mn-cs"/>
              </a:rPr>
              <a:t> </a:t>
            </a:r>
            <a:endParaRPr kumimoji="0" lang="en-GB" sz="1800" b="0" i="0" u="none" strike="noStrike" kern="1200" cap="none" spc="0" normalizeH="0" baseline="0" noProof="0" dirty="0">
              <a:ln>
                <a:noFill/>
              </a:ln>
              <a:solidFill>
                <a:srgbClr val="002060"/>
              </a:solidFill>
              <a:effectLst/>
              <a:uLnTx/>
              <a:uFillTx/>
              <a:latin typeface="+mn-lt"/>
              <a:ea typeface="+mn-ea"/>
              <a:cs typeface="+mn-cs"/>
            </a:endParaRPr>
          </a:p>
        </p:txBody>
      </p:sp>
      <p:pic>
        <p:nvPicPr>
          <p:cNvPr id="9" name="Picture 8" descr="Sunscreen bottles on a yellow background">
            <a:extLst>
              <a:ext uri="{FF2B5EF4-FFF2-40B4-BE49-F238E27FC236}">
                <a16:creationId xmlns:a16="http://schemas.microsoft.com/office/drawing/2014/main" id="{FA7D726D-21D6-492D-A8BD-89BA9B8C02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58230" y="1088284"/>
            <a:ext cx="6096000" cy="2510186"/>
          </a:xfrm>
          <a:prstGeom prst="rect">
            <a:avLst/>
          </a:prstGeom>
        </p:spPr>
      </p:pic>
      <p:sp>
        <p:nvSpPr>
          <p:cNvPr id="10" name="TextBox 9">
            <a:extLst>
              <a:ext uri="{FF2B5EF4-FFF2-40B4-BE49-F238E27FC236}">
                <a16:creationId xmlns:a16="http://schemas.microsoft.com/office/drawing/2014/main" id="{3117D757-32D3-4647-9594-06843BAC3E76}"/>
              </a:ext>
              <a:ext uri="{C183D7F6-B498-43B3-948B-1728B52AA6E4}">
                <adec:decorative xmlns:adec="http://schemas.microsoft.com/office/drawing/2017/decorative" val="1"/>
              </a:ext>
            </a:extLst>
          </p:cNvPr>
          <p:cNvSpPr txBox="1"/>
          <p:nvPr/>
        </p:nvSpPr>
        <p:spPr>
          <a:xfrm rot="5400000">
            <a:off x="10667360" y="1575154"/>
            <a:ext cx="1260787" cy="287047"/>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lang="en-GB" sz="1200" dirty="0">
                <a:cs typeface="Raleway" panose="020B0604020202020204" charset="0"/>
              </a:rPr>
              <a:t>© </a:t>
            </a:r>
            <a:r>
              <a:rPr kumimoji="0" lang="en-GB" sz="1200" b="0" i="0" u="none" strike="noStrike" kern="1200" cap="none" spc="0" normalizeH="0" baseline="0" noProof="0" dirty="0">
                <a:ln>
                  <a:noFill/>
                </a:ln>
                <a:solidFill>
                  <a:srgbClr val="004976"/>
                </a:solidFill>
                <a:effectLst/>
                <a:uLnTx/>
                <a:uFillTx/>
                <a:ea typeface="+mn-ea"/>
                <a:cs typeface="+mn-cs"/>
              </a:rPr>
              <a:t>Shutterstock</a:t>
            </a:r>
          </a:p>
        </p:txBody>
      </p:sp>
    </p:spTree>
    <p:extLst>
      <p:ext uri="{BB962C8B-B14F-4D97-AF65-F5344CB8AC3E}">
        <p14:creationId xmlns:p14="http://schemas.microsoft.com/office/powerpoint/2010/main" val="936703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E8F84FA-951D-7541-A7F8-D3981E75EF69}"/>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3</a:t>
            </a:fld>
            <a:endParaRPr lang="en-US" dirty="0"/>
          </a:p>
        </p:txBody>
      </p:sp>
      <p:sp>
        <p:nvSpPr>
          <p:cNvPr id="7" name="TextBox 4">
            <a:extLst>
              <a:ext uri="{FF2B5EF4-FFF2-40B4-BE49-F238E27FC236}">
                <a16:creationId xmlns:a16="http://schemas.microsoft.com/office/drawing/2014/main" id="{AC32DA18-5E29-4160-9688-D72CCE1FFCFF}"/>
              </a:ext>
            </a:extLst>
          </p:cNvPr>
          <p:cNvSpPr txBox="1">
            <a:spLocks noGrp="1"/>
          </p:cNvSpPr>
          <p:nvPr>
            <p:ph type="title" idx="4294967295"/>
          </p:nvPr>
        </p:nvSpPr>
        <p:spPr>
          <a:xfrm>
            <a:off x="611605" y="239125"/>
            <a:ext cx="11377503" cy="8765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2060"/>
                </a:solidFill>
                <a:effectLst/>
                <a:uLnTx/>
                <a:uFillTx/>
                <a:latin typeface="+mn-lt"/>
                <a:ea typeface="+mn-ea"/>
                <a:cs typeface="+mn-cs"/>
              </a:rPr>
              <a:t>Discussion</a:t>
            </a:r>
            <a:endParaRPr kumimoji="0" lang="en-US" sz="4000" b="0" i="0" u="none" strike="noStrike" kern="1200" cap="none" spc="0" normalizeH="0" baseline="0" noProof="0" dirty="0">
              <a:ln>
                <a:noFill/>
              </a:ln>
              <a:solidFill>
                <a:srgbClr val="002060"/>
              </a:solidFill>
              <a:effectLst/>
              <a:uLnTx/>
              <a:uFillTx/>
              <a:latin typeface="Arial" panose="020B0604020202020204"/>
              <a:ea typeface="+mn-ea"/>
              <a:cs typeface="+mn-cs"/>
            </a:endParaRPr>
          </a:p>
        </p:txBody>
      </p:sp>
      <p:sp>
        <p:nvSpPr>
          <p:cNvPr id="9" name="Content Placeholder 1">
            <a:extLst>
              <a:ext uri="{FF2B5EF4-FFF2-40B4-BE49-F238E27FC236}">
                <a16:creationId xmlns:a16="http://schemas.microsoft.com/office/drawing/2014/main" id="{DFFB3818-76D9-4968-9C29-2134D275CBAC}"/>
              </a:ext>
            </a:extLst>
          </p:cNvPr>
          <p:cNvSpPr txBox="1">
            <a:spLocks/>
          </p:cNvSpPr>
          <p:nvPr/>
        </p:nvSpPr>
        <p:spPr>
          <a:xfrm>
            <a:off x="611605" y="1455737"/>
            <a:ext cx="9845533" cy="347437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800" b="0" i="0" kern="1200" dirty="0" smtClean="0">
                <a:solidFill>
                  <a:srgbClr val="54585A"/>
                </a:solidFill>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b="0" i="0" kern="1200" dirty="0" smtClean="0">
                <a:solidFill>
                  <a:srgbClr val="54585A"/>
                </a:solidFill>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b="0" i="0" kern="1200" dirty="0" smtClean="0">
                <a:solidFill>
                  <a:srgbClr val="54585A"/>
                </a:solidFill>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800" b="0" i="0" kern="1200" dirty="0" smtClean="0">
                <a:solidFill>
                  <a:srgbClr val="54585A"/>
                </a:solidFill>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800" b="0" i="0" kern="1200" dirty="0">
                <a:solidFill>
                  <a:srgbClr val="54585A"/>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6277" lvl="1" indent="-457200">
              <a:lnSpc>
                <a:spcPct val="150000"/>
              </a:lnSpc>
              <a:buFont typeface="+mj-lt"/>
              <a:buAutoNum type="arabicPeriod"/>
            </a:pPr>
            <a:r>
              <a:rPr lang="en-GB" sz="3200" dirty="0">
                <a:solidFill>
                  <a:schemeClr val="tx1"/>
                </a:solidFill>
              </a:rPr>
              <a:t>What do sunscreens try to do?</a:t>
            </a:r>
          </a:p>
          <a:p>
            <a:pPr marL="686277" lvl="1" indent="-457200">
              <a:lnSpc>
                <a:spcPct val="150000"/>
              </a:lnSpc>
              <a:buFont typeface="+mj-lt"/>
              <a:buAutoNum type="arabicPeriod"/>
            </a:pPr>
            <a:r>
              <a:rPr lang="en-GB" sz="3200" dirty="0">
                <a:solidFill>
                  <a:schemeClr val="tx1"/>
                </a:solidFill>
              </a:rPr>
              <a:t>What causes the damage?</a:t>
            </a:r>
          </a:p>
          <a:p>
            <a:pPr marL="686277" lvl="1" indent="-457200">
              <a:lnSpc>
                <a:spcPct val="150000"/>
              </a:lnSpc>
              <a:buFont typeface="+mj-lt"/>
              <a:buAutoNum type="arabicPeriod"/>
            </a:pPr>
            <a:r>
              <a:rPr lang="en-GB" sz="3200" dirty="0">
                <a:solidFill>
                  <a:schemeClr val="tx1"/>
                </a:solidFill>
              </a:rPr>
              <a:t>How could we measure the damage?</a:t>
            </a:r>
          </a:p>
          <a:p>
            <a:pPr marL="686277" lvl="1" indent="-457200">
              <a:lnSpc>
                <a:spcPct val="150000"/>
              </a:lnSpc>
              <a:buFont typeface="+mj-lt"/>
              <a:buAutoNum type="arabicPeriod"/>
            </a:pPr>
            <a:r>
              <a:rPr lang="en-GB" sz="3200" dirty="0">
                <a:solidFill>
                  <a:schemeClr val="tx1"/>
                </a:solidFill>
              </a:rPr>
              <a:t>Why is sunscreen important?</a:t>
            </a:r>
          </a:p>
          <a:p>
            <a:pPr marL="686277" lvl="1" indent="-457200">
              <a:lnSpc>
                <a:spcPct val="150000"/>
              </a:lnSpc>
              <a:buFont typeface="+mj-lt"/>
              <a:buAutoNum type="arabicPeriod"/>
            </a:pPr>
            <a:r>
              <a:rPr lang="en-GB" sz="3200" dirty="0">
                <a:solidFill>
                  <a:schemeClr val="tx1"/>
                </a:solidFill>
              </a:rPr>
              <a:t>How could we test their effectiveness?</a:t>
            </a:r>
          </a:p>
        </p:txBody>
      </p:sp>
    </p:spTree>
    <p:extLst>
      <p:ext uri="{BB962C8B-B14F-4D97-AF65-F5344CB8AC3E}">
        <p14:creationId xmlns:p14="http://schemas.microsoft.com/office/powerpoint/2010/main" val="13161145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B3526C2-586A-3E45-A1D4-BE434A840FAB}"/>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4</a:t>
            </a:fld>
            <a:endParaRPr lang="en-US" dirty="0"/>
          </a:p>
        </p:txBody>
      </p:sp>
      <p:sp>
        <p:nvSpPr>
          <p:cNvPr id="11" name="TextBox 4">
            <a:extLst>
              <a:ext uri="{FF2B5EF4-FFF2-40B4-BE49-F238E27FC236}">
                <a16:creationId xmlns:a16="http://schemas.microsoft.com/office/drawing/2014/main" id="{903047CC-8304-417F-A3C6-98A748972374}"/>
              </a:ext>
            </a:extLst>
          </p:cNvPr>
          <p:cNvSpPr txBox="1">
            <a:spLocks noGrp="1"/>
          </p:cNvSpPr>
          <p:nvPr>
            <p:ph type="title" idx="4294967295"/>
          </p:nvPr>
        </p:nvSpPr>
        <p:spPr>
          <a:xfrm>
            <a:off x="611605" y="239125"/>
            <a:ext cx="11377503" cy="8765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2060"/>
                </a:solidFill>
                <a:effectLst/>
                <a:uLnTx/>
                <a:uFillTx/>
                <a:latin typeface="+mn-lt"/>
                <a:ea typeface="+mn-ea"/>
                <a:cs typeface="+mn-cs"/>
              </a:rPr>
              <a:t>Wearable battery free device</a:t>
            </a:r>
            <a:endParaRPr kumimoji="0" lang="en-US" sz="4000" b="0" i="0" u="none" strike="noStrike" kern="1200" cap="none" spc="0" normalizeH="0" baseline="0" noProof="0" dirty="0">
              <a:ln>
                <a:noFill/>
              </a:ln>
              <a:solidFill>
                <a:srgbClr val="002060"/>
              </a:solidFill>
              <a:effectLst/>
              <a:uLnTx/>
              <a:uFillTx/>
              <a:latin typeface="Arial" panose="020B0604020202020204"/>
              <a:ea typeface="+mn-ea"/>
              <a:cs typeface="+mn-cs"/>
            </a:endParaRPr>
          </a:p>
        </p:txBody>
      </p:sp>
      <p:sp>
        <p:nvSpPr>
          <p:cNvPr id="9" name="Content Placeholder 1">
            <a:extLst>
              <a:ext uri="{FF2B5EF4-FFF2-40B4-BE49-F238E27FC236}">
                <a16:creationId xmlns:a16="http://schemas.microsoft.com/office/drawing/2014/main" id="{A5143F99-BC9D-4005-A6A5-A02A64C508D4}"/>
              </a:ext>
            </a:extLst>
          </p:cNvPr>
          <p:cNvSpPr>
            <a:spLocks noGrp="1"/>
          </p:cNvSpPr>
          <p:nvPr>
            <p:ph idx="1"/>
          </p:nvPr>
        </p:nvSpPr>
        <p:spPr>
          <a:xfrm>
            <a:off x="5576177" y="1338262"/>
            <a:ext cx="5834773" cy="4181475"/>
          </a:xfrm>
        </p:spPr>
        <p:txBody>
          <a:bodyPr>
            <a:noAutofit/>
          </a:bodyPr>
          <a:lstStyle/>
          <a:p>
            <a:pPr marL="342900" indent="-342900">
              <a:lnSpc>
                <a:spcPct val="100000"/>
              </a:lnSpc>
              <a:buFont typeface="Arial" panose="020B0604020202020204" pitchFamily="34" charset="0"/>
              <a:buChar char="•"/>
            </a:pPr>
            <a:r>
              <a:rPr lang="en-GB" sz="2400" dirty="0">
                <a:solidFill>
                  <a:schemeClr val="tx1"/>
                </a:solidFill>
              </a:rPr>
              <a:t>This tiny device measures exposure to light across multiple wavelengths, and links with a companion app which allows users to track their exposure to UV rays.</a:t>
            </a:r>
          </a:p>
          <a:p>
            <a:pPr marL="342900" indent="-342900">
              <a:lnSpc>
                <a:spcPct val="100000"/>
              </a:lnSpc>
              <a:buFont typeface="Arial" panose="020B0604020202020204" pitchFamily="34" charset="0"/>
              <a:buChar char="•"/>
            </a:pPr>
            <a:r>
              <a:rPr lang="en-GB" sz="2400" dirty="0">
                <a:solidFill>
                  <a:schemeClr val="tx1"/>
                </a:solidFill>
              </a:rPr>
              <a:t>It’s useful for people who are at a high risk to melanoma, </a:t>
            </a:r>
            <a:r>
              <a:rPr lang="en-GB" sz="2400" dirty="0" err="1">
                <a:solidFill>
                  <a:schemeClr val="tx1"/>
                </a:solidFill>
              </a:rPr>
              <a:t>newborns</a:t>
            </a:r>
            <a:r>
              <a:rPr lang="en-GB" sz="2400" dirty="0">
                <a:solidFill>
                  <a:schemeClr val="tx1"/>
                </a:solidFill>
              </a:rPr>
              <a:t> and recreational users to warn of the risks of sunburn.</a:t>
            </a:r>
            <a:endParaRPr lang="en-US" sz="2400" dirty="0">
              <a:solidFill>
                <a:schemeClr val="tx1"/>
              </a:solidFill>
            </a:endParaRPr>
          </a:p>
        </p:txBody>
      </p:sp>
      <p:sp>
        <p:nvSpPr>
          <p:cNvPr id="10" name="TextBox 9">
            <a:extLst>
              <a:ext uri="{FF2B5EF4-FFF2-40B4-BE49-F238E27FC236}">
                <a16:creationId xmlns:a16="http://schemas.microsoft.com/office/drawing/2014/main" id="{924A0393-9AB2-4458-853C-129CE8724506}"/>
              </a:ext>
              <a:ext uri="{C183D7F6-B498-43B3-948B-1728B52AA6E4}">
                <adec:decorative xmlns:adec="http://schemas.microsoft.com/office/drawing/2017/decorative" val="1"/>
              </a:ext>
            </a:extLst>
          </p:cNvPr>
          <p:cNvSpPr txBox="1"/>
          <p:nvPr/>
        </p:nvSpPr>
        <p:spPr>
          <a:xfrm>
            <a:off x="524772" y="5280622"/>
            <a:ext cx="9800756"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effectLst/>
                <a:uLnTx/>
                <a:uFillTx/>
                <a:latin typeface="Arial" panose="020B0604020202020204"/>
                <a:ea typeface="+mn-ea"/>
                <a:cs typeface="Raleway" panose="020B0604020202020204" charset="0"/>
              </a:rPr>
              <a:t>Images from </a:t>
            </a:r>
            <a:r>
              <a:rPr lang="en-GB" sz="1200" dirty="0">
                <a:latin typeface="Arial" panose="020B0604020202020204"/>
                <a:cs typeface="Raleway" panose="020B0604020202020204" charset="0"/>
              </a:rPr>
              <a:t>My Skin Track UV, </a:t>
            </a:r>
            <a:r>
              <a:rPr kumimoji="0" lang="en-GB" sz="1200" b="0" i="0" u="none" strike="noStrike" kern="1200" cap="none" spc="0" normalizeH="0" baseline="0" noProof="0" dirty="0">
                <a:ln>
                  <a:noFill/>
                </a:ln>
                <a:effectLst/>
                <a:uLnTx/>
                <a:uFillTx/>
                <a:latin typeface="Arial" panose="020B0604020202020204"/>
                <a:ea typeface="+mn-ea"/>
                <a:cs typeface="Raleway" panose="020B0604020202020204" charset="0"/>
                <a:hlinkClick r:id="rId3">
                  <a:extLst>
                    <a:ext uri="{A12FA001-AC4F-418D-AE19-62706E023703}">
                      <ahyp:hlinkClr xmlns:ahyp="http://schemas.microsoft.com/office/drawing/2018/hyperlinkcolor" val="tx"/>
                    </a:ext>
                  </a:extLst>
                </a:hlinkClick>
              </a:rPr>
              <a:t>https://www.laroche-posay.me/en/article/MY-SKIN-TRACK-UV/a37392.aspx</a:t>
            </a:r>
            <a:r>
              <a:rPr kumimoji="0" lang="en-GB" sz="1200" b="0" i="0" u="none" strike="noStrike" kern="1200" cap="none" spc="0" normalizeH="0" baseline="0" noProof="0" dirty="0">
                <a:ln>
                  <a:noFill/>
                </a:ln>
                <a:effectLst/>
                <a:uLnTx/>
                <a:uFillTx/>
                <a:latin typeface="Arial" panose="020B0604020202020204"/>
                <a:ea typeface="+mn-ea"/>
                <a:cs typeface="Raleway" panose="020B0604020202020204" charset="0"/>
              </a:rPr>
              <a:t> (accessed October 2021) and </a:t>
            </a:r>
            <a:r>
              <a:rPr kumimoji="0" lang="en-GB" sz="1200" b="0" i="0" u="none" strike="noStrike" kern="1200" cap="none" spc="0" normalizeH="0" baseline="0" noProof="0" dirty="0" err="1">
                <a:ln>
                  <a:noFill/>
                </a:ln>
                <a:effectLst/>
                <a:uLnTx/>
                <a:uFillTx/>
                <a:latin typeface="Arial" panose="020B0604020202020204"/>
                <a:ea typeface="+mn-ea"/>
                <a:cs typeface="Raleway" panose="020B0604020202020204" charset="0"/>
              </a:rPr>
              <a:t>Wareable</a:t>
            </a:r>
            <a:r>
              <a:rPr kumimoji="0" lang="en-GB" sz="1200" b="0" i="0" u="none" strike="noStrike" kern="1200" cap="none" spc="0" normalizeH="0" baseline="0" noProof="0" dirty="0">
                <a:ln>
                  <a:noFill/>
                </a:ln>
                <a:effectLst/>
                <a:uLnTx/>
                <a:uFillTx/>
                <a:latin typeface="Arial" panose="020B0604020202020204"/>
                <a:ea typeface="+mn-ea"/>
                <a:cs typeface="Raleway" panose="020B0604020202020204" charset="0"/>
              </a:rPr>
              <a:t>, </a:t>
            </a:r>
            <a:r>
              <a:rPr kumimoji="0" lang="en-GB" sz="1200" b="0" i="0" u="none" strike="noStrike" kern="1200" cap="none" spc="0" normalizeH="0" baseline="0" noProof="0" dirty="0">
                <a:ln>
                  <a:noFill/>
                </a:ln>
                <a:effectLst/>
                <a:uLnTx/>
                <a:uFillTx/>
                <a:latin typeface="Arial" panose="020B0604020202020204"/>
                <a:ea typeface="+mn-ea"/>
                <a:cs typeface="Raleway" panose="020B0604020202020204" charset="0"/>
                <a:hlinkClick r:id="rId4">
                  <a:extLst>
                    <a:ext uri="{A12FA001-AC4F-418D-AE19-62706E023703}">
                      <ahyp:hlinkClr xmlns:ahyp="http://schemas.microsoft.com/office/drawing/2018/hyperlinkcolor" val="tx"/>
                    </a:ext>
                  </a:extLst>
                </a:hlinkClick>
              </a:rPr>
              <a:t>https://www.wareable.com/health-and-wellbeing/guive-balooch-loreal-myskin-track-uv-uk-launch-7316</a:t>
            </a:r>
            <a:r>
              <a:rPr kumimoji="0" lang="en-GB" sz="1200" b="0" i="0" u="none" strike="noStrike" kern="1200" cap="none" spc="0" normalizeH="0" baseline="0" noProof="0" dirty="0">
                <a:ln>
                  <a:noFill/>
                </a:ln>
                <a:effectLst/>
                <a:uLnTx/>
                <a:uFillTx/>
                <a:latin typeface="Arial" panose="020B0604020202020204"/>
                <a:ea typeface="+mn-ea"/>
                <a:cs typeface="Raleway" panose="020B0604020202020204" charset="0"/>
              </a:rPr>
              <a:t> (accessed October 2021) </a:t>
            </a:r>
          </a:p>
        </p:txBody>
      </p:sp>
      <p:pic>
        <p:nvPicPr>
          <p:cNvPr id="14" name="Picture 13" descr="UV tracking device worn clipped onto polo shirt. The tracker is about the size of a button">
            <a:extLst>
              <a:ext uri="{FF2B5EF4-FFF2-40B4-BE49-F238E27FC236}">
                <a16:creationId xmlns:a16="http://schemas.microsoft.com/office/drawing/2014/main" id="{AB3C4692-C11D-42C5-B015-F601B581C0BD}"/>
              </a:ext>
            </a:extLst>
          </p:cNvPr>
          <p:cNvPicPr/>
          <p:nvPr/>
        </p:nvPicPr>
        <p:blipFill rotWithShape="1">
          <a:blip r:embed="rId5" cstate="screen">
            <a:extLst>
              <a:ext uri="{28A0092B-C50C-407E-A947-70E740481C1C}">
                <a14:useLocalDpi xmlns:a14="http://schemas.microsoft.com/office/drawing/2010/main"/>
              </a:ext>
            </a:extLst>
          </a:blip>
          <a:srcRect/>
          <a:stretch/>
        </p:blipFill>
        <p:spPr bwMode="auto">
          <a:xfrm>
            <a:off x="611605" y="1505129"/>
            <a:ext cx="1681072" cy="1881676"/>
          </a:xfrm>
          <a:prstGeom prst="rect">
            <a:avLst/>
          </a:prstGeom>
          <a:noFill/>
          <a:ln>
            <a:noFill/>
          </a:ln>
          <a:extLst>
            <a:ext uri="{53640926-AAD7-44D8-BBD7-CCE9431645EC}">
              <a14:shadowObscured xmlns:a14="http://schemas.microsoft.com/office/drawing/2010/main"/>
            </a:ext>
          </a:extLst>
        </p:spPr>
      </p:pic>
      <p:pic>
        <p:nvPicPr>
          <p:cNvPr id="13" name="Picture 12" descr="UV tracker clipped to handbag">
            <a:extLst>
              <a:ext uri="{FF2B5EF4-FFF2-40B4-BE49-F238E27FC236}">
                <a16:creationId xmlns:a16="http://schemas.microsoft.com/office/drawing/2014/main" id="{A9ADA78A-853E-41C9-A0A1-540C01923691}"/>
              </a:ext>
            </a:extLst>
          </p:cNvPr>
          <p:cNvPicPr/>
          <p:nvPr/>
        </p:nvPicPr>
        <p:blipFill rotWithShape="1">
          <a:blip r:embed="rId6" cstate="screen">
            <a:extLst>
              <a:ext uri="{28A0092B-C50C-407E-A947-70E740481C1C}">
                <a14:useLocalDpi xmlns:a14="http://schemas.microsoft.com/office/drawing/2010/main"/>
              </a:ext>
            </a:extLst>
          </a:blip>
          <a:srcRect/>
          <a:stretch/>
        </p:blipFill>
        <p:spPr bwMode="auto">
          <a:xfrm>
            <a:off x="2434056" y="1505129"/>
            <a:ext cx="3000742" cy="1886409"/>
          </a:xfrm>
          <a:prstGeom prst="rect">
            <a:avLst/>
          </a:prstGeom>
          <a:ln>
            <a:noFill/>
          </a:ln>
          <a:extLst>
            <a:ext uri="{53640926-AAD7-44D8-BBD7-CCE9431645EC}">
              <a14:shadowObscured xmlns:a14="http://schemas.microsoft.com/office/drawing/2010/main"/>
            </a:ext>
          </a:extLst>
        </p:spPr>
      </p:pic>
      <p:pic>
        <p:nvPicPr>
          <p:cNvPr id="15" name="Picture 14" descr="UV tracking device clipped to a man's wristwatch.">
            <a:extLst>
              <a:ext uri="{FF2B5EF4-FFF2-40B4-BE49-F238E27FC236}">
                <a16:creationId xmlns:a16="http://schemas.microsoft.com/office/drawing/2014/main" id="{1B70FA9F-9883-4BDE-8E11-8FC66E51A816}"/>
              </a:ext>
            </a:extLst>
          </p:cNvPr>
          <p:cNvPicPr/>
          <p:nvPr/>
        </p:nvPicPr>
        <p:blipFill>
          <a:blip r:embed="rId7" cstate="screen">
            <a:extLst>
              <a:ext uri="{28A0092B-C50C-407E-A947-70E740481C1C}">
                <a14:useLocalDpi xmlns:a14="http://schemas.microsoft.com/office/drawing/2010/main"/>
              </a:ext>
            </a:extLst>
          </a:blip>
          <a:srcRect/>
          <a:stretch>
            <a:fillRect/>
          </a:stretch>
        </p:blipFill>
        <p:spPr bwMode="auto">
          <a:xfrm>
            <a:off x="2434690" y="3521889"/>
            <a:ext cx="3001328" cy="1706526"/>
          </a:xfrm>
          <a:prstGeom prst="rect">
            <a:avLst/>
          </a:prstGeom>
          <a:noFill/>
          <a:ln>
            <a:noFill/>
          </a:ln>
        </p:spPr>
      </p:pic>
      <p:pic>
        <p:nvPicPr>
          <p:cNvPr id="17" name="Picture 16" descr="Smart phone displaying info from UV tracking device">
            <a:extLst>
              <a:ext uri="{FF2B5EF4-FFF2-40B4-BE49-F238E27FC236}">
                <a16:creationId xmlns:a16="http://schemas.microsoft.com/office/drawing/2014/main" id="{ACE15D8E-5C19-42C9-83A8-94DA111B31F3}"/>
              </a:ext>
            </a:extLst>
          </p:cNvPr>
          <p:cNvPicPr/>
          <p:nvPr/>
        </p:nvPicPr>
        <p:blipFill rotWithShape="1">
          <a:blip r:embed="rId8" cstate="screen">
            <a:extLst>
              <a:ext uri="{28A0092B-C50C-407E-A947-70E740481C1C}">
                <a14:useLocalDpi xmlns:a14="http://schemas.microsoft.com/office/drawing/2010/main"/>
              </a:ext>
            </a:extLst>
          </a:blip>
          <a:srcRect/>
          <a:stretch/>
        </p:blipFill>
        <p:spPr bwMode="auto">
          <a:xfrm>
            <a:off x="611605" y="3524429"/>
            <a:ext cx="1681072" cy="169824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13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B3526C2-586A-3E45-A1D4-BE434A840FAB}"/>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5</a:t>
            </a:fld>
            <a:endParaRPr lang="en-US" dirty="0"/>
          </a:p>
        </p:txBody>
      </p:sp>
      <p:sp>
        <p:nvSpPr>
          <p:cNvPr id="18" name="TextBox 4">
            <a:extLst>
              <a:ext uri="{FF2B5EF4-FFF2-40B4-BE49-F238E27FC236}">
                <a16:creationId xmlns:a16="http://schemas.microsoft.com/office/drawing/2014/main" id="{23440546-CC4C-4EB2-BEA2-13020331EBC6}"/>
              </a:ext>
            </a:extLst>
          </p:cNvPr>
          <p:cNvSpPr txBox="1">
            <a:spLocks noGrp="1"/>
          </p:cNvSpPr>
          <p:nvPr>
            <p:ph type="title" idx="4294967295"/>
          </p:nvPr>
        </p:nvSpPr>
        <p:spPr>
          <a:xfrm>
            <a:off x="611605" y="239125"/>
            <a:ext cx="11377503" cy="8765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2060"/>
                </a:solidFill>
                <a:effectLst/>
                <a:uLnTx/>
                <a:uFillTx/>
                <a:latin typeface="+mn-lt"/>
                <a:ea typeface="+mn-ea"/>
                <a:cs typeface="+mn-cs"/>
              </a:rPr>
              <a:t>UV-visible spectroscopy</a:t>
            </a:r>
            <a:endParaRPr kumimoji="0" lang="en-US" sz="4000" b="0" i="0" u="none" strike="noStrike" kern="1200" cap="none" spc="0" normalizeH="0" baseline="0" noProof="0" dirty="0">
              <a:ln>
                <a:noFill/>
              </a:ln>
              <a:solidFill>
                <a:srgbClr val="002060"/>
              </a:solidFill>
              <a:effectLst/>
              <a:uLnTx/>
              <a:uFillTx/>
              <a:latin typeface="Arial" panose="020B0604020202020204"/>
              <a:ea typeface="+mn-ea"/>
              <a:cs typeface="+mn-cs"/>
            </a:endParaRPr>
          </a:p>
        </p:txBody>
      </p:sp>
      <p:sp>
        <p:nvSpPr>
          <p:cNvPr id="12" name="Content Placeholder 1">
            <a:extLst>
              <a:ext uri="{FF2B5EF4-FFF2-40B4-BE49-F238E27FC236}">
                <a16:creationId xmlns:a16="http://schemas.microsoft.com/office/drawing/2014/main" id="{0D9EFA21-951F-4D24-8720-F7DA0F9BEF35}"/>
              </a:ext>
            </a:extLst>
          </p:cNvPr>
          <p:cNvSpPr>
            <a:spLocks noGrp="1"/>
          </p:cNvSpPr>
          <p:nvPr>
            <p:ph idx="1"/>
          </p:nvPr>
        </p:nvSpPr>
        <p:spPr>
          <a:xfrm>
            <a:off x="5624623" y="1476375"/>
            <a:ext cx="5955772" cy="4114800"/>
          </a:xfrm>
        </p:spPr>
        <p:txBody>
          <a:bodyPr>
            <a:noAutofit/>
          </a:bodyPr>
          <a:lstStyle/>
          <a:p>
            <a:pPr>
              <a:lnSpc>
                <a:spcPct val="100000"/>
              </a:lnSpc>
            </a:pPr>
            <a:r>
              <a:rPr lang="en-GB" sz="2400" dirty="0">
                <a:solidFill>
                  <a:schemeClr val="tx1"/>
                </a:solidFill>
              </a:rPr>
              <a:t>In analytical chemistry UV-visible spectroscopy is used to determine the concentration of substances, in particular with enzyme kinetics. </a:t>
            </a:r>
          </a:p>
          <a:p>
            <a:pPr>
              <a:lnSpc>
                <a:spcPct val="100000"/>
              </a:lnSpc>
            </a:pPr>
            <a:r>
              <a:rPr lang="en-GB" sz="2400" dirty="0">
                <a:solidFill>
                  <a:schemeClr val="tx1"/>
                </a:solidFill>
              </a:rPr>
              <a:t>Its widest use is as an indicator of tissue damage. Damaged or diseased cells leak enzymes into the blood stream and the concentration of enzymes indicates the extent of the damage.</a:t>
            </a:r>
            <a:endParaRPr lang="en-US" sz="2400" dirty="0">
              <a:solidFill>
                <a:schemeClr val="tx1"/>
              </a:solidFill>
            </a:endParaRPr>
          </a:p>
        </p:txBody>
      </p:sp>
      <p:pic>
        <p:nvPicPr>
          <p:cNvPr id="16" name="Picture 15" descr="Showing a scale for UV-visible spectroscopy">
            <a:extLst>
              <a:ext uri="{FF2B5EF4-FFF2-40B4-BE49-F238E27FC236}">
                <a16:creationId xmlns:a16="http://schemas.microsoft.com/office/drawing/2014/main" id="{E9ADFC75-C86D-47CF-821D-83A836BE523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1605" y="1603966"/>
            <a:ext cx="4696373" cy="3362232"/>
          </a:xfrm>
          <a:prstGeom prst="rect">
            <a:avLst/>
          </a:prstGeom>
        </p:spPr>
      </p:pic>
    </p:spTree>
    <p:extLst>
      <p:ext uri="{BB962C8B-B14F-4D97-AF65-F5344CB8AC3E}">
        <p14:creationId xmlns:p14="http://schemas.microsoft.com/office/powerpoint/2010/main" val="3046962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E8F84FA-951D-7541-A7F8-D3981E75EF69}"/>
              </a:ext>
              <a:ext uri="{C183D7F6-B498-43B3-948B-1728B52AA6E4}">
                <adec:decorative xmlns:adec="http://schemas.microsoft.com/office/drawing/2017/decorative" val="1"/>
              </a:ext>
            </a:extLst>
          </p:cNvPr>
          <p:cNvSpPr>
            <a:spLocks noGrp="1"/>
          </p:cNvSpPr>
          <p:nvPr>
            <p:ph type="sldNum" sz="quarter" idx="12"/>
          </p:nvPr>
        </p:nvSpPr>
        <p:spPr>
          <a:xfrm>
            <a:off x="11410950" y="6089650"/>
            <a:ext cx="444500" cy="428625"/>
          </a:xfrm>
        </p:spPr>
        <p:txBody>
          <a:bodyPr/>
          <a:lstStyle/>
          <a:p>
            <a:fld id="{D79EE95E-F8E2-094D-B99A-E1C9960AC8D9}" type="slidenum">
              <a:rPr lang="en-US" smtClean="0"/>
              <a:pPr/>
              <a:t>6</a:t>
            </a:fld>
            <a:endParaRPr lang="en-US" dirty="0"/>
          </a:p>
        </p:txBody>
      </p:sp>
      <p:sp>
        <p:nvSpPr>
          <p:cNvPr id="10" name="TextBox 4">
            <a:extLst>
              <a:ext uri="{FF2B5EF4-FFF2-40B4-BE49-F238E27FC236}">
                <a16:creationId xmlns:a16="http://schemas.microsoft.com/office/drawing/2014/main" id="{B86B3BF2-35FA-4112-995F-05556C876950}"/>
              </a:ext>
            </a:extLst>
          </p:cNvPr>
          <p:cNvSpPr txBox="1">
            <a:spLocks noGrp="1"/>
          </p:cNvSpPr>
          <p:nvPr>
            <p:ph type="title" idx="4294967295"/>
          </p:nvPr>
        </p:nvSpPr>
        <p:spPr>
          <a:xfrm>
            <a:off x="611605" y="239125"/>
            <a:ext cx="11377503" cy="9058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2060"/>
                </a:solidFill>
                <a:effectLst/>
                <a:uLnTx/>
                <a:uFillTx/>
                <a:latin typeface="Arial" panose="020B0604020202020204"/>
                <a:ea typeface="+mn-ea"/>
                <a:cs typeface="+mn-cs"/>
              </a:rPr>
              <a:t>Instrumentation in Ireland</a:t>
            </a:r>
          </a:p>
        </p:txBody>
      </p:sp>
      <p:sp>
        <p:nvSpPr>
          <p:cNvPr id="12" name="TextBox 11">
            <a:extLst>
              <a:ext uri="{FF2B5EF4-FFF2-40B4-BE49-F238E27FC236}">
                <a16:creationId xmlns:a16="http://schemas.microsoft.com/office/drawing/2014/main" id="{3B79E4D5-C044-4D67-A0BE-7E3B8340A05B}"/>
              </a:ext>
            </a:extLst>
          </p:cNvPr>
          <p:cNvSpPr txBox="1"/>
          <p:nvPr/>
        </p:nvSpPr>
        <p:spPr>
          <a:xfrm>
            <a:off x="611606" y="1212336"/>
            <a:ext cx="2857060" cy="4431983"/>
          </a:xfrm>
          <a:prstGeom prst="rect">
            <a:avLst/>
          </a:prstGeom>
        </p:spPr>
        <p:txBody>
          <a:bodyPr wrap="square" lIns="0" tIns="0" rIns="0" bIns="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err="1">
                <a:ln>
                  <a:noFill/>
                </a:ln>
                <a:solidFill>
                  <a:srgbClr val="004976"/>
                </a:solidFill>
                <a:effectLst/>
                <a:uLnTx/>
                <a:uFillTx/>
                <a:latin typeface="Arial" panose="020B0604020202020204"/>
                <a:ea typeface="+mn-ea"/>
                <a:cs typeface="+mn-cs"/>
              </a:rPr>
              <a:t>Cathal</a:t>
            </a:r>
            <a:r>
              <a:rPr kumimoji="0" lang="en-GB" sz="2400" b="1" i="0" u="none" strike="noStrike" kern="1200" cap="none" spc="0" normalizeH="0" baseline="0" noProof="0" dirty="0">
                <a:ln>
                  <a:noFill/>
                </a:ln>
                <a:solidFill>
                  <a:srgbClr val="004976"/>
                </a:solidFill>
                <a:effectLst/>
                <a:uLnTx/>
                <a:uFillTx/>
                <a:latin typeface="Arial" panose="020B0604020202020204"/>
                <a:ea typeface="+mn-ea"/>
                <a:cs typeface="+mn-cs"/>
              </a:rPr>
              <a:t> Connolly </a:t>
            </a:r>
            <a:r>
              <a:rPr kumimoji="0" lang="en-GB" sz="2400" i="0" u="none" strike="noStrike" kern="1200" cap="none" spc="0" normalizeH="0" baseline="0" noProof="0" dirty="0">
                <a:ln>
                  <a:noFill/>
                </a:ln>
                <a:solidFill>
                  <a:srgbClr val="004976"/>
                </a:solidFill>
                <a:effectLst/>
                <a:uLnTx/>
                <a:uFillTx/>
                <a:latin typeface="Arial" panose="020B0604020202020204"/>
                <a:ea typeface="+mn-ea"/>
                <a:cs typeface="+mn-cs"/>
              </a:rPr>
              <a:t>is the associate </a:t>
            </a:r>
            <a:r>
              <a:rPr lang="en-GB" sz="2400" dirty="0">
                <a:solidFill>
                  <a:srgbClr val="004976"/>
                </a:solidFill>
                <a:latin typeface="Arial" panose="020B0604020202020204"/>
              </a:rPr>
              <a:t>d</a:t>
            </a:r>
            <a:r>
              <a:rPr kumimoji="0" lang="en-GB" sz="2400" i="0" u="none" strike="noStrike" kern="1200" cap="none" spc="0" normalizeH="0" baseline="0" noProof="0" dirty="0" err="1">
                <a:ln>
                  <a:noFill/>
                </a:ln>
                <a:solidFill>
                  <a:srgbClr val="004976"/>
                </a:solidFill>
                <a:effectLst/>
                <a:uLnTx/>
                <a:uFillTx/>
                <a:latin typeface="Arial" panose="020B0604020202020204"/>
                <a:ea typeface="+mn-ea"/>
                <a:cs typeface="+mn-cs"/>
              </a:rPr>
              <a:t>irector</a:t>
            </a:r>
            <a:r>
              <a:rPr kumimoji="0" lang="en-GB" sz="2400" i="0" u="none" strike="noStrike" kern="1200" cap="none" spc="0" normalizeH="0" baseline="0" noProof="0" dirty="0">
                <a:ln>
                  <a:noFill/>
                </a:ln>
                <a:solidFill>
                  <a:srgbClr val="004976"/>
                </a:solidFill>
                <a:effectLst/>
                <a:uLnTx/>
                <a:uFillTx/>
                <a:latin typeface="Arial" panose="020B0604020202020204"/>
                <a:ea typeface="+mn-ea"/>
                <a:cs typeface="+mn-cs"/>
              </a:rPr>
              <a:t> of research at Alltech.</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i="0" u="none" strike="noStrike" kern="1200" cap="none" spc="0" normalizeH="0" baseline="0" noProof="0" dirty="0">
                <a:ln>
                  <a:noFill/>
                </a:ln>
                <a:solidFill>
                  <a:srgbClr val="004976"/>
                </a:solidFill>
                <a:effectLst/>
                <a:uLnTx/>
                <a:uFillTx/>
                <a:latin typeface="Arial" panose="020B0604020202020204"/>
                <a:ea typeface="+mn-ea"/>
                <a:cs typeface="+mn-cs"/>
              </a:rPr>
              <a:t>He </a:t>
            </a:r>
            <a:r>
              <a:rPr lang="en-GB" sz="2400" dirty="0">
                <a:solidFill>
                  <a:srgbClr val="004976"/>
                </a:solidFill>
                <a:latin typeface="Arial" panose="020B0604020202020204"/>
              </a:rPr>
              <a:t>uses </a:t>
            </a:r>
            <a:r>
              <a:rPr kumimoji="0" lang="en-GB" sz="2400" i="0" u="none" strike="noStrike" kern="1200" cap="none" spc="0" normalizeH="0" baseline="0" noProof="0" dirty="0">
                <a:ln>
                  <a:noFill/>
                </a:ln>
                <a:solidFill>
                  <a:srgbClr val="004976"/>
                </a:solidFill>
                <a:effectLst/>
                <a:uLnTx/>
                <a:uFillTx/>
                <a:latin typeface="Arial" panose="020B0604020202020204"/>
                <a:ea typeface="+mn-ea"/>
                <a:cs typeface="+mn-cs"/>
              </a:rPr>
              <a:t>quantitative and qualitative analysis to determine the concentration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i="0" u="none" strike="noStrike" kern="1200" cap="none" spc="0" normalizeH="0" baseline="0" noProof="0" dirty="0">
                <a:ln>
                  <a:noFill/>
                </a:ln>
                <a:solidFill>
                  <a:srgbClr val="004976"/>
                </a:solidFill>
                <a:effectLst/>
                <a:uLnTx/>
                <a:uFillTx/>
                <a:latin typeface="Arial" panose="020B0604020202020204"/>
                <a:ea typeface="+mn-ea"/>
                <a:cs typeface="+mn-cs"/>
              </a:rPr>
              <a:t>of metabolites in brewing scenarios and enzyme assays.</a:t>
            </a:r>
          </a:p>
        </p:txBody>
      </p:sp>
      <p:pic>
        <p:nvPicPr>
          <p:cNvPr id="17" name="Picture 16" descr="Head shot of Cathal Connolly">
            <a:extLst>
              <a:ext uri="{FF2B5EF4-FFF2-40B4-BE49-F238E27FC236}">
                <a16:creationId xmlns:a16="http://schemas.microsoft.com/office/drawing/2014/main" id="{43AD1929-39BF-4684-9939-C3AB6A4E676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38351" y="3485548"/>
            <a:ext cx="1746740" cy="1774466"/>
          </a:xfrm>
          <a:prstGeom prst="rect">
            <a:avLst/>
          </a:prstGeom>
        </p:spPr>
      </p:pic>
      <p:sp>
        <p:nvSpPr>
          <p:cNvPr id="13" name="TextBox 14">
            <a:extLst>
              <a:ext uri="{FF2B5EF4-FFF2-40B4-BE49-F238E27FC236}">
                <a16:creationId xmlns:a16="http://schemas.microsoft.com/office/drawing/2014/main" id="{8FEBC291-FC0E-40B8-952E-DD7F0B94ED79}"/>
              </a:ext>
            </a:extLst>
          </p:cNvPr>
          <p:cNvSpPr txBox="1"/>
          <p:nvPr/>
        </p:nvSpPr>
        <p:spPr>
          <a:xfrm>
            <a:off x="5922127" y="2786881"/>
            <a:ext cx="5658267" cy="2954655"/>
          </a:xfrm>
          <a:prstGeom prst="rect">
            <a:avLst/>
          </a:prstGeom>
        </p:spPr>
        <p:txBody>
          <a:bodyPr wrap="square" lIns="0" tIns="0" rIns="0" bIns="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400" b="1" dirty="0">
                <a:solidFill>
                  <a:srgbClr val="004976"/>
                </a:solidFill>
                <a:latin typeface="Arial" panose="020B0604020202020204"/>
              </a:rPr>
              <a:t>Carol</a:t>
            </a:r>
            <a:r>
              <a:rPr kumimoji="0" lang="en-GB" sz="2400" b="1" i="0" u="none" strike="noStrike" kern="1200" cap="none" spc="0" normalizeH="0" baseline="0" noProof="0" dirty="0">
                <a:ln>
                  <a:noFill/>
                </a:ln>
                <a:solidFill>
                  <a:srgbClr val="004976"/>
                </a:solidFill>
                <a:effectLst/>
                <a:uLnTx/>
                <a:uFillTx/>
                <a:latin typeface="Arial" panose="020B0604020202020204"/>
                <a:ea typeface="+mn-ea"/>
                <a:cs typeface="+mn-cs"/>
              </a:rPr>
              <a:t> Gleeson </a:t>
            </a:r>
            <a:r>
              <a:rPr kumimoji="0" lang="en-GB" sz="2400" i="0" u="none" strike="noStrike" kern="1200" cap="none" spc="0" normalizeH="0" baseline="0" noProof="0" dirty="0">
                <a:ln>
                  <a:noFill/>
                </a:ln>
                <a:solidFill>
                  <a:srgbClr val="004976"/>
                </a:solidFill>
                <a:effectLst/>
                <a:uLnTx/>
                <a:uFillTx/>
                <a:latin typeface="Arial" panose="020B0604020202020204"/>
                <a:ea typeface="+mn-ea"/>
                <a:cs typeface="+mn-cs"/>
              </a:rPr>
              <a:t>works in the state laboratories providing forensic toxicology services to the Coroners Service of Ireland and the Office of the State Pathologist. She uses her UV-visible spectroscopy skills to help determine or confirm the cause of an unexpected death.</a:t>
            </a:r>
          </a:p>
        </p:txBody>
      </p:sp>
      <p:pic>
        <p:nvPicPr>
          <p:cNvPr id="16" name="Picture 15" descr="Head shot of Carol Gleeson">
            <a:extLst>
              <a:ext uri="{FF2B5EF4-FFF2-40B4-BE49-F238E27FC236}">
                <a16:creationId xmlns:a16="http://schemas.microsoft.com/office/drawing/2014/main" id="{48A2CB11-CD36-43A8-B237-F4A787E6D3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90160" y="593542"/>
            <a:ext cx="2000250" cy="2000250"/>
          </a:xfrm>
          <a:prstGeom prst="rect">
            <a:avLst/>
          </a:prstGeom>
        </p:spPr>
      </p:pic>
      <p:sp>
        <p:nvSpPr>
          <p:cNvPr id="15" name="TextBox 14">
            <a:extLst>
              <a:ext uri="{FF2B5EF4-FFF2-40B4-BE49-F238E27FC236}">
                <a16:creationId xmlns:a16="http://schemas.microsoft.com/office/drawing/2014/main" id="{EECA1366-F33E-4E82-872B-D0E72E5659CC}"/>
              </a:ext>
              <a:ext uri="{C183D7F6-B498-43B3-948B-1728B52AA6E4}">
                <adec:decorative xmlns:adec="http://schemas.microsoft.com/office/drawing/2017/decorative" val="1"/>
              </a:ext>
            </a:extLst>
          </p:cNvPr>
          <p:cNvSpPr txBox="1"/>
          <p:nvPr/>
        </p:nvSpPr>
        <p:spPr>
          <a:xfrm rot="5400000">
            <a:off x="10179354" y="1504598"/>
            <a:ext cx="2283776"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highlight>
                  <a:srgbClr val="FFFFFF"/>
                </a:highlight>
              </a:rPr>
              <a:t>Reproduced with permission from </a:t>
            </a:r>
            <a:r>
              <a:rPr kumimoji="0" lang="en-GB" sz="1200" b="0" i="0" u="none" strike="noStrike" kern="1200" cap="none" spc="0" normalizeH="0" baseline="0" noProof="0" dirty="0">
                <a:ln>
                  <a:noFill/>
                </a:ln>
                <a:solidFill>
                  <a:srgbClr val="004976"/>
                </a:solidFill>
                <a:effectLst/>
                <a:highlight>
                  <a:srgbClr val="FFFFFF"/>
                </a:highlight>
                <a:uLnTx/>
                <a:uFillTx/>
                <a:ea typeface="+mn-ea"/>
                <a:cs typeface="+mn-cs"/>
              </a:rPr>
              <a:t>Carol Gleeson</a:t>
            </a:r>
          </a:p>
        </p:txBody>
      </p:sp>
      <p:sp>
        <p:nvSpPr>
          <p:cNvPr id="18" name="TextBox 17">
            <a:extLst>
              <a:ext uri="{FF2B5EF4-FFF2-40B4-BE49-F238E27FC236}">
                <a16:creationId xmlns:a16="http://schemas.microsoft.com/office/drawing/2014/main" id="{86688693-A722-4505-8D24-97E75B950FA4}"/>
              </a:ext>
              <a:ext uri="{C183D7F6-B498-43B3-948B-1728B52AA6E4}">
                <adec:decorative xmlns:adec="http://schemas.microsoft.com/office/drawing/2017/decorative" val="1"/>
              </a:ext>
            </a:extLst>
          </p:cNvPr>
          <p:cNvSpPr txBox="1"/>
          <p:nvPr/>
        </p:nvSpPr>
        <p:spPr>
          <a:xfrm>
            <a:off x="3564244" y="5260014"/>
            <a:ext cx="2283776"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highlight>
                  <a:srgbClr val="FFFFFF"/>
                </a:highlight>
              </a:rPr>
              <a:t>Reproduced with permission from </a:t>
            </a:r>
            <a:r>
              <a:rPr lang="en-GB" sz="1200" dirty="0" err="1">
                <a:highlight>
                  <a:srgbClr val="FFFFFF"/>
                </a:highlight>
              </a:rPr>
              <a:t>Cathal</a:t>
            </a:r>
            <a:r>
              <a:rPr lang="en-GB" sz="1200" dirty="0">
                <a:highlight>
                  <a:srgbClr val="FFFFFF"/>
                </a:highlight>
              </a:rPr>
              <a:t> Connolly </a:t>
            </a:r>
            <a:endParaRPr kumimoji="0" lang="en-GB" sz="1200" b="0" i="0" u="none" strike="noStrike" kern="1200" cap="none" spc="0" normalizeH="0" baseline="0" noProof="0" dirty="0">
              <a:ln>
                <a:noFill/>
              </a:ln>
              <a:solidFill>
                <a:srgbClr val="004976"/>
              </a:solidFill>
              <a:effectLst/>
              <a:highlight>
                <a:srgbClr val="FFFFFF"/>
              </a:highlight>
              <a:uLnTx/>
              <a:uFillTx/>
              <a:ea typeface="+mn-ea"/>
              <a:cs typeface="+mn-cs"/>
            </a:endParaRPr>
          </a:p>
        </p:txBody>
      </p:sp>
    </p:spTree>
    <p:extLst>
      <p:ext uri="{BB962C8B-B14F-4D97-AF65-F5344CB8AC3E}">
        <p14:creationId xmlns:p14="http://schemas.microsoft.com/office/powerpoint/2010/main" val="28739231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E8F84FA-951D-7541-A7F8-D3981E75EF69}"/>
              </a:ext>
              <a:ext uri="{C183D7F6-B498-43B3-948B-1728B52AA6E4}">
                <adec:decorative xmlns:adec="http://schemas.microsoft.com/office/drawing/2017/decorative" val="1"/>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79EE95E-F8E2-094D-B99A-E1C9960AC8D9}" type="slidenum">
              <a:rPr kumimoji="0" lang="en-US" sz="1200" b="0" i="0" u="none" strike="noStrike" kern="1200" cap="none" normalizeH="0" noProof="0" smtClean="0">
                <a:ln>
                  <a:noFill/>
                </a:ln>
                <a:solidFill>
                  <a:srgbClr val="004976"/>
                </a:solidFill>
                <a:effectLst/>
                <a:uLnTx/>
                <a:uFillTx/>
                <a:latin typeface="Arial" panose="020B060402020202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normalizeH="0" noProof="0" dirty="0">
              <a:ln>
                <a:noFill/>
              </a:ln>
              <a:solidFill>
                <a:srgbClr val="004976"/>
              </a:solidFill>
              <a:effectLst/>
              <a:uLnTx/>
              <a:uFillTx/>
              <a:latin typeface="Arial" panose="020B0604020202020204"/>
              <a:ea typeface="+mn-ea"/>
              <a:cs typeface="+mn-cs"/>
            </a:endParaRPr>
          </a:p>
        </p:txBody>
      </p:sp>
      <p:sp>
        <p:nvSpPr>
          <p:cNvPr id="34" name="TextBox 4">
            <a:extLst>
              <a:ext uri="{FF2B5EF4-FFF2-40B4-BE49-F238E27FC236}">
                <a16:creationId xmlns:a16="http://schemas.microsoft.com/office/drawing/2014/main" id="{6DC15D26-DACC-4C03-AAF5-EB51E6C24FA0}"/>
              </a:ext>
            </a:extLst>
          </p:cNvPr>
          <p:cNvSpPr txBox="1">
            <a:spLocks noGrp="1"/>
          </p:cNvSpPr>
          <p:nvPr>
            <p:ph type="title" idx="4294967295"/>
          </p:nvPr>
        </p:nvSpPr>
        <p:spPr>
          <a:xfrm>
            <a:off x="611605" y="239125"/>
            <a:ext cx="11377503" cy="9058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4976"/>
                </a:solidFill>
                <a:effectLst/>
                <a:uLnTx/>
                <a:uFillTx/>
                <a:latin typeface="Arial" panose="020B0604020202020204"/>
                <a:ea typeface="+mn-ea"/>
                <a:cs typeface="+mn-cs"/>
              </a:rPr>
              <a:t>The scientific method</a:t>
            </a:r>
          </a:p>
        </p:txBody>
      </p:sp>
      <p:sp>
        <p:nvSpPr>
          <p:cNvPr id="38" name="TextBox 8">
            <a:extLst>
              <a:ext uri="{FF2B5EF4-FFF2-40B4-BE49-F238E27FC236}">
                <a16:creationId xmlns:a16="http://schemas.microsoft.com/office/drawing/2014/main" id="{5202DEA6-1263-497C-9249-6ACF57D6EAD2}"/>
              </a:ext>
            </a:extLst>
          </p:cNvPr>
          <p:cNvSpPr txBox="1"/>
          <p:nvPr/>
        </p:nvSpPr>
        <p:spPr>
          <a:xfrm>
            <a:off x="-27348" y="2861861"/>
            <a:ext cx="2391274" cy="474104"/>
          </a:xfrm>
          <a:prstGeom prst="rect">
            <a:avLst/>
          </a:prstGeom>
        </p:spPr>
        <p:txBody>
          <a:bodyPr lIns="0" tIns="0" rIns="0" bIns="0" rtlCol="0" anchor="t">
            <a:spAutoFit/>
          </a:bodyPr>
          <a:lstStyle/>
          <a:p>
            <a:pPr marL="0" marR="0" lvl="0" indent="0" algn="ctr" defTabSz="457200" rtl="0" eaLnBrk="1" fontAlgn="auto" latinLnBrk="0" hangingPunct="1">
              <a:lnSpc>
                <a:spcPts val="4160"/>
              </a:lnSpc>
              <a:spcBef>
                <a:spcPts val="0"/>
              </a:spcBef>
              <a:spcAft>
                <a:spcPts val="0"/>
              </a:spcAft>
              <a:buClrTx/>
              <a:buSzTx/>
              <a:buFontTx/>
              <a:buNone/>
              <a:tabLst/>
              <a:defRPr/>
            </a:pPr>
            <a:r>
              <a:rPr kumimoji="0" lang="en-US" sz="2400" b="1" i="0" u="none" strike="noStrike" kern="1200" cap="none" normalizeH="0" noProof="0" dirty="0">
                <a:ln>
                  <a:noFill/>
                </a:ln>
                <a:solidFill>
                  <a:srgbClr val="004976"/>
                </a:solidFill>
                <a:effectLst/>
                <a:uLnTx/>
                <a:uFillTx/>
                <a:latin typeface="Arial" panose="020B0604020202020204"/>
                <a:ea typeface="+mn-ea"/>
                <a:cs typeface="+mn-cs"/>
              </a:rPr>
              <a:t>The idea</a:t>
            </a:r>
          </a:p>
        </p:txBody>
      </p:sp>
      <p:sp>
        <p:nvSpPr>
          <p:cNvPr id="37" name="TextBox 7">
            <a:extLst>
              <a:ext uri="{FF2B5EF4-FFF2-40B4-BE49-F238E27FC236}">
                <a16:creationId xmlns:a16="http://schemas.microsoft.com/office/drawing/2014/main" id="{A729B8CB-F38E-4B4B-9BA5-5C655A1658D3}"/>
              </a:ext>
            </a:extLst>
          </p:cNvPr>
          <p:cNvSpPr txBox="1"/>
          <p:nvPr/>
        </p:nvSpPr>
        <p:spPr>
          <a:xfrm>
            <a:off x="121444" y="3473853"/>
            <a:ext cx="2093690" cy="1692771"/>
          </a:xfrm>
          <a:prstGeom prst="rect">
            <a:avLst/>
          </a:prstGeom>
        </p:spPr>
        <p:txBody>
          <a:bodyPr lIns="0" tIns="0" rIns="0" bIns="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normalizeH="0" noProof="0" dirty="0">
                <a:ln>
                  <a:noFill/>
                </a:ln>
                <a:solidFill>
                  <a:srgbClr val="004976"/>
                </a:solidFill>
                <a:effectLst/>
                <a:uLnTx/>
                <a:uFillTx/>
                <a:latin typeface="Arial" panose="020B0604020202020204"/>
                <a:ea typeface="+mn-ea"/>
                <a:cs typeface="+mn-cs"/>
              </a:rPr>
              <a:t>Something you want to investigate, prove or disprove.</a:t>
            </a:r>
          </a:p>
        </p:txBody>
      </p:sp>
      <p:sp>
        <p:nvSpPr>
          <p:cNvPr id="50" name="TextBox 20">
            <a:extLst>
              <a:ext uri="{FF2B5EF4-FFF2-40B4-BE49-F238E27FC236}">
                <a16:creationId xmlns:a16="http://schemas.microsoft.com/office/drawing/2014/main" id="{8DDDEB48-8894-4A99-9A38-54FED018C024}"/>
              </a:ext>
            </a:extLst>
          </p:cNvPr>
          <p:cNvSpPr txBox="1"/>
          <p:nvPr/>
        </p:nvSpPr>
        <p:spPr>
          <a:xfrm>
            <a:off x="2182487" y="2861861"/>
            <a:ext cx="2700332" cy="474104"/>
          </a:xfrm>
          <a:prstGeom prst="rect">
            <a:avLst/>
          </a:prstGeom>
        </p:spPr>
        <p:txBody>
          <a:bodyPr lIns="0" tIns="0" rIns="0" bIns="0" rtlCol="0" anchor="t">
            <a:spAutoFit/>
          </a:bodyPr>
          <a:lstStyle/>
          <a:p>
            <a:pPr marL="0" marR="0" lvl="0" indent="0" algn="ctr" defTabSz="457200" rtl="0" eaLnBrk="1" fontAlgn="auto" latinLnBrk="0" hangingPunct="1">
              <a:lnSpc>
                <a:spcPts val="4160"/>
              </a:lnSpc>
              <a:spcBef>
                <a:spcPts val="0"/>
              </a:spcBef>
              <a:spcAft>
                <a:spcPts val="0"/>
              </a:spcAft>
              <a:buClrTx/>
              <a:buSzTx/>
              <a:buFontTx/>
              <a:buNone/>
              <a:tabLst/>
              <a:defRPr/>
            </a:pPr>
            <a:r>
              <a:rPr kumimoji="0" lang="en-US" sz="2400" b="1" i="0" u="none" strike="noStrike" kern="1200" cap="none" normalizeH="0" noProof="0" dirty="0">
                <a:ln>
                  <a:noFill/>
                </a:ln>
                <a:solidFill>
                  <a:srgbClr val="004976"/>
                </a:solidFill>
                <a:effectLst/>
                <a:uLnTx/>
                <a:uFillTx/>
                <a:latin typeface="Arial" panose="020B0604020202020204"/>
                <a:ea typeface="+mn-ea"/>
                <a:cs typeface="+mn-cs"/>
              </a:rPr>
              <a:t>Planning</a:t>
            </a:r>
          </a:p>
        </p:txBody>
      </p:sp>
      <p:sp>
        <p:nvSpPr>
          <p:cNvPr id="49" name="TextBox 19">
            <a:extLst>
              <a:ext uri="{FF2B5EF4-FFF2-40B4-BE49-F238E27FC236}">
                <a16:creationId xmlns:a16="http://schemas.microsoft.com/office/drawing/2014/main" id="{330C3C72-61C5-44FC-A928-424744C47B46}"/>
              </a:ext>
            </a:extLst>
          </p:cNvPr>
          <p:cNvSpPr txBox="1"/>
          <p:nvPr/>
        </p:nvSpPr>
        <p:spPr>
          <a:xfrm>
            <a:off x="2350510" y="3473853"/>
            <a:ext cx="2364287" cy="1692771"/>
          </a:xfrm>
          <a:prstGeom prst="rect">
            <a:avLst/>
          </a:prstGeom>
        </p:spPr>
        <p:txBody>
          <a:bodyPr lIns="0" tIns="0" rIns="0" bIns="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normalizeH="0" noProof="0" dirty="0">
                <a:ln>
                  <a:noFill/>
                </a:ln>
                <a:solidFill>
                  <a:srgbClr val="004976"/>
                </a:solidFill>
                <a:effectLst/>
                <a:uLnTx/>
                <a:uFillTx/>
                <a:latin typeface="Arial" panose="020B0604020202020204"/>
                <a:ea typeface="+mn-ea"/>
                <a:cs typeface="+mn-cs"/>
              </a:rPr>
              <a:t>Think about how you’ll carry it out, what you will use and produce a method.</a:t>
            </a:r>
          </a:p>
        </p:txBody>
      </p:sp>
      <p:sp>
        <p:nvSpPr>
          <p:cNvPr id="41" name="TextBox 11">
            <a:extLst>
              <a:ext uri="{FF2B5EF4-FFF2-40B4-BE49-F238E27FC236}">
                <a16:creationId xmlns:a16="http://schemas.microsoft.com/office/drawing/2014/main" id="{41A72C41-3075-4F38-9227-9C921C71B1F9}"/>
              </a:ext>
            </a:extLst>
          </p:cNvPr>
          <p:cNvSpPr txBox="1"/>
          <p:nvPr/>
        </p:nvSpPr>
        <p:spPr>
          <a:xfrm>
            <a:off x="4691408" y="2910043"/>
            <a:ext cx="2278890" cy="474104"/>
          </a:xfrm>
          <a:prstGeom prst="rect">
            <a:avLst/>
          </a:prstGeom>
        </p:spPr>
        <p:txBody>
          <a:bodyPr lIns="0" tIns="0" rIns="0" bIns="0" rtlCol="0" anchor="t">
            <a:spAutoFit/>
          </a:bodyPr>
          <a:lstStyle/>
          <a:p>
            <a:pPr marL="0" marR="0" lvl="0" indent="0" algn="ctr" defTabSz="457200" rtl="0" eaLnBrk="1" fontAlgn="auto" latinLnBrk="0" hangingPunct="1">
              <a:lnSpc>
                <a:spcPts val="4160"/>
              </a:lnSpc>
              <a:spcBef>
                <a:spcPts val="0"/>
              </a:spcBef>
              <a:spcAft>
                <a:spcPts val="0"/>
              </a:spcAft>
              <a:buClrTx/>
              <a:buSzTx/>
              <a:buFontTx/>
              <a:buNone/>
              <a:tabLst/>
              <a:defRPr/>
            </a:pPr>
            <a:r>
              <a:rPr kumimoji="0" lang="en-US" sz="2400" b="1" i="0" u="none" strike="noStrike" kern="1200" cap="none" normalizeH="0" noProof="0" dirty="0">
                <a:ln>
                  <a:noFill/>
                </a:ln>
                <a:solidFill>
                  <a:srgbClr val="004976"/>
                </a:solidFill>
                <a:effectLst/>
                <a:uLnTx/>
                <a:uFillTx/>
                <a:latin typeface="Arial" panose="020B0604020202020204"/>
                <a:ea typeface="+mn-ea"/>
                <a:cs typeface="+mn-cs"/>
              </a:rPr>
              <a:t>Results</a:t>
            </a:r>
          </a:p>
        </p:txBody>
      </p:sp>
      <p:sp>
        <p:nvSpPr>
          <p:cNvPr id="40" name="TextBox 10">
            <a:extLst>
              <a:ext uri="{FF2B5EF4-FFF2-40B4-BE49-F238E27FC236}">
                <a16:creationId xmlns:a16="http://schemas.microsoft.com/office/drawing/2014/main" id="{76D5BFB7-F1EB-4F4B-9B01-C56A44BB3ECB}"/>
              </a:ext>
            </a:extLst>
          </p:cNvPr>
          <p:cNvSpPr txBox="1"/>
          <p:nvPr/>
        </p:nvSpPr>
        <p:spPr>
          <a:xfrm>
            <a:off x="4882819" y="3593608"/>
            <a:ext cx="1995291" cy="1354217"/>
          </a:xfrm>
          <a:prstGeom prst="rect">
            <a:avLst/>
          </a:prstGeom>
        </p:spPr>
        <p:txBody>
          <a:bodyPr lIns="0" tIns="0" rIns="0" bIns="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normalizeH="0" noProof="0" dirty="0">
                <a:ln>
                  <a:noFill/>
                </a:ln>
                <a:solidFill>
                  <a:srgbClr val="004976"/>
                </a:solidFill>
                <a:effectLst/>
                <a:uLnTx/>
                <a:uFillTx/>
                <a:latin typeface="Arial" panose="020B0604020202020204"/>
                <a:ea typeface="+mn-ea"/>
                <a:cs typeface="+mn-cs"/>
              </a:rPr>
              <a:t>Conduct the experiment and collect the results.</a:t>
            </a:r>
          </a:p>
        </p:txBody>
      </p:sp>
      <p:sp>
        <p:nvSpPr>
          <p:cNvPr id="47" name="TextBox 17">
            <a:extLst>
              <a:ext uri="{FF2B5EF4-FFF2-40B4-BE49-F238E27FC236}">
                <a16:creationId xmlns:a16="http://schemas.microsoft.com/office/drawing/2014/main" id="{3775A01D-E7D4-4A2C-8229-F59FF7E7C9E5}"/>
              </a:ext>
            </a:extLst>
          </p:cNvPr>
          <p:cNvSpPr txBox="1"/>
          <p:nvPr/>
        </p:nvSpPr>
        <p:spPr>
          <a:xfrm>
            <a:off x="6970298" y="2867994"/>
            <a:ext cx="2599384" cy="474104"/>
          </a:xfrm>
          <a:prstGeom prst="rect">
            <a:avLst/>
          </a:prstGeom>
        </p:spPr>
        <p:txBody>
          <a:bodyPr lIns="0" tIns="0" rIns="0" bIns="0" rtlCol="0" anchor="t">
            <a:spAutoFit/>
          </a:bodyPr>
          <a:lstStyle/>
          <a:p>
            <a:pPr marL="0" marR="0" lvl="0" indent="0" algn="ctr" defTabSz="457200" rtl="0" eaLnBrk="1" fontAlgn="auto" latinLnBrk="0" hangingPunct="1">
              <a:lnSpc>
                <a:spcPts val="4160"/>
              </a:lnSpc>
              <a:spcBef>
                <a:spcPts val="0"/>
              </a:spcBef>
              <a:spcAft>
                <a:spcPts val="0"/>
              </a:spcAft>
              <a:buClrTx/>
              <a:buSzTx/>
              <a:buFontTx/>
              <a:buNone/>
              <a:tabLst/>
              <a:defRPr/>
            </a:pPr>
            <a:r>
              <a:rPr kumimoji="0" lang="en-US" sz="2400" b="1" i="0" u="none" strike="noStrike" kern="1200" cap="none" normalizeH="0" noProof="0" dirty="0">
                <a:ln>
                  <a:noFill/>
                </a:ln>
                <a:solidFill>
                  <a:srgbClr val="004976"/>
                </a:solidFill>
                <a:effectLst/>
                <a:uLnTx/>
                <a:uFillTx/>
                <a:latin typeface="Arial" panose="020B0604020202020204"/>
                <a:ea typeface="+mn-ea"/>
                <a:cs typeface="+mn-cs"/>
              </a:rPr>
              <a:t>Analysis</a:t>
            </a:r>
          </a:p>
        </p:txBody>
      </p:sp>
      <p:sp>
        <p:nvSpPr>
          <p:cNvPr id="46" name="TextBox 16">
            <a:extLst>
              <a:ext uri="{FF2B5EF4-FFF2-40B4-BE49-F238E27FC236}">
                <a16:creationId xmlns:a16="http://schemas.microsoft.com/office/drawing/2014/main" id="{777894BF-8231-4813-819E-75D743AA6AFC}"/>
              </a:ext>
            </a:extLst>
          </p:cNvPr>
          <p:cNvSpPr txBox="1"/>
          <p:nvPr/>
        </p:nvSpPr>
        <p:spPr>
          <a:xfrm>
            <a:off x="7132040" y="3479986"/>
            <a:ext cx="2275902" cy="1354216"/>
          </a:xfrm>
          <a:prstGeom prst="rect">
            <a:avLst/>
          </a:prstGeom>
        </p:spPr>
        <p:txBody>
          <a:bodyPr lIns="0" tIns="0" rIns="0" bIns="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normalizeH="0" noProof="0" dirty="0">
                <a:ln>
                  <a:noFill/>
                </a:ln>
                <a:solidFill>
                  <a:srgbClr val="004976"/>
                </a:solidFill>
                <a:effectLst/>
                <a:uLnTx/>
                <a:uFillTx/>
                <a:latin typeface="Arial" panose="020B0604020202020204"/>
                <a:ea typeface="+mn-ea"/>
                <a:cs typeface="+mn-cs"/>
              </a:rPr>
              <a:t>Process your results and draw conclusions from them.</a:t>
            </a:r>
          </a:p>
        </p:txBody>
      </p:sp>
      <p:sp>
        <p:nvSpPr>
          <p:cNvPr id="44" name="TextBox 14">
            <a:extLst>
              <a:ext uri="{FF2B5EF4-FFF2-40B4-BE49-F238E27FC236}">
                <a16:creationId xmlns:a16="http://schemas.microsoft.com/office/drawing/2014/main" id="{2245377F-F585-4461-A0CF-B7E70695B515}"/>
              </a:ext>
            </a:extLst>
          </p:cNvPr>
          <p:cNvSpPr txBox="1"/>
          <p:nvPr/>
        </p:nvSpPr>
        <p:spPr>
          <a:xfrm>
            <a:off x="9575526" y="2867994"/>
            <a:ext cx="2616474" cy="474104"/>
          </a:xfrm>
          <a:prstGeom prst="rect">
            <a:avLst/>
          </a:prstGeom>
        </p:spPr>
        <p:txBody>
          <a:bodyPr lIns="0" tIns="0" rIns="0" bIns="0" rtlCol="0" anchor="t">
            <a:spAutoFit/>
          </a:bodyPr>
          <a:lstStyle/>
          <a:p>
            <a:pPr marL="0" marR="0" lvl="0" indent="0" algn="ctr" defTabSz="457200" rtl="0" eaLnBrk="1" fontAlgn="auto" latinLnBrk="0" hangingPunct="1">
              <a:lnSpc>
                <a:spcPts val="4160"/>
              </a:lnSpc>
              <a:spcBef>
                <a:spcPts val="0"/>
              </a:spcBef>
              <a:spcAft>
                <a:spcPts val="0"/>
              </a:spcAft>
              <a:buClrTx/>
              <a:buSzTx/>
              <a:buFontTx/>
              <a:buNone/>
              <a:tabLst/>
              <a:defRPr/>
            </a:pPr>
            <a:r>
              <a:rPr kumimoji="0" lang="en-US" sz="2400" b="1" i="0" u="none" strike="noStrike" kern="1200" cap="none" normalizeH="0" noProof="0" dirty="0">
                <a:ln>
                  <a:noFill/>
                </a:ln>
                <a:solidFill>
                  <a:srgbClr val="004976"/>
                </a:solidFill>
                <a:effectLst/>
                <a:uLnTx/>
                <a:uFillTx/>
                <a:latin typeface="Arial" panose="020B0604020202020204"/>
                <a:ea typeface="+mn-ea"/>
                <a:cs typeface="+mn-cs"/>
              </a:rPr>
              <a:t>Presentation</a:t>
            </a:r>
          </a:p>
        </p:txBody>
      </p:sp>
      <p:sp>
        <p:nvSpPr>
          <p:cNvPr id="43" name="TextBox 13">
            <a:extLst>
              <a:ext uri="{FF2B5EF4-FFF2-40B4-BE49-F238E27FC236}">
                <a16:creationId xmlns:a16="http://schemas.microsoft.com/office/drawing/2014/main" id="{1B703204-B79C-4207-AC8E-4A6050E063EE}"/>
              </a:ext>
            </a:extLst>
          </p:cNvPr>
          <p:cNvSpPr txBox="1"/>
          <p:nvPr/>
        </p:nvSpPr>
        <p:spPr>
          <a:xfrm>
            <a:off x="9738331" y="3479986"/>
            <a:ext cx="2290865" cy="1692771"/>
          </a:xfrm>
          <a:prstGeom prst="rect">
            <a:avLst/>
          </a:prstGeom>
        </p:spPr>
        <p:txBody>
          <a:bodyPr lIns="0" tIns="0" rIns="0" bIns="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normalizeH="0" noProof="0" dirty="0">
                <a:ln>
                  <a:noFill/>
                </a:ln>
                <a:solidFill>
                  <a:srgbClr val="004976"/>
                </a:solidFill>
                <a:effectLst/>
                <a:uLnTx/>
                <a:uFillTx/>
                <a:latin typeface="Arial" panose="020B0604020202020204"/>
                <a:ea typeface="+mn-ea"/>
                <a:cs typeface="+mn-cs"/>
              </a:rPr>
              <a:t>Explain what you have found, with a poster, presentation or report.</a:t>
            </a:r>
          </a:p>
        </p:txBody>
      </p:sp>
      <p:pic>
        <p:nvPicPr>
          <p:cNvPr id="51" name="Picture 21">
            <a:extLst>
              <a:ext uri="{FF2B5EF4-FFF2-40B4-BE49-F238E27FC236}">
                <a16:creationId xmlns:a16="http://schemas.microsoft.com/office/drawing/2014/main" id="{CE9935BC-11BB-4030-B6A8-637B8663A54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165825" y="1694342"/>
            <a:ext cx="694201" cy="779369"/>
          </a:xfrm>
          <a:prstGeom prst="rect">
            <a:avLst/>
          </a:prstGeom>
        </p:spPr>
      </p:pic>
      <p:pic>
        <p:nvPicPr>
          <p:cNvPr id="52" name="Picture 22">
            <a:extLst>
              <a:ext uri="{FF2B5EF4-FFF2-40B4-BE49-F238E27FC236}">
                <a16:creationId xmlns:a16="http://schemas.microsoft.com/office/drawing/2014/main" id="{21EC48A9-A9B3-47C4-8499-AA0424DBAC2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14742" y="1727833"/>
            <a:ext cx="907093" cy="879984"/>
          </a:xfrm>
          <a:prstGeom prst="rect">
            <a:avLst/>
          </a:prstGeom>
        </p:spPr>
      </p:pic>
      <p:pic>
        <p:nvPicPr>
          <p:cNvPr id="53" name="Picture 23">
            <a:extLst>
              <a:ext uri="{FF2B5EF4-FFF2-40B4-BE49-F238E27FC236}">
                <a16:creationId xmlns:a16="http://schemas.microsoft.com/office/drawing/2014/main" id="{95D1559E-E5A3-4AB4-BDF8-71F3FF610B4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459046" y="1694342"/>
            <a:ext cx="743614" cy="1006240"/>
          </a:xfrm>
          <a:prstGeom prst="rect">
            <a:avLst/>
          </a:prstGeom>
        </p:spPr>
      </p:pic>
      <p:pic>
        <p:nvPicPr>
          <p:cNvPr id="54" name="Picture 24">
            <a:extLst>
              <a:ext uri="{FF2B5EF4-FFF2-40B4-BE49-F238E27FC236}">
                <a16:creationId xmlns:a16="http://schemas.microsoft.com/office/drawing/2014/main" id="{A700ECDB-C1B3-4F8C-AAA3-3669992D25B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7866513" y="1727833"/>
            <a:ext cx="928121" cy="939258"/>
          </a:xfrm>
          <a:prstGeom prst="rect">
            <a:avLst/>
          </a:prstGeom>
        </p:spPr>
      </p:pic>
      <p:pic>
        <p:nvPicPr>
          <p:cNvPr id="55" name="Picture 25">
            <a:extLst>
              <a:ext uri="{FF2B5EF4-FFF2-40B4-BE49-F238E27FC236}">
                <a16:creationId xmlns:a16="http://schemas.microsoft.com/office/drawing/2014/main" id="{3A21E411-3E36-47C1-9ED1-0619FBD8F25C}"/>
              </a:ext>
              <a:ext uri="{C183D7F6-B498-43B3-948B-1728B52AA6E4}">
                <adec:decorative xmlns:adec="http://schemas.microsoft.com/office/drawing/2017/decorative" val="1"/>
              </a:ext>
            </a:extLst>
          </p:cNvPr>
          <p:cNvPicPr>
            <a:picLocks noChangeAspect="1"/>
          </p:cNvPicPr>
          <p:nvPr/>
        </p:nvPicPr>
        <p:blipFill>
          <a:blip r:embed="rId7"/>
          <a:srcRect/>
          <a:stretch>
            <a:fillRect/>
          </a:stretch>
        </p:blipFill>
        <p:spPr>
          <a:xfrm>
            <a:off x="10009513" y="1332605"/>
            <a:ext cx="1729713" cy="1729713"/>
          </a:xfrm>
          <a:prstGeom prst="rect">
            <a:avLst/>
          </a:prstGeom>
        </p:spPr>
      </p:pic>
    </p:spTree>
    <p:extLst>
      <p:ext uri="{BB962C8B-B14F-4D97-AF65-F5344CB8AC3E}">
        <p14:creationId xmlns:p14="http://schemas.microsoft.com/office/powerpoint/2010/main" val="373074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B905C6F-2BBE-B849-BAB6-B21A72FBF37D}"/>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8</a:t>
            </a:fld>
            <a:endParaRPr lang="en-US" dirty="0"/>
          </a:p>
        </p:txBody>
      </p:sp>
      <p:sp>
        <p:nvSpPr>
          <p:cNvPr id="5" name="Title 4">
            <a:extLst>
              <a:ext uri="{FF2B5EF4-FFF2-40B4-BE49-F238E27FC236}">
                <a16:creationId xmlns:a16="http://schemas.microsoft.com/office/drawing/2014/main" id="{E97FF5A1-710A-45BA-A9C6-86C10E8AC6C9}"/>
              </a:ext>
            </a:extLst>
          </p:cNvPr>
          <p:cNvSpPr txBox="1">
            <a:spLocks noGrp="1"/>
          </p:cNvSpPr>
          <p:nvPr>
            <p:ph type="title" idx="4294967295"/>
          </p:nvPr>
        </p:nvSpPr>
        <p:spPr>
          <a:xfrm>
            <a:off x="770630" y="759948"/>
            <a:ext cx="6880589" cy="123110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4000" b="0" i="0" u="none" strike="noStrike" kern="1200" cap="none" spc="0" normalizeH="0" baseline="0" noProof="0" dirty="0">
                <a:ln>
                  <a:noFill/>
                </a:ln>
                <a:solidFill>
                  <a:srgbClr val="002060"/>
                </a:solidFill>
                <a:effectLst/>
                <a:uLnTx/>
                <a:uFillTx/>
                <a:latin typeface="Arial" panose="020B0604020202020204"/>
                <a:ea typeface="+mn-ea"/>
                <a:cs typeface="+mn-cs"/>
              </a:rPr>
              <a:t>Investigating how sunscreens are effective</a:t>
            </a:r>
          </a:p>
        </p:txBody>
      </p:sp>
      <p:sp>
        <p:nvSpPr>
          <p:cNvPr id="7" name="TextBox 6">
            <a:extLst>
              <a:ext uri="{FF2B5EF4-FFF2-40B4-BE49-F238E27FC236}">
                <a16:creationId xmlns:a16="http://schemas.microsoft.com/office/drawing/2014/main" id="{8D9BDA9A-0D4B-453C-8852-D502BDA39383}"/>
              </a:ext>
              <a:ext uri="{C183D7F6-B498-43B3-948B-1728B52AA6E4}">
                <adec:decorative xmlns:adec="http://schemas.microsoft.com/office/drawing/2017/decorative" val="1"/>
              </a:ext>
            </a:extLst>
          </p:cNvPr>
          <p:cNvSpPr txBox="1"/>
          <p:nvPr/>
        </p:nvSpPr>
        <p:spPr>
          <a:xfrm rot="16200000">
            <a:off x="225068" y="4113973"/>
            <a:ext cx="3473042" cy="276999"/>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lang="en-GB" sz="1200" dirty="0">
                <a:cs typeface="Raleway" panose="020B0604020202020204" charset="0"/>
              </a:rPr>
              <a:t>© </a:t>
            </a:r>
            <a:r>
              <a:rPr kumimoji="0" lang="en-GB" sz="1200" b="0" i="0" u="none" strike="noStrike" kern="1200" cap="none" spc="0" normalizeH="0" baseline="0" noProof="0" dirty="0">
                <a:ln>
                  <a:noFill/>
                </a:ln>
                <a:solidFill>
                  <a:srgbClr val="004976"/>
                </a:solidFill>
                <a:effectLst/>
                <a:uLnTx/>
                <a:uFillTx/>
                <a:ea typeface="+mn-ea"/>
                <a:cs typeface="+mn-cs"/>
              </a:rPr>
              <a:t>Educational Innovations, Inc.</a:t>
            </a:r>
          </a:p>
        </p:txBody>
      </p:sp>
      <p:pic>
        <p:nvPicPr>
          <p:cNvPr id="8" name="Picture 7" descr="UV beads change colour to show how much UV light they have been exposed to">
            <a:extLst>
              <a:ext uri="{FF2B5EF4-FFF2-40B4-BE49-F238E27FC236}">
                <a16:creationId xmlns:a16="http://schemas.microsoft.com/office/drawing/2014/main" id="{2F5CE74E-DDAD-4B75-926B-6DC0162C928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100088" y="2356560"/>
            <a:ext cx="4221672" cy="3632434"/>
          </a:xfrm>
          <a:prstGeom prst="rect">
            <a:avLst/>
          </a:prstGeom>
        </p:spPr>
      </p:pic>
    </p:spTree>
    <p:extLst>
      <p:ext uri="{BB962C8B-B14F-4D97-AF65-F5344CB8AC3E}">
        <p14:creationId xmlns:p14="http://schemas.microsoft.com/office/powerpoint/2010/main" val="35313173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3FE3D1E-D662-604C-BFD1-0895EEB77EA5}"/>
              </a:ext>
              <a:ext uri="{C183D7F6-B498-43B3-948B-1728B52AA6E4}">
                <adec:decorative xmlns:adec="http://schemas.microsoft.com/office/drawing/2017/decorative" val="1"/>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79EE95E-F8E2-094D-B99A-E1C9960AC8D9}" type="slidenum">
              <a:rPr kumimoji="0" lang="en-US" sz="1200" b="0" i="0" u="none" strike="noStrike" kern="1200" cap="none" spc="0" normalizeH="0" baseline="0" noProof="0" smtClean="0">
                <a:ln>
                  <a:noFill/>
                </a:ln>
                <a:solidFill>
                  <a:srgbClr val="004976"/>
                </a:solidFill>
                <a:effectLst/>
                <a:uLnTx/>
                <a:uFillTx/>
                <a:latin typeface="Arial" panose="020B060402020202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srgbClr val="004976"/>
              </a:solidFill>
              <a:effectLst/>
              <a:uLnTx/>
              <a:uFillTx/>
              <a:latin typeface="Arial" panose="020B0604020202020204"/>
              <a:ea typeface="+mn-ea"/>
              <a:cs typeface="+mn-cs"/>
            </a:endParaRPr>
          </a:p>
        </p:txBody>
      </p:sp>
      <p:sp>
        <p:nvSpPr>
          <p:cNvPr id="14" name="TextBox 4">
            <a:extLst>
              <a:ext uri="{FF2B5EF4-FFF2-40B4-BE49-F238E27FC236}">
                <a16:creationId xmlns:a16="http://schemas.microsoft.com/office/drawing/2014/main" id="{980BECA8-260B-4E46-A004-404403A8B4DD}"/>
              </a:ext>
            </a:extLst>
          </p:cNvPr>
          <p:cNvSpPr txBox="1">
            <a:spLocks noGrp="1"/>
          </p:cNvSpPr>
          <p:nvPr>
            <p:ph type="title" idx="4294967295"/>
          </p:nvPr>
        </p:nvSpPr>
        <p:spPr>
          <a:xfrm>
            <a:off x="611605" y="239125"/>
            <a:ext cx="11377503" cy="9058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2060"/>
                </a:solidFill>
                <a:effectLst/>
                <a:uLnTx/>
                <a:uFillTx/>
                <a:latin typeface="Arial" panose="020B0604020202020204"/>
                <a:ea typeface="+mn-ea"/>
                <a:cs typeface="+mn-cs"/>
              </a:rPr>
              <a:t>Acknowledgments</a:t>
            </a:r>
          </a:p>
        </p:txBody>
      </p:sp>
      <p:sp>
        <p:nvSpPr>
          <p:cNvPr id="7" name="Content Placeholder 6">
            <a:extLst>
              <a:ext uri="{FF2B5EF4-FFF2-40B4-BE49-F238E27FC236}">
                <a16:creationId xmlns:a16="http://schemas.microsoft.com/office/drawing/2014/main" id="{9D99A6E6-4F9B-4BAF-B9A8-6731A5B27DDB}"/>
              </a:ext>
            </a:extLst>
          </p:cNvPr>
          <p:cNvSpPr txBox="1">
            <a:spLocks/>
          </p:cNvSpPr>
          <p:nvPr/>
        </p:nvSpPr>
        <p:spPr>
          <a:xfrm>
            <a:off x="582893" y="1252603"/>
            <a:ext cx="11026213" cy="4053903"/>
          </a:xfrm>
          <a:prstGeom prst="rect">
            <a:avLst/>
          </a:prstGeom>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lang="en-US" sz="2800" b="0" i="0" kern="1200" dirty="0" smtClean="0">
                <a:solidFill>
                  <a:srgbClr val="54585A"/>
                </a:solidFill>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b="0" i="0" kern="1200" dirty="0" smtClean="0">
                <a:solidFill>
                  <a:srgbClr val="54585A"/>
                </a:solidFill>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b="0" i="0" kern="1200" dirty="0" smtClean="0">
                <a:solidFill>
                  <a:srgbClr val="54585A"/>
                </a:solidFill>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800" b="0" i="0" kern="1200" dirty="0" smtClean="0">
                <a:solidFill>
                  <a:srgbClr val="54585A"/>
                </a:solidFill>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800" b="0" i="0" kern="1200" dirty="0">
                <a:solidFill>
                  <a:srgbClr val="54585A"/>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GB" sz="9600" dirty="0">
                <a:solidFill>
                  <a:schemeClr val="tx1"/>
                </a:solidFill>
              </a:rPr>
              <a:t>This work was produced as part of a community project, with contributions from the Royal Society of Chemistry members and staff, industry partners, Science Foundation Ireland (SFI) and, most importantly, members of the teaching community in Ireland. Thank you to all involved!</a:t>
            </a:r>
          </a:p>
          <a:p>
            <a:pPr>
              <a:lnSpc>
                <a:spcPct val="120000"/>
              </a:lnSpc>
            </a:pPr>
            <a:endParaRPr lang="en-GB" sz="5600" dirty="0">
              <a:solidFill>
                <a:schemeClr val="tx1"/>
              </a:solidFill>
            </a:endParaRPr>
          </a:p>
          <a:p>
            <a:pPr>
              <a:lnSpc>
                <a:spcPct val="120000"/>
              </a:lnSpc>
            </a:pPr>
            <a:r>
              <a:rPr lang="en-GB" sz="9600" dirty="0">
                <a:solidFill>
                  <a:schemeClr val="tx1"/>
                </a:solidFill>
              </a:rPr>
              <a:t>To find out more about SFI’s Smart Futures and STEM careers resources for students, teachers and parents, please visit </a:t>
            </a:r>
            <a:r>
              <a:rPr lang="en-GB" sz="9600" dirty="0">
                <a:solidFill>
                  <a:schemeClr val="tx1"/>
                </a:solidFill>
                <a:hlinkClick r:id="rId3" action="ppaction://hlinkfile">
                  <a:extLst>
                    <a:ext uri="{A12FA001-AC4F-418D-AE19-62706E023703}">
                      <ahyp:hlinkClr xmlns:ahyp="http://schemas.microsoft.com/office/drawing/2018/hyperlinkcolor" val="tx"/>
                    </a:ext>
                  </a:extLst>
                </a:hlinkClick>
              </a:rPr>
              <a:t>smartfutures.ie </a:t>
            </a:r>
            <a:endParaRPr lang="en-GB" sz="9600" dirty="0">
              <a:solidFill>
                <a:schemeClr val="tx1"/>
              </a:solidFill>
            </a:endParaRPr>
          </a:p>
          <a:p>
            <a:endParaRPr lang="en-GB" dirty="0">
              <a:solidFill>
                <a:schemeClr val="tx1"/>
              </a:solidFill>
            </a:endParaRPr>
          </a:p>
          <a:p>
            <a:endParaRPr lang="en-GB" sz="3600" dirty="0">
              <a:solidFill>
                <a:schemeClr val="tx1"/>
              </a:solidFill>
            </a:endParaRPr>
          </a:p>
          <a:p>
            <a:pPr>
              <a:lnSpc>
                <a:spcPct val="120000"/>
              </a:lnSpc>
            </a:pPr>
            <a:r>
              <a:rPr lang="en-GB" sz="4800" dirty="0">
                <a:solidFill>
                  <a:schemeClr val="tx1"/>
                </a:solidFill>
              </a:rPr>
              <a:t>Unless explicitly stated all images and graphs are © Royal Society of Chemistry.</a:t>
            </a:r>
          </a:p>
          <a:p>
            <a:pPr>
              <a:lnSpc>
                <a:spcPct val="120000"/>
              </a:lnSpc>
            </a:pPr>
            <a:r>
              <a:rPr lang="en-GB" sz="4800" dirty="0">
                <a:solidFill>
                  <a:schemeClr val="tx1"/>
                </a:solidFill>
              </a:rPr>
              <a:t>The Royal Society of Chemistry gratefully acknowledges the permissions granted to reproduce copyright material in this resource. Every effort has been made to contact the holders of copyright material, but if any have been inadvertently overlooked, the Royal Society of Chemistry will be pleased to make the necessary arrangements at the first opportunity.</a:t>
            </a:r>
          </a:p>
          <a:p>
            <a:endParaRPr lang="en-GB" dirty="0">
              <a:solidFill>
                <a:schemeClr val="tx1"/>
              </a:solidFill>
            </a:endParaRPr>
          </a:p>
        </p:txBody>
      </p:sp>
    </p:spTree>
    <p:extLst>
      <p:ext uri="{BB962C8B-B14F-4D97-AF65-F5344CB8AC3E}">
        <p14:creationId xmlns:p14="http://schemas.microsoft.com/office/powerpoint/2010/main" val="780259229"/>
      </p:ext>
    </p:extLst>
  </p:cSld>
  <p:clrMapOvr>
    <a:masterClrMapping/>
  </p:clrMapOvr>
</p:sld>
</file>

<file path=ppt/theme/theme1.xml><?xml version="1.0" encoding="utf-8"?>
<a:theme xmlns:a="http://schemas.openxmlformats.org/drawingml/2006/main" name="RSC_Plain">
  <a:themeElements>
    <a:clrScheme name="RSC">
      <a:dk1>
        <a:srgbClr val="004976"/>
      </a:dk1>
      <a:lt1>
        <a:srgbClr val="FFFFFF"/>
      </a:lt1>
      <a:dk2>
        <a:srgbClr val="004976"/>
      </a:dk2>
      <a:lt2>
        <a:srgbClr val="E7E6E6"/>
      </a:lt2>
      <a:accent1>
        <a:srgbClr val="004976"/>
      </a:accent1>
      <a:accent2>
        <a:srgbClr val="48A9C5"/>
      </a:accent2>
      <a:accent3>
        <a:srgbClr val="EEDC00"/>
      </a:accent3>
      <a:accent4>
        <a:srgbClr val="97D700"/>
      </a:accent4>
      <a:accent5>
        <a:srgbClr val="DA1883"/>
      </a:accent5>
      <a:accent6>
        <a:srgbClr val="991E66"/>
      </a:accent6>
      <a:hlink>
        <a:srgbClr val="FF9E1B"/>
      </a:hlink>
      <a:folHlink>
        <a:srgbClr val="5458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593B7E4512BB9469461FF4FD5770B2F" ma:contentTypeVersion="2" ma:contentTypeDescription="Create a new document." ma:contentTypeScope="" ma:versionID="5486c3611d7f33a3c06049c215fb4c92">
  <xsd:schema xmlns:xsd="http://www.w3.org/2001/XMLSchema" xmlns:p="http://schemas.microsoft.com/office/2006/metadata/properties" xmlns:ns2="27d643f5-4560-4eff-9f48-d0fe6b2bec2d" targetNamespace="http://schemas.microsoft.com/office/2006/metadata/properties" ma:root="true" ma:fieldsID="7079d9acee7d610bba9b6271d294110d" ns2:_="">
    <xsd:import namespace="27d643f5-4560-4eff-9f48-d0fe6b2bec2d"/>
    <xsd:element name="properties">
      <xsd:complexType>
        <xsd:sequence>
          <xsd:element name="documentManagement">
            <xsd:complexType>
              <xsd:all>
                <xsd:element ref="ns2:Template" minOccurs="0"/>
              </xsd:all>
            </xsd:complexType>
          </xsd:element>
        </xsd:sequence>
      </xsd:complexType>
    </xsd:element>
  </xsd:schema>
  <xsd:schema xmlns:xsd="http://www.w3.org/2001/XMLSchema" xmlns:dms="http://schemas.microsoft.com/office/2006/documentManagement/types" targetNamespace="27d643f5-4560-4eff-9f48-d0fe6b2bec2d" elementFormDefault="qualified">
    <xsd:import namespace="http://schemas.microsoft.com/office/2006/documentManagement/types"/>
    <xsd:element name="Template" ma:index="8" nillable="true" ma:displayName="Template" ma:format="Dropdown" ma:internalName="Template">
      <xsd:simpleType>
        <xsd:restriction base="dms:Choice">
          <xsd:enumeration value="Stationery"/>
          <xsd:enumeration value="Purchase order forms"/>
          <xsd:enumeration value="Powerpoint presentations"/>
          <xsd:enumeration value="Meetings"/>
          <xsd:enumeration value="Legal"/>
          <xsd:enumeration value="RSC Branding"/>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Template xmlns="27d643f5-4560-4eff-9f48-d0fe6b2bec2d" xsi:nil="true"/>
  </documentManagement>
</p:properties>
</file>

<file path=customXml/itemProps1.xml><?xml version="1.0" encoding="utf-8"?>
<ds:datastoreItem xmlns:ds="http://schemas.openxmlformats.org/officeDocument/2006/customXml" ds:itemID="{0A013092-FF30-4BC3-A66F-77B204EF02E2}">
  <ds:schemaRefs>
    <ds:schemaRef ds:uri="http://schemas.microsoft.com/sharepoint/v3/contenttype/forms"/>
  </ds:schemaRefs>
</ds:datastoreItem>
</file>

<file path=customXml/itemProps2.xml><?xml version="1.0" encoding="utf-8"?>
<ds:datastoreItem xmlns:ds="http://schemas.openxmlformats.org/officeDocument/2006/customXml" ds:itemID="{55ED5F46-7D48-4846-A051-EFAE3AD3F5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7d643f5-4560-4eff-9f48-d0fe6b2bec2d"/>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709B6A8-7AD3-43E6-9837-E972DF7A3982}">
  <ds:schemaRefs>
    <ds:schemaRef ds:uri="http://schemas.microsoft.com/office/2006/metadata/properties"/>
    <ds:schemaRef ds:uri="http://www.w3.org/XML/1998/namespace"/>
    <ds:schemaRef ds:uri="http://purl.org/dc/dcmitype/"/>
    <ds:schemaRef ds:uri="http://purl.org/dc/elements/1.1/"/>
    <ds:schemaRef ds:uri="27d643f5-4560-4eff-9f48-d0fe6b2bec2d"/>
    <ds:schemaRef ds:uri="http://purl.org/dc/terms/"/>
    <ds:schemaRef ds:uri="http://schemas.microsoft.com/office/2006/documentManagement/type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3415</TotalTime>
  <Words>644</Words>
  <Application>Microsoft Office PowerPoint</Application>
  <PresentationFormat>Widescreen</PresentationFormat>
  <Paragraphs>67</Paragraphs>
  <Slides>9</Slides>
  <Notes>8</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9</vt:i4>
      </vt:variant>
    </vt:vector>
  </HeadingPairs>
  <TitlesOfParts>
    <vt:vector size="14" baseType="lpstr">
      <vt:lpstr>Arial</vt:lpstr>
      <vt:lpstr>Calibri Light</vt:lpstr>
      <vt:lpstr>Calibri</vt:lpstr>
      <vt:lpstr>RSC_Plain</vt:lpstr>
      <vt:lpstr>Custom Design</vt:lpstr>
      <vt:lpstr>Project 4   The sunshine factor</vt:lpstr>
      <vt:lpstr>How are sunscreens effective?  Find teacher support and the full project outline at https://rsc.li/3p00LfI </vt:lpstr>
      <vt:lpstr>Discussion</vt:lpstr>
      <vt:lpstr>Wearable battery free device</vt:lpstr>
      <vt:lpstr>UV-visible spectroscopy</vt:lpstr>
      <vt:lpstr>Instrumentation in Ireland</vt:lpstr>
      <vt:lpstr>The scientific method</vt:lpstr>
      <vt:lpstr>Investigating how sunscreens are effective</vt:lpstr>
      <vt:lpstr>Acknowledgments</vt:lpstr>
    </vt:vector>
  </TitlesOfParts>
  <Company>Royal Society of Chemistry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4 The sunshine factor slides</dc:title>
  <dc:subject>Project 4: the sunshine factor</dc:subject>
  <dc:creator>Royal Society of Chemistry</dc:creator>
  <cp:keywords>analytical chemistry, spectroscopy, research, analysis, sunscreen, UV rays, UV-visible spectroscopy, careers</cp:keywords>
  <dc:description>Supports the Analytical chemistry in Ireland booklet available at https://rsc.li/3p00LfI </dc:description>
  <cp:lastModifiedBy>Juliet Kennard</cp:lastModifiedBy>
  <cp:revision>258</cp:revision>
  <cp:lastPrinted>2019-03-28T09:59:28Z</cp:lastPrinted>
  <dcterms:created xsi:type="dcterms:W3CDTF">2019-02-27T10:19:09Z</dcterms:created>
  <dcterms:modified xsi:type="dcterms:W3CDTF">2022-04-11T15:20:04Z</dcterms:modified>
  <cp:category>Analytical chemistry in Ireland downloaded from rsc.li/3p00LfI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0x0101003593B7E4512BB9469461FF4FD5770B2F</vt:lpwstr>
  </property>
</Properties>
</file>