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6" r:id="rId4"/>
    <p:sldMasterId id="2147483840" r:id="rId5"/>
  </p:sldMasterIdLst>
  <p:notesMasterIdLst>
    <p:notesMasterId r:id="rId14"/>
  </p:notesMasterIdLst>
  <p:handoutMasterIdLst>
    <p:handoutMasterId r:id="rId15"/>
  </p:handoutMasterIdLst>
  <p:sldIdLst>
    <p:sldId id="297" r:id="rId6"/>
    <p:sldId id="277" r:id="rId7"/>
    <p:sldId id="278" r:id="rId8"/>
    <p:sldId id="300" r:id="rId9"/>
    <p:sldId id="279" r:id="rId10"/>
    <p:sldId id="299" r:id="rId11"/>
    <p:sldId id="284" r:id="rId12"/>
    <p:sldId id="302" r:id="rId13"/>
  </p:sldIdLst>
  <p:sldSz cx="12192000" cy="6858000"/>
  <p:notesSz cx="9144000" cy="6858000"/>
  <p:embeddedFontLst>
    <p:embeddedFont>
      <p:font typeface="Arimo" panose="020B0604020202020204" charset="0"/>
      <p:regular r:id="rId16"/>
      <p:bold r:id="rId17"/>
      <p:italic r:id="rId18"/>
      <p:boldItalic r:id="rId19"/>
    </p:embeddedFont>
    <p:embeddedFont>
      <p:font typeface="Calibri" panose="020F0502020204030204" pitchFamily="34" charset="0"/>
      <p:regular r:id="rId20"/>
      <p:bold r:id="rId21"/>
      <p:italic r:id="rId22"/>
      <p:boldItalic r:id="rId23"/>
    </p:embeddedFont>
    <p:embeddedFont>
      <p:font typeface="Calibri Light" panose="020F0302020204030204" pitchFamily="34" charset="0"/>
      <p:regular r:id="rId24"/>
      <p:italic r:id="rId25"/>
    </p:embeddedFont>
    <p:embeddedFont>
      <p:font typeface="Raleway" pitchFamily="2" charset="0"/>
      <p:regular r:id="rId26"/>
      <p:bold r:id="rId27"/>
      <p:italic r:id="rId28"/>
      <p:boldItalic r:id="rId2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wner" initials="O" lastIdx="7" clrIdx="0">
    <p:extLst>
      <p:ext uri="{19B8F6BF-5375-455C-9EA6-DF929625EA0E}">
        <p15:presenceInfo xmlns:p15="http://schemas.microsoft.com/office/powerpoint/2012/main" userId="Owner" providerId="None"/>
      </p:ext>
    </p:extLst>
  </p:cmAuthor>
  <p:cmAuthor id="2" name="Aneesa Omar" initials="AO" lastIdx="11" clrIdx="1">
    <p:extLst>
      <p:ext uri="{19B8F6BF-5375-455C-9EA6-DF929625EA0E}">
        <p15:presenceInfo xmlns:p15="http://schemas.microsoft.com/office/powerpoint/2012/main" userId="S-1-5-21-1805851971-1264261665-475923621-26178" providerId="AD"/>
      </p:ext>
    </p:extLst>
  </p:cmAuthor>
  <p:cmAuthor id="3" name="Juliet Kennard" initials="JK" lastIdx="2" clrIdx="2">
    <p:extLst>
      <p:ext uri="{19B8F6BF-5375-455C-9EA6-DF929625EA0E}">
        <p15:presenceInfo xmlns:p15="http://schemas.microsoft.com/office/powerpoint/2012/main" userId="S::KennardJ@rsc.org::171ce03e-ecb9-44f8-bcbb-a85643c4c66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76"/>
    <a:srgbClr val="54585A"/>
    <a:srgbClr val="58545A"/>
    <a:srgbClr val="115E67"/>
    <a:srgbClr val="DA1883"/>
    <a:srgbClr val="97C160"/>
    <a:srgbClr val="71DBD4"/>
    <a:srgbClr val="97D700"/>
    <a:srgbClr val="FF9E1B"/>
    <a:srgbClr val="FC4C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09" autoAdjust="0"/>
    <p:restoredTop sz="81916" autoAdjust="0"/>
  </p:normalViewPr>
  <p:slideViewPr>
    <p:cSldViewPr snapToGrid="0" snapToObjects="1">
      <p:cViewPr varScale="1">
        <p:scale>
          <a:sx n="51" d="100"/>
          <a:sy n="51" d="100"/>
        </p:scale>
        <p:origin x="1396"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215" d="100"/>
          <a:sy n="215" d="100"/>
        </p:scale>
        <p:origin x="1048"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font" Target="fonts/font6.fntdata"/><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9.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5.xml"/><Relationship Id="rId19" Type="http://schemas.openxmlformats.org/officeDocument/2006/relationships/font" Target="fonts/font4.fntdata"/><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commentAuthors" Target="commentAuthor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651BEE-5FE4-C441-9F2C-41CD9F3E752E}"/>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EDC1556-3282-D54E-9666-A6009195D842}"/>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17044BBD-E561-554A-9F92-CB21E4AA9279}" type="datetimeFigureOut">
              <a:rPr lang="en-US" smtClean="0"/>
              <a:t>4/8/2022</a:t>
            </a:fld>
            <a:endParaRPr lang="en-US"/>
          </a:p>
        </p:txBody>
      </p:sp>
      <p:sp>
        <p:nvSpPr>
          <p:cNvPr id="4" name="Footer Placeholder 3">
            <a:extLst>
              <a:ext uri="{FF2B5EF4-FFF2-40B4-BE49-F238E27FC236}">
                <a16:creationId xmlns:a16="http://schemas.microsoft.com/office/drawing/2014/main" id="{C7FE62AF-CBAC-984D-92F2-8303EBCB9F9D}"/>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0ECE20A-010F-F540-B491-BDD01FD75A74}"/>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0C9A0C9C-0870-9F46-A85C-4AA6F1FDBC49}" type="slidenum">
              <a:rPr lang="en-US" smtClean="0"/>
              <a:t>‹#›</a:t>
            </a:fld>
            <a:endParaRPr lang="en-US"/>
          </a:p>
        </p:txBody>
      </p:sp>
    </p:spTree>
    <p:extLst>
      <p:ext uri="{BB962C8B-B14F-4D97-AF65-F5344CB8AC3E}">
        <p14:creationId xmlns:p14="http://schemas.microsoft.com/office/powerpoint/2010/main" val="1936760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6254C33D-B07C-ED4A-A191-0E78847F68E4}" type="datetimeFigureOut">
              <a:rPr lang="en-US" smtClean="0"/>
              <a:t>4/8/2022</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2C932B7F-5DDE-2249-94F1-C98945D46AB6}" type="slidenum">
              <a:rPr lang="en-US" smtClean="0"/>
              <a:t>‹#›</a:t>
            </a:fld>
            <a:endParaRPr lang="en-US"/>
          </a:p>
        </p:txBody>
      </p:sp>
    </p:spTree>
    <p:extLst>
      <p:ext uri="{BB962C8B-B14F-4D97-AF65-F5344CB8AC3E}">
        <p14:creationId xmlns:p14="http://schemas.microsoft.com/office/powerpoint/2010/main" val="770595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smartfutures.i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Introducing the role of data collection and instrumentation</a:t>
            </a:r>
            <a:r>
              <a:rPr lang="en-US" baseline="0" dirty="0"/>
              <a:t> </a:t>
            </a:r>
            <a:r>
              <a:rPr lang="en-US" dirty="0"/>
              <a:t>to your</a:t>
            </a:r>
            <a:r>
              <a:rPr lang="en-US" baseline="0" dirty="0"/>
              <a:t> students.</a:t>
            </a:r>
            <a:endParaRPr lang="en-US" dirty="0"/>
          </a:p>
          <a:p>
            <a:r>
              <a:rPr lang="en-US" dirty="0"/>
              <a:t>Use an example</a:t>
            </a:r>
            <a:r>
              <a:rPr lang="en-US" baseline="0" dirty="0"/>
              <a:t> from their everyday life to discuss the importance of data collection. </a:t>
            </a:r>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2</a:t>
            </a:fld>
            <a:endParaRPr lang="en-US"/>
          </a:p>
        </p:txBody>
      </p:sp>
    </p:spTree>
    <p:extLst>
      <p:ext uri="{BB962C8B-B14F-4D97-AF65-F5344CB8AC3E}">
        <p14:creationId xmlns:p14="http://schemas.microsoft.com/office/powerpoint/2010/main" val="3862170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Introducing observation and inference to your</a:t>
            </a:r>
            <a:r>
              <a:rPr lang="en-US" baseline="0" dirty="0"/>
              <a:t> students.</a:t>
            </a:r>
            <a:endParaRPr lang="en-US" dirty="0"/>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3</a:t>
            </a:fld>
            <a:endParaRPr lang="en-US"/>
          </a:p>
        </p:txBody>
      </p:sp>
    </p:spTree>
    <p:extLst>
      <p:ext uri="{BB962C8B-B14F-4D97-AF65-F5344CB8AC3E}">
        <p14:creationId xmlns:p14="http://schemas.microsoft.com/office/powerpoint/2010/main" val="1482252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Examples</a:t>
            </a:r>
            <a:r>
              <a:rPr lang="en-US" baseline="0" dirty="0"/>
              <a:t> of how data can be recorded and how this is applied in the real world.</a:t>
            </a:r>
            <a:endParaRPr lang="en-US" dirty="0"/>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4</a:t>
            </a:fld>
            <a:endParaRPr lang="en-US"/>
          </a:p>
        </p:txBody>
      </p:sp>
    </p:spTree>
    <p:extLst>
      <p:ext uri="{BB962C8B-B14F-4D97-AF65-F5344CB8AC3E}">
        <p14:creationId xmlns:p14="http://schemas.microsoft.com/office/powerpoint/2010/main" val="2688279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Examples</a:t>
            </a:r>
            <a:r>
              <a:rPr lang="en-US" baseline="0" dirty="0"/>
              <a:t> of how data can be recorded and how this is applied in the real world.</a:t>
            </a:r>
            <a:endParaRPr lang="en-US" dirty="0"/>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5</a:t>
            </a:fld>
            <a:endParaRPr lang="en-US"/>
          </a:p>
        </p:txBody>
      </p:sp>
    </p:spTree>
    <p:extLst>
      <p:ext uri="{BB962C8B-B14F-4D97-AF65-F5344CB8AC3E}">
        <p14:creationId xmlns:p14="http://schemas.microsoft.com/office/powerpoint/2010/main" val="9865428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Royal Society of Chemistry members share their experiences of analytical chemistry. See the accompanying booklet for stories about their careers.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6</a:t>
            </a:fld>
            <a:endParaRPr lang="en-US"/>
          </a:p>
        </p:txBody>
      </p:sp>
    </p:spTree>
    <p:extLst>
      <p:ext uri="{BB962C8B-B14F-4D97-AF65-F5344CB8AC3E}">
        <p14:creationId xmlns:p14="http://schemas.microsoft.com/office/powerpoint/2010/main" val="22344401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7</a:t>
            </a:fld>
            <a:endParaRPr lang="en-US"/>
          </a:p>
        </p:txBody>
      </p:sp>
    </p:spTree>
    <p:extLst>
      <p:ext uri="{BB962C8B-B14F-4D97-AF65-F5344CB8AC3E}">
        <p14:creationId xmlns:p14="http://schemas.microsoft.com/office/powerpoint/2010/main" val="317300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This project was made possible through the Royal Society of Chemistry’s Spectroscopy in a Suitcase (SIAS) programme. Thank you to Science Foundation Ireland (SFI) for funding awarded under the discover programme. To find out more about SFI’s Smart Futures and STEM careers resources for students, teachers and parents, please visit </a:t>
            </a:r>
            <a:r>
              <a:rPr lang="en-GB" dirty="0">
                <a:solidFill>
                  <a:schemeClr val="tx1"/>
                </a:solidFill>
                <a:hlinkClick r:id="rId3" action="ppaction://hlinkfile">
                  <a:extLst>
                    <a:ext uri="{A12FA001-AC4F-418D-AE19-62706E023703}">
                      <ahyp:hlinkClr xmlns:ahyp="http://schemas.microsoft.com/office/drawing/2018/hyperlinkcolor" val="tx"/>
                    </a:ext>
                  </a:extLst>
                </a:hlinkClick>
              </a:rPr>
              <a:t>smartfutures.ie </a:t>
            </a:r>
            <a:endParaRPr lang="en-GB"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8</a:t>
            </a:fld>
            <a:endParaRPr lang="en-US"/>
          </a:p>
        </p:txBody>
      </p:sp>
    </p:spTree>
    <p:extLst>
      <p:ext uri="{BB962C8B-B14F-4D97-AF65-F5344CB8AC3E}">
        <p14:creationId xmlns:p14="http://schemas.microsoft.com/office/powerpoint/2010/main" val="738484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1 column">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838200" y="1825625"/>
            <a:ext cx="10515600" cy="3905324"/>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524546E6-46B6-D44C-83AB-EBBCA8E6E1AC}"/>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895305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8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000"/>
            </a:scheme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0" i="0" kern="1200">
                <a:solidFill>
                  <a:schemeClr val="tx1"/>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838200" y="2538006"/>
            <a:ext cx="10515600" cy="2600071"/>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lang="en-US" sz="2400" b="0" i="0" kern="1200" dirty="0" smtClean="0">
                <a:solidFill>
                  <a:srgbClr val="54585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lang="en-US" sz="2400" b="0" i="0" kern="1200" dirty="0" smtClean="0">
                <a:solidFill>
                  <a:srgbClr val="54585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lang="en-US" sz="2000" b="0" i="0" kern="1200" dirty="0" smtClean="0">
                <a:solidFill>
                  <a:srgbClr val="54585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lang="en-US" sz="1800" b="0" i="0" kern="1200" dirty="0" smtClean="0">
                <a:solidFill>
                  <a:srgbClr val="54585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lang="en-US" sz="1800" b="0" i="0" kern="1200" dirty="0">
                <a:solidFill>
                  <a:srgbClr val="54585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09600" y="6089400"/>
            <a:ext cx="442800" cy="428400"/>
          </a:xfrm>
          <a:prstGeom prst="rect">
            <a:avLst/>
          </a:prstGeom>
          <a:ln>
            <a:noFill/>
          </a:ln>
        </p:spPr>
        <p:txBody>
          <a:bodyPr vert="horz" wrap="square" lIns="90000" tIns="45720" rIns="91440" bIns="45720" rtlCol="0" anchor="ctr"/>
          <a:lstStyle>
            <a:defPPr>
              <a:defRPr lang="en-US"/>
            </a:defPPr>
            <a:lvl1pPr marL="0" algn="ct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2442941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827BE-806F-4A70-93FB-DF5A5B90D0B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CE74163-AE86-4165-BC0B-F31FC628E1A0}"/>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DE4BF15-2780-4792-A58F-C29C93977CDD}"/>
              </a:ext>
            </a:extLst>
          </p:cNvPr>
          <p:cNvSpPr>
            <a:spLocks noGrp="1"/>
          </p:cNvSpPr>
          <p:nvPr>
            <p:ph type="dt" sz="half" idx="10"/>
          </p:nvPr>
        </p:nvSpPr>
        <p:spPr>
          <a:xfrm>
            <a:off x="838200" y="6356350"/>
            <a:ext cx="2743200" cy="365125"/>
          </a:xfrm>
          <a:prstGeom prst="rect">
            <a:avLst/>
          </a:prstGeom>
        </p:spPr>
        <p:txBody>
          <a:bodyPr/>
          <a:lstStyle/>
          <a:p>
            <a:fld id="{A77896C7-AB24-4BFF-AAEC-1050B49AF1DD}" type="datetimeFigureOut">
              <a:rPr lang="en-GB" smtClean="0"/>
              <a:t>08/04/2022</a:t>
            </a:fld>
            <a:endParaRPr lang="en-GB"/>
          </a:p>
        </p:txBody>
      </p:sp>
      <p:sp>
        <p:nvSpPr>
          <p:cNvPr id="5" name="Footer Placeholder 4">
            <a:extLst>
              <a:ext uri="{FF2B5EF4-FFF2-40B4-BE49-F238E27FC236}">
                <a16:creationId xmlns:a16="http://schemas.microsoft.com/office/drawing/2014/main" id="{AEAA30F7-5294-4D48-ACD6-D4166EB2F803}"/>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834B80D4-5E26-488B-8352-CD159CB9F050}"/>
              </a:ext>
            </a:extLst>
          </p:cNvPr>
          <p:cNvSpPr>
            <a:spLocks noGrp="1"/>
          </p:cNvSpPr>
          <p:nvPr>
            <p:ph type="sldNum" sz="quarter" idx="12"/>
          </p:nvPr>
        </p:nvSpPr>
        <p:spPr>
          <a:xfrm>
            <a:off x="8610600" y="6356350"/>
            <a:ext cx="2743200" cy="365125"/>
          </a:xfrm>
          <a:prstGeom prst="rect">
            <a:avLst/>
          </a:prstGeom>
        </p:spPr>
        <p:txBody>
          <a:bodyPr/>
          <a:lstStyle/>
          <a:p>
            <a:fld id="{8DDDC8E8-A630-4D09-9ADB-EF905CEA4351}" type="slidenum">
              <a:rPr lang="en-GB" smtClean="0"/>
              <a:t>‹#›</a:t>
            </a:fld>
            <a:endParaRPr lang="en-GB"/>
          </a:p>
        </p:txBody>
      </p:sp>
    </p:spTree>
    <p:extLst>
      <p:ext uri="{BB962C8B-B14F-4D97-AF65-F5344CB8AC3E}">
        <p14:creationId xmlns:p14="http://schemas.microsoft.com/office/powerpoint/2010/main" val="2872544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A17A6-D13E-4389-B9C7-22803093599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112E504-370F-4EBF-8DE5-ED5BF6F89DBD}"/>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7C6E1E6-89AF-4FA6-975C-294DBCE40139}"/>
              </a:ext>
            </a:extLst>
          </p:cNvPr>
          <p:cNvSpPr>
            <a:spLocks noGrp="1"/>
          </p:cNvSpPr>
          <p:nvPr>
            <p:ph type="dt" sz="half" idx="10"/>
          </p:nvPr>
        </p:nvSpPr>
        <p:spPr>
          <a:xfrm>
            <a:off x="838200" y="6356350"/>
            <a:ext cx="2743200" cy="365125"/>
          </a:xfrm>
          <a:prstGeom prst="rect">
            <a:avLst/>
          </a:prstGeom>
        </p:spPr>
        <p:txBody>
          <a:bodyPr/>
          <a:lstStyle/>
          <a:p>
            <a:fld id="{A77896C7-AB24-4BFF-AAEC-1050B49AF1DD}" type="datetimeFigureOut">
              <a:rPr lang="en-GB" smtClean="0"/>
              <a:t>08/04/2022</a:t>
            </a:fld>
            <a:endParaRPr lang="en-GB"/>
          </a:p>
        </p:txBody>
      </p:sp>
      <p:sp>
        <p:nvSpPr>
          <p:cNvPr id="5" name="Footer Placeholder 4">
            <a:extLst>
              <a:ext uri="{FF2B5EF4-FFF2-40B4-BE49-F238E27FC236}">
                <a16:creationId xmlns:a16="http://schemas.microsoft.com/office/drawing/2014/main" id="{E05D15DD-AE91-44B9-AFA2-F4A539A7537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4860B7B9-3363-4544-9906-2E119B5F61ED}"/>
              </a:ext>
            </a:extLst>
          </p:cNvPr>
          <p:cNvSpPr>
            <a:spLocks noGrp="1"/>
          </p:cNvSpPr>
          <p:nvPr>
            <p:ph type="sldNum" sz="quarter" idx="12"/>
          </p:nvPr>
        </p:nvSpPr>
        <p:spPr>
          <a:xfrm>
            <a:off x="8610600" y="6356350"/>
            <a:ext cx="2743200" cy="365125"/>
          </a:xfrm>
          <a:prstGeom prst="rect">
            <a:avLst/>
          </a:prstGeom>
        </p:spPr>
        <p:txBody>
          <a:bodyPr/>
          <a:lstStyle/>
          <a:p>
            <a:fld id="{8DDDC8E8-A630-4D09-9ADB-EF905CEA4351}" type="slidenum">
              <a:rPr lang="en-GB" smtClean="0"/>
              <a:t>‹#›</a:t>
            </a:fld>
            <a:endParaRPr lang="en-GB"/>
          </a:p>
        </p:txBody>
      </p:sp>
    </p:spTree>
    <p:extLst>
      <p:ext uri="{BB962C8B-B14F-4D97-AF65-F5344CB8AC3E}">
        <p14:creationId xmlns:p14="http://schemas.microsoft.com/office/powerpoint/2010/main" val="25208134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E0816-6A24-4505-A01E-EE5ACE365DC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94C6A86-4F58-4C0B-AD9C-D44332E3EFFD}"/>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2518ED9-5025-4E55-AFC8-0846F0F323BB}"/>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01CF452-4E82-4864-9406-8C6E13DD9F3D}"/>
              </a:ext>
            </a:extLst>
          </p:cNvPr>
          <p:cNvSpPr>
            <a:spLocks noGrp="1"/>
          </p:cNvSpPr>
          <p:nvPr>
            <p:ph type="dt" sz="half" idx="10"/>
          </p:nvPr>
        </p:nvSpPr>
        <p:spPr>
          <a:xfrm>
            <a:off x="838200" y="6356350"/>
            <a:ext cx="2743200" cy="365125"/>
          </a:xfrm>
          <a:prstGeom prst="rect">
            <a:avLst/>
          </a:prstGeom>
        </p:spPr>
        <p:txBody>
          <a:bodyPr/>
          <a:lstStyle/>
          <a:p>
            <a:fld id="{A77896C7-AB24-4BFF-AAEC-1050B49AF1DD}" type="datetimeFigureOut">
              <a:rPr lang="en-GB" smtClean="0"/>
              <a:t>08/04/2022</a:t>
            </a:fld>
            <a:endParaRPr lang="en-GB"/>
          </a:p>
        </p:txBody>
      </p:sp>
      <p:sp>
        <p:nvSpPr>
          <p:cNvPr id="6" name="Footer Placeholder 5">
            <a:extLst>
              <a:ext uri="{FF2B5EF4-FFF2-40B4-BE49-F238E27FC236}">
                <a16:creationId xmlns:a16="http://schemas.microsoft.com/office/drawing/2014/main" id="{91C860C0-BAFB-477F-AABD-0B5207EC7682}"/>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C9A69424-0C63-4EE5-8B46-3E1A9DE9A00E}"/>
              </a:ext>
            </a:extLst>
          </p:cNvPr>
          <p:cNvSpPr>
            <a:spLocks noGrp="1"/>
          </p:cNvSpPr>
          <p:nvPr>
            <p:ph type="sldNum" sz="quarter" idx="12"/>
          </p:nvPr>
        </p:nvSpPr>
        <p:spPr>
          <a:xfrm>
            <a:off x="8610600" y="6356350"/>
            <a:ext cx="2743200" cy="365125"/>
          </a:xfrm>
          <a:prstGeom prst="rect">
            <a:avLst/>
          </a:prstGeom>
        </p:spPr>
        <p:txBody>
          <a:bodyPr/>
          <a:lstStyle/>
          <a:p>
            <a:fld id="{8DDDC8E8-A630-4D09-9ADB-EF905CEA4351}" type="slidenum">
              <a:rPr lang="en-GB" smtClean="0"/>
              <a:t>‹#›</a:t>
            </a:fld>
            <a:endParaRPr lang="en-GB"/>
          </a:p>
        </p:txBody>
      </p:sp>
    </p:spTree>
    <p:extLst>
      <p:ext uri="{BB962C8B-B14F-4D97-AF65-F5344CB8AC3E}">
        <p14:creationId xmlns:p14="http://schemas.microsoft.com/office/powerpoint/2010/main" val="3861606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E1F99-AC19-4AA7-9B1B-0066B399F5A3}"/>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5023DA3-F50A-4AC7-91B2-3D011B0A240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4F1CC3-7A53-438C-B4A7-B14646504A76}"/>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C07E848-2C16-4EBC-B783-3D7BD8D12FC1}"/>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9FDAAD-4A9F-40A6-8C1F-0873D980B770}"/>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A779763-C26B-4AAB-99FB-F049D2F31CA1}"/>
              </a:ext>
            </a:extLst>
          </p:cNvPr>
          <p:cNvSpPr>
            <a:spLocks noGrp="1"/>
          </p:cNvSpPr>
          <p:nvPr>
            <p:ph type="dt" sz="half" idx="10"/>
          </p:nvPr>
        </p:nvSpPr>
        <p:spPr>
          <a:xfrm>
            <a:off x="838200" y="6356350"/>
            <a:ext cx="2743200" cy="365125"/>
          </a:xfrm>
          <a:prstGeom prst="rect">
            <a:avLst/>
          </a:prstGeom>
        </p:spPr>
        <p:txBody>
          <a:bodyPr/>
          <a:lstStyle/>
          <a:p>
            <a:fld id="{A77896C7-AB24-4BFF-AAEC-1050B49AF1DD}" type="datetimeFigureOut">
              <a:rPr lang="en-GB" smtClean="0"/>
              <a:t>08/04/2022</a:t>
            </a:fld>
            <a:endParaRPr lang="en-GB"/>
          </a:p>
        </p:txBody>
      </p:sp>
      <p:sp>
        <p:nvSpPr>
          <p:cNvPr id="8" name="Footer Placeholder 7">
            <a:extLst>
              <a:ext uri="{FF2B5EF4-FFF2-40B4-BE49-F238E27FC236}">
                <a16:creationId xmlns:a16="http://schemas.microsoft.com/office/drawing/2014/main" id="{92AAB443-0C42-45DC-974A-B50DEE069F5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B1E89A65-3BA4-4DE9-BCBF-385E535205C5}"/>
              </a:ext>
            </a:extLst>
          </p:cNvPr>
          <p:cNvSpPr>
            <a:spLocks noGrp="1"/>
          </p:cNvSpPr>
          <p:nvPr>
            <p:ph type="sldNum" sz="quarter" idx="12"/>
          </p:nvPr>
        </p:nvSpPr>
        <p:spPr>
          <a:xfrm>
            <a:off x="8610600" y="6356350"/>
            <a:ext cx="2743200" cy="365125"/>
          </a:xfrm>
          <a:prstGeom prst="rect">
            <a:avLst/>
          </a:prstGeom>
        </p:spPr>
        <p:txBody>
          <a:bodyPr/>
          <a:lstStyle/>
          <a:p>
            <a:fld id="{8DDDC8E8-A630-4D09-9ADB-EF905CEA4351}" type="slidenum">
              <a:rPr lang="en-GB" smtClean="0"/>
              <a:t>‹#›</a:t>
            </a:fld>
            <a:endParaRPr lang="en-GB"/>
          </a:p>
        </p:txBody>
      </p:sp>
    </p:spTree>
    <p:extLst>
      <p:ext uri="{BB962C8B-B14F-4D97-AF65-F5344CB8AC3E}">
        <p14:creationId xmlns:p14="http://schemas.microsoft.com/office/powerpoint/2010/main" val="2956457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21F68-2004-44C0-9D00-44F8A437BF3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29A2F26-7B87-4352-804B-4823178CDD1D}"/>
              </a:ext>
            </a:extLst>
          </p:cNvPr>
          <p:cNvSpPr>
            <a:spLocks noGrp="1"/>
          </p:cNvSpPr>
          <p:nvPr>
            <p:ph type="dt" sz="half" idx="10"/>
          </p:nvPr>
        </p:nvSpPr>
        <p:spPr>
          <a:xfrm>
            <a:off x="838200" y="6356350"/>
            <a:ext cx="2743200" cy="365125"/>
          </a:xfrm>
          <a:prstGeom prst="rect">
            <a:avLst/>
          </a:prstGeom>
        </p:spPr>
        <p:txBody>
          <a:bodyPr/>
          <a:lstStyle/>
          <a:p>
            <a:fld id="{A77896C7-AB24-4BFF-AAEC-1050B49AF1DD}" type="datetimeFigureOut">
              <a:rPr lang="en-GB" smtClean="0"/>
              <a:t>08/04/2022</a:t>
            </a:fld>
            <a:endParaRPr lang="en-GB"/>
          </a:p>
        </p:txBody>
      </p:sp>
      <p:sp>
        <p:nvSpPr>
          <p:cNvPr id="4" name="Footer Placeholder 3">
            <a:extLst>
              <a:ext uri="{FF2B5EF4-FFF2-40B4-BE49-F238E27FC236}">
                <a16:creationId xmlns:a16="http://schemas.microsoft.com/office/drawing/2014/main" id="{827D35D9-ECCC-4E2B-A2A5-31A0E1DD453E}"/>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6903E755-8E55-4D8C-A7CF-74F93D09767C}"/>
              </a:ext>
            </a:extLst>
          </p:cNvPr>
          <p:cNvSpPr>
            <a:spLocks noGrp="1"/>
          </p:cNvSpPr>
          <p:nvPr>
            <p:ph type="sldNum" sz="quarter" idx="12"/>
          </p:nvPr>
        </p:nvSpPr>
        <p:spPr>
          <a:xfrm>
            <a:off x="8610600" y="6356350"/>
            <a:ext cx="2743200" cy="365125"/>
          </a:xfrm>
          <a:prstGeom prst="rect">
            <a:avLst/>
          </a:prstGeom>
        </p:spPr>
        <p:txBody>
          <a:bodyPr/>
          <a:lstStyle/>
          <a:p>
            <a:fld id="{8DDDC8E8-A630-4D09-9ADB-EF905CEA4351}" type="slidenum">
              <a:rPr lang="en-GB" smtClean="0"/>
              <a:t>‹#›</a:t>
            </a:fld>
            <a:endParaRPr lang="en-GB"/>
          </a:p>
        </p:txBody>
      </p:sp>
    </p:spTree>
    <p:extLst>
      <p:ext uri="{BB962C8B-B14F-4D97-AF65-F5344CB8AC3E}">
        <p14:creationId xmlns:p14="http://schemas.microsoft.com/office/powerpoint/2010/main" val="19819889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BFF165-F7A1-4948-8431-DC01702F8955}"/>
              </a:ext>
            </a:extLst>
          </p:cNvPr>
          <p:cNvSpPr>
            <a:spLocks noGrp="1"/>
          </p:cNvSpPr>
          <p:nvPr>
            <p:ph type="dt" sz="half" idx="10"/>
          </p:nvPr>
        </p:nvSpPr>
        <p:spPr>
          <a:xfrm>
            <a:off x="838200" y="6356350"/>
            <a:ext cx="2743200" cy="365125"/>
          </a:xfrm>
          <a:prstGeom prst="rect">
            <a:avLst/>
          </a:prstGeom>
        </p:spPr>
        <p:txBody>
          <a:bodyPr/>
          <a:lstStyle/>
          <a:p>
            <a:fld id="{A77896C7-AB24-4BFF-AAEC-1050B49AF1DD}" type="datetimeFigureOut">
              <a:rPr lang="en-GB" smtClean="0"/>
              <a:t>08/04/2022</a:t>
            </a:fld>
            <a:endParaRPr lang="en-GB"/>
          </a:p>
        </p:txBody>
      </p:sp>
      <p:sp>
        <p:nvSpPr>
          <p:cNvPr id="3" name="Footer Placeholder 2">
            <a:extLst>
              <a:ext uri="{FF2B5EF4-FFF2-40B4-BE49-F238E27FC236}">
                <a16:creationId xmlns:a16="http://schemas.microsoft.com/office/drawing/2014/main" id="{74CA5D89-E405-4491-848F-43D575B6BC85}"/>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3036A15E-E1C6-4584-9936-71B15143559C}"/>
              </a:ext>
            </a:extLst>
          </p:cNvPr>
          <p:cNvSpPr>
            <a:spLocks noGrp="1"/>
          </p:cNvSpPr>
          <p:nvPr>
            <p:ph type="sldNum" sz="quarter" idx="12"/>
          </p:nvPr>
        </p:nvSpPr>
        <p:spPr>
          <a:xfrm>
            <a:off x="8610600" y="6356350"/>
            <a:ext cx="2743200" cy="365125"/>
          </a:xfrm>
          <a:prstGeom prst="rect">
            <a:avLst/>
          </a:prstGeom>
        </p:spPr>
        <p:txBody>
          <a:bodyPr/>
          <a:lstStyle/>
          <a:p>
            <a:fld id="{8DDDC8E8-A630-4D09-9ADB-EF905CEA4351}" type="slidenum">
              <a:rPr lang="en-GB" smtClean="0"/>
              <a:t>‹#›</a:t>
            </a:fld>
            <a:endParaRPr lang="en-GB"/>
          </a:p>
        </p:txBody>
      </p:sp>
    </p:spTree>
    <p:extLst>
      <p:ext uri="{BB962C8B-B14F-4D97-AF65-F5344CB8AC3E}">
        <p14:creationId xmlns:p14="http://schemas.microsoft.com/office/powerpoint/2010/main" val="33040924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8BD02-2C41-4A62-8048-B53807ABC0F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23B68F6-0FE4-498E-A09F-DD24E4A8048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0759F0C-1A79-44F3-BCAD-37B2ED3EA9A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C72C13-0A1B-4328-987B-BA6CDCE2ED01}"/>
              </a:ext>
            </a:extLst>
          </p:cNvPr>
          <p:cNvSpPr>
            <a:spLocks noGrp="1"/>
          </p:cNvSpPr>
          <p:nvPr>
            <p:ph type="dt" sz="half" idx="10"/>
          </p:nvPr>
        </p:nvSpPr>
        <p:spPr>
          <a:xfrm>
            <a:off x="838200" y="6356350"/>
            <a:ext cx="2743200" cy="365125"/>
          </a:xfrm>
          <a:prstGeom prst="rect">
            <a:avLst/>
          </a:prstGeom>
        </p:spPr>
        <p:txBody>
          <a:bodyPr/>
          <a:lstStyle/>
          <a:p>
            <a:fld id="{A77896C7-AB24-4BFF-AAEC-1050B49AF1DD}" type="datetimeFigureOut">
              <a:rPr lang="en-GB" smtClean="0"/>
              <a:t>08/04/2022</a:t>
            </a:fld>
            <a:endParaRPr lang="en-GB"/>
          </a:p>
        </p:txBody>
      </p:sp>
      <p:sp>
        <p:nvSpPr>
          <p:cNvPr id="6" name="Footer Placeholder 5">
            <a:extLst>
              <a:ext uri="{FF2B5EF4-FFF2-40B4-BE49-F238E27FC236}">
                <a16:creationId xmlns:a16="http://schemas.microsoft.com/office/drawing/2014/main" id="{C3BED9DC-9A25-403B-8E14-813EDA9E052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AFCCC0E3-A796-4CF7-84CB-650436946CAD}"/>
              </a:ext>
            </a:extLst>
          </p:cNvPr>
          <p:cNvSpPr>
            <a:spLocks noGrp="1"/>
          </p:cNvSpPr>
          <p:nvPr>
            <p:ph type="sldNum" sz="quarter" idx="12"/>
          </p:nvPr>
        </p:nvSpPr>
        <p:spPr>
          <a:xfrm>
            <a:off x="8610600" y="6356350"/>
            <a:ext cx="2743200" cy="365125"/>
          </a:xfrm>
          <a:prstGeom prst="rect">
            <a:avLst/>
          </a:prstGeom>
        </p:spPr>
        <p:txBody>
          <a:bodyPr/>
          <a:lstStyle/>
          <a:p>
            <a:fld id="{8DDDC8E8-A630-4D09-9ADB-EF905CEA4351}" type="slidenum">
              <a:rPr lang="en-GB" smtClean="0"/>
              <a:t>‹#›</a:t>
            </a:fld>
            <a:endParaRPr lang="en-GB"/>
          </a:p>
        </p:txBody>
      </p:sp>
    </p:spTree>
    <p:extLst>
      <p:ext uri="{BB962C8B-B14F-4D97-AF65-F5344CB8AC3E}">
        <p14:creationId xmlns:p14="http://schemas.microsoft.com/office/powerpoint/2010/main" val="37814279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E5B3B-8C4B-40A3-A91D-94150240F8B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50ED5FE-6719-4D03-AC14-9927E9FEE375}"/>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D198906-9441-4D60-A803-CC890857DC8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372114-2AF0-4393-8ED2-420CF7118E85}"/>
              </a:ext>
            </a:extLst>
          </p:cNvPr>
          <p:cNvSpPr>
            <a:spLocks noGrp="1"/>
          </p:cNvSpPr>
          <p:nvPr>
            <p:ph type="dt" sz="half" idx="10"/>
          </p:nvPr>
        </p:nvSpPr>
        <p:spPr>
          <a:xfrm>
            <a:off x="838200" y="6356350"/>
            <a:ext cx="2743200" cy="365125"/>
          </a:xfrm>
          <a:prstGeom prst="rect">
            <a:avLst/>
          </a:prstGeom>
        </p:spPr>
        <p:txBody>
          <a:bodyPr/>
          <a:lstStyle/>
          <a:p>
            <a:fld id="{A77896C7-AB24-4BFF-AAEC-1050B49AF1DD}" type="datetimeFigureOut">
              <a:rPr lang="en-GB" smtClean="0"/>
              <a:t>08/04/2022</a:t>
            </a:fld>
            <a:endParaRPr lang="en-GB"/>
          </a:p>
        </p:txBody>
      </p:sp>
      <p:sp>
        <p:nvSpPr>
          <p:cNvPr id="6" name="Footer Placeholder 5">
            <a:extLst>
              <a:ext uri="{FF2B5EF4-FFF2-40B4-BE49-F238E27FC236}">
                <a16:creationId xmlns:a16="http://schemas.microsoft.com/office/drawing/2014/main" id="{D4DEDF2F-89D0-49EA-A628-C2D27BAE93F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BA323E0E-103C-4270-9521-960BA4F1A916}"/>
              </a:ext>
            </a:extLst>
          </p:cNvPr>
          <p:cNvSpPr>
            <a:spLocks noGrp="1"/>
          </p:cNvSpPr>
          <p:nvPr>
            <p:ph type="sldNum" sz="quarter" idx="12"/>
          </p:nvPr>
        </p:nvSpPr>
        <p:spPr>
          <a:xfrm>
            <a:off x="8610600" y="6356350"/>
            <a:ext cx="2743200" cy="365125"/>
          </a:xfrm>
          <a:prstGeom prst="rect">
            <a:avLst/>
          </a:prstGeom>
        </p:spPr>
        <p:txBody>
          <a:bodyPr/>
          <a:lstStyle/>
          <a:p>
            <a:fld id="{8DDDC8E8-A630-4D09-9ADB-EF905CEA4351}" type="slidenum">
              <a:rPr lang="en-GB" smtClean="0"/>
              <a:t>‹#›</a:t>
            </a:fld>
            <a:endParaRPr lang="en-GB"/>
          </a:p>
        </p:txBody>
      </p:sp>
    </p:spTree>
    <p:extLst>
      <p:ext uri="{BB962C8B-B14F-4D97-AF65-F5344CB8AC3E}">
        <p14:creationId xmlns:p14="http://schemas.microsoft.com/office/powerpoint/2010/main" val="39508014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E58B2-033D-432E-8327-5D07F4CA1B9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7D3FB73-8FE9-458D-9D64-6AEAADB84F32}"/>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CB30E8-CBBF-44E9-947D-E8BEAE7404B4}"/>
              </a:ext>
            </a:extLst>
          </p:cNvPr>
          <p:cNvSpPr>
            <a:spLocks noGrp="1"/>
          </p:cNvSpPr>
          <p:nvPr>
            <p:ph type="dt" sz="half" idx="10"/>
          </p:nvPr>
        </p:nvSpPr>
        <p:spPr>
          <a:xfrm>
            <a:off x="838200" y="6356350"/>
            <a:ext cx="2743200" cy="365125"/>
          </a:xfrm>
          <a:prstGeom prst="rect">
            <a:avLst/>
          </a:prstGeom>
        </p:spPr>
        <p:txBody>
          <a:bodyPr/>
          <a:lstStyle/>
          <a:p>
            <a:fld id="{A77896C7-AB24-4BFF-AAEC-1050B49AF1DD}" type="datetimeFigureOut">
              <a:rPr lang="en-GB" smtClean="0"/>
              <a:t>08/04/2022</a:t>
            </a:fld>
            <a:endParaRPr lang="en-GB"/>
          </a:p>
        </p:txBody>
      </p:sp>
      <p:sp>
        <p:nvSpPr>
          <p:cNvPr id="5" name="Footer Placeholder 4">
            <a:extLst>
              <a:ext uri="{FF2B5EF4-FFF2-40B4-BE49-F238E27FC236}">
                <a16:creationId xmlns:a16="http://schemas.microsoft.com/office/drawing/2014/main" id="{A90E75B2-6E0A-4CA3-B303-C8A8F0DDB74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8F4A91F1-5655-4284-9E81-1185B0042FF4}"/>
              </a:ext>
            </a:extLst>
          </p:cNvPr>
          <p:cNvSpPr>
            <a:spLocks noGrp="1"/>
          </p:cNvSpPr>
          <p:nvPr>
            <p:ph type="sldNum" sz="quarter" idx="12"/>
          </p:nvPr>
        </p:nvSpPr>
        <p:spPr>
          <a:xfrm>
            <a:off x="8610600" y="6356350"/>
            <a:ext cx="2743200" cy="365125"/>
          </a:xfrm>
          <a:prstGeom prst="rect">
            <a:avLst/>
          </a:prstGeom>
        </p:spPr>
        <p:txBody>
          <a:bodyPr/>
          <a:lstStyle/>
          <a:p>
            <a:fld id="{8DDDC8E8-A630-4D09-9ADB-EF905CEA4351}" type="slidenum">
              <a:rPr lang="en-GB" smtClean="0"/>
              <a:t>‹#›</a:t>
            </a:fld>
            <a:endParaRPr lang="en-GB"/>
          </a:p>
        </p:txBody>
      </p:sp>
    </p:spTree>
    <p:extLst>
      <p:ext uri="{BB962C8B-B14F-4D97-AF65-F5344CB8AC3E}">
        <p14:creationId xmlns:p14="http://schemas.microsoft.com/office/powerpoint/2010/main" val="174300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Two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867944"/>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38679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5299135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CCA318-27D2-42CA-AE83-DDC4772D8547}"/>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08E740B-D0E3-41D6-A04C-94119F299ED0}"/>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BC386A-B1B2-40BB-98A3-AC5A173E784E}"/>
              </a:ext>
            </a:extLst>
          </p:cNvPr>
          <p:cNvSpPr>
            <a:spLocks noGrp="1"/>
          </p:cNvSpPr>
          <p:nvPr>
            <p:ph type="dt" sz="half" idx="10"/>
          </p:nvPr>
        </p:nvSpPr>
        <p:spPr>
          <a:xfrm>
            <a:off x="838200" y="6356350"/>
            <a:ext cx="2743200" cy="365125"/>
          </a:xfrm>
          <a:prstGeom prst="rect">
            <a:avLst/>
          </a:prstGeom>
        </p:spPr>
        <p:txBody>
          <a:bodyPr/>
          <a:lstStyle/>
          <a:p>
            <a:fld id="{A77896C7-AB24-4BFF-AAEC-1050B49AF1DD}" type="datetimeFigureOut">
              <a:rPr lang="en-GB" smtClean="0"/>
              <a:t>08/04/2022</a:t>
            </a:fld>
            <a:endParaRPr lang="en-GB"/>
          </a:p>
        </p:txBody>
      </p:sp>
      <p:sp>
        <p:nvSpPr>
          <p:cNvPr id="5" name="Footer Placeholder 4">
            <a:extLst>
              <a:ext uri="{FF2B5EF4-FFF2-40B4-BE49-F238E27FC236}">
                <a16:creationId xmlns:a16="http://schemas.microsoft.com/office/drawing/2014/main" id="{A0C43D92-8C65-4CFB-A7F9-5DF0BD317FFA}"/>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D28D4263-1C77-4E12-9025-2C6C86853247}"/>
              </a:ext>
            </a:extLst>
          </p:cNvPr>
          <p:cNvSpPr>
            <a:spLocks noGrp="1"/>
          </p:cNvSpPr>
          <p:nvPr>
            <p:ph type="sldNum" sz="quarter" idx="12"/>
          </p:nvPr>
        </p:nvSpPr>
        <p:spPr>
          <a:xfrm>
            <a:off x="8610600" y="6356350"/>
            <a:ext cx="2743200" cy="365125"/>
          </a:xfrm>
          <a:prstGeom prst="rect">
            <a:avLst/>
          </a:prstGeom>
        </p:spPr>
        <p:txBody>
          <a:bodyPr/>
          <a:lstStyle/>
          <a:p>
            <a:fld id="{8DDDC8E8-A630-4D09-9ADB-EF905CEA4351}" type="slidenum">
              <a:rPr lang="en-GB" smtClean="0"/>
              <a:t>‹#›</a:t>
            </a:fld>
            <a:endParaRPr lang="en-GB"/>
          </a:p>
        </p:txBody>
      </p:sp>
    </p:spTree>
    <p:extLst>
      <p:ext uri="{BB962C8B-B14F-4D97-AF65-F5344CB8AC3E}">
        <p14:creationId xmlns:p14="http://schemas.microsoft.com/office/powerpoint/2010/main" val="1895881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Two column_with imag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692525"/>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
        <p:nvSpPr>
          <p:cNvPr id="5" name="Picture Placeholder 4">
            <a:extLst>
              <a:ext uri="{FF2B5EF4-FFF2-40B4-BE49-F238E27FC236}">
                <a16:creationId xmlns:a16="http://schemas.microsoft.com/office/drawing/2014/main" id="{32F17D6B-3660-6243-A16E-99AF1195E9A0}"/>
              </a:ext>
            </a:extLst>
          </p:cNvPr>
          <p:cNvSpPr>
            <a:spLocks noGrp="1"/>
          </p:cNvSpPr>
          <p:nvPr>
            <p:ph type="pic" sz="quarter" idx="13"/>
          </p:nvPr>
        </p:nvSpPr>
        <p:spPr>
          <a:xfrm>
            <a:off x="6172203" y="1825625"/>
            <a:ext cx="5181597" cy="3692525"/>
          </a:xfrm>
        </p:spPr>
        <p:txBody>
          <a:bodyPr/>
          <a:lstStyle/>
          <a:p>
            <a:endParaRPr lang="en-US"/>
          </a:p>
        </p:txBody>
      </p:sp>
    </p:spTree>
    <p:extLst>
      <p:ext uri="{BB962C8B-B14F-4D97-AF65-F5344CB8AC3E}">
        <p14:creationId xmlns:p14="http://schemas.microsoft.com/office/powerpoint/2010/main" val="1110799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7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37">
            <a:extLst>
              <a:ext uri="{FF2B5EF4-FFF2-40B4-BE49-F238E27FC236}">
                <a16:creationId xmlns:a16="http://schemas.microsoft.com/office/drawing/2014/main" id="{7F9F3D99-54A9-1B41-A6AF-E9B2CD445306}"/>
              </a:ext>
            </a:extLst>
          </p:cNvPr>
          <p:cNvSpPr>
            <a:spLocks noChangeArrowheads="1"/>
          </p:cNvSpPr>
          <p:nvPr userDrawn="1"/>
        </p:nvSpPr>
        <p:spPr bwMode="auto">
          <a:xfrm rot="13500000">
            <a:off x="3701300" y="289666"/>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endParaRPr lang="en-US" dirty="0"/>
          </a:p>
        </p:txBody>
      </p:sp>
      <p:sp>
        <p:nvSpPr>
          <p:cNvPr id="14" name="Freeform 39">
            <a:extLst>
              <a:ext uri="{FF2B5EF4-FFF2-40B4-BE49-F238E27FC236}">
                <a16:creationId xmlns:a16="http://schemas.microsoft.com/office/drawing/2014/main" id="{65298A79-CF67-E047-A172-EC10EF0D5C62}"/>
              </a:ext>
            </a:extLst>
          </p:cNvPr>
          <p:cNvSpPr>
            <a:spLocks noChangeArrowheads="1"/>
          </p:cNvSpPr>
          <p:nvPr userDrawn="1"/>
        </p:nvSpPr>
        <p:spPr bwMode="auto">
          <a:xfrm rot="13500000">
            <a:off x="6181894" y="-4409483"/>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2708"/>
            <a:ext cx="3736885" cy="1619316"/>
          </a:xfrm>
          <a:prstGeom prst="rect">
            <a:avLst/>
          </a:prstGeom>
        </p:spPr>
      </p:pic>
      <p:sp>
        <p:nvSpPr>
          <p:cNvPr id="15" name="Title 1">
            <a:extLst>
              <a:ext uri="{FF2B5EF4-FFF2-40B4-BE49-F238E27FC236}">
                <a16:creationId xmlns:a16="http://schemas.microsoft.com/office/drawing/2014/main" id="{D61F56C2-8751-6C40-8B0C-9FB30835C303}"/>
              </a:ext>
            </a:extLst>
          </p:cNvPr>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16" name="Subtitle 2">
            <a:extLst>
              <a:ext uri="{FF2B5EF4-FFF2-40B4-BE49-F238E27FC236}">
                <a16:creationId xmlns:a16="http://schemas.microsoft.com/office/drawing/2014/main" id="{AA827FE5-1F9D-5442-ADAD-3D998EAA2C52}"/>
              </a:ext>
            </a:extLst>
          </p:cNvPr>
          <p:cNvSpPr>
            <a:spLocks noGrp="1"/>
          </p:cNvSpPr>
          <p:nvPr>
            <p:ph type="subTitle" idx="1" hasCustomPrompt="1"/>
          </p:nvPr>
        </p:nvSpPr>
        <p:spPr>
          <a:xfrm>
            <a:off x="3017817" y="3755280"/>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Tree>
    <p:extLst>
      <p:ext uri="{BB962C8B-B14F-4D97-AF65-F5344CB8AC3E}">
        <p14:creationId xmlns:p14="http://schemas.microsoft.com/office/powerpoint/2010/main" val="2185439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Large content_small image_dark furnature">
    <p:bg>
      <p:bgPr>
        <a:solidFill>
          <a:schemeClr val="bg2"/>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E96F3BF-23A2-D04A-ADA5-6811AA717B09}"/>
              </a:ext>
            </a:extLst>
          </p:cNvPr>
          <p:cNvSpPr/>
          <p:nvPr userDrawn="1"/>
        </p:nvSpPr>
        <p:spPr>
          <a:xfrm>
            <a:off x="1" y="0"/>
            <a:ext cx="9774057" cy="6858000"/>
          </a:xfrm>
          <a:custGeom>
            <a:avLst/>
            <a:gdLst>
              <a:gd name="connsiteX0" fmla="*/ 0 w 9774057"/>
              <a:gd name="connsiteY0" fmla="*/ 0 h 6858000"/>
              <a:gd name="connsiteX1" fmla="*/ 8570022 w 9774057"/>
              <a:gd name="connsiteY1" fmla="*/ 0 h 6858000"/>
              <a:gd name="connsiteX2" fmla="*/ 8679889 w 9774057"/>
              <a:gd name="connsiteY2" fmla="*/ 139540 h 6858000"/>
              <a:gd name="connsiteX3" fmla="*/ 9774057 w 9774057"/>
              <a:gd name="connsiteY3" fmla="*/ 3429000 h 6858000"/>
              <a:gd name="connsiteX4" fmla="*/ 8679889 w 9774057"/>
              <a:gd name="connsiteY4" fmla="*/ 6717686 h 6858000"/>
              <a:gd name="connsiteX5" fmla="*/ 8569360 w 9774057"/>
              <a:gd name="connsiteY5" fmla="*/ 6858000 h 6858000"/>
              <a:gd name="connsiteX6" fmla="*/ 0 w 97740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74057" h="6858000">
                <a:moveTo>
                  <a:pt x="0" y="0"/>
                </a:moveTo>
                <a:lnTo>
                  <a:pt x="8570022" y="0"/>
                </a:lnTo>
                <a:lnTo>
                  <a:pt x="8679889" y="139540"/>
                </a:lnTo>
                <a:cubicBezTo>
                  <a:pt x="9366797" y="1056265"/>
                  <a:pt x="9774057" y="2194683"/>
                  <a:pt x="9774057" y="3429000"/>
                </a:cubicBezTo>
                <a:cubicBezTo>
                  <a:pt x="9774057" y="4663318"/>
                  <a:pt x="9366797" y="5801381"/>
                  <a:pt x="8679889" y="6717686"/>
                </a:cubicBezTo>
                <a:lnTo>
                  <a:pt x="856936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81267"/>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000"/>
            </a:scheme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38166"/>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374942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28F82-954E-4DA7-B86C-22D0D586C25D}"/>
              </a:ext>
            </a:extLst>
          </p:cNvPr>
          <p:cNvSpPr>
            <a:spLocks noGrp="1"/>
          </p:cNvSpPr>
          <p:nvPr>
            <p:ph type="title"/>
          </p:nvPr>
        </p:nvSpPr>
        <p:spPr/>
        <p:txBody>
          <a:bodyPr/>
          <a:lstStyle/>
          <a:p>
            <a:r>
              <a:rPr lang="en-US"/>
              <a:t>Click to edit Master title style</a:t>
            </a:r>
            <a:endParaRPr lang="en-GB"/>
          </a:p>
        </p:txBody>
      </p:sp>
      <p:sp>
        <p:nvSpPr>
          <p:cNvPr id="3" name="Slide Number Placeholder 2">
            <a:extLst>
              <a:ext uri="{FF2B5EF4-FFF2-40B4-BE49-F238E27FC236}">
                <a16:creationId xmlns:a16="http://schemas.microsoft.com/office/drawing/2014/main" id="{11EE1F2C-AEA0-4066-A520-0C72EB6579B4}"/>
              </a:ext>
            </a:extLst>
          </p:cNvPr>
          <p:cNvSpPr>
            <a:spLocks noGrp="1"/>
          </p:cNvSpPr>
          <p:nvPr>
            <p:ph type="sldNum" sz="quarter" idx="10"/>
          </p:nvPr>
        </p:nvSpPr>
        <p:spPr/>
        <p:txBody>
          <a:body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220987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9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000"/>
            </a:scheme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0" i="0" kern="1200">
                <a:solidFill>
                  <a:schemeClr val="tx1"/>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838200" y="2538006"/>
            <a:ext cx="10515600" cy="2600071"/>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lang="en-US" sz="2400" b="0" i="0" kern="1200" dirty="0" smtClean="0">
                <a:solidFill>
                  <a:srgbClr val="54585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lang="en-US" sz="2400" b="0" i="0" kern="1200" dirty="0" smtClean="0">
                <a:solidFill>
                  <a:srgbClr val="54585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lang="en-US" sz="2000" b="0" i="0" kern="1200" dirty="0" smtClean="0">
                <a:solidFill>
                  <a:srgbClr val="54585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lang="en-US" sz="1800" b="0" i="0" kern="1200" dirty="0" smtClean="0">
                <a:solidFill>
                  <a:srgbClr val="54585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lang="en-US" sz="1800" b="0" i="0" kern="1200" dirty="0">
                <a:solidFill>
                  <a:srgbClr val="54585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09600" y="6089400"/>
            <a:ext cx="442800" cy="428400"/>
          </a:xfrm>
          <a:prstGeom prst="rect">
            <a:avLst/>
          </a:prstGeom>
          <a:ln>
            <a:noFill/>
          </a:ln>
        </p:spPr>
        <p:txBody>
          <a:bodyPr vert="horz" wrap="square" lIns="90000" tIns="45720" rIns="91440" bIns="45720" rtlCol="0" anchor="ctr"/>
          <a:lstStyle>
            <a:defPPr>
              <a:defRPr lang="en-US"/>
            </a:defPPr>
            <a:lvl1pPr marL="0" algn="ct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2673979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659749" y="-786571"/>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443538" y="0"/>
            <a:ext cx="3736885" cy="1624733"/>
          </a:xfrm>
          <a:prstGeom prst="rect">
            <a:avLst/>
          </a:prstGeom>
        </p:spPr>
      </p:pic>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09600" y="6089400"/>
            <a:ext cx="442800" cy="428400"/>
          </a:xfrm>
          <a:prstGeom prst="rect">
            <a:avLst/>
          </a:prstGeom>
          <a:ln>
            <a:noFill/>
          </a:ln>
        </p:spPr>
        <p:txBody>
          <a:bodyPr vert="horz" wrap="square" lIns="90000" tIns="45720" rIns="91440" bIns="45720" rtlCol="0" anchor="ctr"/>
          <a:lstStyle>
            <a:defPPr>
              <a:defRPr lang="en-US"/>
            </a:defPPr>
            <a:lvl1pPr marL="0" algn="ct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79EE95E-F8E2-094D-B99A-E1C9960AC8D9}" type="slidenum">
              <a:rPr lang="en-US" smtClean="0"/>
              <a:pPr/>
              <a:t>‹#›</a:t>
            </a:fld>
            <a:endParaRPr lang="en-US" dirty="0"/>
          </a:p>
        </p:txBody>
      </p:sp>
      <p:sp>
        <p:nvSpPr>
          <p:cNvPr id="14" name="Title 1">
            <a:extLst>
              <a:ext uri="{FF2B5EF4-FFF2-40B4-BE49-F238E27FC236}">
                <a16:creationId xmlns:a16="http://schemas.microsoft.com/office/drawing/2014/main" id="{2C713773-EB33-417C-B26E-DF23FBBF5361}"/>
              </a:ext>
            </a:extLst>
          </p:cNvPr>
          <p:cNvSpPr>
            <a:spLocks noGrp="1"/>
          </p:cNvSpPr>
          <p:nvPr>
            <p:ph type="ctrTitle" hasCustomPrompt="1"/>
          </p:nvPr>
        </p:nvSpPr>
        <p:spPr>
          <a:xfrm>
            <a:off x="1001832" y="2161850"/>
            <a:ext cx="3833263" cy="2387600"/>
          </a:xfrm>
          <a:prstGeom prst="rect">
            <a:avLst/>
          </a:prstGeom>
        </p:spPr>
        <p:txBody>
          <a:bodyPr anchor="b">
            <a:noAutofit/>
          </a:bodyPr>
          <a:lstStyle>
            <a:lvl1pPr algn="l">
              <a:defRPr sz="6000">
                <a:solidFill>
                  <a:srgbClr val="115E67"/>
                </a:solidFill>
                <a:latin typeface="Arial" panose="020B0604020202020204" pitchFamily="34" charset="0"/>
                <a:cs typeface="Arial" panose="020B0604020202020204" pitchFamily="34" charset="0"/>
              </a:defRPr>
            </a:lvl1pPr>
          </a:lstStyle>
          <a:p>
            <a:r>
              <a:rPr lang="en-US" dirty="0"/>
              <a:t>Click to </a:t>
            </a:r>
            <a:br>
              <a:rPr lang="en-US" dirty="0"/>
            </a:br>
            <a:r>
              <a:rPr lang="en-US" dirty="0"/>
              <a:t>edit</a:t>
            </a:r>
            <a:br>
              <a:rPr lang="en-US" dirty="0"/>
            </a:br>
            <a:r>
              <a:rPr lang="en-US" dirty="0"/>
              <a:t>title style</a:t>
            </a:r>
          </a:p>
        </p:txBody>
      </p:sp>
    </p:spTree>
    <p:extLst>
      <p:ext uri="{BB962C8B-B14F-4D97-AF65-F5344CB8AC3E}">
        <p14:creationId xmlns:p14="http://schemas.microsoft.com/office/powerpoint/2010/main" val="2746542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852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theme" Target="../theme/theme2.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2538006"/>
            <a:ext cx="10515600" cy="260007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82118BDD-F44A-4746-8FED-8BF714369434}"/>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0" y="5720631"/>
            <a:ext cx="2615950" cy="1137369"/>
          </a:xfrm>
          <a:prstGeom prst="rect">
            <a:avLst/>
          </a:prstGeom>
        </p:spPr>
      </p:pic>
      <p:cxnSp>
        <p:nvCxnSpPr>
          <p:cNvPr id="5" name="Straight Connector 4">
            <a:extLst>
              <a:ext uri="{FF2B5EF4-FFF2-40B4-BE49-F238E27FC236}">
                <a16:creationId xmlns:a16="http://schemas.microsoft.com/office/drawing/2014/main" id="{D05D999B-ED2D-C749-9409-2DEB3DB29ED3}"/>
              </a:ext>
            </a:extLst>
          </p:cNvPr>
          <p:cNvCxnSpPr>
            <a:cxnSpLocks/>
          </p:cNvCxnSpPr>
          <p:nvPr userDrawn="1"/>
        </p:nvCxnSpPr>
        <p:spPr>
          <a:xfrm>
            <a:off x="318000" y="5720598"/>
            <a:ext cx="115560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11409600" y="6089400"/>
            <a:ext cx="442800" cy="428400"/>
          </a:xfrm>
          <a:prstGeom prst="rect">
            <a:avLst/>
          </a:prstGeom>
        </p:spPr>
        <p:txBody>
          <a:bodyPr vert="horz" lIns="90000" tIns="45720" rIns="91440" bIns="45720" rtlCol="0" anchor="ctr"/>
          <a:lstStyle>
            <a:lvl1pPr algn="ctr">
              <a:defRPr sz="1200">
                <a:solidFill>
                  <a:schemeClr val="tx1"/>
                </a:solidFill>
              </a:defRPr>
            </a:lvl1pPr>
          </a:lstStyle>
          <a:p>
            <a:fld id="{D79EE95E-F8E2-094D-B99A-E1C9960AC8D9}" type="slidenum">
              <a:rPr lang="en-US" smtClean="0"/>
              <a:pPr/>
              <a:t>‹#›</a:t>
            </a:fld>
            <a:endParaRPr lang="en-US" dirty="0"/>
          </a:p>
        </p:txBody>
      </p:sp>
      <p:sp>
        <p:nvSpPr>
          <p:cNvPr id="11" name="Title Placeholder 10">
            <a:extLst>
              <a:ext uri="{FF2B5EF4-FFF2-40B4-BE49-F238E27FC236}">
                <a16:creationId xmlns:a16="http://schemas.microsoft.com/office/drawing/2014/main" id="{0F71C26E-414A-D040-BA27-20C74906D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205791438"/>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52" r:id="rId3"/>
    <p:sldLayoutId id="2147483837" r:id="rId4"/>
    <p:sldLayoutId id="2147483838" r:id="rId5"/>
    <p:sldLayoutId id="2147483839" r:id="rId6"/>
  </p:sldLayoutIdLst>
  <p:hf hdr="0" ftr="0" dt="0"/>
  <p:txStyles>
    <p:titleStyle>
      <a:lvl1pPr algn="l" defTabSz="914400" rtl="0" eaLnBrk="1" latinLnBrk="0" hangingPunct="1">
        <a:lnSpc>
          <a:spcPct val="90000"/>
        </a:lnSpc>
        <a:spcBef>
          <a:spcPct val="0"/>
        </a:spcBef>
        <a:buNone/>
        <a:defRPr sz="4000" b="0" i="0" kern="1200">
          <a:solidFill>
            <a:schemeClr val="tx1"/>
          </a:solidFill>
          <a:latin typeface="+mj-lt"/>
          <a:ea typeface="+mj-ea"/>
          <a:cs typeface="Calibri Light" panose="020F030202020403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US" sz="2800" b="0" i="0" kern="1200" dirty="0" smtClean="0">
          <a:solidFill>
            <a:srgbClr val="54585A"/>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b="0" i="0" kern="1200" dirty="0" smtClean="0">
          <a:solidFill>
            <a:srgbClr val="54585A"/>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b="0" i="0" kern="1200" dirty="0" smtClean="0">
          <a:solidFill>
            <a:srgbClr val="54585A"/>
          </a:solidFill>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b="0" i="0" kern="1200" dirty="0" smtClean="0">
          <a:solidFill>
            <a:srgbClr val="54585A"/>
          </a:solidFill>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b="0" i="0" kern="1200" dirty="0">
          <a:solidFill>
            <a:srgbClr val="54585A"/>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7271557"/>
      </p:ext>
    </p:extLst>
  </p:cSld>
  <p:clrMap bg1="lt1" tx1="dk1" bg2="lt2" tx2="dk2" accent1="accent1" accent2="accent2" accent3="accent3" accent4="accent4" accent5="accent5" accent6="accent6" hlink="hlink" folHlink="folHlink"/>
  <p:sldLayoutIdLst>
    <p:sldLayoutId id="2147483854" r:id="rId1"/>
    <p:sldLayoutId id="2147483852" r:id="rId2"/>
    <p:sldLayoutId id="2147483841" r:id="rId3"/>
    <p:sldLayoutId id="2147483853"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 id="2147483851"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rsc.li/3p00LfI"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https://rsc.li/3p00LfI"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youtu.be/AJUOjBhJe1E"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hyperlink" Target="https://www.ncbi.nlm.nih.gov/pmc/articles/PMC5745093/bin/boe-8-12-5427-g003.jpg"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hyperlink" Target="https://www.ncbi.nlm.nih.gov/pmc/articles/PMC5745093/" TargetMode="Externa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hyperlink" Target="https://spectralworkbench.org/spectrums/56511"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smartfutures.ie"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52F784-0BF0-7A46-B852-85E9D853BC10}"/>
              </a:ext>
            </a:extLst>
          </p:cNvPr>
          <p:cNvSpPr>
            <a:spLocks noGrp="1"/>
          </p:cNvSpPr>
          <p:nvPr>
            <p:ph type="ctrTitle"/>
          </p:nvPr>
        </p:nvSpPr>
        <p:spPr>
          <a:xfrm>
            <a:off x="875213" y="2200275"/>
            <a:ext cx="4800600" cy="2457450"/>
          </a:xfrm>
          <a:prstGeom prst="rect">
            <a:avLst/>
          </a:prstGeom>
        </p:spPr>
        <p:txBody>
          <a:bodyPr>
            <a:noAutofit/>
          </a:bodyPr>
          <a:lstStyle/>
          <a:p>
            <a:r>
              <a:rPr lang="en-GB" sz="4400" dirty="0">
                <a:solidFill>
                  <a:srgbClr val="002076"/>
                </a:solidFill>
              </a:rPr>
              <a:t>Project 1</a:t>
            </a:r>
            <a:br>
              <a:rPr lang="en-GB" sz="2800" dirty="0">
                <a:solidFill>
                  <a:srgbClr val="002076"/>
                </a:solidFill>
              </a:rPr>
            </a:br>
            <a:br>
              <a:rPr lang="en-GB" sz="2400" dirty="0">
                <a:solidFill>
                  <a:srgbClr val="002076"/>
                </a:solidFill>
              </a:rPr>
            </a:br>
            <a:r>
              <a:rPr lang="en-GB" sz="4400" dirty="0">
                <a:solidFill>
                  <a:srgbClr val="002076"/>
                </a:solidFill>
              </a:rPr>
              <a:t>Emission competition</a:t>
            </a:r>
            <a:endParaRPr lang="en-US" sz="4400" dirty="0">
              <a:solidFill>
                <a:srgbClr val="002076"/>
              </a:solidFill>
            </a:endParaRPr>
          </a:p>
        </p:txBody>
      </p:sp>
      <p:sp>
        <p:nvSpPr>
          <p:cNvPr id="5" name="TextBox 4">
            <a:extLst>
              <a:ext uri="{FF2B5EF4-FFF2-40B4-BE49-F238E27FC236}">
                <a16:creationId xmlns:a16="http://schemas.microsoft.com/office/drawing/2014/main" id="{0DFE0F93-A8D2-40DD-8C8B-5F3B02103487}"/>
              </a:ext>
            </a:extLst>
          </p:cNvPr>
          <p:cNvSpPr txBox="1"/>
          <p:nvPr/>
        </p:nvSpPr>
        <p:spPr>
          <a:xfrm>
            <a:off x="1043655" y="5652655"/>
            <a:ext cx="4344459" cy="830997"/>
          </a:xfrm>
          <a:prstGeom prst="rect">
            <a:avLst/>
          </a:prstGeom>
          <a:noFill/>
        </p:spPr>
        <p:txBody>
          <a:bodyPr wrap="none" rtlCol="0">
            <a:spAutoFit/>
          </a:bodyPr>
          <a:lstStyle/>
          <a:p>
            <a:r>
              <a:rPr lang="en-GB" sz="2400" dirty="0">
                <a:solidFill>
                  <a:srgbClr val="54585A"/>
                </a:solidFill>
                <a:latin typeface="Arial" panose="020B0604020202020204" pitchFamily="34" charset="0"/>
                <a:cs typeface="Arial" panose="020B0604020202020204" pitchFamily="34" charset="0"/>
              </a:rPr>
              <a:t>Analytical chemistry in Ireland </a:t>
            </a:r>
            <a:endParaRPr lang="en-GB" sz="2400" u="sng" dirty="0">
              <a:solidFill>
                <a:srgbClr val="54585A"/>
              </a:solidFill>
              <a:latin typeface="Arial" panose="020B0604020202020204" pitchFamily="34" charset="0"/>
              <a:cs typeface="Arial" panose="020B0604020202020204" pitchFamily="34" charset="0"/>
            </a:endParaRPr>
          </a:p>
          <a:p>
            <a:r>
              <a:rPr lang="en-GB" sz="2400" u="sng" dirty="0">
                <a:solidFill>
                  <a:srgbClr val="54585A"/>
                </a:solidFill>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rsc.li/3p00LfI</a:t>
            </a:r>
            <a:r>
              <a:rPr lang="en-GB" sz="2400" dirty="0">
                <a:solidFill>
                  <a:srgbClr val="54585A"/>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300160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05561A-DB79-4A67-A530-41B749F59F45}"/>
              </a:ext>
            </a:extLst>
          </p:cNvPr>
          <p:cNvSpPr>
            <a:spLocks noGrp="1"/>
          </p:cNvSpPr>
          <p:nvPr>
            <p:ph type="title"/>
          </p:nvPr>
        </p:nvSpPr>
        <p:spPr>
          <a:xfrm>
            <a:off x="838200" y="500062"/>
            <a:ext cx="4909457" cy="2928938"/>
          </a:xfrm>
        </p:spPr>
        <p:txBody>
          <a:bodyPr/>
          <a:lstStyle/>
          <a:p>
            <a:r>
              <a:rPr lang="en-US" sz="4400" dirty="0">
                <a:solidFill>
                  <a:srgbClr val="115E67"/>
                </a:solidFill>
              </a:rPr>
              <a:t>Why do scientists collect data?</a:t>
            </a:r>
            <a:br>
              <a:rPr lang="en-US" dirty="0">
                <a:solidFill>
                  <a:srgbClr val="115E67"/>
                </a:solidFill>
              </a:rPr>
            </a:br>
            <a:endParaRPr lang="en-GB" dirty="0"/>
          </a:p>
        </p:txBody>
      </p:sp>
      <p:sp>
        <p:nvSpPr>
          <p:cNvPr id="3" name="Content Placeholder 2">
            <a:extLst>
              <a:ext uri="{FF2B5EF4-FFF2-40B4-BE49-F238E27FC236}">
                <a16:creationId xmlns:a16="http://schemas.microsoft.com/office/drawing/2014/main" id="{52340C5F-B8A9-BF4D-B5AB-18EB43ABA676}"/>
              </a:ext>
            </a:extLst>
          </p:cNvPr>
          <p:cNvSpPr>
            <a:spLocks noGrp="1"/>
          </p:cNvSpPr>
          <p:nvPr>
            <p:ph idx="1"/>
          </p:nvPr>
        </p:nvSpPr>
        <p:spPr>
          <a:xfrm>
            <a:off x="781050" y="3560618"/>
            <a:ext cx="4444093" cy="1581398"/>
          </a:xfrm>
        </p:spPr>
        <p:txBody>
          <a:bodyPr>
            <a:normAutofit/>
          </a:bodyPr>
          <a:lstStyle/>
          <a:p>
            <a:pPr>
              <a:lnSpc>
                <a:spcPct val="100000"/>
              </a:lnSpc>
            </a:pPr>
            <a:endParaRPr lang="en-US" sz="4800" dirty="0">
              <a:solidFill>
                <a:srgbClr val="97C160"/>
              </a:solidFill>
              <a:latin typeface="+mj-lt"/>
            </a:endParaRPr>
          </a:p>
          <a:p>
            <a:pPr>
              <a:lnSpc>
                <a:spcPct val="100000"/>
              </a:lnSpc>
            </a:pPr>
            <a:r>
              <a:rPr lang="en-GB" sz="1800" dirty="0">
                <a:solidFill>
                  <a:schemeClr val="tx1"/>
                </a:solidFill>
                <a:effectLst/>
                <a:ea typeface="Calibri" panose="020F0502020204030204" pitchFamily="34" charset="0"/>
              </a:rPr>
              <a:t>Find student and teacher support and the full project outline at </a:t>
            </a:r>
            <a:r>
              <a:rPr lang="en-GB" sz="1800" u="sng" dirty="0">
                <a:solidFill>
                  <a:schemeClr val="tx1"/>
                </a:solidFill>
                <a:effectLst/>
                <a:ea typeface="Calibri" panose="020F0502020204030204" pitchFamily="34" charset="0"/>
                <a:hlinkClick r:id="rId3">
                  <a:extLst>
                    <a:ext uri="{A12FA001-AC4F-418D-AE19-62706E023703}">
                      <ahyp:hlinkClr xmlns:ahyp="http://schemas.microsoft.com/office/drawing/2018/hyperlinkcolor" val="tx"/>
                    </a:ext>
                  </a:extLst>
                </a:hlinkClick>
              </a:rPr>
              <a:t>https://rsc.li/3p00LfI</a:t>
            </a:r>
            <a:r>
              <a:rPr lang="en-GB" sz="1800" u="sng" dirty="0">
                <a:solidFill>
                  <a:schemeClr val="tx1"/>
                </a:solidFill>
                <a:effectLst/>
                <a:ea typeface="Calibri" panose="020F0502020204030204" pitchFamily="34" charset="0"/>
              </a:rPr>
              <a:t> </a:t>
            </a:r>
            <a:endParaRPr lang="en-US" sz="4800" dirty="0">
              <a:solidFill>
                <a:schemeClr val="tx1"/>
              </a:solidFill>
            </a:endParaRPr>
          </a:p>
        </p:txBody>
      </p:sp>
      <p:sp>
        <p:nvSpPr>
          <p:cNvPr id="5" name="Slide Number Placeholder 4">
            <a:extLst>
              <a:ext uri="{FF2B5EF4-FFF2-40B4-BE49-F238E27FC236}">
                <a16:creationId xmlns:a16="http://schemas.microsoft.com/office/drawing/2014/main" id="{9E8F84FA-951D-7541-A7F8-D3981E75EF69}"/>
              </a:ext>
              <a:ext uri="{C183D7F6-B498-43B3-948B-1728B52AA6E4}">
                <adec:decorative xmlns:adec="http://schemas.microsoft.com/office/drawing/2017/decorative" val="1"/>
              </a:ext>
            </a:extLst>
          </p:cNvPr>
          <p:cNvSpPr>
            <a:spLocks noGrp="1"/>
          </p:cNvSpPr>
          <p:nvPr>
            <p:ph type="sldNum" sz="quarter" idx="12"/>
          </p:nvPr>
        </p:nvSpPr>
        <p:spPr>
          <a:xfrm>
            <a:off x="11410950" y="6089650"/>
            <a:ext cx="444500" cy="428625"/>
          </a:xfrm>
        </p:spPr>
        <p:txBody>
          <a:bodyPr/>
          <a:lstStyle/>
          <a:p>
            <a:fld id="{D79EE95E-F8E2-094D-B99A-E1C9960AC8D9}" type="slidenum">
              <a:rPr lang="en-US" smtClean="0"/>
              <a:pPr/>
              <a:t>2</a:t>
            </a:fld>
            <a:endParaRPr lang="en-US" dirty="0"/>
          </a:p>
        </p:txBody>
      </p:sp>
      <p:sp>
        <p:nvSpPr>
          <p:cNvPr id="2" name="TextBox 1">
            <a:extLst>
              <a:ext uri="{FF2B5EF4-FFF2-40B4-BE49-F238E27FC236}">
                <a16:creationId xmlns:a16="http://schemas.microsoft.com/office/drawing/2014/main" id="{F3995881-8C19-4D3F-BB6A-A47995FA843A}"/>
              </a:ext>
              <a:ext uri="{C183D7F6-B498-43B3-948B-1728B52AA6E4}">
                <adec:decorative xmlns:adec="http://schemas.microsoft.com/office/drawing/2017/decorative" val="1"/>
              </a:ext>
            </a:extLst>
          </p:cNvPr>
          <p:cNvSpPr txBox="1"/>
          <p:nvPr/>
        </p:nvSpPr>
        <p:spPr>
          <a:xfrm rot="5400000">
            <a:off x="10852989" y="1633114"/>
            <a:ext cx="1335878" cy="246221"/>
          </a:xfrm>
          <a:prstGeom prst="rect">
            <a:avLst/>
          </a:prstGeom>
          <a:noFill/>
        </p:spPr>
        <p:txBody>
          <a:bodyPr wrap="square" rtlCol="0">
            <a:spAutoFit/>
          </a:bodyPr>
          <a:lstStyle/>
          <a:p>
            <a:r>
              <a:rPr lang="en-GB" sz="1000" dirty="0">
                <a:cs typeface="Raleway" panose="020B0604020202020204" charset="0"/>
              </a:rPr>
              <a:t>© Getty Images</a:t>
            </a:r>
          </a:p>
        </p:txBody>
      </p:sp>
      <p:pic>
        <p:nvPicPr>
          <p:cNvPr id="6" name="Picture 5" descr="An image of graphs and charts, showing data representation&#10;&#10;">
            <a:extLst>
              <a:ext uri="{FF2B5EF4-FFF2-40B4-BE49-F238E27FC236}">
                <a16:creationId xmlns:a16="http://schemas.microsoft.com/office/drawing/2014/main" id="{89098AA8-13B2-4A85-B5EE-1FCBE78982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47657" y="1088286"/>
            <a:ext cx="5663293" cy="3776000"/>
          </a:xfrm>
          <a:prstGeom prst="rect">
            <a:avLst/>
          </a:prstGeom>
        </p:spPr>
      </p:pic>
    </p:spTree>
    <p:extLst>
      <p:ext uri="{BB962C8B-B14F-4D97-AF65-F5344CB8AC3E}">
        <p14:creationId xmlns:p14="http://schemas.microsoft.com/office/powerpoint/2010/main" val="1316114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B3526C2-586A-3E45-A1D4-BE434A840FAB}"/>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3</a:t>
            </a:fld>
            <a:endParaRPr lang="en-US" dirty="0"/>
          </a:p>
        </p:txBody>
      </p:sp>
      <p:sp>
        <p:nvSpPr>
          <p:cNvPr id="13" name="TextBox 4">
            <a:extLst>
              <a:ext uri="{FF2B5EF4-FFF2-40B4-BE49-F238E27FC236}">
                <a16:creationId xmlns:a16="http://schemas.microsoft.com/office/drawing/2014/main" id="{641F4885-1352-4668-B3B5-895A3823988D}"/>
              </a:ext>
              <a:ext uri="{C183D7F6-B498-43B3-948B-1728B52AA6E4}">
                <adec:decorative xmlns:adec="http://schemas.microsoft.com/office/drawing/2017/decorative" val="0"/>
              </a:ext>
            </a:extLst>
          </p:cNvPr>
          <p:cNvSpPr txBox="1">
            <a:spLocks noGrp="1"/>
          </p:cNvSpPr>
          <p:nvPr>
            <p:ph type="title" idx="4294967295"/>
          </p:nvPr>
        </p:nvSpPr>
        <p:spPr>
          <a:xfrm>
            <a:off x="611605" y="239125"/>
            <a:ext cx="11377503" cy="8765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GB" sz="4000" b="0" i="0" u="none" strike="noStrike" kern="1200" cap="none" spc="0" normalizeH="0" baseline="0" noProof="0" dirty="0">
                <a:ln>
                  <a:noFill/>
                </a:ln>
                <a:solidFill>
                  <a:srgbClr val="115E67"/>
                </a:solidFill>
                <a:effectLst/>
                <a:uLnTx/>
                <a:uFillTx/>
                <a:latin typeface="+mn-lt"/>
                <a:ea typeface="+mn-ea"/>
                <a:cs typeface="+mn-cs"/>
              </a:rPr>
              <a:t>Suggested activity</a:t>
            </a:r>
          </a:p>
        </p:txBody>
      </p:sp>
      <p:sp>
        <p:nvSpPr>
          <p:cNvPr id="6" name="TextBox 5">
            <a:extLst>
              <a:ext uri="{FF2B5EF4-FFF2-40B4-BE49-F238E27FC236}">
                <a16:creationId xmlns:a16="http://schemas.microsoft.com/office/drawing/2014/main" id="{21DF0565-BAF6-4420-9BDB-6DB4A6EABEEB}"/>
              </a:ext>
              <a:ext uri="{C183D7F6-B498-43B3-948B-1728B52AA6E4}">
                <adec:decorative xmlns:adec="http://schemas.microsoft.com/office/drawing/2017/decorative" val="1"/>
              </a:ext>
            </a:extLst>
          </p:cNvPr>
          <p:cNvSpPr txBox="1"/>
          <p:nvPr/>
        </p:nvSpPr>
        <p:spPr>
          <a:xfrm rot="16200000">
            <a:off x="-653808" y="3821749"/>
            <a:ext cx="2807825" cy="246221"/>
          </a:xfrm>
          <a:prstGeom prst="rect">
            <a:avLst/>
          </a:prstGeom>
          <a:noFill/>
        </p:spPr>
        <p:txBody>
          <a:bodyPr wrap="square" rtlCol="0">
            <a:spAutoFit/>
          </a:bodyPr>
          <a:lstStyle/>
          <a:p>
            <a:r>
              <a:rPr lang="en-GB" sz="1000" dirty="0">
                <a:cs typeface="Raleway" panose="020B0604020202020204" charset="0"/>
              </a:rPr>
              <a:t>© </a:t>
            </a:r>
            <a:r>
              <a:rPr lang="en-GB" sz="1000" dirty="0"/>
              <a:t>istockphoto.com</a:t>
            </a:r>
          </a:p>
        </p:txBody>
      </p:sp>
      <p:sp>
        <p:nvSpPr>
          <p:cNvPr id="14" name="Content Placeholder 1">
            <a:extLst>
              <a:ext uri="{FF2B5EF4-FFF2-40B4-BE49-F238E27FC236}">
                <a16:creationId xmlns:a16="http://schemas.microsoft.com/office/drawing/2014/main" id="{B0B375E9-862F-49F0-B8CC-E06F787E69B2}"/>
              </a:ext>
            </a:extLst>
          </p:cNvPr>
          <p:cNvSpPr>
            <a:spLocks noGrp="1"/>
          </p:cNvSpPr>
          <p:nvPr>
            <p:ph sz="half" idx="1"/>
          </p:nvPr>
        </p:nvSpPr>
        <p:spPr>
          <a:xfrm>
            <a:off x="3788228" y="1689347"/>
            <a:ext cx="7786287" cy="3199667"/>
          </a:xfrm>
        </p:spPr>
        <p:txBody>
          <a:bodyPr>
            <a:noAutofit/>
          </a:bodyPr>
          <a:lstStyle/>
          <a:p>
            <a:pPr marL="457200" indent="-457200">
              <a:buFont typeface="+mj-lt"/>
              <a:buAutoNum type="arabicPeriod"/>
            </a:pPr>
            <a:r>
              <a:rPr lang="en-GB" sz="2400" dirty="0">
                <a:solidFill>
                  <a:schemeClr val="tx1"/>
                </a:solidFill>
              </a:rPr>
              <a:t>What are the different ways scientists can record data?</a:t>
            </a:r>
          </a:p>
          <a:p>
            <a:pPr marL="457200" indent="-457200">
              <a:buFont typeface="+mj-lt"/>
              <a:buAutoNum type="arabicPeriod"/>
            </a:pPr>
            <a:endParaRPr lang="en-GB" sz="2400" dirty="0">
              <a:solidFill>
                <a:schemeClr val="tx1"/>
              </a:solidFill>
            </a:endParaRPr>
          </a:p>
          <a:p>
            <a:pPr marL="457200" indent="-457200">
              <a:buFont typeface="+mj-lt"/>
              <a:buAutoNum type="arabicPeriod"/>
            </a:pPr>
            <a:r>
              <a:rPr lang="en-GB" sz="2400" dirty="0">
                <a:solidFill>
                  <a:schemeClr val="tx1"/>
                </a:solidFill>
              </a:rPr>
              <a:t>What are the best ways to present data?</a:t>
            </a:r>
          </a:p>
          <a:p>
            <a:pPr marL="457200" indent="-457200">
              <a:buFont typeface="+mj-lt"/>
              <a:buAutoNum type="arabicPeriod"/>
            </a:pPr>
            <a:endParaRPr lang="en-GB" sz="2400" dirty="0">
              <a:solidFill>
                <a:schemeClr val="tx1"/>
              </a:solidFill>
            </a:endParaRPr>
          </a:p>
          <a:p>
            <a:pPr marL="457200" indent="-457200">
              <a:buFont typeface="+mj-lt"/>
              <a:buAutoNum type="arabicPeriod"/>
            </a:pPr>
            <a:r>
              <a:rPr lang="en-GB" sz="2400" dirty="0">
                <a:solidFill>
                  <a:schemeClr val="tx1"/>
                </a:solidFill>
              </a:rPr>
              <a:t>How can we remain unbiased?</a:t>
            </a:r>
          </a:p>
          <a:p>
            <a:pPr marL="457200" indent="-457200">
              <a:buFont typeface="+mj-lt"/>
              <a:buAutoNum type="arabicPeriod"/>
            </a:pPr>
            <a:endParaRPr lang="en-GB" sz="2400" dirty="0">
              <a:solidFill>
                <a:schemeClr val="tx1"/>
              </a:solidFill>
            </a:endParaRPr>
          </a:p>
          <a:p>
            <a:pPr marL="457200" indent="-457200">
              <a:buFont typeface="+mj-lt"/>
              <a:buAutoNum type="arabicPeriod"/>
            </a:pPr>
            <a:r>
              <a:rPr lang="en-GB" sz="2400" dirty="0">
                <a:solidFill>
                  <a:schemeClr val="tx1"/>
                </a:solidFill>
              </a:rPr>
              <a:t>How do we know what the sun and stars are made of?</a:t>
            </a:r>
          </a:p>
        </p:txBody>
      </p:sp>
      <p:pic>
        <p:nvPicPr>
          <p:cNvPr id="10" name="Picture 9" descr="A student making an observation and plotting the data">
            <a:extLst>
              <a:ext uri="{FF2B5EF4-FFF2-40B4-BE49-F238E27FC236}">
                <a16:creationId xmlns:a16="http://schemas.microsoft.com/office/drawing/2014/main" id="{AFF01BAC-D890-437B-AD21-7B854F055F2E}"/>
              </a:ext>
            </a:extLst>
          </p:cNvPr>
          <p:cNvPicPr>
            <a:picLocks noChangeAspect="1"/>
          </p:cNvPicPr>
          <p:nvPr/>
        </p:nvPicPr>
        <p:blipFill>
          <a:blip r:embed="rId3"/>
          <a:stretch>
            <a:fillRect/>
          </a:stretch>
        </p:blipFill>
        <p:spPr>
          <a:xfrm>
            <a:off x="888604" y="1689347"/>
            <a:ext cx="2439616" cy="3659425"/>
          </a:xfrm>
          <a:prstGeom prst="rect">
            <a:avLst/>
          </a:prstGeom>
        </p:spPr>
      </p:pic>
    </p:spTree>
    <p:extLst>
      <p:ext uri="{BB962C8B-B14F-4D97-AF65-F5344CB8AC3E}">
        <p14:creationId xmlns:p14="http://schemas.microsoft.com/office/powerpoint/2010/main" val="3653751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4">
            <a:extLst>
              <a:ext uri="{FF2B5EF4-FFF2-40B4-BE49-F238E27FC236}">
                <a16:creationId xmlns:a16="http://schemas.microsoft.com/office/drawing/2014/main" id="{CECDA639-08A6-4E5C-A5F3-C543547ECB3E}"/>
              </a:ext>
            </a:extLst>
          </p:cNvPr>
          <p:cNvSpPr txBox="1">
            <a:spLocks noGrp="1"/>
          </p:cNvSpPr>
          <p:nvPr>
            <p:ph type="title" idx="4294967295"/>
          </p:nvPr>
        </p:nvSpPr>
        <p:spPr>
          <a:xfrm>
            <a:off x="611605" y="239125"/>
            <a:ext cx="11377503" cy="8765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GB" sz="4000" b="0" i="0" u="none" strike="noStrike" kern="1200" cap="none" spc="0" normalizeH="0" baseline="0" noProof="0" dirty="0">
                <a:ln>
                  <a:noFill/>
                </a:ln>
                <a:solidFill>
                  <a:srgbClr val="115E67"/>
                </a:solidFill>
                <a:effectLst/>
                <a:uLnTx/>
                <a:uFillTx/>
                <a:latin typeface="+mn-lt"/>
                <a:ea typeface="+mn-ea"/>
                <a:cs typeface="+mn-cs"/>
              </a:rPr>
              <a:t>Recording your own data</a:t>
            </a:r>
            <a:endParaRPr kumimoji="0" lang="en-US" sz="4000" b="0" i="0" u="none" strike="noStrike" kern="1200" cap="none" spc="0" normalizeH="0" baseline="0" noProof="0" dirty="0">
              <a:ln>
                <a:noFill/>
              </a:ln>
              <a:solidFill>
                <a:srgbClr val="115E67"/>
              </a:solidFill>
              <a:effectLst/>
              <a:uLnTx/>
              <a:uFillTx/>
              <a:latin typeface="Arial" panose="020B0604020202020204"/>
              <a:ea typeface="+mn-ea"/>
              <a:cs typeface="+mn-cs"/>
            </a:endParaRPr>
          </a:p>
        </p:txBody>
      </p:sp>
      <p:sp>
        <p:nvSpPr>
          <p:cNvPr id="2" name="Content Placeholder 1">
            <a:extLst>
              <a:ext uri="{FF2B5EF4-FFF2-40B4-BE49-F238E27FC236}">
                <a16:creationId xmlns:a16="http://schemas.microsoft.com/office/drawing/2014/main" id="{9E8B547A-F981-8548-8D61-28C2EFB7051C}"/>
              </a:ext>
              <a:ext uri="{C183D7F6-B498-43B3-948B-1728B52AA6E4}">
                <adec:decorative xmlns:adec="http://schemas.microsoft.com/office/drawing/2017/decorative" val="0"/>
              </a:ext>
            </a:extLst>
          </p:cNvPr>
          <p:cNvSpPr>
            <a:spLocks noGrp="1"/>
          </p:cNvSpPr>
          <p:nvPr>
            <p:ph sz="half" idx="1"/>
          </p:nvPr>
        </p:nvSpPr>
        <p:spPr>
          <a:xfrm>
            <a:off x="4637176" y="1689347"/>
            <a:ext cx="6937340" cy="3199667"/>
          </a:xfrm>
        </p:spPr>
        <p:txBody>
          <a:bodyPr>
            <a:noAutofit/>
          </a:bodyPr>
          <a:lstStyle/>
          <a:p>
            <a:pPr marL="285750" indent="-285750">
              <a:lnSpc>
                <a:spcPct val="100000"/>
              </a:lnSpc>
              <a:buFont typeface="Arial" panose="020B0604020202020204" pitchFamily="34" charset="0"/>
              <a:buChar char="•"/>
            </a:pPr>
            <a:r>
              <a:rPr lang="en-US" sz="2400" dirty="0" err="1">
                <a:solidFill>
                  <a:schemeClr val="tx1"/>
                </a:solidFill>
              </a:rPr>
              <a:t>Fionn</a:t>
            </a:r>
            <a:r>
              <a:rPr lang="en-US" sz="2400" dirty="0">
                <a:solidFill>
                  <a:schemeClr val="tx1"/>
                </a:solidFill>
              </a:rPr>
              <a:t> Ferreira is a 20-year-old from West Cork, who won the Google Science Fair 2019 (plus $50,000) for his investigation into the removal of ocean microplastics. </a:t>
            </a:r>
          </a:p>
          <a:p>
            <a:pPr marL="285750" indent="-285750">
              <a:lnSpc>
                <a:spcPct val="100000"/>
              </a:lnSpc>
              <a:buFont typeface="Arial" panose="020B0604020202020204" pitchFamily="34" charset="0"/>
              <a:buChar char="•"/>
            </a:pPr>
            <a:r>
              <a:rPr lang="en-US" sz="2400" dirty="0">
                <a:solidFill>
                  <a:schemeClr val="tx1"/>
                </a:solidFill>
              </a:rPr>
              <a:t>To collect the results for his investigation he built his own spectrometer and used online software to process his results. </a:t>
            </a:r>
            <a:endParaRPr lang="en-US" sz="1800" dirty="0">
              <a:solidFill>
                <a:srgbClr val="755B60"/>
              </a:solidFill>
              <a:latin typeface="Raleway"/>
            </a:endParaRPr>
          </a:p>
        </p:txBody>
      </p:sp>
      <p:sp>
        <p:nvSpPr>
          <p:cNvPr id="9" name="TextBox 8">
            <a:extLst>
              <a:ext uri="{FF2B5EF4-FFF2-40B4-BE49-F238E27FC236}">
                <a16:creationId xmlns:a16="http://schemas.microsoft.com/office/drawing/2014/main" id="{082B7375-2DDD-452A-B01A-DD8DB35493FE}"/>
              </a:ext>
            </a:extLst>
          </p:cNvPr>
          <p:cNvSpPr txBox="1"/>
          <p:nvPr/>
        </p:nvSpPr>
        <p:spPr>
          <a:xfrm>
            <a:off x="617484" y="5241491"/>
            <a:ext cx="10957032" cy="461665"/>
          </a:xfrm>
          <a:prstGeom prst="rect">
            <a:avLst/>
          </a:prstGeom>
          <a:noFill/>
        </p:spPr>
        <p:txBody>
          <a:bodyPr wrap="square" rtlCol="0">
            <a:spAutoFit/>
          </a:bodyPr>
          <a:lstStyle/>
          <a:p>
            <a:pPr algn="ctr"/>
            <a:r>
              <a:rPr lang="en-US" sz="2400" dirty="0">
                <a:solidFill>
                  <a:schemeClr val="tx1"/>
                </a:solidFill>
              </a:rPr>
              <a:t>Watch a video of his prize-winning invention </a:t>
            </a:r>
            <a:r>
              <a:rPr lang="en-US" sz="2400" dirty="0">
                <a:solidFill>
                  <a:schemeClr val="tx1"/>
                </a:solidFill>
                <a:hlinkClick r:id="rId3"/>
              </a:rPr>
              <a:t>here</a:t>
            </a:r>
            <a:endParaRPr lang="en-GB" sz="2400" dirty="0"/>
          </a:p>
        </p:txBody>
      </p:sp>
      <p:sp>
        <p:nvSpPr>
          <p:cNvPr id="4" name="Slide Number Placeholder 3">
            <a:extLst>
              <a:ext uri="{FF2B5EF4-FFF2-40B4-BE49-F238E27FC236}">
                <a16:creationId xmlns:a16="http://schemas.microsoft.com/office/drawing/2014/main" id="{73FE3D1E-D662-604C-BFD1-0895EEB77EA5}"/>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4</a:t>
            </a:fld>
            <a:endParaRPr lang="en-US" dirty="0"/>
          </a:p>
        </p:txBody>
      </p:sp>
      <p:sp>
        <p:nvSpPr>
          <p:cNvPr id="5" name="TextBox 4">
            <a:extLst>
              <a:ext uri="{FF2B5EF4-FFF2-40B4-BE49-F238E27FC236}">
                <a16:creationId xmlns:a16="http://schemas.microsoft.com/office/drawing/2014/main" id="{D3F595BC-31F7-4F84-AACA-01821B1D178D}"/>
              </a:ext>
              <a:ext uri="{C183D7F6-B498-43B3-948B-1728B52AA6E4}">
                <adec:decorative xmlns:adec="http://schemas.microsoft.com/office/drawing/2017/decorative" val="1"/>
              </a:ext>
            </a:extLst>
          </p:cNvPr>
          <p:cNvSpPr txBox="1"/>
          <p:nvPr/>
        </p:nvSpPr>
        <p:spPr>
          <a:xfrm>
            <a:off x="522481" y="4673487"/>
            <a:ext cx="3737484" cy="246221"/>
          </a:xfrm>
          <a:prstGeom prst="rect">
            <a:avLst/>
          </a:prstGeom>
          <a:noFill/>
        </p:spPr>
        <p:txBody>
          <a:bodyPr wrap="square" rtlCol="0">
            <a:spAutoFit/>
          </a:bodyPr>
          <a:lstStyle/>
          <a:p>
            <a:r>
              <a:rPr lang="en-GB" sz="1000" dirty="0"/>
              <a:t>Reproduced with permission from </a:t>
            </a:r>
            <a:r>
              <a:rPr lang="en-GB" sz="1000" dirty="0" err="1"/>
              <a:t>Fionn</a:t>
            </a:r>
            <a:r>
              <a:rPr lang="en-GB" sz="1000" dirty="0"/>
              <a:t> Ferreira </a:t>
            </a:r>
            <a:endParaRPr lang="en-GB" sz="1000" dirty="0">
              <a:highlight>
                <a:srgbClr val="FFFF00"/>
              </a:highlight>
            </a:endParaRPr>
          </a:p>
        </p:txBody>
      </p:sp>
      <p:pic>
        <p:nvPicPr>
          <p:cNvPr id="8" name="Picture 7" descr="Fionn Ferreira woking on a laptop computer">
            <a:extLst>
              <a:ext uri="{FF2B5EF4-FFF2-40B4-BE49-F238E27FC236}">
                <a16:creationId xmlns:a16="http://schemas.microsoft.com/office/drawing/2014/main" id="{5B05DAB5-2EA9-4079-9D33-B07BAA04DC9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7484" y="1791505"/>
            <a:ext cx="3805779" cy="2867979"/>
          </a:xfrm>
          <a:prstGeom prst="rect">
            <a:avLst/>
          </a:prstGeom>
        </p:spPr>
      </p:pic>
    </p:spTree>
    <p:extLst>
      <p:ext uri="{BB962C8B-B14F-4D97-AF65-F5344CB8AC3E}">
        <p14:creationId xmlns:p14="http://schemas.microsoft.com/office/powerpoint/2010/main" val="3217924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3FE3D1E-D662-604C-BFD1-0895EEB77EA5}"/>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5</a:t>
            </a:fld>
            <a:endParaRPr lang="en-US" dirty="0"/>
          </a:p>
        </p:txBody>
      </p:sp>
      <p:sp>
        <p:nvSpPr>
          <p:cNvPr id="13" name="TextBox 4">
            <a:extLst>
              <a:ext uri="{FF2B5EF4-FFF2-40B4-BE49-F238E27FC236}">
                <a16:creationId xmlns:a16="http://schemas.microsoft.com/office/drawing/2014/main" id="{C2FDCB38-F9DC-4FD3-87F6-DFA9B4079347}"/>
              </a:ext>
            </a:extLst>
          </p:cNvPr>
          <p:cNvSpPr txBox="1">
            <a:spLocks noGrp="1"/>
          </p:cNvSpPr>
          <p:nvPr>
            <p:ph type="title" idx="4294967295"/>
          </p:nvPr>
        </p:nvSpPr>
        <p:spPr>
          <a:xfrm>
            <a:off x="611605" y="239125"/>
            <a:ext cx="11377503" cy="8765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GB" sz="4000" b="0" i="0" u="none" strike="noStrike" kern="1200" cap="none" spc="0" normalizeH="0" baseline="0" noProof="0" dirty="0">
                <a:ln>
                  <a:noFill/>
                </a:ln>
                <a:solidFill>
                  <a:srgbClr val="115E67"/>
                </a:solidFill>
                <a:effectLst/>
                <a:uLnTx/>
                <a:uFillTx/>
                <a:latin typeface="+mn-lt"/>
                <a:ea typeface="+mn-ea"/>
                <a:cs typeface="+mn-cs"/>
              </a:rPr>
              <a:t>Bio-sample sensing</a:t>
            </a:r>
          </a:p>
        </p:txBody>
      </p:sp>
      <p:sp>
        <p:nvSpPr>
          <p:cNvPr id="14" name="Content Placeholder 1">
            <a:extLst>
              <a:ext uri="{FF2B5EF4-FFF2-40B4-BE49-F238E27FC236}">
                <a16:creationId xmlns:a16="http://schemas.microsoft.com/office/drawing/2014/main" id="{0B410295-33E6-4CE3-B2D4-E2FF96D82A3A}"/>
              </a:ext>
            </a:extLst>
          </p:cNvPr>
          <p:cNvSpPr>
            <a:spLocks noGrp="1"/>
          </p:cNvSpPr>
          <p:nvPr>
            <p:ph sz="half" idx="1"/>
          </p:nvPr>
        </p:nvSpPr>
        <p:spPr>
          <a:xfrm>
            <a:off x="5011386" y="1689347"/>
            <a:ext cx="6563129" cy="3199667"/>
          </a:xfrm>
        </p:spPr>
        <p:txBody>
          <a:bodyPr>
            <a:noAutofit/>
          </a:bodyPr>
          <a:lstStyle/>
          <a:p>
            <a:pPr marL="342900" indent="-342900" defTabSz="914400">
              <a:spcBef>
                <a:spcPts val="1000"/>
              </a:spcBef>
              <a:buFont typeface="Arial" panose="020B0604020202020204" pitchFamily="34" charset="0"/>
              <a:buChar char="•"/>
              <a:defRPr/>
            </a:pPr>
            <a:r>
              <a:rPr lang="en-US" sz="2400" dirty="0">
                <a:solidFill>
                  <a:schemeClr val="tx1"/>
                </a:solidFill>
              </a:rPr>
              <a:t>Pencil-like imaging spectrometry has been used successfully to monitor the chlorophyll content in fruit through spectral images as a measurement of the fruit’s ripeness.</a:t>
            </a:r>
          </a:p>
          <a:p>
            <a:pPr marL="342900" indent="-342900" defTabSz="914400">
              <a:spcBef>
                <a:spcPts val="1000"/>
              </a:spcBef>
              <a:buFont typeface="Arial" panose="020B0604020202020204" pitchFamily="34" charset="0"/>
              <a:buChar char="•"/>
              <a:defRPr/>
            </a:pPr>
            <a:r>
              <a:rPr lang="en-US" sz="2400" dirty="0">
                <a:solidFill>
                  <a:schemeClr val="tx1"/>
                </a:solidFill>
              </a:rPr>
              <a:t>This equipment could be made for less than $300 and will connect wirelessly to your mobile phone and has the potential for medical diagnostics in the future. </a:t>
            </a:r>
          </a:p>
        </p:txBody>
      </p:sp>
      <p:pic>
        <p:nvPicPr>
          <p:cNvPr id="9" name="Picture 11" descr="Pencil-like spectral image from a banana">
            <a:hlinkClick r:id="rId3"/>
            <a:extLst>
              <a:ext uri="{FF2B5EF4-FFF2-40B4-BE49-F238E27FC236}">
                <a16:creationId xmlns:a16="http://schemas.microsoft.com/office/drawing/2014/main" id="{A1EE1CEC-F7A6-42D7-ADEC-C59B1D0CD987}"/>
              </a:ext>
            </a:extLst>
          </p:cNvPr>
          <p:cNvPicPr>
            <a:picLocks noChangeAspect="1"/>
          </p:cNvPicPr>
          <p:nvPr/>
        </p:nvPicPr>
        <p:blipFill>
          <a:blip r:embed="rId4"/>
          <a:srcRect/>
          <a:stretch>
            <a:fillRect/>
          </a:stretch>
        </p:blipFill>
        <p:spPr>
          <a:xfrm>
            <a:off x="611604" y="1598447"/>
            <a:ext cx="4280318" cy="3412940"/>
          </a:xfrm>
          <a:prstGeom prst="rect">
            <a:avLst/>
          </a:prstGeom>
        </p:spPr>
      </p:pic>
      <p:sp>
        <p:nvSpPr>
          <p:cNvPr id="12" name="Rectangle 11">
            <a:extLst>
              <a:ext uri="{FF2B5EF4-FFF2-40B4-BE49-F238E27FC236}">
                <a16:creationId xmlns:a16="http://schemas.microsoft.com/office/drawing/2014/main" id="{47B1584B-4894-476A-AEBE-6E217A8F12CD}"/>
              </a:ext>
              <a:ext uri="{C183D7F6-B498-43B3-948B-1728B52AA6E4}">
                <adec:decorative xmlns:adec="http://schemas.microsoft.com/office/drawing/2017/decorative" val="1"/>
              </a:ext>
            </a:extLst>
          </p:cNvPr>
          <p:cNvSpPr/>
          <p:nvPr/>
        </p:nvSpPr>
        <p:spPr>
          <a:xfrm>
            <a:off x="611605" y="5308023"/>
            <a:ext cx="4791668" cy="276999"/>
          </a:xfrm>
          <a:prstGeom prst="rect">
            <a:avLst/>
          </a:prstGeom>
        </p:spPr>
        <p:txBody>
          <a:bodyPr wrap="square">
            <a:spAutoFit/>
          </a:bodyPr>
          <a:lstStyle/>
          <a:p>
            <a:pPr>
              <a:spcBef>
                <a:spcPct val="0"/>
              </a:spcBef>
            </a:pPr>
            <a:r>
              <a:rPr lang="en-US" sz="1200" dirty="0">
                <a:latin typeface="Arimo"/>
                <a:hlinkClick r:id="rId5"/>
              </a:rPr>
              <a:t>Image</a:t>
            </a:r>
            <a:r>
              <a:rPr lang="en-US" sz="1200" dirty="0">
                <a:latin typeface="Arimo"/>
              </a:rPr>
              <a:t> from F Cai </a:t>
            </a:r>
            <a:r>
              <a:rPr lang="en-US" sz="1200" i="1" dirty="0">
                <a:latin typeface="Arimo"/>
              </a:rPr>
              <a:t>et al, Biomed. Opt. Express, </a:t>
            </a:r>
            <a:r>
              <a:rPr lang="en-US" sz="1200" dirty="0">
                <a:latin typeface="Arimo"/>
              </a:rPr>
              <a:t>2017, </a:t>
            </a:r>
            <a:r>
              <a:rPr lang="en-US" sz="1200" b="1" dirty="0">
                <a:latin typeface="Arimo"/>
              </a:rPr>
              <a:t>8</a:t>
            </a:r>
            <a:r>
              <a:rPr lang="en-US" sz="1200" dirty="0">
                <a:latin typeface="Arimo"/>
              </a:rPr>
              <a:t>, 5427-5436</a:t>
            </a:r>
          </a:p>
        </p:txBody>
      </p:sp>
    </p:spTree>
    <p:extLst>
      <p:ext uri="{BB962C8B-B14F-4D97-AF65-F5344CB8AC3E}">
        <p14:creationId xmlns:p14="http://schemas.microsoft.com/office/powerpoint/2010/main" val="936703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
            <a:extLst>
              <a:ext uri="{FF2B5EF4-FFF2-40B4-BE49-F238E27FC236}">
                <a16:creationId xmlns:a16="http://schemas.microsoft.com/office/drawing/2014/main" id="{BC97AB92-5FDF-4D73-AE2D-F55E9902F1C1}"/>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115E67"/>
                </a:solidFill>
                <a:effectLst/>
                <a:uLnTx/>
                <a:uFillTx/>
                <a:latin typeface="Arial" panose="020B0604020202020204"/>
                <a:ea typeface="+mn-ea"/>
                <a:cs typeface="+mn-cs"/>
              </a:rPr>
              <a:t>Instrumentation in Ireland</a:t>
            </a:r>
          </a:p>
        </p:txBody>
      </p:sp>
      <p:sp>
        <p:nvSpPr>
          <p:cNvPr id="5" name="Rectangle 4">
            <a:extLst>
              <a:ext uri="{FF2B5EF4-FFF2-40B4-BE49-F238E27FC236}">
                <a16:creationId xmlns:a16="http://schemas.microsoft.com/office/drawing/2014/main" id="{783A8D2E-4243-44CA-A118-977A4A1D116D}"/>
              </a:ext>
            </a:extLst>
          </p:cNvPr>
          <p:cNvSpPr/>
          <p:nvPr/>
        </p:nvSpPr>
        <p:spPr>
          <a:xfrm>
            <a:off x="611605" y="1521421"/>
            <a:ext cx="2965659" cy="4154984"/>
          </a:xfrm>
          <a:prstGeom prst="rect">
            <a:avLst/>
          </a:prstGeom>
        </p:spPr>
        <p:txBody>
          <a:bodyPr wrap="square">
            <a:spAutoFit/>
          </a:bodyPr>
          <a:lstStyle/>
          <a:p>
            <a:r>
              <a:rPr lang="en-US" sz="2400" b="1" dirty="0"/>
              <a:t>Edward Everson </a:t>
            </a:r>
            <a:r>
              <a:rPr lang="en-US" sz="2400" dirty="0"/>
              <a:t>works at Kerry group and he tells us about a very interesting time when his team used a variety of spectroscopic techniques to get to the bottom of a food related mystery. </a:t>
            </a:r>
          </a:p>
        </p:txBody>
      </p:sp>
      <p:pic>
        <p:nvPicPr>
          <p:cNvPr id="10" name="Picture 9" descr="Head shot image of Edward Everson">
            <a:extLst>
              <a:ext uri="{FF2B5EF4-FFF2-40B4-BE49-F238E27FC236}">
                <a16:creationId xmlns:a16="http://schemas.microsoft.com/office/drawing/2014/main" id="{B9361D4D-6E12-47AE-B4F3-5434EB6453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82470" y="2472577"/>
            <a:ext cx="2125821" cy="2743101"/>
          </a:xfrm>
          <a:prstGeom prst="rect">
            <a:avLst/>
          </a:prstGeom>
        </p:spPr>
      </p:pic>
      <p:sp>
        <p:nvSpPr>
          <p:cNvPr id="2" name="Content Placeholder 1">
            <a:extLst>
              <a:ext uri="{FF2B5EF4-FFF2-40B4-BE49-F238E27FC236}">
                <a16:creationId xmlns:a16="http://schemas.microsoft.com/office/drawing/2014/main" id="{9E8B547A-F981-8548-8D61-28C2EFB7051C}"/>
              </a:ext>
            </a:extLst>
          </p:cNvPr>
          <p:cNvSpPr>
            <a:spLocks noGrp="1"/>
          </p:cNvSpPr>
          <p:nvPr>
            <p:ph sz="half" idx="1"/>
          </p:nvPr>
        </p:nvSpPr>
        <p:spPr>
          <a:xfrm>
            <a:off x="6096000" y="2817882"/>
            <a:ext cx="5905912" cy="2858523"/>
          </a:xfrm>
        </p:spPr>
        <p:txBody>
          <a:bodyPr>
            <a:noAutofit/>
          </a:bodyPr>
          <a:lstStyle/>
          <a:p>
            <a:pPr>
              <a:lnSpc>
                <a:spcPct val="100000"/>
              </a:lnSpc>
            </a:pPr>
            <a:r>
              <a:rPr lang="en-US" sz="2400" b="1" dirty="0">
                <a:solidFill>
                  <a:schemeClr val="tx1"/>
                </a:solidFill>
              </a:rPr>
              <a:t>Finn </a:t>
            </a:r>
            <a:r>
              <a:rPr lang="en-US" sz="2400" b="1" dirty="0" err="1">
                <a:solidFill>
                  <a:schemeClr val="tx1"/>
                </a:solidFill>
              </a:rPr>
              <a:t>O’Fearghail</a:t>
            </a:r>
            <a:r>
              <a:rPr lang="en-US" sz="2400" dirty="0">
                <a:solidFill>
                  <a:schemeClr val="tx1"/>
                </a:solidFill>
              </a:rPr>
              <a:t>, a postgraduate researcher at TU Dublin, tells us about his exciting research on bio-plastics and how they use spectroscopy to determine the purity and quality of their bio plastic alternatives and to measure the efficiency of the extraction processes.  </a:t>
            </a:r>
          </a:p>
        </p:txBody>
      </p:sp>
      <p:pic>
        <p:nvPicPr>
          <p:cNvPr id="6" name="Picture 5" descr="Head shot image of Finn O'Fearghail"/>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98548" y="627402"/>
            <a:ext cx="3027736" cy="2018490"/>
          </a:xfrm>
          <a:prstGeom prst="rect">
            <a:avLst/>
          </a:prstGeom>
        </p:spPr>
      </p:pic>
      <p:sp>
        <p:nvSpPr>
          <p:cNvPr id="4" name="Slide Number Placeholder 3">
            <a:extLst>
              <a:ext uri="{FF2B5EF4-FFF2-40B4-BE49-F238E27FC236}">
                <a16:creationId xmlns:a16="http://schemas.microsoft.com/office/drawing/2014/main" id="{73FE3D1E-D662-604C-BFD1-0895EEB77EA5}"/>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6</a:t>
            </a:fld>
            <a:endParaRPr lang="en-US" dirty="0"/>
          </a:p>
        </p:txBody>
      </p:sp>
      <p:sp>
        <p:nvSpPr>
          <p:cNvPr id="9" name="TextBox 8">
            <a:extLst>
              <a:ext uri="{FF2B5EF4-FFF2-40B4-BE49-F238E27FC236}">
                <a16:creationId xmlns:a16="http://schemas.microsoft.com/office/drawing/2014/main" id="{94469655-405E-488B-A053-BE73F9E20F39}"/>
              </a:ext>
              <a:ext uri="{C183D7F6-B498-43B3-948B-1728B52AA6E4}">
                <adec:decorative xmlns:adec="http://schemas.microsoft.com/office/drawing/2017/decorative" val="1"/>
              </a:ext>
            </a:extLst>
          </p:cNvPr>
          <p:cNvSpPr txBox="1"/>
          <p:nvPr/>
        </p:nvSpPr>
        <p:spPr>
          <a:xfrm rot="5400000">
            <a:off x="10302955" y="1581508"/>
            <a:ext cx="2308323" cy="400110"/>
          </a:xfrm>
          <a:prstGeom prst="rect">
            <a:avLst/>
          </a:prstGeom>
          <a:noFill/>
        </p:spPr>
        <p:txBody>
          <a:bodyPr wrap="square" rtlCol="0">
            <a:spAutoFit/>
          </a:bodyPr>
          <a:lstStyle/>
          <a:p>
            <a:r>
              <a:rPr lang="en-GB" sz="1000" dirty="0"/>
              <a:t>Reproduced with permission from </a:t>
            </a:r>
            <a:r>
              <a:rPr lang="en-GB" sz="1000" dirty="0">
                <a:cs typeface="Raleway" panose="020B0604020202020204" charset="0"/>
              </a:rPr>
              <a:t> </a:t>
            </a:r>
            <a:r>
              <a:rPr lang="en-US" sz="1000" dirty="0">
                <a:solidFill>
                  <a:schemeClr val="tx1"/>
                </a:solidFill>
              </a:rPr>
              <a:t>Finn </a:t>
            </a:r>
            <a:r>
              <a:rPr lang="en-US" sz="1000" dirty="0" err="1">
                <a:solidFill>
                  <a:schemeClr val="tx1"/>
                </a:solidFill>
              </a:rPr>
              <a:t>O’Fearghail</a:t>
            </a:r>
            <a:endParaRPr lang="en-GB" sz="1000" dirty="0">
              <a:highlight>
                <a:srgbClr val="FFFF00"/>
              </a:highlight>
            </a:endParaRPr>
          </a:p>
        </p:txBody>
      </p:sp>
      <p:sp>
        <p:nvSpPr>
          <p:cNvPr id="12" name="TextBox 11">
            <a:extLst>
              <a:ext uri="{FF2B5EF4-FFF2-40B4-BE49-F238E27FC236}">
                <a16:creationId xmlns:a16="http://schemas.microsoft.com/office/drawing/2014/main" id="{63F5C481-AD7E-457E-8759-E496640B0A78}"/>
              </a:ext>
              <a:ext uri="{C183D7F6-B498-43B3-948B-1728B52AA6E4}">
                <adec:decorative xmlns:adec="http://schemas.microsoft.com/office/drawing/2017/decorative" val="1"/>
              </a:ext>
            </a:extLst>
          </p:cNvPr>
          <p:cNvSpPr txBox="1"/>
          <p:nvPr/>
        </p:nvSpPr>
        <p:spPr>
          <a:xfrm>
            <a:off x="3591218" y="5214740"/>
            <a:ext cx="2308323" cy="400110"/>
          </a:xfrm>
          <a:prstGeom prst="rect">
            <a:avLst/>
          </a:prstGeom>
          <a:noFill/>
        </p:spPr>
        <p:txBody>
          <a:bodyPr wrap="square" rtlCol="0">
            <a:spAutoFit/>
          </a:bodyPr>
          <a:lstStyle/>
          <a:p>
            <a:r>
              <a:rPr lang="en-GB" sz="1000" dirty="0"/>
              <a:t>Reproduced with permission from </a:t>
            </a:r>
            <a:r>
              <a:rPr lang="en-US" sz="1000" dirty="0">
                <a:cs typeface="Raleway" panose="020B0604020202020204" charset="0"/>
              </a:rPr>
              <a:t>Edward Everson</a:t>
            </a:r>
            <a:endParaRPr lang="en-GB" sz="1000" dirty="0">
              <a:highlight>
                <a:srgbClr val="FFFF00"/>
              </a:highlight>
            </a:endParaRPr>
          </a:p>
        </p:txBody>
      </p:sp>
    </p:spTree>
    <p:extLst>
      <p:ext uri="{BB962C8B-B14F-4D97-AF65-F5344CB8AC3E}">
        <p14:creationId xmlns:p14="http://schemas.microsoft.com/office/powerpoint/2010/main" val="3568262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632D5-497B-7145-88E4-8E431D72B8D9}"/>
              </a:ext>
            </a:extLst>
          </p:cNvPr>
          <p:cNvSpPr>
            <a:spLocks noGrp="1"/>
          </p:cNvSpPr>
          <p:nvPr>
            <p:ph type="title"/>
          </p:nvPr>
        </p:nvSpPr>
        <p:spPr>
          <a:xfrm>
            <a:off x="308758" y="551996"/>
            <a:ext cx="7718823" cy="1325563"/>
          </a:xfrm>
        </p:spPr>
        <p:txBody>
          <a:bodyPr>
            <a:noAutofit/>
          </a:bodyPr>
          <a:lstStyle/>
          <a:p>
            <a:pPr algn="ctr">
              <a:lnSpc>
                <a:spcPct val="100000"/>
              </a:lnSpc>
            </a:pPr>
            <a:r>
              <a:rPr lang="en-US" dirty="0">
                <a:solidFill>
                  <a:srgbClr val="115E67"/>
                </a:solidFill>
              </a:rPr>
              <a:t>Spectral imaging </a:t>
            </a:r>
            <a:r>
              <a:rPr lang="en-GB" dirty="0">
                <a:solidFill>
                  <a:srgbClr val="115E67"/>
                </a:solidFill>
                <a:effectLst/>
                <a:ea typeface="Times New Roman" panose="02020603050405020304" pitchFamily="18" charset="0"/>
                <a:cs typeface="Calibri" panose="020F0502020204030204" pitchFamily="34" charset="0"/>
              </a:rPr>
              <a:t>–</a:t>
            </a:r>
            <a:r>
              <a:rPr lang="en-US" dirty="0">
                <a:solidFill>
                  <a:srgbClr val="115E67"/>
                </a:solidFill>
              </a:rPr>
              <a:t> finding out what things are made of</a:t>
            </a:r>
          </a:p>
        </p:txBody>
      </p:sp>
      <p:sp>
        <p:nvSpPr>
          <p:cNvPr id="4" name="Slide Number Placeholder 3">
            <a:extLst>
              <a:ext uri="{FF2B5EF4-FFF2-40B4-BE49-F238E27FC236}">
                <a16:creationId xmlns:a16="http://schemas.microsoft.com/office/drawing/2014/main" id="{2B905C6F-2BBE-B849-BAB6-B21A72FBF37D}"/>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7</a:t>
            </a:fld>
            <a:endParaRPr lang="en-US" dirty="0"/>
          </a:p>
        </p:txBody>
      </p:sp>
      <p:sp>
        <p:nvSpPr>
          <p:cNvPr id="3" name="TextBox 2" descr="Image source information">
            <a:extLst>
              <a:ext uri="{FF2B5EF4-FFF2-40B4-BE49-F238E27FC236}">
                <a16:creationId xmlns:a16="http://schemas.microsoft.com/office/drawing/2014/main" id="{044D1C6A-C4CF-4696-8C23-9E3BDC4712C6}"/>
              </a:ext>
            </a:extLst>
          </p:cNvPr>
          <p:cNvSpPr txBox="1"/>
          <p:nvPr/>
        </p:nvSpPr>
        <p:spPr>
          <a:xfrm>
            <a:off x="416860" y="5842297"/>
            <a:ext cx="7502617" cy="646331"/>
          </a:xfrm>
          <a:prstGeom prst="rect">
            <a:avLst/>
          </a:prstGeom>
          <a:noFill/>
        </p:spPr>
        <p:txBody>
          <a:bodyPr wrap="square" rtlCol="0">
            <a:spAutoFit/>
          </a:bodyPr>
          <a:lstStyle/>
          <a:p>
            <a:r>
              <a:rPr lang="en-GB" sz="1200" dirty="0"/>
              <a:t>Image from Spectral Workbench sodium streetlamp 2, </a:t>
            </a:r>
            <a:r>
              <a:rPr lang="en-GB" sz="1200" dirty="0">
                <a:hlinkClick r:id="rId4"/>
              </a:rPr>
              <a:t>https://spectralworkbench.org/spectrums/56511</a:t>
            </a:r>
            <a:r>
              <a:rPr lang="en-GB" sz="1200" dirty="0"/>
              <a:t> (accessed October 2021)</a:t>
            </a:r>
          </a:p>
          <a:p>
            <a:endParaRPr lang="en-GB" sz="1200" dirty="0">
              <a:highlight>
                <a:srgbClr val="FFFF00"/>
              </a:highlight>
            </a:endParaRPr>
          </a:p>
        </p:txBody>
      </p:sp>
      <p:pic>
        <p:nvPicPr>
          <p:cNvPr id="8" name="Picture 7" descr="Spectral image and graph of sodium street lamp">
            <a:extLst>
              <a:ext uri="{FF2B5EF4-FFF2-40B4-BE49-F238E27FC236}">
                <a16:creationId xmlns:a16="http://schemas.microsoft.com/office/drawing/2014/main" id="{53E3E29E-13A5-4BAC-9C2F-200924749737}"/>
              </a:ext>
            </a:extLst>
          </p:cNvPr>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6860" y="2351775"/>
            <a:ext cx="7804437" cy="3146500"/>
          </a:xfrm>
          <a:prstGeom prst="rect">
            <a:avLst/>
          </a:prstGeom>
          <a:noFill/>
          <a:ln>
            <a:noFill/>
          </a:ln>
        </p:spPr>
      </p:pic>
    </p:spTree>
    <p:extLst>
      <p:ext uri="{BB962C8B-B14F-4D97-AF65-F5344CB8AC3E}">
        <p14:creationId xmlns:p14="http://schemas.microsoft.com/office/powerpoint/2010/main" val="3531317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3FE3D1E-D662-604C-BFD1-0895EEB77EA5}"/>
              </a:ext>
              <a:ext uri="{C183D7F6-B498-43B3-948B-1728B52AA6E4}">
                <adec:decorative xmlns:adec="http://schemas.microsoft.com/office/drawing/2017/decorative" val="1"/>
              </a:ext>
            </a:extLst>
          </p:cNvPr>
          <p:cNvSpPr>
            <a:spLocks noGrp="1"/>
          </p:cNvSpPr>
          <p:nvPr>
            <p:ph type="sldNum" sz="quarter" idx="12"/>
          </p:nvPr>
        </p:nvSpPr>
        <p:spPr/>
        <p:txBody>
          <a:bodyPr/>
          <a:lstStyle/>
          <a:p>
            <a:fld id="{D79EE95E-F8E2-094D-B99A-E1C9960AC8D9}" type="slidenum">
              <a:rPr lang="en-US" smtClean="0"/>
              <a:pPr/>
              <a:t>8</a:t>
            </a:fld>
            <a:endParaRPr lang="en-US" dirty="0"/>
          </a:p>
        </p:txBody>
      </p:sp>
      <p:sp>
        <p:nvSpPr>
          <p:cNvPr id="14" name="TextBox 4">
            <a:extLst>
              <a:ext uri="{FF2B5EF4-FFF2-40B4-BE49-F238E27FC236}">
                <a16:creationId xmlns:a16="http://schemas.microsoft.com/office/drawing/2014/main" id="{980BECA8-260B-4E46-A004-404403A8B4DD}"/>
              </a:ext>
            </a:extLst>
          </p:cNvPr>
          <p:cNvSpPr txBox="1">
            <a:spLocks noGrp="1"/>
          </p:cNvSpPr>
          <p:nvPr>
            <p:ph type="title" idx="4294967295"/>
          </p:nvPr>
        </p:nvSpPr>
        <p:spPr>
          <a:xfrm>
            <a:off x="611605" y="239125"/>
            <a:ext cx="11377503" cy="9058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ts val="792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115E67"/>
                </a:solidFill>
                <a:effectLst/>
                <a:uLnTx/>
                <a:uFillTx/>
                <a:latin typeface="Arial" panose="020B0604020202020204"/>
                <a:ea typeface="+mn-ea"/>
                <a:cs typeface="+mn-cs"/>
              </a:rPr>
              <a:t>Acknowledgments</a:t>
            </a:r>
          </a:p>
        </p:txBody>
      </p:sp>
      <p:sp>
        <p:nvSpPr>
          <p:cNvPr id="13" name="Content Placeholder 6">
            <a:extLst>
              <a:ext uri="{FF2B5EF4-FFF2-40B4-BE49-F238E27FC236}">
                <a16:creationId xmlns:a16="http://schemas.microsoft.com/office/drawing/2014/main" id="{2578B9BB-7214-4F66-A09C-CA7A05205681}"/>
              </a:ext>
            </a:extLst>
          </p:cNvPr>
          <p:cNvSpPr>
            <a:spLocks noGrp="1"/>
          </p:cNvSpPr>
          <p:nvPr>
            <p:ph idx="1"/>
          </p:nvPr>
        </p:nvSpPr>
        <p:spPr>
          <a:xfrm>
            <a:off x="582893" y="1252603"/>
            <a:ext cx="11026213" cy="4053903"/>
          </a:xfrm>
        </p:spPr>
        <p:txBody>
          <a:bodyPr>
            <a:normAutofit fontScale="25000" lnSpcReduction="20000"/>
          </a:bodyPr>
          <a:lstStyle/>
          <a:p>
            <a:pPr>
              <a:lnSpc>
                <a:spcPct val="120000"/>
              </a:lnSpc>
            </a:pPr>
            <a:r>
              <a:rPr lang="en-GB" sz="9600" dirty="0">
                <a:solidFill>
                  <a:schemeClr val="tx1"/>
                </a:solidFill>
              </a:rPr>
              <a:t>This work was produced as part of a community project, with contributions from the Royal Society of Chemistry members and staff, industry partners, Science Foundation Ireland (SFI) and, most importantly, members of the teaching community in </a:t>
            </a:r>
            <a:r>
              <a:rPr lang="en-GB" sz="9600">
                <a:solidFill>
                  <a:schemeClr val="tx1"/>
                </a:solidFill>
              </a:rPr>
              <a:t>Ireland.</a:t>
            </a:r>
            <a:r>
              <a:rPr lang="en-GB" sz="9600" dirty="0">
                <a:solidFill>
                  <a:schemeClr val="tx1"/>
                </a:solidFill>
              </a:rPr>
              <a:t> </a:t>
            </a:r>
            <a:r>
              <a:rPr lang="en-GB" sz="9600">
                <a:solidFill>
                  <a:schemeClr val="tx1"/>
                </a:solidFill>
              </a:rPr>
              <a:t>Thank </a:t>
            </a:r>
            <a:r>
              <a:rPr lang="en-GB" sz="9600" dirty="0">
                <a:solidFill>
                  <a:schemeClr val="tx1"/>
                </a:solidFill>
              </a:rPr>
              <a:t>you to all involved!</a:t>
            </a:r>
          </a:p>
          <a:p>
            <a:pPr>
              <a:lnSpc>
                <a:spcPct val="120000"/>
              </a:lnSpc>
            </a:pPr>
            <a:endParaRPr lang="en-GB" sz="5600" dirty="0">
              <a:solidFill>
                <a:schemeClr val="tx1"/>
              </a:solidFill>
            </a:endParaRPr>
          </a:p>
          <a:p>
            <a:pPr>
              <a:lnSpc>
                <a:spcPct val="120000"/>
              </a:lnSpc>
            </a:pPr>
            <a:r>
              <a:rPr lang="en-GB" sz="9600" dirty="0">
                <a:solidFill>
                  <a:schemeClr val="tx1"/>
                </a:solidFill>
              </a:rPr>
              <a:t>To find out more about SFI’s Smart Futures and STEM careers resources for students, teachers and parents, please visit </a:t>
            </a:r>
            <a:r>
              <a:rPr lang="en-GB" sz="9600" dirty="0">
                <a:solidFill>
                  <a:schemeClr val="tx1"/>
                </a:solidFill>
                <a:hlinkClick r:id="rId3" action="ppaction://hlinkfile">
                  <a:extLst>
                    <a:ext uri="{A12FA001-AC4F-418D-AE19-62706E023703}">
                      <ahyp:hlinkClr xmlns:ahyp="http://schemas.microsoft.com/office/drawing/2018/hyperlinkcolor" val="tx"/>
                    </a:ext>
                  </a:extLst>
                </a:hlinkClick>
              </a:rPr>
              <a:t>smartfutures.ie </a:t>
            </a:r>
            <a:endParaRPr lang="en-GB" sz="9600" dirty="0">
              <a:solidFill>
                <a:schemeClr val="tx1"/>
              </a:solidFill>
            </a:endParaRPr>
          </a:p>
          <a:p>
            <a:endParaRPr lang="en-GB" dirty="0">
              <a:solidFill>
                <a:schemeClr val="tx1"/>
              </a:solidFill>
            </a:endParaRPr>
          </a:p>
          <a:p>
            <a:endParaRPr lang="en-GB" sz="3600" dirty="0">
              <a:solidFill>
                <a:schemeClr val="tx1"/>
              </a:solidFill>
            </a:endParaRPr>
          </a:p>
          <a:p>
            <a:pPr>
              <a:lnSpc>
                <a:spcPct val="120000"/>
              </a:lnSpc>
            </a:pPr>
            <a:r>
              <a:rPr lang="en-GB" sz="4800" dirty="0">
                <a:solidFill>
                  <a:schemeClr val="tx1"/>
                </a:solidFill>
              </a:rPr>
              <a:t>Unless explicitly stated all images and graphs are © Royal Society of Chemistry.</a:t>
            </a:r>
          </a:p>
          <a:p>
            <a:pPr>
              <a:lnSpc>
                <a:spcPct val="120000"/>
              </a:lnSpc>
            </a:pPr>
            <a:r>
              <a:rPr lang="en-GB" sz="4800" dirty="0">
                <a:solidFill>
                  <a:schemeClr val="tx1"/>
                </a:solidFill>
              </a:rPr>
              <a:t>The Royal Society of Chemistry gratefully acknowledges the permissions granted to reproduce copyright material in this resource. Every effort has been made to contact the holders of copyright material, but if any have been inadvertently overlooked, the Royal Society of Chemistry will be pleased to make the necessary arrangements at the first opportunity.</a:t>
            </a:r>
          </a:p>
          <a:p>
            <a:endParaRPr lang="en-GB" dirty="0">
              <a:solidFill>
                <a:schemeClr val="tx1"/>
              </a:solidFill>
            </a:endParaRPr>
          </a:p>
        </p:txBody>
      </p:sp>
    </p:spTree>
    <p:extLst>
      <p:ext uri="{BB962C8B-B14F-4D97-AF65-F5344CB8AC3E}">
        <p14:creationId xmlns:p14="http://schemas.microsoft.com/office/powerpoint/2010/main" val="3528299761"/>
      </p:ext>
    </p:extLst>
  </p:cSld>
  <p:clrMapOvr>
    <a:masterClrMapping/>
  </p:clrMapOvr>
</p:sld>
</file>

<file path=ppt/theme/theme1.xml><?xml version="1.0" encoding="utf-8"?>
<a:theme xmlns:a="http://schemas.openxmlformats.org/drawingml/2006/main" name="RSC_Plain">
  <a:themeElements>
    <a:clrScheme name="RSC">
      <a:dk1>
        <a:srgbClr val="004976"/>
      </a:dk1>
      <a:lt1>
        <a:srgbClr val="FFFFFF"/>
      </a:lt1>
      <a:dk2>
        <a:srgbClr val="004976"/>
      </a:dk2>
      <a:lt2>
        <a:srgbClr val="E7E6E6"/>
      </a:lt2>
      <a:accent1>
        <a:srgbClr val="004976"/>
      </a:accent1>
      <a:accent2>
        <a:srgbClr val="48A9C5"/>
      </a:accent2>
      <a:accent3>
        <a:srgbClr val="EEDC00"/>
      </a:accent3>
      <a:accent4>
        <a:srgbClr val="97D700"/>
      </a:accent4>
      <a:accent5>
        <a:srgbClr val="DA1883"/>
      </a:accent5>
      <a:accent6>
        <a:srgbClr val="991E66"/>
      </a:accent6>
      <a:hlink>
        <a:srgbClr val="FF9E1B"/>
      </a:hlink>
      <a:folHlink>
        <a:srgbClr val="5458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593B7E4512BB9469461FF4FD5770B2F" ma:contentTypeVersion="2" ma:contentTypeDescription="Create a new document." ma:contentTypeScope="" ma:versionID="5486c3611d7f33a3c06049c215fb4c92">
  <xsd:schema xmlns:xsd="http://www.w3.org/2001/XMLSchema" xmlns:p="http://schemas.microsoft.com/office/2006/metadata/properties" xmlns:ns2="27d643f5-4560-4eff-9f48-d0fe6b2bec2d" targetNamespace="http://schemas.microsoft.com/office/2006/metadata/properties" ma:root="true" ma:fieldsID="7079d9acee7d610bba9b6271d294110d" ns2:_="">
    <xsd:import namespace="27d643f5-4560-4eff-9f48-d0fe6b2bec2d"/>
    <xsd:element name="properties">
      <xsd:complexType>
        <xsd:sequence>
          <xsd:element name="documentManagement">
            <xsd:complexType>
              <xsd:all>
                <xsd:element ref="ns2:Template" minOccurs="0"/>
              </xsd:all>
            </xsd:complexType>
          </xsd:element>
        </xsd:sequence>
      </xsd:complexType>
    </xsd:element>
  </xsd:schema>
  <xsd:schema xmlns:xsd="http://www.w3.org/2001/XMLSchema" xmlns:dms="http://schemas.microsoft.com/office/2006/documentManagement/types" targetNamespace="27d643f5-4560-4eff-9f48-d0fe6b2bec2d" elementFormDefault="qualified">
    <xsd:import namespace="http://schemas.microsoft.com/office/2006/documentManagement/types"/>
    <xsd:element name="Template" ma:index="8" nillable="true" ma:displayName="Template" ma:format="Dropdown" ma:internalName="Template">
      <xsd:simpleType>
        <xsd:restriction base="dms:Choice">
          <xsd:enumeration value="Stationery"/>
          <xsd:enumeration value="Purchase order forms"/>
          <xsd:enumeration value="Powerpoint presentations"/>
          <xsd:enumeration value="Meetings"/>
          <xsd:enumeration value="Legal"/>
          <xsd:enumeration value="RSC Branding"/>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Template xmlns="27d643f5-4560-4eff-9f48-d0fe6b2bec2d" xsi:nil="true"/>
  </documentManagement>
</p:properties>
</file>

<file path=customXml/itemProps1.xml><?xml version="1.0" encoding="utf-8"?>
<ds:datastoreItem xmlns:ds="http://schemas.openxmlformats.org/officeDocument/2006/customXml" ds:itemID="{0A013092-FF30-4BC3-A66F-77B204EF02E2}">
  <ds:schemaRefs>
    <ds:schemaRef ds:uri="http://schemas.microsoft.com/sharepoint/v3/contenttype/forms"/>
  </ds:schemaRefs>
</ds:datastoreItem>
</file>

<file path=customXml/itemProps2.xml><?xml version="1.0" encoding="utf-8"?>
<ds:datastoreItem xmlns:ds="http://schemas.openxmlformats.org/officeDocument/2006/customXml" ds:itemID="{55ED5F46-7D48-4846-A051-EFAE3AD3F5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d643f5-4560-4eff-9f48-d0fe6b2bec2d"/>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709B6A8-7AD3-43E6-9837-E972DF7A3982}">
  <ds:schemaRefs>
    <ds:schemaRef ds:uri="http://www.w3.org/XML/1998/namespace"/>
    <ds:schemaRef ds:uri="http://schemas.microsoft.com/office/2006/documentManagement/types"/>
    <ds:schemaRef ds:uri="27d643f5-4560-4eff-9f48-d0fe6b2bec2d"/>
    <ds:schemaRef ds:uri="http://schemas.microsoft.com/office/2006/metadata/properties"/>
    <ds:schemaRef ds:uri="http://purl.org/dc/terms/"/>
    <ds:schemaRef ds:uri="http://purl.org/dc/dcmitype/"/>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4820</TotalTime>
  <Words>670</Words>
  <Application>Microsoft Office PowerPoint</Application>
  <PresentationFormat>Widescreen</PresentationFormat>
  <Paragraphs>61</Paragraphs>
  <Slides>8</Slides>
  <Notes>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Calibri Light</vt:lpstr>
      <vt:lpstr>Arimo</vt:lpstr>
      <vt:lpstr>Calibri</vt:lpstr>
      <vt:lpstr>Arial</vt:lpstr>
      <vt:lpstr>Raleway</vt:lpstr>
      <vt:lpstr>RSC_Plain</vt:lpstr>
      <vt:lpstr>Custom Design</vt:lpstr>
      <vt:lpstr>Project 1  Emission competition</vt:lpstr>
      <vt:lpstr>Why do scientists collect data? </vt:lpstr>
      <vt:lpstr>Suggested activity</vt:lpstr>
      <vt:lpstr>Recording your own data</vt:lpstr>
      <vt:lpstr>Bio-sample sensing</vt:lpstr>
      <vt:lpstr>Instrumentation in Ireland</vt:lpstr>
      <vt:lpstr>Spectral imaging – finding out what things are made of</vt:lpstr>
      <vt:lpstr>Acknowledgments</vt:lpstr>
    </vt:vector>
  </TitlesOfParts>
  <Company>Royal Society of Chemistry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1 Emission competition classroom slides</dc:title>
  <dc:subject>Project 1: emission competition</dc:subject>
  <dc:creator>Royal Society of Chemistry</dc:creator>
  <cp:keywords>analytical chemistry, spectroscopy, emissions, observation, inference, data collection, spectrometry, spectral imaging, bio-sample sensing, careers</cp:keywords>
  <dc:description>Supports the Analytical chemistry in Ireland booklet available at https://rsc.li/3p00LfI </dc:description>
  <cp:lastModifiedBy>Juliet Kennard</cp:lastModifiedBy>
  <cp:revision>276</cp:revision>
  <cp:lastPrinted>2019-03-28T09:59:28Z</cp:lastPrinted>
  <dcterms:created xsi:type="dcterms:W3CDTF">2019-02-27T10:19:09Z</dcterms:created>
  <dcterms:modified xsi:type="dcterms:W3CDTF">2022-04-08T16:39:16Z</dcterms:modified>
  <cp:category>Analytical chemistry in Ireland downloaded from rsc.li/3p00LfI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0x0101003593B7E4512BB9469461FF4FD5770B2F</vt:lpwstr>
  </property>
</Properties>
</file>