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7"/>
  </p:notesMasterIdLst>
  <p:sldIdLst>
    <p:sldId id="273" r:id="rId5"/>
    <p:sldId id="274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585A"/>
    <a:srgbClr val="DA1883"/>
    <a:srgbClr val="FF9E1B"/>
    <a:srgbClr val="E7E6E6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F6220B-6A68-4855-A039-62E0DF5A28A6}" v="35" dt="2026-06-10T09:02:44.1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4" autoAdjust="0"/>
    <p:restoredTop sz="78955" autoAdjust="0"/>
  </p:normalViewPr>
  <p:slideViewPr>
    <p:cSldViewPr snapToGrid="0" snapToObjects="1">
      <p:cViewPr varScale="1">
        <p:scale>
          <a:sx n="87" d="100"/>
          <a:sy n="87" d="100"/>
        </p:scale>
        <p:origin x="2574" y="90"/>
      </p:cViewPr>
      <p:guideLst>
        <p:guide orient="horz" pos="26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b4770bae-8292-4e0f-8212-963b4c6b3ded" providerId="ADAL" clId="{5132BCB8-2042-4563-B85A-A555447B6316}"/>
    <pc:docChg chg="undo custSel modSld">
      <pc:chgData name="Hannah Sycamore" userId="b4770bae-8292-4e0f-8212-963b4c6b3ded" providerId="ADAL" clId="{5132BCB8-2042-4563-B85A-A555447B6316}" dt="2026-06-10T08:50:09.668" v="47" actId="1076"/>
      <pc:docMkLst>
        <pc:docMk/>
      </pc:docMkLst>
      <pc:sldChg chg="modSp mod">
        <pc:chgData name="Hannah Sycamore" userId="b4770bae-8292-4e0f-8212-963b4c6b3ded" providerId="ADAL" clId="{5132BCB8-2042-4563-B85A-A555447B6316}" dt="2026-06-10T08:49:15.406" v="18" actId="207"/>
        <pc:sldMkLst>
          <pc:docMk/>
          <pc:sldMk cId="3559970689" sldId="273"/>
        </pc:sldMkLst>
        <pc:spChg chg="mod">
          <ac:chgData name="Hannah Sycamore" userId="b4770bae-8292-4e0f-8212-963b4c6b3ded" providerId="ADAL" clId="{5132BCB8-2042-4563-B85A-A555447B6316}" dt="2026-06-10T08:48:36.217" v="6" actId="1076"/>
          <ac:spMkLst>
            <pc:docMk/>
            <pc:sldMk cId="3559970689" sldId="273"/>
            <ac:spMk id="3" creationId="{E1FB8C7A-6F1E-6C4F-84AA-61CCD4C8EAC2}"/>
          </ac:spMkLst>
        </pc:spChg>
        <pc:spChg chg="mod">
          <ac:chgData name="Hannah Sycamore" userId="b4770bae-8292-4e0f-8212-963b4c6b3ded" providerId="ADAL" clId="{5132BCB8-2042-4563-B85A-A555447B6316}" dt="2026-06-10T08:48:25.869" v="4" actId="1076"/>
          <ac:spMkLst>
            <pc:docMk/>
            <pc:sldMk cId="3559970689" sldId="273"/>
            <ac:spMk id="4" creationId="{46D93CE8-DF7B-584A-90B2-D75DC0F3F499}"/>
          </ac:spMkLst>
        </pc:spChg>
        <pc:spChg chg="mod">
          <ac:chgData name="Hannah Sycamore" userId="b4770bae-8292-4e0f-8212-963b4c6b3ded" providerId="ADAL" clId="{5132BCB8-2042-4563-B85A-A555447B6316}" dt="2026-06-10T08:49:15.406" v="18" actId="207"/>
          <ac:spMkLst>
            <pc:docMk/>
            <pc:sldMk cId="3559970689" sldId="273"/>
            <ac:spMk id="9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10T08:48:22.802" v="3" actId="1076"/>
          <ac:spMkLst>
            <pc:docMk/>
            <pc:sldMk cId="3559970689" sldId="273"/>
            <ac:spMk id="10" creationId="{00000000-0000-0000-0000-000000000000}"/>
          </ac:spMkLst>
        </pc:spChg>
        <pc:picChg chg="mod">
          <ac:chgData name="Hannah Sycamore" userId="b4770bae-8292-4e0f-8212-963b4c6b3ded" providerId="ADAL" clId="{5132BCB8-2042-4563-B85A-A555447B6316}" dt="2026-06-10T08:48:18.844" v="2" actId="27636"/>
          <ac:picMkLst>
            <pc:docMk/>
            <pc:sldMk cId="3559970689" sldId="273"/>
            <ac:picMk id="1026" creationId="{00000000-0000-0000-0000-000000000000}"/>
          </ac:picMkLst>
        </pc:picChg>
      </pc:sldChg>
      <pc:sldChg chg="addSp delSp modSp mod">
        <pc:chgData name="Hannah Sycamore" userId="b4770bae-8292-4e0f-8212-963b4c6b3ded" providerId="ADAL" clId="{5132BCB8-2042-4563-B85A-A555447B6316}" dt="2026-06-10T08:50:09.668" v="47" actId="1076"/>
        <pc:sldMkLst>
          <pc:docMk/>
          <pc:sldMk cId="2382352099" sldId="274"/>
        </pc:sldMkLst>
        <pc:spChg chg="del">
          <ac:chgData name="Hannah Sycamore" userId="b4770bae-8292-4e0f-8212-963b4c6b3ded" providerId="ADAL" clId="{5132BCB8-2042-4563-B85A-A555447B6316}" dt="2026-06-10T08:49:42.101" v="21" actId="478"/>
          <ac:spMkLst>
            <pc:docMk/>
            <pc:sldMk cId="2382352099" sldId="274"/>
            <ac:spMk id="3" creationId="{E1FB8C7A-6F1E-6C4F-84AA-61CCD4C8EAC2}"/>
          </ac:spMkLst>
        </pc:spChg>
        <pc:spChg chg="add mod">
          <ac:chgData name="Hannah Sycamore" userId="b4770bae-8292-4e0f-8212-963b4c6b3ded" providerId="ADAL" clId="{5132BCB8-2042-4563-B85A-A555447B6316}" dt="2026-06-10T08:50:02.179" v="28" actId="1076"/>
          <ac:spMkLst>
            <pc:docMk/>
            <pc:sldMk cId="2382352099" sldId="274"/>
            <ac:spMk id="6" creationId="{284A075F-7DE3-2088-2BD6-B738FC7AC282}"/>
          </ac:spMkLst>
        </pc:spChg>
        <pc:spChg chg="del">
          <ac:chgData name="Hannah Sycamore" userId="b4770bae-8292-4e0f-8212-963b4c6b3ded" providerId="ADAL" clId="{5132BCB8-2042-4563-B85A-A555447B6316}" dt="2026-06-10T08:49:33.600" v="19" actId="478"/>
          <ac:spMkLst>
            <pc:docMk/>
            <pc:sldMk cId="2382352099" sldId="274"/>
            <ac:spMk id="9" creationId="{00000000-0000-0000-0000-000000000000}"/>
          </ac:spMkLst>
        </pc:spChg>
        <pc:spChg chg="mod">
          <ac:chgData name="Hannah Sycamore" userId="b4770bae-8292-4e0f-8212-963b4c6b3ded" providerId="ADAL" clId="{5132BCB8-2042-4563-B85A-A555447B6316}" dt="2026-06-10T08:50:09.668" v="47" actId="1076"/>
          <ac:spMkLst>
            <pc:docMk/>
            <pc:sldMk cId="2382352099" sldId="274"/>
            <ac:spMk id="10" creationId="{00000000-0000-0000-0000-000000000000}"/>
          </ac:spMkLst>
        </pc:spChg>
        <pc:spChg chg="add del mod">
          <ac:chgData name="Hannah Sycamore" userId="b4770bae-8292-4e0f-8212-963b4c6b3ded" providerId="ADAL" clId="{5132BCB8-2042-4563-B85A-A555447B6316}" dt="2026-06-10T08:49:53.638" v="24" actId="478"/>
          <ac:spMkLst>
            <pc:docMk/>
            <pc:sldMk cId="2382352099" sldId="274"/>
            <ac:spMk id="11" creationId="{618ABDE6-BB3A-1613-39D3-B4972E5663BC}"/>
          </ac:spMkLst>
        </pc:spChg>
        <pc:spChg chg="add del mod">
          <ac:chgData name="Hannah Sycamore" userId="b4770bae-8292-4e0f-8212-963b4c6b3ded" providerId="ADAL" clId="{5132BCB8-2042-4563-B85A-A555447B6316}" dt="2026-06-10T08:49:52.591" v="23" actId="478"/>
          <ac:spMkLst>
            <pc:docMk/>
            <pc:sldMk cId="2382352099" sldId="274"/>
            <ac:spMk id="12" creationId="{1A86F539-474E-CCDA-FA74-19DCE1493AE2}"/>
          </ac:spMkLst>
        </pc:spChg>
        <pc:spChg chg="add mod">
          <ac:chgData name="Hannah Sycamore" userId="b4770bae-8292-4e0f-8212-963b4c6b3ded" providerId="ADAL" clId="{5132BCB8-2042-4563-B85A-A555447B6316}" dt="2026-06-10T08:49:55.020" v="25"/>
          <ac:spMkLst>
            <pc:docMk/>
            <pc:sldMk cId="2382352099" sldId="274"/>
            <ac:spMk id="13" creationId="{72D2F28E-48DA-4C27-F802-85ADE5DAC6B3}"/>
          </ac:spMkLst>
        </pc:spChg>
        <pc:picChg chg="mod">
          <ac:chgData name="Hannah Sycamore" userId="b4770bae-8292-4e0f-8212-963b4c6b3ded" providerId="ADAL" clId="{5132BCB8-2042-4563-B85A-A555447B6316}" dt="2026-06-10T08:50:09.668" v="47" actId="1076"/>
          <ac:picMkLst>
            <pc:docMk/>
            <pc:sldMk cId="2382352099" sldId="274"/>
            <ac:picMk id="102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hon i ddechrau gwers (15-16) ar ddefnyddio adnoddau: aloion a chyrydu.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aseline="0"/>
              <a:t>Cydnabyddiaeth am y llun: Maxim Bilovitskiy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170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hon i ddechrau gwers (15-16) ar ddefnyddio adnoddau: aloion a chyrydu.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aseline="0"/>
              <a:t>Cydnabyddiaeth am y llun: Maxim Bilovitskiy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Atebion:</a:t>
            </a:r>
          </a:p>
          <a:p>
            <a:pPr marL="228600" indent="-228600">
              <a:buAutoNum type="arabicPeriod"/>
            </a:pPr>
            <a:r>
              <a:rPr lang="cy-GB" sz="1200" baseline="0">
                <a:solidFill>
                  <a:schemeClr val="tx1"/>
                </a:solidFill>
                <a:latin typeface="+mn-lt"/>
              </a:rPr>
              <a:t>Mae aloi yn golygu cymysgedd o fetelau. </a:t>
            </a:r>
            <a:r>
              <a:rPr lang="cy-GB"/>
              <a:t>Mae cyrydiad yn golygu dinistrio deunyddiau drwy adweithiau cemegol â sylweddau yn yr amgylchedd.</a:t>
            </a:r>
          </a:p>
          <a:p>
            <a:pPr marL="228600" indent="-228600">
              <a:buAutoNum type="arabicPeriod"/>
            </a:pPr>
            <a:r>
              <a:rPr lang="cy-GB"/>
              <a:t>Mae’n aloi ysgafn ac felly bydd yn lleihau màs car, sy’n golygu y bydd angen i’r car ddefnyddio llai o danwydd a bydd yn cynhyrchu llai o lygredd.</a:t>
            </a:r>
          </a:p>
          <a:p>
            <a:pPr marL="228600" indent="-228600">
              <a:buAutoNum type="arabicPeriod"/>
            </a:pPr>
            <a:r>
              <a:rPr lang="cy-GB" baseline="0"/>
              <a:t>Mae haen amddiffynnol yn ffurfio dros arwyneb y magnesiwm. Bydd hyn yn atal dŵr neu ocsigen rhag cyrraedd y magnesiwm ac felly’n ei stopio rhag adweithio.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109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s://rsc.li/3PJwhh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sc.li/3PJwhhI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1</a:t>
            </a:fld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450" y="1772143"/>
            <a:ext cx="6233491" cy="3651704"/>
          </a:xfrm>
        </p:spPr>
        <p:txBody>
          <a:bodyPr>
            <a:normAutofit lnSpcReduction="10000"/>
          </a:bodyPr>
          <a:lstStyle/>
          <a:p>
            <a:r>
              <a:rPr lang="cy-GB" sz="1600" dirty="0"/>
              <a:t>Mae’r ffaith bod magnesiwm yn ysgafn, yn gryf a bod digonedd ohono ar gael yn y Ddaear yn golygu ei fod yn cael ei ddefnyddio’n eang mewn meysydd modurol, awyrofod, biofeddygol a storio ynni. Mae magnesiwm yn ysgafnach nag alwminiwm, felly gallai disodli alwminiwm â magnesiwm gwrthstaen mewn ceir ac awyrennau olygu bod angen defnyddio llai o danwydd ac felly bydd llai o allyriadau carbon deuocsid. Fodd bynnag, mae defnyddio magnesiwm ar raddfa ddiwydiannol wedi cael ei gyfyngu oherwydd ei fod yn cyrydu mewn amgylcheddau dyfrllyd.</a:t>
            </a:r>
          </a:p>
          <a:p>
            <a:r>
              <a:rPr lang="cy-GB" sz="1600" dirty="0"/>
              <a:t>Mae gwyddonwyr wedi creu aloi sydd â chyfradd gyrydu isel iawn drwy gymysgu magnesiwm pur gyda symiau bach iawn o galsiwm. Drwy ddefnyddio dim ond symiau bach iawn o galsiwm, mae’r aloi newydd yn cadw priodweddau magnesiwm pur. Fodd bynnag, mae’n gallu gwrthsefyll cyrydiad oherwydd ei fod wedi datblygu ffilm warchod ar yr arwyneb.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9" name="TextBox 11"/>
          <p:cNvSpPr txBox="1"/>
          <p:nvPr/>
        </p:nvSpPr>
        <p:spPr>
          <a:xfrm>
            <a:off x="552450" y="1314205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400" i="1" dirty="0">
                <a:solidFill>
                  <a:srgbClr val="004976"/>
                </a:solidFill>
              </a:rPr>
              <a:t>Darllenwch yr erthygl lawn </a:t>
            </a:r>
            <a:r>
              <a:rPr lang="cy-GB" sz="1400" i="1" dirty="0">
                <a:solidFill>
                  <a:schemeClr val="accent1"/>
                </a:solidFill>
              </a:rPr>
              <a:t>yn </a:t>
            </a:r>
            <a:r>
              <a:rPr lang="cy-GB" sz="1400" i="1" dirty="0">
                <a:solidFill>
                  <a:schemeClr val="accent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rsc.li/3PJwhhI</a:t>
            </a:r>
            <a:r>
              <a:rPr lang="cy-GB" sz="1400" i="1" dirty="0">
                <a:solidFill>
                  <a:schemeClr val="accent1"/>
                </a:solidFill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08425" y="1107720"/>
            <a:ext cx="2140930" cy="251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1FB8C7A-6F1E-6C4F-84AA-61CCD4C8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837" y="97053"/>
            <a:ext cx="7886700" cy="1325563"/>
          </a:xfrm>
        </p:spPr>
        <p:txBody>
          <a:bodyPr>
            <a:normAutofit/>
          </a:bodyPr>
          <a:lstStyle/>
          <a:p>
            <a:r>
              <a:rPr lang="cy-GB" sz="3200" dirty="0"/>
              <a:t>Aloi magnesiwm newydd yn gwrthsefyll cyrydiad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08426" y="3711728"/>
            <a:ext cx="2140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/>
              <a:t>Mae magnesiwm yn gallu bod yn adweithiol iawn pan fydd yn dod i gysylltiad â’r amodau cywir</a:t>
            </a:r>
          </a:p>
        </p:txBody>
      </p:sp>
    </p:spTree>
    <p:extLst>
      <p:ext uri="{BB962C8B-B14F-4D97-AF65-F5344CB8AC3E}">
        <p14:creationId xmlns:p14="http://schemas.microsoft.com/office/powerpoint/2010/main" val="3559970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93CE8-DF7B-584A-90B2-D75DC0F3F4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4340" y="1490595"/>
            <a:ext cx="6351601" cy="3651704"/>
          </a:xfrm>
        </p:spPr>
        <p:txBody>
          <a:bodyPr>
            <a:normAutofit/>
          </a:bodyPr>
          <a:lstStyle/>
          <a:p>
            <a:r>
              <a:rPr lang="cy-GB" sz="1500" dirty="0"/>
              <a:t>Mae’r ffaith bod magnesiwm yn ysgafn, yn gryf a bod digonedd ohono ar gael yn y Ddaear yn golygu ei fod yn cael ei ddefnyddio’n eang mewn meysydd modurol, awyrofod, biofeddygol a storio ynni. Mae magnesiwm yn ysgafnach nag alwminiwm, felly gallai disodli alwminiwm â magnesiwm gwrthstaen mewn ceir ac awyrennau olygu bod angen defnyddio llai o danwydd ac felly bydd llai o allyriadau carbon deuocsid. Fodd bynnag, mae defnyddio magnesiwm ar raddfa ddiwydiannol wedi cael ei gyfyngu oherwydd ei fod yn cyrydu mewn amgylcheddau dyfrllyd.</a:t>
            </a:r>
          </a:p>
          <a:p>
            <a:r>
              <a:rPr lang="cy-GB" sz="1500" dirty="0"/>
              <a:t>Mae gwyddonwyr wedi creu aloi sydd â chyfradd gyrydu isel iawn drwy gymysgu magnesiwm pur gyda symiau bach iawn o galsiwm. Drwy ddefnyddio dim ond symiau bach iawn o galsiwm, mae’r aloi newydd yn cadw priodweddau magnesiwm pur. Fodd bynnag, mae’n gallu gwrthsefyll cyrydiad oherwydd ei fod wedi datblygu ffilm warchod ar yr arwyneb.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8649" y="4824225"/>
            <a:ext cx="836820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y-GB" sz="1600" dirty="0"/>
              <a:t>Diffiniwch y geiriau ‘aloi’ a ‘cyrydiad’.</a:t>
            </a:r>
          </a:p>
          <a:p>
            <a:pPr marL="342900" indent="-342900">
              <a:buAutoNum type="arabicPeriod"/>
            </a:pPr>
            <a:r>
              <a:rPr lang="cy-GB" sz="1600" dirty="0"/>
              <a:t>Nodwch un o fanteision defnyddio aloi magnesiwm mewn car.</a:t>
            </a:r>
          </a:p>
          <a:p>
            <a:pPr marL="342900" indent="-342900">
              <a:buAutoNum type="arabicPeriod"/>
            </a:pPr>
            <a:r>
              <a:rPr lang="cy-GB" sz="1600" dirty="0"/>
              <a:t>Awgrymwch sut mae’r aloi newydd hwn yn gwrthsefyll cyrydiad.</a:t>
            </a:r>
          </a:p>
        </p:txBody>
      </p:sp>
      <p:pic>
        <p:nvPicPr>
          <p:cNvPr id="1026" name="Picture 2" descr="https://upload.wikimedia.org/wikipedia/commons/thumb/d/dc/Magnesium_reaction_with_water.jpg/640px-Magnesium_reaction_with_water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08425" y="1540577"/>
            <a:ext cx="2140930" cy="251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808426" y="4045166"/>
            <a:ext cx="2140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/>
              <a:t>Mae magnesiwm yn gallu bod yn adweithiol iawn pan fydd yn dod i gysylltiad â’r amodau cywir</a:t>
            </a: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284A075F-7DE3-2088-2BD6-B738FC7AC282}"/>
              </a:ext>
            </a:extLst>
          </p:cNvPr>
          <p:cNvSpPr txBox="1"/>
          <p:nvPr/>
        </p:nvSpPr>
        <p:spPr>
          <a:xfrm>
            <a:off x="538041" y="1232800"/>
            <a:ext cx="698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400" i="1" dirty="0">
                <a:solidFill>
                  <a:srgbClr val="004976"/>
                </a:solidFill>
              </a:rPr>
              <a:t>Darllenwch yr erthygl lawn </a:t>
            </a:r>
            <a:r>
              <a:rPr lang="cy-GB" sz="1400" i="1" dirty="0">
                <a:solidFill>
                  <a:schemeClr val="accent1"/>
                </a:solidFill>
              </a:rPr>
              <a:t>yn </a:t>
            </a:r>
            <a:r>
              <a:rPr lang="cy-GB" sz="1400" i="1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rsc.li/3PJwhhI</a:t>
            </a:r>
            <a:r>
              <a:rPr lang="cy-GB" sz="1400" i="1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72D2F28E-48DA-4C27-F802-85ADE5DAC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837" y="97053"/>
            <a:ext cx="7886700" cy="1325563"/>
          </a:xfrm>
        </p:spPr>
        <p:txBody>
          <a:bodyPr>
            <a:normAutofit/>
          </a:bodyPr>
          <a:lstStyle/>
          <a:p>
            <a:r>
              <a:rPr lang="cy-GB" sz="3200" dirty="0"/>
              <a:t>Aloi magnesiwm newydd yn gwrthsefyll cyrydiad</a:t>
            </a:r>
          </a:p>
        </p:txBody>
      </p:sp>
    </p:spTree>
    <p:extLst>
      <p:ext uri="{BB962C8B-B14F-4D97-AF65-F5344CB8AC3E}">
        <p14:creationId xmlns:p14="http://schemas.microsoft.com/office/powerpoint/2010/main" val="2382352099"/>
      </p:ext>
    </p:extLst>
  </p:cSld>
  <p:clrMapOvr>
    <a:masterClrMapping/>
  </p:clrMapOvr>
</p:sld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EIC starter slide template.pptx" id="{8C227671-679E-4005-AE38-7E4654D46299}" vid="{3A4C9E2F-8493-4A3B-ACEE-3D5EC76FA4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9BE5E46F-8F65-4425-AEBA-A442F0E3BC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9B7705-6E4A-433D-914A-8894B6FAEA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7900DF-3EEF-46A5-94A9-21789EBC7165}">
  <ds:schemaRefs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9e3c562f-56b0-4bc9-96c8-d04b09868558"/>
    <ds:schemaRef ds:uri="5c7d88b2-bc5d-47d8-b067-5f30c82b40f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EIC starter slide template (1)</Template>
  <TotalTime>17</TotalTime>
  <Words>565</Words>
  <Application>Microsoft Office PowerPoint</Application>
  <PresentationFormat>On-screen Show (4:3)</PresentationFormat>
  <Paragraphs>28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1_RSC_Plain_no footer</vt:lpstr>
      <vt:lpstr>Aloi magnesiwm newydd yn gwrthsefyll cyrydiad</vt:lpstr>
      <vt:lpstr>Aloi magnesiwm newydd yn gwrthsefyll cyrydiad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magnesium alloy resists corrosion CUM</dc:title>
  <dc:creator>RoyalSocietyofChemistry@royalsocietychemistry.onmicrosoft.com</dc:creator>
  <cp:keywords>alloy, magnesium, corrosion, calcium, Welsh, Welsh language</cp:keywords>
  <dc:description>From Education in Chemistry The exceptional alloy that’s resisting corrosion https://rsc.li/3d7nkYc</dc:description>
  <cp:lastModifiedBy>Hannah Sycamore</cp:lastModifiedBy>
  <cp:revision>110</cp:revision>
  <dcterms:created xsi:type="dcterms:W3CDTF">2020-04-08T13:50:19Z</dcterms:created>
  <dcterms:modified xsi:type="dcterms:W3CDTF">2026-06-10T09:02:55Z</dcterms:modified>
  <cp:category>From https://rsc.li/3PJwhhI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48400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