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1"/>
  </p:notesMasterIdLst>
  <p:sldIdLst>
    <p:sldId id="290" r:id="rId5"/>
    <p:sldId id="293" r:id="rId6"/>
    <p:sldId id="312" r:id="rId7"/>
    <p:sldId id="313" r:id="rId8"/>
    <p:sldId id="314" r:id="rId9"/>
    <p:sldId id="30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6AFCBE25-129D-71BD-2520-C70EFDD5EC17}" name="Katie Haylor" initials="KH" userId="S::HaylorK@rsc.org::79d54f7f-ffc1-4b04-bab6-1092a29c2844" providerId="AD"/>
  <p188:author id="{C74B60E9-655C-E89A-6316-3841AD519658}" name="Juliet Kennard" initials="JK" userId="S::KennardJ@rsc.org::171ce03e-ecb9-44f8-bcbb-a85643c4c66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C40578-05A9-410B-BBA8-1998097AEAB4}" v="8" dt="2026-01-12T15:00:58.2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D5F309-C2C4-4F97-ABA7-64D288C88283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7D1DB7-0BE7-4662-AE3E-804BA6BF7E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805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on slide 1 © Shutterstock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751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Images on slide 2 © Shutterstock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5597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 on slide 3 © Shutterstock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593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 on slide 4 © Shutterstock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2809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 on slide 5 © Shutterstock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502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Single line title</a:t>
            </a:r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7180038" y="5850000"/>
            <a:ext cx="4878078" cy="33677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US" sz="1400" b="1" u="none" dirty="0">
                <a:solidFill>
                  <a:schemeClr val="bg1"/>
                </a:solidFill>
                <a:latin typeface="Century Gothic" panose="020B0502020202020204" pitchFamily="34" charset="0"/>
              </a:rPr>
              <a:t>Downloaded from </a:t>
            </a:r>
            <a:r>
              <a:rPr lang="en-GB" sz="1400" b="1" i="0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rsc.li/42tFi0D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, student sheet, teacher notes with answers and script template also available.</a:t>
            </a:r>
            <a:r>
              <a:rPr lang="en-GB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1400" b="1" u="none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Double line title with turnover</a:t>
            </a:r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Triple line title with turnover on three lines</a:t>
            </a:r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Acknowledgements</a:t>
            </a: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18F91-D15E-5E44-80C2-620B381166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14–16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15082-B7C4-4D40-80F1-9A0175D69E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Present the news: Extracting lithium using string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EE0C17-80EF-9047-FDF7-CEC6CD3C9E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731" r="12731"/>
          <a:stretch/>
        </p:blipFill>
        <p:spPr>
          <a:xfrm>
            <a:off x="8559487" y="-900945"/>
            <a:ext cx="4278689" cy="4278689"/>
          </a:xfrm>
          <a:prstGeom prst="ellipse">
            <a:avLst/>
          </a:prstGeom>
          <a:ln w="101600" cap="rnd">
            <a:solidFill>
              <a:srgbClr val="C8102E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803064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task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B019D7C-3D6F-95BC-A80D-F1D23ADF802A}"/>
              </a:ext>
            </a:extLst>
          </p:cNvPr>
          <p:cNvSpPr txBox="1">
            <a:spLocks/>
          </p:cNvSpPr>
          <p:nvPr/>
        </p:nvSpPr>
        <p:spPr>
          <a:xfrm>
            <a:off x="540000" y="980661"/>
            <a:ext cx="5939109" cy="5558556"/>
          </a:xfrm>
          <a:prstGeom prst="rect">
            <a:avLst/>
          </a:prstGeom>
        </p:spPr>
        <p:txBody>
          <a:bodyPr vert="horz" lIns="0" tIns="0" rIns="0" bIns="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entury Gothic"/>
            </a:endParaRPr>
          </a:p>
          <a:p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In your groups, prepare to present the science research news as an item on a news programme. Use the script template to help you. </a:t>
            </a:r>
            <a:endParaRPr lang="en-GB" sz="2000" dirty="0">
              <a:solidFill>
                <a:srgbClr val="000000"/>
              </a:solidFill>
              <a:latin typeface="Century Gothic"/>
            </a:endParaRPr>
          </a:p>
          <a:p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Century Gothic"/>
            </a:endParaRPr>
          </a:p>
          <a:p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You have five minutes for the presentation.</a:t>
            </a:r>
          </a:p>
          <a:p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Century Gothic"/>
            </a:endParaRPr>
          </a:p>
          <a:p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Everyone needs to say something during the ‘broadcast’. You will have the following roles in your group:  </a:t>
            </a:r>
            <a:r>
              <a:rPr lang="en-GB" sz="2000" dirty="0">
                <a:solidFill>
                  <a:srgbClr val="000000"/>
                </a:solidFill>
                <a:latin typeface="Century Gothic"/>
              </a:rPr>
              <a:t>​</a:t>
            </a:r>
          </a:p>
          <a:p>
            <a:pPr fontAlgn="base">
              <a:buClr>
                <a:srgbClr val="C00000"/>
              </a:buClr>
              <a:buFontTx/>
              <a:buAutoNum type="arabicPeriod"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 News anchor – introduces the story  </a:t>
            </a:r>
            <a:r>
              <a:rPr lang="en-US" sz="2000" dirty="0">
                <a:solidFill>
                  <a:srgbClr val="000000"/>
                </a:solidFill>
                <a:latin typeface="Century Gothic"/>
              </a:rPr>
              <a:t>​</a:t>
            </a:r>
          </a:p>
          <a:p>
            <a:pPr fontAlgn="base">
              <a:buClr>
                <a:srgbClr val="C00000"/>
              </a:buClr>
              <a:buFontTx/>
              <a:buAutoNum type="arabicPeriod"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 Reporter – gives more detail  </a:t>
            </a:r>
            <a:r>
              <a:rPr lang="en-US" sz="2000" dirty="0">
                <a:solidFill>
                  <a:srgbClr val="000000"/>
                </a:solidFill>
                <a:latin typeface="Century Gothic"/>
              </a:rPr>
              <a:t>​</a:t>
            </a:r>
          </a:p>
          <a:p>
            <a:pPr fontAlgn="base">
              <a:buClr>
                <a:srgbClr val="C00000"/>
              </a:buClr>
              <a:buFontTx/>
              <a:buAutoNum type="arabicPeriod"/>
            </a:pP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 Scientist/s – answers questions</a:t>
            </a:r>
            <a:r>
              <a:rPr lang="en-GB" sz="2000" dirty="0">
                <a:solidFill>
                  <a:srgbClr val="000000"/>
                </a:solidFill>
                <a:latin typeface="Century Gothic"/>
              </a:rPr>
              <a:t>​</a:t>
            </a:r>
          </a:p>
          <a:p>
            <a:pPr>
              <a:buClr>
                <a:srgbClr val="006F62"/>
              </a:buClr>
            </a:pPr>
            <a:endParaRPr lang="en-GB" sz="1800" dirty="0"/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7876CD6-9432-11EA-AA63-56CD2F9B1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8" t="50000" r="51356" b="26667"/>
          <a:stretch/>
        </p:blipFill>
        <p:spPr>
          <a:xfrm>
            <a:off x="8524427" y="300687"/>
            <a:ext cx="2101037" cy="216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20FA577-8B99-ED13-FD77-668213EA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23" t="9005" r="53474" b="72652"/>
          <a:stretch/>
        </p:blipFill>
        <p:spPr>
          <a:xfrm>
            <a:off x="8930688" y="4509000"/>
            <a:ext cx="1707777" cy="216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73EE292-37C7-9D83-4B23-3FBA6BB029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81" t="51970" r="28040" b="29838"/>
          <a:stretch/>
        </p:blipFill>
        <p:spPr>
          <a:xfrm>
            <a:off x="8524427" y="2349000"/>
            <a:ext cx="2407601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7F52FE-41E1-2B9E-1C8E-F9601CC23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30D57-1A38-9D54-448E-DE2428FE1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the news anchor needs to do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137299C5-A3FE-08AB-0394-EE69AE86ED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DC8B776A-FD2C-7636-24EB-1C2452F8D9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1" y="1260475"/>
            <a:ext cx="7051896" cy="5040313"/>
          </a:xfrm>
        </p:spPr>
        <p:txBody>
          <a:bodyPr>
            <a:normAutofit/>
          </a:bodyPr>
          <a:lstStyle/>
          <a:p>
            <a:pPr algn="l"/>
            <a:endParaRPr lang="en-US" sz="2000" dirty="0"/>
          </a:p>
          <a:p>
            <a:r>
              <a:rPr lang="en-US" sz="2000" dirty="0">
                <a:latin typeface="Century Gothic"/>
              </a:rPr>
              <a:t>I</a:t>
            </a:r>
            <a:r>
              <a:rPr lang="en-US" sz="2000" b="0" dirty="0">
                <a:latin typeface="Century Gothic"/>
              </a:rPr>
              <a:t>ntroduce the news item and explain simply what problem the scientists were trying to solve</a:t>
            </a:r>
            <a:r>
              <a:rPr lang="en-US" sz="2000" dirty="0">
                <a:latin typeface="Century Gothic"/>
              </a:rPr>
              <a:t>, or what they were trying to investigate.</a:t>
            </a:r>
            <a:endParaRPr lang="en-US" sz="2000" b="0" dirty="0">
              <a:latin typeface="Century Gothic"/>
            </a:endParaRPr>
          </a:p>
          <a:p>
            <a:r>
              <a:rPr lang="en-GB" sz="2000" b="0" dirty="0">
                <a:latin typeface="Century Gothic"/>
              </a:rPr>
              <a:t>Work with your group to make sure the whole presentation is no longer than five minutes. Talk together about how much time each part should take.</a:t>
            </a:r>
          </a:p>
          <a:p>
            <a:r>
              <a:rPr lang="en-GB" sz="2000" b="0" dirty="0">
                <a:latin typeface="Century Gothic"/>
              </a:rPr>
              <a:t>End the news ite</a:t>
            </a:r>
            <a:r>
              <a:rPr lang="en-GB" sz="2000" dirty="0">
                <a:latin typeface="Century Gothic"/>
              </a:rPr>
              <a:t>m a</a:t>
            </a:r>
            <a:r>
              <a:rPr lang="en-GB" sz="2000" b="0" dirty="0">
                <a:latin typeface="Century Gothic"/>
              </a:rPr>
              <a:t>fter your teammates have finished</a:t>
            </a:r>
            <a:r>
              <a:rPr lang="en-GB" sz="2000" dirty="0">
                <a:latin typeface="Century Gothic"/>
              </a:rPr>
              <a:t>.</a:t>
            </a:r>
            <a:r>
              <a:rPr lang="en-GB" sz="2000" b="0" dirty="0">
                <a:latin typeface="Century Gothic"/>
              </a:rPr>
              <a:t> Give a closing statement in reaction to what’s been said. </a:t>
            </a:r>
            <a:r>
              <a:rPr lang="en-GB" sz="2000" dirty="0">
                <a:latin typeface="Century Gothic"/>
              </a:rPr>
              <a:t>For inspiration, i</a:t>
            </a:r>
            <a:r>
              <a:rPr lang="en-GB" sz="2000" b="0" dirty="0">
                <a:latin typeface="Century Gothic"/>
              </a:rPr>
              <a:t>magine how your friends or family might feel hearing the news item.</a:t>
            </a:r>
            <a:endParaRPr lang="en-US" b="0" dirty="0">
              <a:latin typeface="Century Gothic"/>
            </a:endParaRPr>
          </a:p>
          <a:p>
            <a:pPr marL="171450" indent="-171450" algn="l">
              <a:buFont typeface="Arial"/>
              <a:buChar char="•"/>
            </a:pPr>
            <a:endParaRPr lang="en-US" b="0" dirty="0">
              <a:latin typeface="Century Gothic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4DD739-1374-DFCE-FFF1-CE4B94DFC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9" t="8263" r="73716" b="73975"/>
          <a:stretch/>
        </p:blipFill>
        <p:spPr>
          <a:xfrm>
            <a:off x="7915835" y="1929386"/>
            <a:ext cx="2160000" cy="215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333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306B11-6551-124E-7971-C9D57ECD93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7C7BE-03B6-B0E2-4195-A4BD5270D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the reporter needs to do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5A33AB73-CA2D-2CE8-D53D-A84C14E51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CBE74D5C-FF2C-3484-59CA-9EB79834C254}"/>
              </a:ext>
            </a:extLst>
          </p:cNvPr>
          <p:cNvSpPr txBox="1">
            <a:spLocks/>
          </p:cNvSpPr>
          <p:nvPr/>
        </p:nvSpPr>
        <p:spPr>
          <a:xfrm>
            <a:off x="540000" y="980661"/>
            <a:ext cx="6386580" cy="5040000"/>
          </a:xfrm>
          <a:prstGeom prst="rect">
            <a:avLst/>
          </a:prstGeom>
        </p:spPr>
        <p:txBody>
          <a:bodyPr vert="horz" lIns="0" tIns="0" rIns="0" bIns="0" rtlCol="0" anchor="t" anchorCtr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endParaRPr lang="en-GB" sz="2000" b="0" dirty="0">
              <a:latin typeface="Century Gothic"/>
            </a:endParaRP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After the news anchor speaks, tell the audience more about the problem the scientists were trying to solve.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Ask the scientist questions so the audience can learn about their discovery. Think about what the audience would want to know. Look at the prompts in step 6 of your worksheet.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dirty="0">
                <a:latin typeface="Century Gothic"/>
              </a:rPr>
              <a:t>Findings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b="0" dirty="0">
                <a:latin typeface="Century Gothic"/>
              </a:rPr>
              <a:t>Context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dirty="0">
                <a:latin typeface="Century Gothic"/>
              </a:rPr>
              <a:t>Relevance/application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dirty="0">
                <a:latin typeface="Century Gothic"/>
              </a:rPr>
              <a:t>I</a:t>
            </a:r>
            <a:r>
              <a:rPr lang="en-GB" sz="2000" b="0">
                <a:latin typeface="Century Gothic"/>
              </a:rPr>
              <a:t>mpact</a:t>
            </a:r>
            <a:endParaRPr lang="en-GB" sz="2000" b="0" dirty="0">
              <a:latin typeface="Century Gothic"/>
            </a:endParaRP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When practising with your group, try to respond to what the scientist says instead of just reading your questions. </a:t>
            </a:r>
            <a:endParaRPr lang="en-US" b="0" dirty="0">
              <a:latin typeface="Century Gothic"/>
            </a:endParaRPr>
          </a:p>
          <a:p>
            <a:pPr marL="171450" indent="-171450" algn="l">
              <a:buFont typeface="Arial"/>
              <a:buChar char="•"/>
            </a:pPr>
            <a:endParaRPr lang="en-US" b="0" dirty="0">
              <a:latin typeface="Century Gothic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FF7D6C-A6E3-BCCF-A2A2-DECA7A8693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1" t="53531" r="52656" b="30377"/>
          <a:stretch/>
        </p:blipFill>
        <p:spPr>
          <a:xfrm>
            <a:off x="8114493" y="2276856"/>
            <a:ext cx="2519999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2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07CE37-EFE5-99F2-E007-4462421D6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A8B2A-6AB9-56CE-9496-2DA6C9862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the scientist needs to do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3EDC363A-DEF5-4A19-0851-44E86034DA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2AFBD8D6-94E9-FB38-0715-DEBE65898E0D}"/>
              </a:ext>
            </a:extLst>
          </p:cNvPr>
          <p:cNvSpPr txBox="1">
            <a:spLocks/>
          </p:cNvSpPr>
          <p:nvPr/>
        </p:nvSpPr>
        <p:spPr>
          <a:xfrm>
            <a:off x="477247" y="1159955"/>
            <a:ext cx="6323603" cy="5304160"/>
          </a:xfrm>
          <a:prstGeom prst="rect">
            <a:avLst/>
          </a:prstGeom>
        </p:spPr>
        <p:txBody>
          <a:bodyPr vert="horz" lIns="0" tIns="0" rIns="0" bIns="0" rtlCol="0" anchor="t" anchorCtr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/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When the reporter asks you questions, give clear answers that your classmates will understand.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Read the text carefully and make sure you know the main ideas. Look at the prompts in step 6 on your worksheet.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dirty="0">
                <a:latin typeface="Century Gothic"/>
              </a:rPr>
              <a:t>Findings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b="0" dirty="0">
                <a:latin typeface="Century Gothic"/>
              </a:rPr>
              <a:t>Context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dirty="0">
                <a:latin typeface="Century Gothic"/>
              </a:rPr>
              <a:t>Relevance/application</a:t>
            </a:r>
          </a:p>
          <a:p>
            <a:pPr marL="1028700" lvl="1" indent="-342900">
              <a:buClr>
                <a:srgbClr val="C00000"/>
              </a:buClr>
            </a:pPr>
            <a:r>
              <a:rPr lang="en-GB" sz="2000" dirty="0">
                <a:latin typeface="Century Gothic"/>
              </a:rPr>
              <a:t>I</a:t>
            </a:r>
            <a:r>
              <a:rPr lang="en-GB" sz="2000" b="0" dirty="0">
                <a:latin typeface="Century Gothic"/>
              </a:rPr>
              <a:t>mpact</a:t>
            </a:r>
          </a:p>
          <a:p>
            <a:pPr lvl="1" indent="0">
              <a:buClr>
                <a:srgbClr val="C00000"/>
              </a:buClr>
              <a:buNone/>
            </a:pPr>
            <a:endParaRPr lang="en-GB" sz="2000" b="0" dirty="0">
              <a:latin typeface="Century Gothic"/>
            </a:endParaRP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If any words from the text seem hard, think of simpler ones to explain them.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Talk to your group about whether pictures or diagrams could help the audience understand better. If you decide to use them, find and present them.</a:t>
            </a:r>
            <a:endParaRPr lang="en-US" sz="2000" b="0" dirty="0">
              <a:latin typeface="Century Gothic"/>
            </a:endParaRPr>
          </a:p>
          <a:p>
            <a:pPr algn="l"/>
            <a:endParaRPr lang="en-US" sz="2000" b="0" dirty="0">
              <a:latin typeface="Century Gothic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70C603D-F6BF-EEAC-6FBE-2D3088D7B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4" t="52760" r="76040" b="30590"/>
          <a:stretch/>
        </p:blipFill>
        <p:spPr>
          <a:xfrm>
            <a:off x="7189694" y="2510119"/>
            <a:ext cx="1771430" cy="2160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31FC1EA-CF1C-1ECB-224E-4EFD21E4A2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43" t="52608" r="9652" b="30459"/>
          <a:stretch/>
        </p:blipFill>
        <p:spPr>
          <a:xfrm>
            <a:off x="8985525" y="2510118"/>
            <a:ext cx="1811998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652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51CC-0A05-664C-BD94-1187A667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does a good news presentation look like?</a:t>
            </a:r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A41F9482-3B9C-E144-8DBE-2790A6299F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6C263016-3CC6-FD78-8045-71B982A9F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127719"/>
            <a:ext cx="10080000" cy="5803433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sz="2200" b="0" dirty="0">
                <a:latin typeface="Century Gothic"/>
              </a:rPr>
              <a:t>In a good presentation...</a:t>
            </a:r>
            <a:endParaRPr lang="en-US" sz="2200" dirty="0"/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200" b="0" dirty="0">
                <a:latin typeface="Century Gothic"/>
              </a:rPr>
              <a:t>there is a clear beginning, middle and end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200" b="0" dirty="0">
                <a:latin typeface="Century Gothic"/>
              </a:rPr>
              <a:t>everyone involved gets to speak, and when they do, they are introduced and thanked for their contribution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200" b="0" dirty="0">
                <a:latin typeface="Century Gothic"/>
              </a:rPr>
              <a:t>it's clear that the participants have considered the needs and interests of their audience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dirty="0">
                <a:latin typeface="Century Gothic"/>
              </a:rPr>
              <a:t>i</a:t>
            </a:r>
            <a:r>
              <a:rPr lang="en-US" sz="2200" b="0" dirty="0">
                <a:latin typeface="Century Gothic"/>
              </a:rPr>
              <a:t>t ends on time (remember each group has five minutes to speak).</a:t>
            </a:r>
          </a:p>
          <a:p>
            <a:pPr algn="l"/>
            <a:endParaRPr lang="en-US" sz="2200" b="0" dirty="0">
              <a:latin typeface="Century Gothic"/>
            </a:endParaRPr>
          </a:p>
          <a:p>
            <a:pPr algn="l"/>
            <a:r>
              <a:rPr lang="en-US" sz="2200" b="0" dirty="0">
                <a:latin typeface="Century Gothic"/>
              </a:rPr>
              <a:t>When speaking... 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200" b="0" dirty="0">
                <a:latin typeface="Century Gothic"/>
              </a:rPr>
              <a:t>be clear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200" b="0" dirty="0">
                <a:latin typeface="Century Gothic"/>
              </a:rPr>
              <a:t>be loud enough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200" b="0" dirty="0">
                <a:latin typeface="Century Gothic"/>
              </a:rPr>
              <a:t>look at the audience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200" b="0" dirty="0">
                <a:latin typeface="Century Gothic"/>
                <a:cs typeface="Calibri"/>
              </a:rPr>
              <a:t>use words the audience will understand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2200" b="0" dirty="0">
                <a:latin typeface="Century Gothic"/>
                <a:cs typeface="Calibri"/>
              </a:rPr>
              <a:t>look and sound confident (even if you don't feel it yet).</a:t>
            </a:r>
          </a:p>
          <a:p>
            <a:pPr marL="285750" indent="-285750">
              <a:buFont typeface="Arial"/>
              <a:buChar char="•"/>
            </a:pPr>
            <a:endParaRPr lang="en-US" sz="1400" b="0" dirty="0">
              <a:latin typeface="Century Gothic"/>
              <a:cs typeface="Calibri"/>
            </a:endParaRPr>
          </a:p>
          <a:p>
            <a:pPr marL="857250" lvl="1" indent="-171450">
              <a:buFont typeface="Courier New"/>
              <a:buChar char="o"/>
            </a:pPr>
            <a:endParaRPr lang="en-US" sz="1400" dirty="0">
              <a:latin typeface="Calibri" panose="020F0502020204030204"/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391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6524EE65-16DB-4739-8959-FF5103728C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B2E1FC0-EBE3-45E9-AEDE-96E18F5098A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403295F-0643-420D-A96C-DF2E82296E8D}">
  <ds:schemaRefs>
    <ds:schemaRef ds:uri="http://purl.org/dc/elements/1.1/"/>
    <ds:schemaRef ds:uri="http://purl.org/dc/terms/"/>
    <ds:schemaRef ds:uri="http://purl.org/dc/dcmitype/"/>
    <ds:schemaRef ds:uri="http://schemas.microsoft.com/office/2006/documentManagement/types"/>
    <ds:schemaRef ds:uri="5c7d88b2-bc5d-47d8-b067-5f30c82b40fb"/>
    <ds:schemaRef ds:uri="http://schemas.microsoft.com/office/infopath/2007/PartnerControls"/>
    <ds:schemaRef ds:uri="9e3c562f-56b0-4bc9-96c8-d04b09868558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507</Words>
  <Application>Microsoft Office PowerPoint</Application>
  <PresentationFormat>Widescreen</PresentationFormat>
  <Paragraphs>61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Aptos</vt:lpstr>
      <vt:lpstr>Arial</vt:lpstr>
      <vt:lpstr>Calibri</vt:lpstr>
      <vt:lpstr>Calibri Light</vt:lpstr>
      <vt:lpstr>Century Gothic</vt:lpstr>
      <vt:lpstr>Courier New</vt:lpstr>
      <vt:lpstr>Office Theme</vt:lpstr>
      <vt:lpstr>14–16 years</vt:lpstr>
      <vt:lpstr>The task</vt:lpstr>
      <vt:lpstr>What the news anchor needs to do</vt:lpstr>
      <vt:lpstr>What the reporter needs to do</vt:lpstr>
      <vt:lpstr>What the scientist needs to do</vt:lpstr>
      <vt:lpstr>What does a good news presentation look like?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Elements compounds and mixtures 14-16 reading comprehension student slides</dc:title>
  <dc:creator>Royal Society of Chemistry</dc:creator>
  <cp:keywords>reading comprehension; active reading; elements compounds and mixtures; science communication; presentation skills; speaking and listening</cp:keywords>
  <dc:description>From rsc.li/42tFi0D, student sheet, teacher notes with answers and script template also available</dc:description>
  <cp:lastModifiedBy>Hannah Sycamore</cp:lastModifiedBy>
  <cp:revision>3</cp:revision>
  <dcterms:created xsi:type="dcterms:W3CDTF">2025-02-11T10:08:00Z</dcterms:created>
  <dcterms:modified xsi:type="dcterms:W3CDTF">2026-01-12T15:00:58Z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