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6"/>
  </p:notesMasterIdLst>
  <p:sldIdLst>
    <p:sldId id="290" r:id="rId5"/>
    <p:sldId id="368" r:id="rId6"/>
    <p:sldId id="358" r:id="rId7"/>
    <p:sldId id="355" r:id="rId8"/>
    <p:sldId id="357" r:id="rId9"/>
    <p:sldId id="359" r:id="rId10"/>
    <p:sldId id="364" r:id="rId11"/>
    <p:sldId id="365" r:id="rId12"/>
    <p:sldId id="366" r:id="rId13"/>
    <p:sldId id="367" r:id="rId14"/>
    <p:sldId id="3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97A93AF5-9395-4D51-A65C-F480896045C4}">
          <p14:sldIdLst>
            <p14:sldId id="290"/>
          </p14:sldIdLst>
        </p14:section>
        <p14:section name="Teacher guidance" id="{98239A89-C2BB-41F4-9D3E-573E6ACA2F1B}">
          <p14:sldIdLst>
            <p14:sldId id="368"/>
          </p14:sldIdLst>
        </p14:section>
        <p14:section name="Learner sheet" id="{18068308-2217-42E8-A1F8-FF85B571432F}">
          <p14:sldIdLst>
            <p14:sldId id="358"/>
            <p14:sldId id="355"/>
            <p14:sldId id="357"/>
            <p14:sldId id="359"/>
          </p14:sldIdLst>
        </p14:section>
        <p14:section name="Answers" id="{D2B6960D-DEBD-42D0-820E-646A2ECEF29B}">
          <p14:sldIdLst>
            <p14:sldId id="364"/>
            <p14:sldId id="365"/>
            <p14:sldId id="366"/>
            <p14:sldId id="367"/>
          </p14:sldIdLst>
        </p14:section>
        <p14:section name="Template" id="{E3289455-A81F-484B-97F5-158C5109242B}">
          <p14:sldIdLst>
            <p14:sldId id="370"/>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6AFCBE25-129D-71BD-2520-C70EFDD5EC17}" name="Katie Haylor" initials="KH" userId="S::HaylorK@rsc.org::79d54f7f-ffc1-4b04-bab6-1092a29c2844" providerId="AD"/>
  <p188:author id="{4ABE0490-048B-22EF-1BC1-1CF64EC4D232}" name="Jo Pugh" initials="JP" userId="1187eaa31d8c3d2c" providerId="Windows Live"/>
  <p188:author id="{5F1CC0B0-84E0-BD6A-D99C-C314168B48E6}" name="Juliet Kennard" initials="JK" userId="S::kennardj@rsc.org::171ce03e-ecb9-44f8-bcbb-a85643c4c66a" providerId="AD"/>
  <p188:author id="{C74B60E9-655C-E89A-6316-3841AD519658}" name="Juliet Kennard" initials="JK" userId="S::KennardJ@rsc.org::171ce03e-ecb9-44f8-bcbb-a85643c4c66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3"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E6F1EF"/>
    <a:srgbClr val="006F62"/>
    <a:srgbClr val="EDF6F9"/>
    <a:srgbClr val="48A9C5"/>
    <a:srgbClr val="FAE7EA"/>
    <a:srgbClr val="F7DBE0"/>
    <a:srgbClr val="F4CFD5"/>
    <a:srgbClr val="FF9E1B"/>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4262" autoAdjust="0"/>
  </p:normalViewPr>
  <p:slideViewPr>
    <p:cSldViewPr snapToGrid="0" snapToObjects="1">
      <p:cViewPr varScale="1">
        <p:scale>
          <a:sx n="93" d="100"/>
          <a:sy n="93" d="100"/>
        </p:scale>
        <p:origin x="1272" y="84"/>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B465C642-4312-474E-AB32-4E0013FDAC90}"/>
    <pc:docChg chg="undo custSel modSld">
      <pc:chgData name="Juliet Kennard" userId="171ce03e-ecb9-44f8-bcbb-a85643c4c66a" providerId="ADAL" clId="{B465C642-4312-474E-AB32-4E0013FDAC90}" dt="2025-12-08T17:35:02.027" v="102" actId="20577"/>
      <pc:docMkLst>
        <pc:docMk/>
      </pc:docMkLst>
      <pc:sldChg chg="modSp mod modNotesTx">
        <pc:chgData name="Juliet Kennard" userId="171ce03e-ecb9-44f8-bcbb-a85643c4c66a" providerId="ADAL" clId="{B465C642-4312-474E-AB32-4E0013FDAC90}" dt="2025-12-08T17:35:02.027" v="102" actId="20577"/>
        <pc:sldMkLst>
          <pc:docMk/>
          <pc:sldMk cId="573104830" sldId="355"/>
        </pc:sldMkLst>
        <pc:grpChg chg="mod">
          <ac:chgData name="Juliet Kennard" userId="171ce03e-ecb9-44f8-bcbb-a85643c4c66a" providerId="ADAL" clId="{B465C642-4312-474E-AB32-4E0013FDAC90}" dt="2025-12-08T17:34:46.940" v="97" actId="14100"/>
          <ac:grpSpMkLst>
            <pc:docMk/>
            <pc:sldMk cId="573104830" sldId="355"/>
            <ac:grpSpMk id="170" creationId="{5690E866-5165-89E0-CB35-D151B8B361D3}"/>
          </ac:grpSpMkLst>
        </pc:grpChg>
        <pc:graphicFrameChg chg="mod modGraphic">
          <ac:chgData name="Juliet Kennard" userId="171ce03e-ecb9-44f8-bcbb-a85643c4c66a" providerId="ADAL" clId="{B465C642-4312-474E-AB32-4E0013FDAC90}" dt="2025-12-08T17:35:02.027" v="102" actId="20577"/>
          <ac:graphicFrameMkLst>
            <pc:docMk/>
            <pc:sldMk cId="573104830" sldId="355"/>
            <ac:graphicFrameMk id="6" creationId="{46871A85-50C6-CE7B-708E-A52FC8CEDA3F}"/>
          </ac:graphicFrameMkLst>
        </pc:graphicFrameChg>
      </pc:sldChg>
      <pc:sldChg chg="modSp mod">
        <pc:chgData name="Juliet Kennard" userId="171ce03e-ecb9-44f8-bcbb-a85643c4c66a" providerId="ADAL" clId="{B465C642-4312-474E-AB32-4E0013FDAC90}" dt="2025-12-08T17:33:02.752" v="72"/>
        <pc:sldMkLst>
          <pc:docMk/>
          <pc:sldMk cId="3943623966" sldId="357"/>
        </pc:sldMkLst>
        <pc:graphicFrameChg chg="mod modGraphic">
          <ac:chgData name="Juliet Kennard" userId="171ce03e-ecb9-44f8-bcbb-a85643c4c66a" providerId="ADAL" clId="{B465C642-4312-474E-AB32-4E0013FDAC90}" dt="2025-12-08T17:33:02.752" v="72"/>
          <ac:graphicFrameMkLst>
            <pc:docMk/>
            <pc:sldMk cId="3943623966" sldId="357"/>
            <ac:graphicFrameMk id="6" creationId="{B6EBF29F-F79A-9767-ED16-0C74960B67E7}"/>
          </ac:graphicFrameMkLst>
        </pc:graphicFrameChg>
      </pc:sldChg>
      <pc:sldChg chg="modSp mod">
        <pc:chgData name="Juliet Kennard" userId="171ce03e-ecb9-44f8-bcbb-a85643c4c66a" providerId="ADAL" clId="{B465C642-4312-474E-AB32-4E0013FDAC90}" dt="2025-12-08T17:25:31.112" v="5"/>
        <pc:sldMkLst>
          <pc:docMk/>
          <pc:sldMk cId="635324524" sldId="358"/>
        </pc:sldMkLst>
        <pc:graphicFrameChg chg="mod modGraphic">
          <ac:chgData name="Juliet Kennard" userId="171ce03e-ecb9-44f8-bcbb-a85643c4c66a" providerId="ADAL" clId="{B465C642-4312-474E-AB32-4E0013FDAC90}" dt="2025-12-08T17:25:31.112" v="5"/>
          <ac:graphicFrameMkLst>
            <pc:docMk/>
            <pc:sldMk cId="635324524" sldId="358"/>
            <ac:graphicFrameMk id="6" creationId="{545ED896-7714-A5FB-3231-60B93557C9F5}"/>
          </ac:graphicFrameMkLst>
        </pc:graphicFrameChg>
      </pc:sldChg>
      <pc:sldChg chg="modSp mod">
        <pc:chgData name="Juliet Kennard" userId="171ce03e-ecb9-44f8-bcbb-a85643c4c66a" providerId="ADAL" clId="{B465C642-4312-474E-AB32-4E0013FDAC90}" dt="2025-12-08T17:30:29.824" v="45"/>
        <pc:sldMkLst>
          <pc:docMk/>
          <pc:sldMk cId="2477352772" sldId="359"/>
        </pc:sldMkLst>
        <pc:graphicFrameChg chg="mod modGraphic">
          <ac:chgData name="Juliet Kennard" userId="171ce03e-ecb9-44f8-bcbb-a85643c4c66a" providerId="ADAL" clId="{B465C642-4312-474E-AB32-4E0013FDAC90}" dt="2025-12-08T17:30:29.824" v="45"/>
          <ac:graphicFrameMkLst>
            <pc:docMk/>
            <pc:sldMk cId="2477352772" sldId="359"/>
            <ac:graphicFrameMk id="6" creationId="{31B6E012-8707-EC01-C937-6899E153F442}"/>
          </ac:graphicFrameMkLst>
        </pc:graphicFrameChg>
      </pc:sldChg>
      <pc:sldChg chg="modSp mod">
        <pc:chgData name="Juliet Kennard" userId="171ce03e-ecb9-44f8-bcbb-a85643c4c66a" providerId="ADAL" clId="{B465C642-4312-474E-AB32-4E0013FDAC90}" dt="2025-12-08T17:33:30.729" v="80" actId="20577"/>
        <pc:sldMkLst>
          <pc:docMk/>
          <pc:sldMk cId="4166593393" sldId="364"/>
        </pc:sldMkLst>
        <pc:graphicFrameChg chg="modGraphic">
          <ac:chgData name="Juliet Kennard" userId="171ce03e-ecb9-44f8-bcbb-a85643c4c66a" providerId="ADAL" clId="{B465C642-4312-474E-AB32-4E0013FDAC90}" dt="2025-12-08T17:33:30.729" v="80" actId="20577"/>
          <ac:graphicFrameMkLst>
            <pc:docMk/>
            <pc:sldMk cId="4166593393" sldId="364"/>
            <ac:graphicFrameMk id="6" creationId="{5B4F9557-8991-254C-9E44-5844304A1257}"/>
          </ac:graphicFrameMkLst>
        </pc:graphicFrameChg>
      </pc:sldChg>
      <pc:sldChg chg="modSp mod">
        <pc:chgData name="Juliet Kennard" userId="171ce03e-ecb9-44f8-bcbb-a85643c4c66a" providerId="ADAL" clId="{B465C642-4312-474E-AB32-4E0013FDAC90}" dt="2025-12-08T17:33:40.549" v="88" actId="20577"/>
        <pc:sldMkLst>
          <pc:docMk/>
          <pc:sldMk cId="1286147757" sldId="365"/>
        </pc:sldMkLst>
        <pc:graphicFrameChg chg="modGraphic">
          <ac:chgData name="Juliet Kennard" userId="171ce03e-ecb9-44f8-bcbb-a85643c4c66a" providerId="ADAL" clId="{B465C642-4312-474E-AB32-4E0013FDAC90}" dt="2025-12-08T17:33:40.549" v="88" actId="20577"/>
          <ac:graphicFrameMkLst>
            <pc:docMk/>
            <pc:sldMk cId="1286147757" sldId="365"/>
            <ac:graphicFrameMk id="6" creationId="{E89283CF-83D5-A518-22AA-6F05FABE3DE9}"/>
          </ac:graphicFrameMkLst>
        </pc:graphicFrameChg>
      </pc:sldChg>
      <pc:sldChg chg="modSp mod">
        <pc:chgData name="Juliet Kennard" userId="171ce03e-ecb9-44f8-bcbb-a85643c4c66a" providerId="ADAL" clId="{B465C642-4312-474E-AB32-4E0013FDAC90}" dt="2025-12-08T17:31:22.057" v="51" actId="20577"/>
        <pc:sldMkLst>
          <pc:docMk/>
          <pc:sldMk cId="1936664787" sldId="366"/>
        </pc:sldMkLst>
        <pc:graphicFrameChg chg="modGraphic">
          <ac:chgData name="Juliet Kennard" userId="171ce03e-ecb9-44f8-bcbb-a85643c4c66a" providerId="ADAL" clId="{B465C642-4312-474E-AB32-4E0013FDAC90}" dt="2025-12-08T17:31:22.057" v="51" actId="20577"/>
          <ac:graphicFrameMkLst>
            <pc:docMk/>
            <pc:sldMk cId="1936664787" sldId="366"/>
            <ac:graphicFrameMk id="6" creationId="{D4BAEE04-02BC-7C0A-C183-DBBC2C794241}"/>
          </ac:graphicFrameMkLst>
        </pc:graphicFrameChg>
      </pc:sldChg>
      <pc:sldChg chg="modSp mod">
        <pc:chgData name="Juliet Kennard" userId="171ce03e-ecb9-44f8-bcbb-a85643c4c66a" providerId="ADAL" clId="{B465C642-4312-474E-AB32-4E0013FDAC90}" dt="2025-12-08T17:34:06.801" v="96" actId="20577"/>
        <pc:sldMkLst>
          <pc:docMk/>
          <pc:sldMk cId="1384766614" sldId="367"/>
        </pc:sldMkLst>
        <pc:graphicFrameChg chg="modGraphic">
          <ac:chgData name="Juliet Kennard" userId="171ce03e-ecb9-44f8-bcbb-a85643c4c66a" providerId="ADAL" clId="{B465C642-4312-474E-AB32-4E0013FDAC90}" dt="2025-12-08T17:34:06.801" v="96" actId="20577"/>
          <ac:graphicFrameMkLst>
            <pc:docMk/>
            <pc:sldMk cId="1384766614" sldId="367"/>
            <ac:graphicFrameMk id="6" creationId="{A098A5D1-8207-5A17-EA8A-833A0F2800F5}"/>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50657F-C977-4920-AE14-12599E069E54}" type="datetimeFigureOut">
              <a:rPr lang="en-GB" smtClean="0"/>
              <a:pPr/>
              <a:t>18/12/2025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63DB95-055F-4643-BEB1-ADFDB4C7E5BC}" type="slidenum">
              <a:rPr lang="en-GB" smtClean="0"/>
              <a:pPr/>
              <a:t>‹#›</a:t>
            </a:fld>
            <a:endParaRPr lang="en-GB"/>
          </a:p>
        </p:txBody>
      </p:sp>
    </p:spTree>
    <p:extLst>
      <p:ext uri="{BB962C8B-B14F-4D97-AF65-F5344CB8AC3E}">
        <p14:creationId xmlns:p14="http://schemas.microsoft.com/office/powerpoint/2010/main" val="1920837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63DB95-055F-4643-BEB1-ADFDB4C7E5BC}" type="slidenum">
              <a:rPr lang="en-GB" smtClean="0"/>
              <a:pPr/>
              <a:t>1</a:t>
            </a:fld>
            <a:endParaRPr lang="en-GB"/>
          </a:p>
        </p:txBody>
      </p:sp>
    </p:spTree>
    <p:extLst>
      <p:ext uri="{BB962C8B-B14F-4D97-AF65-F5344CB8AC3E}">
        <p14:creationId xmlns:p14="http://schemas.microsoft.com/office/powerpoint/2010/main" val="19766744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5B645CB-FA23-4BA1-A9D5-40B392E42268}" type="slidenum">
              <a:rPr lang="en-GB" smtClean="0"/>
              <a:pPr/>
              <a:t>2</a:t>
            </a:fld>
            <a:endParaRPr lang="en-GB"/>
          </a:p>
        </p:txBody>
      </p:sp>
    </p:spTree>
    <p:extLst>
      <p:ext uri="{BB962C8B-B14F-4D97-AF65-F5344CB8AC3E}">
        <p14:creationId xmlns:p14="http://schemas.microsoft.com/office/powerpoint/2010/main" val="85500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2E592-31D1-5775-1A78-293021BB74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F7E652-AB8F-F638-1BA5-876A0474D1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1F58AE-8257-673A-C31A-8729ABD25F8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for quadrant 2: di- = ‘apart’ or ‘not’; -lute = ‘wash’.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1"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Aptos" panose="020B0004020202020204" pitchFamily="34" charset="0"/>
                <a:ea typeface="Aptos" panose="020B0004020202020204" pitchFamily="34" charset="0"/>
                <a:cs typeface="Arial" panose="020B0604020202020204" pitchFamily="34" charset="0"/>
              </a:rPr>
              <a:t>To accurately dilute a solution, it is important to be able to measure volumes accurately. At school you will meet different types of graduated and volumetric pipettes. At a higher level and in industry, special automatic pipettes are used to transfer volumes as small as 0.5 microlitres. This article shows different types of lab equipment found in university and research chemistry laboratories: https://edu.rsc.org/resources/the-interactive-lab-primer-lab-apparatus/2266.article#AC_lab_apparatus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u="none" dirty="0">
                <a:solidFill>
                  <a:schemeClr val="accent1"/>
                </a:solidFill>
                <a:latin typeface="Bradley Hand ITC" panose="03070402050302030203" pitchFamily="66" charset="0"/>
                <a:cs typeface="Arial" panose="020B0604020202020204" pitchFamily="34" charset="0"/>
              </a:rPr>
              <a:t>Answer for quadrant 3: when there is not very much solute dissolved in a particular volume of solvent.</a:t>
            </a:r>
          </a:p>
          <a:p>
            <a:endParaRPr lang="en-GB" dirty="0"/>
          </a:p>
        </p:txBody>
      </p:sp>
      <p:sp>
        <p:nvSpPr>
          <p:cNvPr id="4" name="Slide Number Placeholder 3">
            <a:extLst>
              <a:ext uri="{FF2B5EF4-FFF2-40B4-BE49-F238E27FC236}">
                <a16:creationId xmlns:a16="http://schemas.microsoft.com/office/drawing/2014/main" id="{BB21B6C6-3326-A62C-638A-D4B5CAECB9C0}"/>
              </a:ext>
            </a:extLst>
          </p:cNvPr>
          <p:cNvSpPr>
            <a:spLocks noGrp="1"/>
          </p:cNvSpPr>
          <p:nvPr>
            <p:ph type="sldNum" sz="quarter" idx="5"/>
          </p:nvPr>
        </p:nvSpPr>
        <p:spPr/>
        <p:txBody>
          <a:bodyPr/>
          <a:lstStyle/>
          <a:p>
            <a:fld id="{C5B645CB-FA23-4BA1-A9D5-40B392E42268}" type="slidenum">
              <a:rPr lang="en-GB" smtClean="0"/>
              <a:pPr/>
              <a:t>3</a:t>
            </a:fld>
            <a:endParaRPr lang="en-GB"/>
          </a:p>
        </p:txBody>
      </p:sp>
    </p:spTree>
    <p:extLst>
      <p:ext uri="{BB962C8B-B14F-4D97-AF65-F5344CB8AC3E}">
        <p14:creationId xmlns:p14="http://schemas.microsoft.com/office/powerpoint/2010/main" val="32800960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7C5ED-77EA-350F-5A74-BCF5AB0580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C806B2-D416-CF30-E4EA-5E39CCA06E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3902FE-F3C9-A5FE-8BD3-70174EF28B4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Answer for quadrant 2: con- = ‘with’ or ‘together’, </a:t>
            </a:r>
            <a:r>
              <a:rPr lang="en-GB" sz="1600" dirty="0" err="1"/>
              <a:t>centr</a:t>
            </a:r>
            <a:r>
              <a:rPr lang="en-GB" sz="1600" dirty="0"/>
              <a:t>- =  ‘centre’.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ptos" panose="020B0004020202020204" pitchFamily="34" charset="0"/>
                <a:ea typeface="Aptos" panose="020B0004020202020204" pitchFamily="34" charset="0"/>
                <a:cs typeface="Arial" panose="020B0604020202020204" pitchFamily="34" charset="0"/>
              </a:rPr>
              <a:t>When referring to acids, don’t get an acid’s concentration and its strength mixed up. Concentration is a measure of the amount of acid dissolved in a given volume. An acid’s strength is something different. It is a measure of the proportion of acid molecules that ionise in water.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u="none" dirty="0">
                <a:solidFill>
                  <a:schemeClr val="accent1"/>
                </a:solidFill>
                <a:latin typeface="Bradley Hand ITC" panose="03070402050302030203" pitchFamily="66" charset="0"/>
                <a:cs typeface="Arial" panose="020B0604020202020204" pitchFamily="34" charset="0"/>
              </a:rPr>
              <a:t>Answer for quadrant 3: when there is a lot of solute dissolved in a particular volume of solvent.</a:t>
            </a:r>
            <a:endParaRPr lang="en-GB" sz="1600" b="0" u="none" dirty="0">
              <a:solidFill>
                <a:schemeClr val="tx1"/>
              </a:solidFill>
              <a:latin typeface="Century Gothic" panose="020B0502020202020204" pitchFamily="34"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4A501C9E-32A9-E02E-66A5-F3710B1380B8}"/>
              </a:ext>
            </a:extLst>
          </p:cNvPr>
          <p:cNvSpPr>
            <a:spLocks noGrp="1"/>
          </p:cNvSpPr>
          <p:nvPr>
            <p:ph type="sldNum" sz="quarter" idx="5"/>
          </p:nvPr>
        </p:nvSpPr>
        <p:spPr/>
        <p:txBody>
          <a:bodyPr/>
          <a:lstStyle/>
          <a:p>
            <a:fld id="{C5B645CB-FA23-4BA1-A9D5-40B392E42268}" type="slidenum">
              <a:rPr lang="en-GB" smtClean="0"/>
              <a:pPr/>
              <a:t>4</a:t>
            </a:fld>
            <a:endParaRPr lang="en-GB"/>
          </a:p>
        </p:txBody>
      </p:sp>
    </p:spTree>
    <p:extLst>
      <p:ext uri="{BB962C8B-B14F-4D97-AF65-F5344CB8AC3E}">
        <p14:creationId xmlns:p14="http://schemas.microsoft.com/office/powerpoint/2010/main" val="1404900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28835-3FC4-1225-D6B6-B03B7F449F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99A281-71E8-E4B7-CA6F-B44F78C044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113DBA-44BD-20FE-189F-D1984E83E0C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for quadrant 2: the reactants are aqueous; the products are solids.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ptos" panose="020B0004020202020204" pitchFamily="34" charset="0"/>
                <a:ea typeface="Aptos" panose="020B0004020202020204" pitchFamily="34" charset="0"/>
                <a:cs typeface="Arial" panose="020B0604020202020204" pitchFamily="34" charset="0"/>
              </a:rPr>
              <a:t>Precipitates aren’t just formed in test tubes in school science labs. They underpin all sorts of useful chemistry. For example: to make tofu, magnesium or calcium ions coagulate (thicken) soy proteins into solid curds; in photography, light converts silver precipitates into metallic silver to produce an image.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u="none" dirty="0">
                <a:solidFill>
                  <a:schemeClr val="accent1"/>
                </a:solidFill>
                <a:latin typeface="Bradley Hand ITC" panose="03070402050302030203" pitchFamily="66" charset="0"/>
                <a:cs typeface="Arial" panose="020B0604020202020204" pitchFamily="34" charset="0"/>
              </a:rPr>
              <a:t>Answer for quadrant 3: an insoluble solid that is formed within a solution during a chemical reaction between two soluble substances.</a:t>
            </a:r>
          </a:p>
          <a:p>
            <a:endParaRPr lang="en-GB" dirty="0"/>
          </a:p>
        </p:txBody>
      </p:sp>
      <p:sp>
        <p:nvSpPr>
          <p:cNvPr id="4" name="Slide Number Placeholder 3">
            <a:extLst>
              <a:ext uri="{FF2B5EF4-FFF2-40B4-BE49-F238E27FC236}">
                <a16:creationId xmlns:a16="http://schemas.microsoft.com/office/drawing/2014/main" id="{6E896435-058B-CFDE-5B24-BFD310FC9074}"/>
              </a:ext>
            </a:extLst>
          </p:cNvPr>
          <p:cNvSpPr>
            <a:spLocks noGrp="1"/>
          </p:cNvSpPr>
          <p:nvPr>
            <p:ph type="sldNum" sz="quarter" idx="5"/>
          </p:nvPr>
        </p:nvSpPr>
        <p:spPr/>
        <p:txBody>
          <a:bodyPr/>
          <a:lstStyle/>
          <a:p>
            <a:fld id="{C5B645CB-FA23-4BA1-A9D5-40B392E42268}" type="slidenum">
              <a:rPr lang="en-GB" smtClean="0"/>
              <a:pPr/>
              <a:t>5</a:t>
            </a:fld>
            <a:endParaRPr lang="en-GB"/>
          </a:p>
        </p:txBody>
      </p:sp>
    </p:spTree>
    <p:extLst>
      <p:ext uri="{BB962C8B-B14F-4D97-AF65-F5344CB8AC3E}">
        <p14:creationId xmlns:p14="http://schemas.microsoft.com/office/powerpoint/2010/main" val="35657975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03B7B-AB6C-FF39-D078-29CAD58507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BD0A60-66E8-BD9E-DCC5-A087FF7209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500267-1D70-670B-2627-A43FD902522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for quadrant 2: formula = the </a:t>
            </a:r>
            <a:r>
              <a:rPr lang="en-GB" sz="1200" b="0" u="none" dirty="0">
                <a:solidFill>
                  <a:schemeClr val="tx1"/>
                </a:solidFill>
                <a:latin typeface="Century Gothic" panose="020B0502020202020204" pitchFamily="34" charset="0"/>
                <a:cs typeface="Arial" panose="020B0604020202020204" pitchFamily="34" charset="0"/>
              </a:rPr>
              <a:t>proportions of the different components in a substance or mixture; -</a:t>
            </a:r>
            <a:r>
              <a:rPr lang="en-GB" sz="1200" b="0" u="none" dirty="0" err="1">
                <a:solidFill>
                  <a:schemeClr val="tx1"/>
                </a:solidFill>
                <a:latin typeface="Century Gothic" panose="020B0502020202020204" pitchFamily="34" charset="0"/>
                <a:cs typeface="Arial" panose="020B0604020202020204" pitchFamily="34" charset="0"/>
              </a:rPr>
              <a:t>ation</a:t>
            </a:r>
            <a:r>
              <a:rPr lang="en-GB" sz="1200" b="0" u="none" dirty="0">
                <a:solidFill>
                  <a:schemeClr val="tx1"/>
                </a:solidFill>
                <a:latin typeface="Century Gothic" panose="020B0502020202020204" pitchFamily="34" charset="0"/>
                <a:cs typeface="Arial" panose="020B0604020202020204" pitchFamily="34" charset="0"/>
              </a:rPr>
              <a:t>/-</a:t>
            </a:r>
            <a:r>
              <a:rPr lang="en-GB" sz="1200" b="0" u="none" dirty="0" err="1">
                <a:solidFill>
                  <a:schemeClr val="tx1"/>
                </a:solidFill>
                <a:latin typeface="Century Gothic" panose="020B0502020202020204" pitchFamily="34" charset="0"/>
                <a:cs typeface="Arial" panose="020B0604020202020204" pitchFamily="34" charset="0"/>
              </a:rPr>
              <a:t>tion</a:t>
            </a:r>
            <a:r>
              <a:rPr lang="en-GB" sz="1200" b="0" u="none" dirty="0">
                <a:solidFill>
                  <a:schemeClr val="tx1"/>
                </a:solidFill>
                <a:latin typeface="Century Gothic" panose="020B0502020202020204" pitchFamily="34" charset="0"/>
                <a:cs typeface="Arial" panose="020B0604020202020204" pitchFamily="34" charset="0"/>
              </a:rPr>
              <a:t> = ‘action’ or ‘resulting state’.</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ptos" panose="020B0004020202020204" pitchFamily="34" charset="0"/>
                <a:ea typeface="Aptos" panose="020B0004020202020204" pitchFamily="34" charset="0"/>
                <a:cs typeface="Arial" panose="020B0604020202020204" pitchFamily="34" charset="0"/>
              </a:rPr>
              <a:t>In school chemistry, we spend a lot of time looking at how we separate mixtures. But formulation chemists do the opposite. They design, test and develop carefully controlled mixtures or formulations for use in all sorts of products from foods to cosmetics. Find out more about what formulation chemists do: https://edu.rsc.org/what-jobs-can-i-do/what-formulation-chemists-do/4020860.article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u="none" dirty="0">
                <a:solidFill>
                  <a:schemeClr val="accent1"/>
                </a:solidFill>
                <a:latin typeface="Bradley Hand ITC" panose="03070402050302030203" pitchFamily="66" charset="0"/>
                <a:cs typeface="Arial" panose="020B0604020202020204" pitchFamily="34" charset="0"/>
              </a:rPr>
              <a:t>Answer for quadrant 3: a mixture that has been designed as a useful product, made by mixing substances in carefully measured quantities, such as paint or medicines.</a:t>
            </a:r>
          </a:p>
          <a:p>
            <a:endParaRPr lang="en-GB" dirty="0"/>
          </a:p>
        </p:txBody>
      </p:sp>
      <p:sp>
        <p:nvSpPr>
          <p:cNvPr id="4" name="Slide Number Placeholder 3">
            <a:extLst>
              <a:ext uri="{FF2B5EF4-FFF2-40B4-BE49-F238E27FC236}">
                <a16:creationId xmlns:a16="http://schemas.microsoft.com/office/drawing/2014/main" id="{5448043E-7451-D8A8-75C1-97DB8B61375A}"/>
              </a:ext>
            </a:extLst>
          </p:cNvPr>
          <p:cNvSpPr>
            <a:spLocks noGrp="1"/>
          </p:cNvSpPr>
          <p:nvPr>
            <p:ph type="sldNum" sz="quarter" idx="5"/>
          </p:nvPr>
        </p:nvSpPr>
        <p:spPr/>
        <p:txBody>
          <a:bodyPr/>
          <a:lstStyle/>
          <a:p>
            <a:fld id="{C5B645CB-FA23-4BA1-A9D5-40B392E42268}" type="slidenum">
              <a:rPr lang="en-GB" smtClean="0"/>
              <a:pPr/>
              <a:t>6</a:t>
            </a:fld>
            <a:endParaRPr lang="en-GB"/>
          </a:p>
        </p:txBody>
      </p:sp>
    </p:spTree>
    <p:extLst>
      <p:ext uri="{BB962C8B-B14F-4D97-AF65-F5344CB8AC3E}">
        <p14:creationId xmlns:p14="http://schemas.microsoft.com/office/powerpoint/2010/main" val="3789164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79B44-E4CF-EA24-C12E-2C14678AD8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CC8FD3-4F60-3512-6FBB-C0B26F52A5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3484CF-4EE1-E5AA-AD7B-16CB901B5B02}"/>
              </a:ext>
            </a:extLst>
          </p:cNvPr>
          <p:cNvSpPr>
            <a:spLocks noGrp="1"/>
          </p:cNvSpPr>
          <p:nvPr>
            <p:ph type="body" idx="1"/>
          </p:nvPr>
        </p:nvSpPr>
        <p:spPr/>
        <p:txBody>
          <a:bodyPr/>
          <a:lstStyle/>
          <a:p>
            <a:pPr marL="0" indent="269875" algn="l"/>
            <a:endParaRPr lang="en-GB" sz="1600" b="1" u="none" dirty="0">
              <a:solidFill>
                <a:srgbClr val="C8102E"/>
              </a:solidFill>
              <a:latin typeface="Century Gothic" panose="020B0502020202020204" pitchFamily="34"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EBD36A57-6BC8-885F-9996-954A105D72A3}"/>
              </a:ext>
            </a:extLst>
          </p:cNvPr>
          <p:cNvSpPr>
            <a:spLocks noGrp="1"/>
          </p:cNvSpPr>
          <p:nvPr>
            <p:ph type="sldNum" sz="quarter" idx="5"/>
          </p:nvPr>
        </p:nvSpPr>
        <p:spPr/>
        <p:txBody>
          <a:bodyPr/>
          <a:lstStyle/>
          <a:p>
            <a:fld id="{C5B645CB-FA23-4BA1-A9D5-40B392E42268}" type="slidenum">
              <a:rPr lang="en-GB" smtClean="0"/>
              <a:pPr/>
              <a:t>7</a:t>
            </a:fld>
            <a:endParaRPr lang="en-GB"/>
          </a:p>
        </p:txBody>
      </p:sp>
    </p:spTree>
    <p:extLst>
      <p:ext uri="{BB962C8B-B14F-4D97-AF65-F5344CB8AC3E}">
        <p14:creationId xmlns:p14="http://schemas.microsoft.com/office/powerpoint/2010/main" val="3665010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F208E-96BD-10A5-68E7-F0BFC196F8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96D52F-E799-D63D-FDB3-C0A9C10044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953D12-17B7-C06E-1ACF-F70BBC65CE60}"/>
              </a:ext>
            </a:extLst>
          </p:cNvPr>
          <p:cNvSpPr>
            <a:spLocks noGrp="1"/>
          </p:cNvSpPr>
          <p:nvPr>
            <p:ph type="body" idx="1"/>
          </p:nvPr>
        </p:nvSpPr>
        <p:spPr/>
        <p:txBody>
          <a:bodyPr/>
          <a:lstStyle/>
          <a:p>
            <a:pPr marL="0" indent="269875" algn="l"/>
            <a:endParaRPr lang="en-GB" sz="1600" b="1" u="none" dirty="0">
              <a:solidFill>
                <a:srgbClr val="C8102E"/>
              </a:solidFill>
              <a:latin typeface="Century Gothic" panose="020B0502020202020204" pitchFamily="34"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1DCBB302-4227-39DB-F409-347E85731087}"/>
              </a:ext>
            </a:extLst>
          </p:cNvPr>
          <p:cNvSpPr>
            <a:spLocks noGrp="1"/>
          </p:cNvSpPr>
          <p:nvPr>
            <p:ph type="sldNum" sz="quarter" idx="5"/>
          </p:nvPr>
        </p:nvSpPr>
        <p:spPr/>
        <p:txBody>
          <a:bodyPr/>
          <a:lstStyle/>
          <a:p>
            <a:fld id="{C5B645CB-FA23-4BA1-A9D5-40B392E42268}" type="slidenum">
              <a:rPr lang="en-GB" smtClean="0"/>
              <a:pPr/>
              <a:t>8</a:t>
            </a:fld>
            <a:endParaRPr lang="en-GB"/>
          </a:p>
        </p:txBody>
      </p:sp>
    </p:spTree>
    <p:extLst>
      <p:ext uri="{BB962C8B-B14F-4D97-AF65-F5344CB8AC3E}">
        <p14:creationId xmlns:p14="http://schemas.microsoft.com/office/powerpoint/2010/main" val="84591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03F22-DB32-699D-9A4C-3D51E74CD4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13DFF4-F8CE-3672-B60B-EB59C48E24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7734FC-4D31-9426-6083-E33C86867BC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C94ED43-ED04-C70A-CC5C-23A6B900479D}"/>
              </a:ext>
            </a:extLst>
          </p:cNvPr>
          <p:cNvSpPr>
            <a:spLocks noGrp="1"/>
          </p:cNvSpPr>
          <p:nvPr>
            <p:ph type="sldNum" sz="quarter" idx="5"/>
          </p:nvPr>
        </p:nvSpPr>
        <p:spPr/>
        <p:txBody>
          <a:bodyPr/>
          <a:lstStyle/>
          <a:p>
            <a:fld id="{C5B645CB-FA23-4BA1-A9D5-40B392E42268}" type="slidenum">
              <a:rPr lang="en-GB" smtClean="0"/>
              <a:pPr/>
              <a:t>9</a:t>
            </a:fld>
            <a:endParaRPr lang="en-GB"/>
          </a:p>
        </p:txBody>
      </p:sp>
    </p:spTree>
    <p:extLst>
      <p:ext uri="{BB962C8B-B14F-4D97-AF65-F5344CB8AC3E}">
        <p14:creationId xmlns:p14="http://schemas.microsoft.com/office/powerpoint/2010/main" val="3450459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B0406-5283-8DAD-28A4-240FC59B75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F0B7DA-95FF-9F4B-C803-D50A00BCAA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7E5101-34CC-BFA1-7E93-841A9F96C96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BD0DA0A-FD00-DD6E-5C84-35FA9C063FF6}"/>
              </a:ext>
            </a:extLst>
          </p:cNvPr>
          <p:cNvSpPr>
            <a:spLocks noGrp="1"/>
          </p:cNvSpPr>
          <p:nvPr>
            <p:ph type="sldNum" sz="quarter" idx="5"/>
          </p:nvPr>
        </p:nvSpPr>
        <p:spPr/>
        <p:txBody>
          <a:bodyPr/>
          <a:lstStyle/>
          <a:p>
            <a:fld id="{C5B645CB-FA23-4BA1-A9D5-40B392E42268}" type="slidenum">
              <a:rPr lang="en-GB" smtClean="0"/>
              <a:pPr/>
              <a:t>10</a:t>
            </a:fld>
            <a:endParaRPr lang="en-GB"/>
          </a:p>
        </p:txBody>
      </p:sp>
    </p:spTree>
    <p:extLst>
      <p:ext uri="{BB962C8B-B14F-4D97-AF65-F5344CB8AC3E}">
        <p14:creationId xmlns:p14="http://schemas.microsoft.com/office/powerpoint/2010/main" val="37801978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63DB95-055F-4643-BEB1-ADFDB4C7E5BC}" type="slidenum">
              <a:rPr lang="en-GB" smtClean="0"/>
              <a:pPr/>
              <a:t>11</a:t>
            </a:fld>
            <a:endParaRPr lang="en-GB"/>
          </a:p>
        </p:txBody>
      </p:sp>
    </p:spTree>
    <p:extLst>
      <p:ext uri="{BB962C8B-B14F-4D97-AF65-F5344CB8AC3E}">
        <p14:creationId xmlns:p14="http://schemas.microsoft.com/office/powerpoint/2010/main" val="145850595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167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8591909" y="5745192"/>
            <a:ext cx="3018091" cy="441585"/>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r>
              <a:rPr lang="en-GB" sz="1400" u="none" dirty="0">
                <a:solidFill>
                  <a:schemeClr val="bg1"/>
                </a:solidFill>
                <a:effectLst/>
                <a:latin typeface="Century Gothic" panose="020B0502020202020204" pitchFamily="34" charset="0"/>
              </a:rPr>
              <a:t>Downloaded from rsc.li/4j5xfyj, </a:t>
            </a:r>
            <a:r>
              <a:rPr lang="en-GB" sz="1400" u="none" dirty="0" err="1">
                <a:solidFill>
                  <a:schemeClr val="bg1"/>
                </a:solidFill>
                <a:effectLst/>
                <a:latin typeface="Century Gothic" panose="020B0502020202020204" pitchFamily="34" charset="0"/>
              </a:rPr>
              <a:t>unscaffolded</a:t>
            </a:r>
            <a:r>
              <a:rPr lang="en-GB" sz="1400" u="none" dirty="0">
                <a:solidFill>
                  <a:schemeClr val="bg1"/>
                </a:solidFill>
                <a:effectLst/>
                <a:latin typeface="Century Gothic" panose="020B0502020202020204" pitchFamily="34" charset="0"/>
              </a:rPr>
              <a:t> version and teacher notes also available</a:t>
            </a:r>
            <a:endParaRPr lang="en-GB" sz="1400" u="none"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E67905-5208-45C9-91A7-153AFC22B9EB}" type="datetimeFigureOut">
              <a:rPr lang="en-GB" smtClean="0"/>
              <a:pPr/>
              <a:t>18/12/2025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AD7A888-D3E9-4A2B-B344-8C41375D9096}" type="slidenum">
              <a:rPr lang="en-GB" smtClean="0"/>
              <a:pPr/>
              <a:t>‹#›</a:t>
            </a:fld>
            <a:endParaRPr lang="en-GB" dirty="0"/>
          </a:p>
        </p:txBody>
      </p:sp>
    </p:spTree>
    <p:extLst>
      <p:ext uri="{BB962C8B-B14F-4D97-AF65-F5344CB8AC3E}">
        <p14:creationId xmlns:p14="http://schemas.microsoft.com/office/powerpoint/2010/main" val="109122311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pPr/>
              <a:t>12/18/2025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pPr/>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2" r:id="rId2"/>
    <p:sldLayoutId id="2147483668" r:id="rId3"/>
    <p:sldLayoutId id="2147483693"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rsc.li/4j5xfyj"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18F91-D15E-5E44-80C2-620B381166A5}"/>
              </a:ext>
            </a:extLst>
          </p:cNvPr>
          <p:cNvSpPr>
            <a:spLocks noGrp="1"/>
          </p:cNvSpPr>
          <p:nvPr>
            <p:ph type="ctrTitle"/>
          </p:nvPr>
        </p:nvSpPr>
        <p:spPr/>
        <p:txBody>
          <a:bodyPr/>
          <a:lstStyle/>
          <a:p>
            <a:r>
              <a:rPr lang="en-US" dirty="0"/>
              <a:t>14–16 years</a:t>
            </a:r>
          </a:p>
        </p:txBody>
      </p:sp>
      <p:sp>
        <p:nvSpPr>
          <p:cNvPr id="3" name="Subtitle 2">
            <a:extLst>
              <a:ext uri="{FF2B5EF4-FFF2-40B4-BE49-F238E27FC236}">
                <a16:creationId xmlns:a16="http://schemas.microsoft.com/office/drawing/2014/main" id="{1E115082-B7C4-4D40-80F1-9A0175D69E37}"/>
              </a:ext>
            </a:extLst>
          </p:cNvPr>
          <p:cNvSpPr>
            <a:spLocks noGrp="1"/>
          </p:cNvSpPr>
          <p:nvPr>
            <p:ph type="subTitle" idx="1"/>
          </p:nvPr>
        </p:nvSpPr>
        <p:spPr>
          <a:xfrm>
            <a:off x="540000" y="1980000"/>
            <a:ext cx="5220000" cy="2827131"/>
          </a:xfrm>
        </p:spPr>
        <p:txBody>
          <a:bodyPr/>
          <a:lstStyle/>
          <a:p>
            <a:r>
              <a:rPr lang="en-US" dirty="0"/>
              <a:t>Elements, compounds and mixtures: </a:t>
            </a:r>
          </a:p>
          <a:p>
            <a:r>
              <a:rPr lang="en-US" dirty="0"/>
              <a:t>Frayer models</a:t>
            </a:r>
          </a:p>
        </p:txBody>
      </p:sp>
      <p:pic>
        <p:nvPicPr>
          <p:cNvPr id="5" name="Picture 4">
            <a:extLst>
              <a:ext uri="{FF2B5EF4-FFF2-40B4-BE49-F238E27FC236}">
                <a16:creationId xmlns:a16="http://schemas.microsoft.com/office/drawing/2014/main" id="{788DE506-C8FA-447A-139B-8E09C5D0BC1C}"/>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2386" y="1122218"/>
            <a:ext cx="451747" cy="452959"/>
          </a:xfrm>
          <a:prstGeom prst="rect">
            <a:avLst/>
          </a:prstGeom>
        </p:spPr>
      </p:pic>
    </p:spTree>
    <p:extLst>
      <p:ext uri="{BB962C8B-B14F-4D97-AF65-F5344CB8AC3E}">
        <p14:creationId xmlns:p14="http://schemas.microsoft.com/office/powerpoint/2010/main" val="3803064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20342E7-50FB-950E-C230-352FC7868900}"/>
              </a:ext>
            </a:extLst>
          </p:cNvPr>
          <p:cNvSpPr>
            <a:spLocks noGrp="1"/>
          </p:cNvSpPr>
          <p:nvPr>
            <p:ph type="title"/>
          </p:nvPr>
        </p:nvSpPr>
        <p:spPr>
          <a:xfrm>
            <a:off x="539999" y="320624"/>
            <a:ext cx="10080000" cy="440661"/>
          </a:xfrm>
        </p:spPr>
        <p:txBody>
          <a:bodyPr>
            <a:normAutofit fontScale="90000"/>
          </a:bodyPr>
          <a:lstStyle/>
          <a:p>
            <a:r>
              <a:rPr lang="en-GB" sz="4000" dirty="0">
                <a:latin typeface="Century Gothic" panose="020B0502020202020204" pitchFamily="34" charset="0"/>
              </a:rPr>
              <a:t>Frayer models</a:t>
            </a:r>
          </a:p>
        </p:txBody>
      </p:sp>
      <p:sp>
        <p:nvSpPr>
          <p:cNvPr id="5" name="Content Placeholder 4">
            <a:extLst>
              <a:ext uri="{FF2B5EF4-FFF2-40B4-BE49-F238E27FC236}">
                <a16:creationId xmlns:a16="http://schemas.microsoft.com/office/drawing/2014/main" id="{1689AD5D-AC57-E2DA-1DE7-2A7ED9E5B55C}"/>
              </a:ext>
            </a:extLst>
          </p:cNvPr>
          <p:cNvSpPr>
            <a:spLocks noGrp="1"/>
          </p:cNvSpPr>
          <p:nvPr>
            <p:ph idx="1"/>
          </p:nvPr>
        </p:nvSpPr>
        <p:spPr>
          <a:xfrm>
            <a:off x="572211" y="1110343"/>
            <a:ext cx="10188642" cy="1827005"/>
          </a:xfrm>
        </p:spPr>
        <p:txBody>
          <a:bodyPr>
            <a:normAutofit/>
          </a:bodyPr>
          <a:lstStyle/>
          <a:p>
            <a:pPr marL="0" indent="0">
              <a:lnSpc>
                <a:spcPct val="120000"/>
              </a:lnSpc>
              <a:spcBef>
                <a:spcPts val="0"/>
              </a:spcBef>
              <a:buNone/>
            </a:pPr>
            <a:r>
              <a:rPr lang="en-GB" sz="1600" dirty="0">
                <a:latin typeface="Century Gothic" panose="020B0502020202020204" pitchFamily="34" charset="0"/>
              </a:rPr>
              <a:t>Frayer models are a simple but effective way to develop learners’ understanding of a new piece of vocabulary.</a:t>
            </a:r>
            <a:r>
              <a:rPr lang="en-GB" sz="1600" dirty="0"/>
              <a:t> </a:t>
            </a:r>
            <a:r>
              <a:rPr lang="en-GB" sz="1600" dirty="0">
                <a:latin typeface="Century Gothic" panose="020B0502020202020204" pitchFamily="34" charset="0"/>
              </a:rPr>
              <a:t>You will see what your learners already know and identify any misconceptions they have. </a:t>
            </a:r>
          </a:p>
          <a:p>
            <a:pPr marL="0" indent="0">
              <a:lnSpc>
                <a:spcPct val="120000"/>
              </a:lnSpc>
              <a:buNone/>
            </a:pPr>
            <a:r>
              <a:rPr lang="en-GB" sz="1600" dirty="0"/>
              <a:t>There are four stages learners can work through, but you can adapt this model to best suit your learners. You can guide learners through all quadrants, but particularly quadrant 2 works best as a teacher-led discussion. Quadrant 3 might also need/benefit from some discussion.</a:t>
            </a:r>
          </a:p>
          <a:p>
            <a:pPr>
              <a:lnSpc>
                <a:spcPct val="120000"/>
              </a:lnSpc>
            </a:pPr>
            <a:endParaRPr lang="en-GB" sz="2000" dirty="0"/>
          </a:p>
          <a:p>
            <a:pPr>
              <a:lnSpc>
                <a:spcPct val="120000"/>
              </a:lnSpc>
            </a:pPr>
            <a:endParaRPr lang="en-GB" sz="2100" dirty="0"/>
          </a:p>
          <a:p>
            <a:pPr>
              <a:lnSpc>
                <a:spcPct val="120000"/>
              </a:lnSpc>
              <a:spcBef>
                <a:spcPts val="0"/>
              </a:spcBef>
            </a:pPr>
            <a:endParaRPr lang="en-GB" sz="2100" dirty="0">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F0523311-D1A6-0495-D498-33D7E3995A85}"/>
              </a:ext>
            </a:extLst>
          </p:cNvPr>
          <p:cNvGraphicFramePr>
            <a:graphicFrameLocks noGrp="1"/>
          </p:cNvGraphicFramePr>
          <p:nvPr>
            <p:extLst>
              <p:ext uri="{D42A27DB-BD31-4B8C-83A1-F6EECF244321}">
                <p14:modId xmlns:p14="http://schemas.microsoft.com/office/powerpoint/2010/main" val="506620974"/>
              </p:ext>
            </p:extLst>
          </p:nvPr>
        </p:nvGraphicFramePr>
        <p:xfrm>
          <a:off x="572210" y="3069771"/>
          <a:ext cx="10188642" cy="3136401"/>
        </p:xfrm>
        <a:graphic>
          <a:graphicData uri="http://schemas.openxmlformats.org/drawingml/2006/table">
            <a:tbl>
              <a:tblPr firstRow="1" bandRow="1">
                <a:tableStyleId>{5940675A-B579-460E-94D1-54222C63F5DA}</a:tableStyleId>
              </a:tblPr>
              <a:tblGrid>
                <a:gridCol w="5094321">
                  <a:extLst>
                    <a:ext uri="{9D8B030D-6E8A-4147-A177-3AD203B41FA5}">
                      <a16:colId xmlns:a16="http://schemas.microsoft.com/office/drawing/2014/main" val="5267681"/>
                    </a:ext>
                  </a:extLst>
                </a:gridCol>
                <a:gridCol w="5094321">
                  <a:extLst>
                    <a:ext uri="{9D8B030D-6E8A-4147-A177-3AD203B41FA5}">
                      <a16:colId xmlns:a16="http://schemas.microsoft.com/office/drawing/2014/main" val="1572598253"/>
                    </a:ext>
                  </a:extLst>
                </a:gridCol>
              </a:tblGrid>
              <a:tr h="1522363">
                <a:tc>
                  <a:txBody>
                    <a:bodyPr/>
                    <a:lstStyle/>
                    <a:p>
                      <a:pPr marL="0" indent="0" algn="ctr">
                        <a:buNone/>
                      </a:pPr>
                      <a:r>
                        <a:rPr lang="en-GB" sz="1600" b="1" dirty="0">
                          <a:latin typeface="Century Gothic" panose="020B0502020202020204" pitchFamily="34" charset="0"/>
                        </a:rPr>
                        <a:t>1. Explore</a:t>
                      </a:r>
                    </a:p>
                    <a:p>
                      <a:pPr marL="0" indent="0" algn="ctr">
                        <a:buNone/>
                      </a:pPr>
                      <a:r>
                        <a:rPr lang="en-GB" sz="1600" b="0" dirty="0">
                          <a:latin typeface="Century Gothic" panose="020B0502020202020204" pitchFamily="34" charset="0"/>
                        </a:rPr>
                        <a:t>Link to science capital and draw on learners’ experience</a:t>
                      </a:r>
                    </a:p>
                  </a:txBody>
                  <a:tcPr/>
                </a:tc>
                <a:tc>
                  <a:txBody>
                    <a:bodyPr/>
                    <a:lstStyle/>
                    <a:p>
                      <a:pPr algn="ctr"/>
                      <a:r>
                        <a:rPr lang="en-GB" sz="1600" b="1" dirty="0">
                          <a:latin typeface="Century Gothic" panose="020B0502020202020204" pitchFamily="34" charset="0"/>
                        </a:rPr>
                        <a:t>2. Break down</a:t>
                      </a:r>
                    </a:p>
                    <a:p>
                      <a:pPr algn="ctr"/>
                      <a:r>
                        <a:rPr lang="en-GB" sz="1600" b="0" dirty="0">
                          <a:latin typeface="Century Gothic" panose="020B0502020202020204" pitchFamily="34" charset="0"/>
                        </a:rPr>
                        <a:t>Look at the composite parts of the word to help unpack its meaning.</a:t>
                      </a:r>
                    </a:p>
                    <a:p>
                      <a:pPr algn="ctr"/>
                      <a:endParaRPr lang="en-GB" sz="1600" b="0" dirty="0">
                        <a:latin typeface="Century Gothic" panose="020B0502020202020204" pitchFamily="34" charset="0"/>
                      </a:endParaRPr>
                    </a:p>
                  </a:txBody>
                  <a:tcPr/>
                </a:tc>
                <a:extLst>
                  <a:ext uri="{0D108BD9-81ED-4DB2-BD59-A6C34878D82A}">
                    <a16:rowId xmlns:a16="http://schemas.microsoft.com/office/drawing/2014/main" val="288380535"/>
                  </a:ext>
                </a:extLst>
              </a:tr>
              <a:tr h="1614038">
                <a:tc>
                  <a:txBody>
                    <a:bodyPr/>
                    <a:lstStyle/>
                    <a:p>
                      <a:pPr algn="ctr"/>
                      <a:endParaRPr lang="en-GB" sz="1600" b="1" dirty="0">
                        <a:latin typeface="Century Gothic" panose="020B0502020202020204" pitchFamily="34" charset="0"/>
                      </a:endParaRPr>
                    </a:p>
                    <a:p>
                      <a:pPr algn="ctr"/>
                      <a:r>
                        <a:rPr lang="en-GB" sz="1600" b="1" dirty="0">
                          <a:latin typeface="Century Gothic" panose="020B0502020202020204" pitchFamily="34" charset="0"/>
                        </a:rPr>
                        <a:t>4. Consolidate</a:t>
                      </a:r>
                    </a:p>
                    <a:p>
                      <a:pPr algn="ctr"/>
                      <a:r>
                        <a:rPr lang="en-GB" sz="1600" b="0" dirty="0">
                          <a:latin typeface="Century Gothic" panose="020B0502020202020204" pitchFamily="34" charset="0"/>
                        </a:rPr>
                        <a:t>Learners apply their knowledge.</a:t>
                      </a:r>
                    </a:p>
                  </a:txBody>
                  <a:tcPr/>
                </a:tc>
                <a:tc>
                  <a:txBody>
                    <a:bodyPr/>
                    <a:lstStyle/>
                    <a:p>
                      <a:pPr algn="ctr"/>
                      <a:endParaRPr lang="en-GB" sz="1600" b="1" dirty="0">
                        <a:latin typeface="Century Gothic" panose="020B0502020202020204" pitchFamily="34" charset="0"/>
                      </a:endParaRPr>
                    </a:p>
                    <a:p>
                      <a:pPr algn="ctr"/>
                      <a:r>
                        <a:rPr lang="en-GB" sz="1600" b="1" dirty="0">
                          <a:latin typeface="Century Gothic" panose="020B0502020202020204" pitchFamily="34" charset="0"/>
                        </a:rPr>
                        <a:t>3. Explain</a:t>
                      </a:r>
                    </a:p>
                    <a:p>
                      <a:pPr algn="ctr"/>
                      <a:r>
                        <a:rPr lang="en-GB" sz="1600" b="0" dirty="0">
                          <a:latin typeface="Century Gothic" panose="020B0502020202020204" pitchFamily="34" charset="0"/>
                        </a:rPr>
                        <a:t>Introduce the definition.</a:t>
                      </a:r>
                    </a:p>
                  </a:txBody>
                  <a:tcPr/>
                </a:tc>
                <a:extLst>
                  <a:ext uri="{0D108BD9-81ED-4DB2-BD59-A6C34878D82A}">
                    <a16:rowId xmlns:a16="http://schemas.microsoft.com/office/drawing/2014/main" val="2709800653"/>
                  </a:ext>
                </a:extLst>
              </a:tr>
            </a:tbl>
          </a:graphicData>
        </a:graphic>
      </p:graphicFrame>
      <p:sp>
        <p:nvSpPr>
          <p:cNvPr id="11" name="TextBox 10">
            <a:extLst>
              <a:ext uri="{FF2B5EF4-FFF2-40B4-BE49-F238E27FC236}">
                <a16:creationId xmlns:a16="http://schemas.microsoft.com/office/drawing/2014/main" id="{766B5A77-0498-0A57-9032-65428CF5589E}"/>
              </a:ext>
            </a:extLst>
          </p:cNvPr>
          <p:cNvSpPr txBox="1"/>
          <p:nvPr/>
        </p:nvSpPr>
        <p:spPr>
          <a:xfrm>
            <a:off x="486888" y="6338595"/>
            <a:ext cx="10188642" cy="639086"/>
          </a:xfrm>
          <a:prstGeom prst="rect">
            <a:avLst/>
          </a:prstGeom>
          <a:noFill/>
        </p:spPr>
        <p:txBody>
          <a:bodyPr wrap="square">
            <a:spAutoFit/>
          </a:bodyPr>
          <a:lstStyle/>
          <a:p>
            <a:r>
              <a:rPr lang="en-GB" sz="1600" dirty="0">
                <a:effectLst/>
                <a:latin typeface="Century Gothic" panose="020B0502020202020204" pitchFamily="34" charset="0"/>
              </a:rPr>
              <a:t>Find more guidance including tips, adaptations and further reading, in the teacher notes: </a:t>
            </a:r>
            <a:r>
              <a:rPr lang="en-GB" sz="1600" dirty="0">
                <a:effectLst/>
                <a:latin typeface="Century Gothic" panose="020B0502020202020204" pitchFamily="34" charset="0"/>
                <a:hlinkClick r:id="rId3"/>
              </a:rPr>
              <a:t>rsc.li/4j5xfyj</a:t>
            </a:r>
            <a:endParaRPr lang="en-GB" sz="1600" dirty="0">
              <a:latin typeface="Century Gothic" panose="020B0502020202020204" pitchFamily="34" charset="0"/>
            </a:endParaRPr>
          </a:p>
          <a:p>
            <a:pPr marL="0" indent="0">
              <a:lnSpc>
                <a:spcPct val="120000"/>
              </a:lnSpc>
              <a:spcBef>
                <a:spcPts val="0"/>
              </a:spcBef>
              <a:buNone/>
            </a:pPr>
            <a:r>
              <a:rPr lang="en-GB" sz="1800" dirty="0">
                <a:latin typeface="Century Gothic" panose="020B0502020202020204" pitchFamily="34" charset="0"/>
                <a:ea typeface="Calibri" panose="020F0502020204030204" pitchFamily="34" charset="0"/>
                <a:cs typeface="Times New Roman" panose="02020603050405020304" pitchFamily="18" charset="0"/>
              </a:rPr>
              <a:t> </a:t>
            </a:r>
          </a:p>
        </p:txBody>
      </p:sp>
      <p:pic>
        <p:nvPicPr>
          <p:cNvPr id="3" name="Picture 2">
            <a:extLst>
              <a:ext uri="{FF2B5EF4-FFF2-40B4-BE49-F238E27FC236}">
                <a16:creationId xmlns:a16="http://schemas.microsoft.com/office/drawing/2014/main" id="{A8E33B53-356A-4CB2-0B20-9F10FF16F984}"/>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26276" y="345214"/>
            <a:ext cx="451747" cy="452959"/>
          </a:xfrm>
          <a:prstGeom prst="rect">
            <a:avLst/>
          </a:prstGeom>
        </p:spPr>
      </p:pic>
      <p:sp>
        <p:nvSpPr>
          <p:cNvPr id="9" name="TextBox 8">
            <a:extLst>
              <a:ext uri="{FF2B5EF4-FFF2-40B4-BE49-F238E27FC236}">
                <a16:creationId xmlns:a16="http://schemas.microsoft.com/office/drawing/2014/main" id="{27B0C693-EC3A-F752-C7AE-7533F563A6B3}"/>
              </a:ext>
              <a:ext uri="{C183D7F6-B498-43B3-948B-1728B52AA6E4}">
                <adec:decorative xmlns:adec="http://schemas.microsoft.com/office/drawing/2017/decorative" val="1"/>
              </a:ext>
            </a:extLst>
          </p:cNvPr>
          <p:cNvSpPr txBox="1"/>
          <p:nvPr/>
        </p:nvSpPr>
        <p:spPr>
          <a:xfrm>
            <a:off x="5036287" y="4437916"/>
            <a:ext cx="1323520" cy="400110"/>
          </a:xfrm>
          <a:prstGeom prst="rect">
            <a:avLst/>
          </a:prstGeom>
          <a:solidFill>
            <a:schemeClr val="bg1"/>
          </a:solidFill>
          <a:ln w="22225">
            <a:solidFill>
              <a:schemeClr val="tx1"/>
            </a:solidFill>
          </a:ln>
        </p:spPr>
        <p:txBody>
          <a:bodyPr wrap="square" rtlCol="0">
            <a:spAutoFit/>
          </a:bodyPr>
          <a:lstStyle/>
          <a:p>
            <a:r>
              <a:rPr lang="en-GB" sz="2000" b="1" dirty="0">
                <a:latin typeface="Century Gothic" panose="020B0502020202020204" pitchFamily="34" charset="0"/>
              </a:rPr>
              <a:t>Key term</a:t>
            </a:r>
          </a:p>
        </p:txBody>
      </p:sp>
    </p:spTree>
    <p:extLst>
      <p:ext uri="{BB962C8B-B14F-4D97-AF65-F5344CB8AC3E}">
        <p14:creationId xmlns:p14="http://schemas.microsoft.com/office/powerpoint/2010/main" val="2599653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53BDC-236C-31F6-7079-D12C5A0A87A8}"/>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545ED896-7714-A5FB-3231-60B93557C9F5}"/>
              </a:ext>
            </a:extLst>
          </p:cNvPr>
          <p:cNvGraphicFramePr>
            <a:graphicFrameLocks noGrp="1"/>
          </p:cNvGraphicFramePr>
          <p:nvPr>
            <p:ph idx="1"/>
            <p:extLst>
              <p:ext uri="{D42A27DB-BD31-4B8C-83A1-F6EECF244321}">
                <p14:modId xmlns:p14="http://schemas.microsoft.com/office/powerpoint/2010/main" val="3939221949"/>
              </p:ext>
            </p:extLst>
          </p:nvPr>
        </p:nvGraphicFramePr>
        <p:xfrm>
          <a:off x="0" y="0"/>
          <a:ext cx="12192000" cy="7215329"/>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171041842"/>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a:solidFill>
                            <a:srgbClr val="C8102E"/>
                          </a:solidFill>
                          <a:latin typeface="Century Gothic" panose="020B0502020202020204" pitchFamily="34" charset="0"/>
                          <a:cs typeface="Arial" panose="020B0604020202020204" pitchFamily="34" charset="0"/>
                        </a:rPr>
                        <a:t>1.  What does the word ‘dilute’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a:solidFill>
                            <a:srgbClr val="C8102E"/>
                          </a:solidFill>
                          <a:latin typeface="Century Gothic" panose="020B0502020202020204" pitchFamily="34" charset="0"/>
                          <a:cs typeface="Arial" panose="020B0604020202020204" pitchFamily="34" charset="0"/>
                        </a:rPr>
                        <a:t>Where have you come across this term (or parts of this term) before?</a:t>
                      </a:r>
                    </a:p>
                    <a:p>
                      <a:pPr marL="0" marR="0" lvl="0" indent="265113" algn="ctr" defTabSz="914400" rtl="0" eaLnBrk="1" fontAlgn="auto" latinLnBrk="0" hangingPunct="1">
                        <a:lnSpc>
                          <a:spcPct val="114000"/>
                        </a:lnSpc>
                        <a:spcBef>
                          <a:spcPts val="600"/>
                        </a:spcBef>
                        <a:spcAft>
                          <a:spcPts val="0"/>
                        </a:spcAft>
                        <a:buClrTx/>
                        <a:buSzTx/>
                        <a:buFontTx/>
                        <a:buNone/>
                        <a:tabLst/>
                        <a:defRPr/>
                      </a:pPr>
                      <a:r>
                        <a:rPr lang="en-GB" sz="1400" b="0" u="none">
                          <a:solidFill>
                            <a:schemeClr val="tx1"/>
                          </a:solidFill>
                          <a:latin typeface="Century Gothic" panose="020B0502020202020204" pitchFamily="34" charset="0"/>
                          <a:cs typeface="Arial" panose="020B0604020202020204" pitchFamily="34" charset="0"/>
                        </a:rPr>
                        <a:t>Here are some ideas.</a:t>
                      </a:r>
                    </a:p>
                    <a:p>
                      <a:pPr marL="285750" marR="0" lvl="0" indent="-2857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defRPr/>
                      </a:pPr>
                      <a:r>
                        <a:rPr lang="en-GB" sz="1400" b="0" u="none">
                          <a:solidFill>
                            <a:schemeClr val="tx1"/>
                          </a:solidFill>
                          <a:latin typeface="Century Gothic" panose="020B0502020202020204" pitchFamily="34" charset="0"/>
                          <a:cs typeface="Arial" panose="020B0604020202020204" pitchFamily="34" charset="0"/>
                        </a:rPr>
                        <a:t>You may have diluted a drink to make it taste less strong. For example, what happens to the taste of your drink when the ice in it melts?</a:t>
                      </a:r>
                    </a:p>
                    <a:p>
                      <a:pPr marL="449263" marR="0" lvl="0" indent="-184150" algn="ctr" defTabSz="914400" rtl="0" eaLnBrk="1" fontAlgn="auto" latinLnBrk="0" hangingPunct="1">
                        <a:lnSpc>
                          <a:spcPct val="114000"/>
                        </a:lnSpc>
                        <a:spcBef>
                          <a:spcPts val="300"/>
                        </a:spcBef>
                        <a:spcAft>
                          <a:spcPts val="0"/>
                        </a:spcAft>
                        <a:buClrTx/>
                        <a:buSzTx/>
                        <a:buFont typeface="Arial" panose="020B0604020202020204" pitchFamily="34" charset="0"/>
                        <a:buChar char="•"/>
                        <a:tabLst>
                          <a:tab pos="449263" algn="l"/>
                        </a:tabLst>
                        <a:defRPr/>
                      </a:pPr>
                      <a:r>
                        <a:rPr lang="en-GB" sz="1400" b="1" u="none">
                          <a:solidFill>
                            <a:schemeClr val="tx1"/>
                          </a:solidFill>
                          <a:latin typeface="Century Gothic" panose="020B0502020202020204" pitchFamily="34" charset="0"/>
                          <a:cs typeface="Arial" panose="020B0604020202020204" pitchFamily="34" charset="0"/>
                        </a:rPr>
                        <a:t>Dis</a:t>
                      </a:r>
                      <a:r>
                        <a:rPr lang="en-GB" sz="1400" b="0" u="none">
                          <a:solidFill>
                            <a:schemeClr val="tx1"/>
                          </a:solidFill>
                          <a:latin typeface="Century Gothic" panose="020B0502020202020204" pitchFamily="34" charset="0"/>
                          <a:cs typeface="Arial" panose="020B0604020202020204" pitchFamily="34" charset="0"/>
                        </a:rPr>
                        <a:t>location </a:t>
                      </a:r>
                      <a:r>
                        <a:rPr lang="en-GB" sz="1400" b="0" i="0" u="none">
                          <a:solidFill>
                            <a:schemeClr val="tx1"/>
                          </a:solidFill>
                          <a:latin typeface="Century Gothic" panose="020B0502020202020204" pitchFamily="34" charset="0"/>
                          <a:cs typeface="Arial" panose="020B0604020202020204" pitchFamily="34" charset="0"/>
                        </a:rPr>
                        <a:t>means ‘apart from its location’.</a:t>
                      </a: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u="none">
                          <a:solidFill>
                            <a:srgbClr val="C8102E"/>
                          </a:solidFill>
                          <a:latin typeface="Century Gothic" panose="020B0502020202020204" pitchFamily="34" charset="0"/>
                          <a:cs typeface="Arial" panose="020B0604020202020204" pitchFamily="34" charset="0"/>
                        </a:rPr>
                        <a:t>2. Break down the word ‘dilute’.</a:t>
                      </a:r>
                    </a:p>
                    <a:p>
                      <a:pPr marL="0" marR="0" lvl="0" indent="0" algn="ctr" defTabSz="914400" rtl="0" eaLnBrk="1" fontAlgn="auto" latinLnBrk="0" hangingPunct="1">
                        <a:lnSpc>
                          <a:spcPct val="114000"/>
                        </a:lnSpc>
                        <a:spcBef>
                          <a:spcPts val="1200"/>
                        </a:spcBef>
                        <a:spcAft>
                          <a:spcPts val="0"/>
                        </a:spcAft>
                        <a:buClrTx/>
                        <a:buSzTx/>
                        <a:buFontTx/>
                        <a:buNone/>
                        <a:tabLst/>
                        <a:defRPr/>
                      </a:pPr>
                      <a:endParaRPr lang="en-GB" sz="1400" b="0" u="none">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0" u="none">
                          <a:solidFill>
                            <a:schemeClr val="tx1"/>
                          </a:solidFill>
                          <a:latin typeface="Century Gothic" panose="020B0502020202020204" pitchFamily="34" charset="0"/>
                          <a:cs typeface="Arial" panose="020B0604020202020204" pitchFamily="34" charset="0"/>
                        </a:rPr>
                        <a:t>di-</a:t>
                      </a:r>
                    </a:p>
                    <a:p>
                      <a:pPr marL="265113" marR="0" lvl="0" indent="0" algn="ctr" defTabSz="914400" rtl="0" eaLnBrk="1" fontAlgn="auto" latinLnBrk="0" hangingPunct="1">
                        <a:lnSpc>
                          <a:spcPct val="114000"/>
                        </a:lnSpc>
                        <a:spcBef>
                          <a:spcPts val="600"/>
                        </a:spcBef>
                        <a:spcAft>
                          <a:spcPts val="0"/>
                        </a:spcAft>
                        <a:buClrTx/>
                        <a:buSzTx/>
                        <a:buFont typeface="Arial" panose="020B0604020202020204" pitchFamily="34" charset="0"/>
                        <a:buNone/>
                        <a:tabLst>
                          <a:tab pos="449263" algn="l"/>
                        </a:tabLst>
                        <a:defRPr/>
                      </a:pPr>
                      <a:r>
                        <a:rPr lang="en-GB" sz="1400" b="1" u="none">
                          <a:solidFill>
                            <a:schemeClr val="tx1"/>
                          </a:solidFill>
                          <a:latin typeface="Century Gothic" panose="020B0502020202020204" pitchFamily="34" charset="0"/>
                          <a:cs typeface="Arial" panose="020B0604020202020204" pitchFamily="34" charset="0"/>
                        </a:rPr>
                        <a:t>Di</a:t>
                      </a:r>
                      <a:r>
                        <a:rPr lang="en-GB" sz="1400" b="0" u="none">
                          <a:solidFill>
                            <a:schemeClr val="tx1"/>
                          </a:solidFill>
                          <a:latin typeface="Century Gothic" panose="020B0502020202020204" pitchFamily="34" charset="0"/>
                          <a:cs typeface="Arial" panose="020B0604020202020204" pitchFamily="34" charset="0"/>
                        </a:rPr>
                        <a:t>- is a shortened form of the prefix </a:t>
                      </a:r>
                      <a:r>
                        <a:rPr lang="en-GB" sz="1400" b="1" u="none">
                          <a:solidFill>
                            <a:schemeClr val="tx1"/>
                          </a:solidFill>
                          <a:latin typeface="Century Gothic" panose="020B0502020202020204" pitchFamily="34" charset="0"/>
                          <a:cs typeface="Arial" panose="020B0604020202020204" pitchFamily="34" charset="0"/>
                        </a:rPr>
                        <a:t>dis</a:t>
                      </a:r>
                      <a:r>
                        <a:rPr lang="en-GB" sz="1400" b="0" u="none">
                          <a:solidFill>
                            <a:schemeClr val="tx1"/>
                          </a:solidFill>
                          <a:latin typeface="Century Gothic" panose="020B0502020202020204" pitchFamily="34" charset="0"/>
                          <a:cs typeface="Arial" panose="020B0604020202020204" pitchFamily="34" charset="0"/>
                        </a:rPr>
                        <a:t>-</a:t>
                      </a:r>
                    </a:p>
                    <a:p>
                      <a:pPr marL="449263" marR="0" lvl="0" indent="-184150" algn="ctr" defTabSz="914400" rtl="0" eaLnBrk="1" fontAlgn="auto" latinLnBrk="0" hangingPunct="1">
                        <a:lnSpc>
                          <a:spcPct val="114000"/>
                        </a:lnSpc>
                        <a:spcBef>
                          <a:spcPts val="300"/>
                        </a:spcBef>
                        <a:spcAft>
                          <a:spcPts val="0"/>
                        </a:spcAft>
                        <a:buClrTx/>
                        <a:buSzTx/>
                        <a:buFont typeface="Arial" panose="020B0604020202020204" pitchFamily="34" charset="0"/>
                        <a:buChar char="•"/>
                        <a:tabLst>
                          <a:tab pos="449263" algn="l"/>
                        </a:tabLst>
                        <a:defRPr/>
                      </a:pPr>
                      <a:r>
                        <a:rPr lang="en-GB" sz="1400" b="1" u="none">
                          <a:solidFill>
                            <a:schemeClr val="tx1"/>
                          </a:solidFill>
                          <a:latin typeface="Century Gothic" panose="020B0502020202020204" pitchFamily="34" charset="0"/>
                          <a:cs typeface="Arial" panose="020B0604020202020204" pitchFamily="34" charset="0"/>
                        </a:rPr>
                        <a:t>Dis</a:t>
                      </a:r>
                      <a:r>
                        <a:rPr lang="en-GB" sz="1400" b="0" u="none">
                          <a:solidFill>
                            <a:schemeClr val="tx1"/>
                          </a:solidFill>
                          <a:latin typeface="Century Gothic" panose="020B0502020202020204" pitchFamily="34" charset="0"/>
                          <a:cs typeface="Arial" panose="020B0604020202020204" pitchFamily="34" charset="0"/>
                        </a:rPr>
                        <a:t>ease </a:t>
                      </a:r>
                      <a:r>
                        <a:rPr lang="en-GB" sz="1400" b="0" i="0" u="none">
                          <a:solidFill>
                            <a:schemeClr val="tx1"/>
                          </a:solidFill>
                          <a:latin typeface="Century Gothic" panose="020B0502020202020204" pitchFamily="34" charset="0"/>
                          <a:cs typeface="Arial" panose="020B0604020202020204" pitchFamily="34" charset="0"/>
                        </a:rPr>
                        <a:t>means ‘apart from being at ease’.</a:t>
                      </a:r>
                    </a:p>
                    <a:p>
                      <a:pPr marL="449263" marR="0" lvl="0" indent="-184150" algn="ctr" defTabSz="914400" rtl="0" eaLnBrk="1" fontAlgn="auto" latinLnBrk="0" hangingPunct="1">
                        <a:lnSpc>
                          <a:spcPct val="114000"/>
                        </a:lnSpc>
                        <a:spcBef>
                          <a:spcPts val="300"/>
                        </a:spcBef>
                        <a:spcAft>
                          <a:spcPts val="0"/>
                        </a:spcAft>
                        <a:buClrTx/>
                        <a:buSzTx/>
                        <a:buFont typeface="Arial" panose="020B0604020202020204" pitchFamily="34" charset="0"/>
                        <a:buChar char="•"/>
                        <a:tabLst>
                          <a:tab pos="449263" algn="l"/>
                        </a:tabLst>
                        <a:defRPr/>
                      </a:pPr>
                      <a:r>
                        <a:rPr lang="en-GB" sz="1400" b="1" u="none">
                          <a:solidFill>
                            <a:schemeClr val="tx1"/>
                          </a:solidFill>
                          <a:latin typeface="Century Gothic" panose="020B0502020202020204" pitchFamily="34" charset="0"/>
                          <a:cs typeface="Arial" panose="020B0604020202020204" pitchFamily="34" charset="0"/>
                        </a:rPr>
                        <a:t>Dis</a:t>
                      </a:r>
                      <a:r>
                        <a:rPr lang="en-GB" sz="1400" b="0" u="none">
                          <a:solidFill>
                            <a:schemeClr val="tx1"/>
                          </a:solidFill>
                          <a:latin typeface="Century Gothic" panose="020B0502020202020204" pitchFamily="34" charset="0"/>
                          <a:cs typeface="Arial" panose="020B0604020202020204" pitchFamily="34" charset="0"/>
                        </a:rPr>
                        <a:t>tant </a:t>
                      </a:r>
                      <a:r>
                        <a:rPr lang="en-GB" sz="1400" b="0" i="0" u="none">
                          <a:solidFill>
                            <a:schemeClr val="tx1"/>
                          </a:solidFill>
                          <a:latin typeface="Century Gothic" panose="020B0502020202020204" pitchFamily="34" charset="0"/>
                          <a:cs typeface="Arial" panose="020B0604020202020204" pitchFamily="34" charset="0"/>
                        </a:rPr>
                        <a:t>means ‘to stand apart’.</a:t>
                      </a:r>
                    </a:p>
                    <a:p>
                      <a:pPr marL="449263" marR="0" lvl="0" indent="-184150" algn="ctr" defTabSz="914400" rtl="0" eaLnBrk="1" fontAlgn="auto" latinLnBrk="0" hangingPunct="1">
                        <a:lnSpc>
                          <a:spcPct val="114000"/>
                        </a:lnSpc>
                        <a:spcBef>
                          <a:spcPts val="300"/>
                        </a:spcBef>
                        <a:spcAft>
                          <a:spcPts val="0"/>
                        </a:spcAft>
                        <a:buClrTx/>
                        <a:buSzTx/>
                        <a:buFont typeface="Arial" panose="020B0604020202020204" pitchFamily="34" charset="0"/>
                        <a:buChar char="•"/>
                        <a:tabLst>
                          <a:tab pos="449263" algn="l"/>
                        </a:tabLst>
                        <a:defRPr/>
                      </a:pPr>
                      <a:r>
                        <a:rPr lang="en-GB" sz="1400" b="0" u="none">
                          <a:solidFill>
                            <a:schemeClr val="tx1"/>
                          </a:solidFill>
                          <a:latin typeface="Century Gothic" panose="020B0502020202020204" pitchFamily="34" charset="0"/>
                          <a:cs typeface="Arial" panose="020B0604020202020204" pitchFamily="34" charset="0"/>
                        </a:rPr>
                        <a:t>What does the prefix ‘</a:t>
                      </a:r>
                      <a:r>
                        <a:rPr lang="en-GB" sz="1400" b="1" u="none">
                          <a:solidFill>
                            <a:schemeClr val="tx1"/>
                          </a:solidFill>
                          <a:latin typeface="Century Gothic" panose="020B0502020202020204" pitchFamily="34" charset="0"/>
                          <a:cs typeface="Arial" panose="020B0604020202020204" pitchFamily="34" charset="0"/>
                        </a:rPr>
                        <a:t>dis</a:t>
                      </a:r>
                      <a:r>
                        <a:rPr lang="en-GB" sz="1400" b="0" u="none">
                          <a:solidFill>
                            <a:schemeClr val="tx1"/>
                          </a:solidFill>
                          <a:latin typeface="Century Gothic" panose="020B0502020202020204" pitchFamily="34" charset="0"/>
                          <a:cs typeface="Arial" panose="020B0604020202020204" pitchFamily="34" charset="0"/>
                        </a:rPr>
                        <a:t>’ or ‘</a:t>
                      </a:r>
                      <a:r>
                        <a:rPr lang="en-GB" sz="1400" b="1" u="none">
                          <a:solidFill>
                            <a:schemeClr val="tx1"/>
                          </a:solidFill>
                          <a:latin typeface="Century Gothic" panose="020B0502020202020204" pitchFamily="34" charset="0"/>
                          <a:cs typeface="Arial" panose="020B0604020202020204" pitchFamily="34" charset="0"/>
                        </a:rPr>
                        <a:t>di</a:t>
                      </a:r>
                      <a:r>
                        <a:rPr lang="en-GB" sz="1400" b="0" u="none">
                          <a:solidFill>
                            <a:schemeClr val="tx1"/>
                          </a:solidFill>
                          <a:latin typeface="Century Gothic" panose="020B0502020202020204" pitchFamily="34" charset="0"/>
                          <a:cs typeface="Arial" panose="020B0604020202020204" pitchFamily="34" charset="0"/>
                        </a:rPr>
                        <a:t>’ mean?</a:t>
                      </a:r>
                    </a:p>
                    <a:p>
                      <a:pPr marL="449263" marR="0" lvl="0" indent="-184150" algn="ctr" defTabSz="914400" rtl="0" eaLnBrk="1" fontAlgn="auto" latinLnBrk="0" hangingPunct="1">
                        <a:lnSpc>
                          <a:spcPct val="114000"/>
                        </a:lnSpc>
                        <a:spcBef>
                          <a:spcPts val="300"/>
                        </a:spcBef>
                        <a:spcAft>
                          <a:spcPts val="0"/>
                        </a:spcAft>
                        <a:buClrTx/>
                        <a:buSzTx/>
                        <a:buFont typeface="Arial" panose="020B0604020202020204" pitchFamily="34" charset="0"/>
                        <a:buChar char="•"/>
                        <a:tabLst>
                          <a:tab pos="449263" algn="l"/>
                        </a:tabLst>
                        <a:defRPr/>
                      </a:pPr>
                      <a:endParaRPr lang="en-GB" sz="1400" b="0" u="none">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0" u="none">
                        <a:solidFill>
                          <a:schemeClr val="tx1"/>
                        </a:solidFill>
                        <a:latin typeface="Century Gothic" panose="020B0502020202020204" pitchFamily="34" charset="0"/>
                        <a:cs typeface="Arial" panose="020B0604020202020204" pitchFamily="34" charset="0"/>
                      </a:endParaRPr>
                    </a:p>
                    <a:p>
                      <a:pPr algn="ctr">
                        <a:lnSpc>
                          <a:spcPct val="114000"/>
                        </a:lnSpc>
                      </a:pPr>
                      <a:endParaRPr lang="en-GB" sz="800" b="0" u="none">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0" u="none">
                          <a:solidFill>
                            <a:schemeClr val="tx1"/>
                          </a:solidFill>
                          <a:latin typeface="Century Gothic" panose="020B0502020202020204" pitchFamily="34" charset="0"/>
                          <a:cs typeface="Arial" panose="020B0604020202020204" pitchFamily="34" charset="0"/>
                        </a:rPr>
                        <a:t>-lute</a:t>
                      </a:r>
                    </a:p>
                    <a:p>
                      <a:pPr algn="ctr">
                        <a:lnSpc>
                          <a:spcPct val="114000"/>
                        </a:lnSpc>
                        <a:spcBef>
                          <a:spcPts val="0"/>
                        </a:spcBef>
                      </a:pPr>
                      <a:r>
                        <a:rPr lang="en-GB" sz="1400" b="0" i="0" kern="1200">
                          <a:solidFill>
                            <a:schemeClr val="tx1"/>
                          </a:solidFill>
                          <a:effectLst/>
                          <a:latin typeface="Century Gothic" panose="020B0502020202020204" pitchFamily="34" charset="0"/>
                          <a:ea typeface="+mn-ea"/>
                          <a:cs typeface="+mn-cs"/>
                        </a:rPr>
                        <a:t>From Latin</a:t>
                      </a:r>
                      <a:r>
                        <a:rPr lang="en-GB" sz="1400" b="0" i="1" kern="1200">
                          <a:solidFill>
                            <a:schemeClr val="tx1"/>
                          </a:solidFill>
                          <a:effectLst/>
                          <a:latin typeface="Century Gothic" panose="020B0502020202020204" pitchFamily="34" charset="0"/>
                          <a:ea typeface="+mn-ea"/>
                          <a:cs typeface="+mn-cs"/>
                        </a:rPr>
                        <a:t> luĕre</a:t>
                      </a:r>
                      <a:r>
                        <a:rPr lang="en-GB" sz="1400" b="0" i="0" kern="1200">
                          <a:solidFill>
                            <a:schemeClr val="tx1"/>
                          </a:solidFill>
                          <a:effectLst/>
                          <a:latin typeface="Century Gothic" panose="020B0502020202020204" pitchFamily="34" charset="0"/>
                          <a:ea typeface="+mn-ea"/>
                          <a:cs typeface="+mn-cs"/>
                        </a:rPr>
                        <a:t> ’to wash’</a:t>
                      </a:r>
                      <a:endParaRPr lang="en-GB" sz="1400" b="0" i="0" kern="1200" dirty="0">
                        <a:solidFill>
                          <a:schemeClr val="tx1"/>
                        </a:solidFill>
                        <a:effectLst/>
                        <a:latin typeface="Century Gothic" panose="020B0502020202020204" pitchFamily="34"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269875" indent="-269875"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A learner makes up two solutions.</a:t>
                      </a: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In solution A, she dissolves 10 g of solute in 100 cm</a:t>
                      </a:r>
                      <a:r>
                        <a:rPr lang="en-GB" sz="1400" b="1" u="none" baseline="30000" dirty="0">
                          <a:solidFill>
                            <a:srgbClr val="C8102E"/>
                          </a:solidFill>
                          <a:latin typeface="Century Gothic" panose="020B0502020202020204" pitchFamily="34" charset="0"/>
                          <a:cs typeface="Arial" panose="020B0604020202020204" pitchFamily="34" charset="0"/>
                        </a:rPr>
                        <a:t>3</a:t>
                      </a:r>
                      <a:r>
                        <a:rPr lang="en-GB" sz="1400" b="1" u="none" dirty="0">
                          <a:solidFill>
                            <a:srgbClr val="C8102E"/>
                          </a:solidFill>
                          <a:latin typeface="Century Gothic" panose="020B0502020202020204" pitchFamily="34" charset="0"/>
                          <a:cs typeface="Arial" panose="020B0604020202020204" pitchFamily="34" charset="0"/>
                        </a:rPr>
                        <a:t> of solvent.</a:t>
                      </a: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In solution B, she dissolves 2 g of solute in 100 cm</a:t>
                      </a:r>
                      <a:r>
                        <a:rPr lang="en-GB" sz="1400" b="1" u="none" baseline="30000" dirty="0">
                          <a:solidFill>
                            <a:srgbClr val="C8102E"/>
                          </a:solidFill>
                          <a:latin typeface="Century Gothic" panose="020B0502020202020204" pitchFamily="34" charset="0"/>
                          <a:cs typeface="Arial" panose="020B0604020202020204" pitchFamily="34" charset="0"/>
                        </a:rPr>
                        <a:t>3</a:t>
                      </a:r>
                      <a:r>
                        <a:rPr lang="en-GB" sz="1400" b="1" u="none" dirty="0">
                          <a:solidFill>
                            <a:srgbClr val="C8102E"/>
                          </a:solidFill>
                          <a:latin typeface="Century Gothic" panose="020B0502020202020204" pitchFamily="34" charset="0"/>
                          <a:cs typeface="Arial" panose="020B0604020202020204" pitchFamily="34" charset="0"/>
                        </a:rPr>
                        <a:t> of solvent.</a:t>
                      </a: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Which solution is more dilute? Explain your answer.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‘dilute’ means.</a:t>
                      </a:r>
                      <a:endParaRPr lang="en-GB" sz="1800" b="1" u="none" dirty="0">
                        <a:solidFill>
                          <a:srgbClr val="C8102E"/>
                        </a:solidFill>
                        <a:latin typeface="Century Gothic" panose="020B0502020202020204" pitchFamily="34" charset="0"/>
                        <a:cs typeface="Arial" panose="020B0604020202020204" pitchFamily="34" charset="0"/>
                      </a:endParaRPr>
                    </a:p>
                    <a:p>
                      <a:pPr algn="ctr">
                        <a:lnSpc>
                          <a:spcPct val="114000"/>
                        </a:lnSpc>
                      </a:pPr>
                      <a:endParaRPr lang="en-GB" sz="14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100" b="0" u="none" dirty="0">
                          <a:solidFill>
                            <a:schemeClr val="tx1"/>
                          </a:solidFill>
                          <a:latin typeface="Century Gothic" panose="020B0502020202020204" pitchFamily="34" charset="0"/>
                          <a:cs typeface="Arial" panose="020B0604020202020204" pitchFamily="34" charset="0"/>
                        </a:rPr>
                        <a:t>Put together your understanding of the parts di- and -lute to form the definition.</a:t>
                      </a: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7).</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C79E6891-D754-E95C-1306-5670BF8BD003}"/>
              </a:ext>
            </a:extLst>
          </p:cNvPr>
          <p:cNvGraphicFramePr>
            <a:graphicFrameLocks noGrp="1"/>
          </p:cNvGraphicFramePr>
          <p:nvPr>
            <p:extLst>
              <p:ext uri="{D42A27DB-BD31-4B8C-83A1-F6EECF244321}">
                <p14:modId xmlns:p14="http://schemas.microsoft.com/office/powerpoint/2010/main" val="2427369125"/>
              </p:ext>
            </p:extLst>
          </p:nvPr>
        </p:nvGraphicFramePr>
        <p:xfrm>
          <a:off x="5389418" y="2727571"/>
          <a:ext cx="1634837" cy="641350"/>
        </p:xfrm>
        <a:graphic>
          <a:graphicData uri="http://schemas.openxmlformats.org/drawingml/2006/table">
            <a:tbl>
              <a:tblPr firstRow="1" bandRow="1">
                <a:tableStyleId>{5C22544A-7EE6-4342-B048-85BDC9FD1C3A}</a:tableStyleId>
              </a:tblPr>
              <a:tblGrid>
                <a:gridCol w="1634837">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dilute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635324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927EC-242E-A656-3C08-792EABE2FE8F}"/>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46871A85-50C6-CE7B-708E-A52FC8CEDA3F}"/>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841050934"/>
              </p:ext>
            </p:extLst>
          </p:nvPr>
        </p:nvGraphicFramePr>
        <p:xfrm>
          <a:off x="0" y="1"/>
          <a:ext cx="12343194" cy="6858000"/>
        </p:xfrm>
        <a:graphic>
          <a:graphicData uri="http://schemas.openxmlformats.org/drawingml/2006/table">
            <a:tbl>
              <a:tblPr firstRow="1" bandRow="1">
                <a:tableStyleId>{5C22544A-7EE6-4342-B048-85BDC9FD1C3A}</a:tableStyleId>
              </a:tblPr>
              <a:tblGrid>
                <a:gridCol w="6138407">
                  <a:extLst>
                    <a:ext uri="{9D8B030D-6E8A-4147-A177-3AD203B41FA5}">
                      <a16:colId xmlns:a16="http://schemas.microsoft.com/office/drawing/2014/main" val="20000"/>
                    </a:ext>
                  </a:extLst>
                </a:gridCol>
                <a:gridCol w="3118988">
                  <a:extLst>
                    <a:ext uri="{9D8B030D-6E8A-4147-A177-3AD203B41FA5}">
                      <a16:colId xmlns:a16="http://schemas.microsoft.com/office/drawing/2014/main" val="20001"/>
                    </a:ext>
                  </a:extLst>
                </a:gridCol>
                <a:gridCol w="3085799">
                  <a:extLst>
                    <a:ext uri="{9D8B030D-6E8A-4147-A177-3AD203B41FA5}">
                      <a16:colId xmlns:a16="http://schemas.microsoft.com/office/drawing/2014/main" val="171041842"/>
                    </a:ext>
                  </a:extLst>
                </a:gridCol>
              </a:tblGrid>
              <a:tr h="3047097">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defRPr/>
                      </a:pPr>
                      <a:r>
                        <a:rPr lang="en-GB" sz="1400" b="1" u="none">
                          <a:solidFill>
                            <a:srgbClr val="C8102E"/>
                          </a:solidFill>
                          <a:latin typeface="Century Gothic" panose="020B0502020202020204" pitchFamily="34" charset="0"/>
                          <a:cs typeface="Arial" panose="020B0604020202020204" pitchFamily="34" charset="0"/>
                        </a:rPr>
                        <a:t>1.  What does the word ‘concentrated’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u="none">
                        <a:solidFill>
                          <a:srgbClr val="C8102E"/>
                        </a:solidFill>
                        <a:latin typeface="Century Gothic" panose="020B0502020202020204" pitchFamily="34" charset="0"/>
                        <a:cs typeface="Arial" panose="020B0604020202020204" pitchFamily="34" charset="0"/>
                      </a:endParaRPr>
                    </a:p>
                    <a:p>
                      <a:pPr marL="0" marR="0" lvl="0" indent="265113" algn="ctr" defTabSz="914400" rtl="0" eaLnBrk="1" fontAlgn="auto" latinLnBrk="0" hangingPunct="1">
                        <a:lnSpc>
                          <a:spcPct val="114000"/>
                        </a:lnSpc>
                        <a:spcBef>
                          <a:spcPts val="0"/>
                        </a:spcBef>
                        <a:spcAft>
                          <a:spcPts val="0"/>
                        </a:spcAft>
                        <a:buClrTx/>
                        <a:buSzTx/>
                        <a:buFontTx/>
                        <a:buNone/>
                        <a:tabLst/>
                        <a:defRPr/>
                      </a:pPr>
                      <a:r>
                        <a:rPr lang="en-GB" sz="1400" b="0" u="none">
                          <a:solidFill>
                            <a:schemeClr val="tx1"/>
                          </a:solidFill>
                          <a:latin typeface="Century Gothic" panose="020B0502020202020204" pitchFamily="34" charset="0"/>
                          <a:cs typeface="Arial" panose="020B0604020202020204" pitchFamily="34" charset="0"/>
                        </a:rPr>
                        <a:t>Here are some ideas.</a:t>
                      </a:r>
                    </a:p>
                    <a:p>
                      <a:pPr marL="449263" marR="0" lvl="0" indent="-1841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tab pos="449263" algn="l"/>
                        </a:tabLst>
                        <a:defRPr/>
                      </a:pPr>
                      <a:r>
                        <a:rPr lang="en-GB" sz="1400" b="0" u="none">
                          <a:solidFill>
                            <a:schemeClr val="tx1"/>
                          </a:solidFill>
                          <a:latin typeface="Century Gothic" panose="020B0502020202020204" pitchFamily="34" charset="0"/>
                          <a:cs typeface="Arial" panose="020B0604020202020204" pitchFamily="34" charset="0"/>
                        </a:rPr>
                        <a:t>You might ask someone to make you a drink from a concentrated fruit juice or squash. What does this mean?</a:t>
                      </a:r>
                    </a:p>
                    <a:p>
                      <a:pPr marL="449263" marR="0" lvl="0" indent="-1841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tab pos="449263" algn="l"/>
                        </a:tabLst>
                        <a:defRPr/>
                      </a:pPr>
                      <a:r>
                        <a:rPr lang="en-GB" sz="1400" b="0" u="none">
                          <a:solidFill>
                            <a:schemeClr val="tx1"/>
                          </a:solidFill>
                          <a:latin typeface="Century Gothic" panose="020B0502020202020204" pitchFamily="34" charset="0"/>
                          <a:cs typeface="Arial" panose="020B0604020202020204" pitchFamily="34" charset="0"/>
                        </a:rPr>
                        <a:t>If a perfume is very </a:t>
                      </a:r>
                      <a:r>
                        <a:rPr lang="en-GB" sz="1400" b="1" u="none">
                          <a:solidFill>
                            <a:schemeClr val="tx1"/>
                          </a:solidFill>
                          <a:latin typeface="Century Gothic" panose="020B0502020202020204" pitchFamily="34" charset="0"/>
                          <a:cs typeface="Arial" panose="020B0604020202020204" pitchFamily="34" charset="0"/>
                        </a:rPr>
                        <a:t>concentrated,</a:t>
                      </a:r>
                      <a:r>
                        <a:rPr lang="en-GB" sz="1400" b="0" u="none">
                          <a:solidFill>
                            <a:schemeClr val="tx1"/>
                          </a:solidFill>
                          <a:latin typeface="Century Gothic" panose="020B0502020202020204" pitchFamily="34" charset="0"/>
                          <a:cs typeface="Arial" panose="020B0604020202020204" pitchFamily="34" charset="0"/>
                        </a:rPr>
                        <a:t> you only need to use a little of it. Why?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u="none">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‘concentrated’.</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GB" sz="1800" b="0" i="0"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con-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Prefix meaning ‘with’ or ‘together’.</a:t>
                      </a:r>
                    </a:p>
                    <a:p>
                      <a:pPr marL="0" marR="0" lvl="0" indent="0" algn="ctr" defTabSz="914400" rtl="0" eaLnBrk="1" fontAlgn="auto" latinLnBrk="0" hangingPunct="1">
                        <a:lnSpc>
                          <a:spcPct val="100000"/>
                        </a:lnSpc>
                        <a:spcBef>
                          <a:spcPts val="60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60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err="1">
                          <a:solidFill>
                            <a:schemeClr val="tx1"/>
                          </a:solidFill>
                          <a:latin typeface="Century Gothic" panose="020B0502020202020204" pitchFamily="34" charset="0"/>
                          <a:cs typeface="Arial" panose="020B0604020202020204" pitchFamily="34" charset="0"/>
                        </a:rPr>
                        <a:t>centr</a:t>
                      </a:r>
                      <a:r>
                        <a:rPr lang="en-GB" sz="1800" b="0" u="none" dirty="0">
                          <a:solidFill>
                            <a:schemeClr val="tx1"/>
                          </a:solidFill>
                          <a:latin typeface="Century Gothic" panose="020B0502020202020204" pitchFamily="34" charset="0"/>
                          <a:cs typeface="Arial" panose="020B0604020202020204" pitchFamily="34" charset="0"/>
                        </a:rPr>
                        <a:t>-</a:t>
                      </a: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400" b="0" i="0" u="none" dirty="0">
                          <a:solidFill>
                            <a:schemeClr val="tx1"/>
                          </a:solidFill>
                          <a:latin typeface="Century Gothic" panose="020B0502020202020204" pitchFamily="34" charset="0"/>
                          <a:cs typeface="Arial" panose="020B0604020202020204" pitchFamily="34" charset="0"/>
                        </a:rPr>
                        <a:t>From classical Latin centrum</a:t>
                      </a:r>
                      <a:r>
                        <a:rPr lang="en-GB" sz="1400" b="0" u="none" dirty="0">
                          <a:solidFill>
                            <a:schemeClr val="tx1"/>
                          </a:solidFill>
                          <a:latin typeface="Century Gothic" panose="020B0502020202020204" pitchFamily="34" charset="0"/>
                          <a:cs typeface="Arial" panose="020B0604020202020204" pitchFamily="34" charset="0"/>
                        </a:rPr>
                        <a:t> meaning ‘centre’.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269875" indent="-269875"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Explain which image represents a more</a:t>
                      </a:r>
                    </a:p>
                    <a:p>
                      <a:pPr marL="0" indent="269875" algn="ctr">
                        <a:buNone/>
                        <a:tabLst>
                          <a:tab pos="269875" algn="l"/>
                        </a:tabLst>
                      </a:pPr>
                      <a:r>
                        <a:rPr lang="en-GB" sz="1400" b="1" u="none" dirty="0">
                          <a:solidFill>
                            <a:srgbClr val="C8102E"/>
                          </a:solidFill>
                          <a:latin typeface="Century Gothic" panose="020B0502020202020204" pitchFamily="34" charset="0"/>
                          <a:cs typeface="Arial" panose="020B0604020202020204" pitchFamily="34" charset="0"/>
                        </a:rPr>
                        <a:t>concentrated solution?</a:t>
                      </a: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marL="0" indent="0" algn="l">
                        <a:tabLst>
                          <a:tab pos="5916613" algn="l"/>
                        </a:tabLst>
                      </a:pPr>
                      <a:r>
                        <a:rPr lang="en-GB" sz="1400" b="1" u="none" dirty="0">
                          <a:solidFill>
                            <a:srgbClr val="C8102E"/>
                          </a:solidFill>
                          <a:latin typeface="Century Gothic" panose="020B0502020202020204" pitchFamily="34" charset="0"/>
                          <a:cs typeface="Arial" panose="020B0604020202020204" pitchFamily="34" charset="0"/>
                        </a:rPr>
                        <a:t>                       Solution X                                    Solution 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‘concentrated’ means.</a:t>
                      </a:r>
                      <a:endParaRPr lang="en-GB" sz="1800" b="1" u="none" dirty="0">
                        <a:solidFill>
                          <a:srgbClr val="C8102E"/>
                        </a:solidFill>
                        <a:latin typeface="Century Gothic" panose="020B0502020202020204" pitchFamily="34" charset="0"/>
                        <a:cs typeface="Arial" panose="020B0604020202020204" pitchFamily="34" charset="0"/>
                      </a:endParaRPr>
                    </a:p>
                    <a:p>
                      <a:pPr algn="ctr">
                        <a:lnSpc>
                          <a:spcPct val="114000"/>
                        </a:lnSpc>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100" b="0" u="none" dirty="0">
                          <a:solidFill>
                            <a:schemeClr val="tx1"/>
                          </a:solidFill>
                          <a:latin typeface="Century Gothic" panose="020B0502020202020204" pitchFamily="34" charset="0"/>
                          <a:cs typeface="Arial" panose="020B0604020202020204" pitchFamily="34" charset="0"/>
                        </a:rPr>
                        <a:t>Put together your understanding of the parts of the word to form the definition.</a:t>
                      </a:r>
                      <a:endParaRPr lang="en-GB" sz="1100" b="1" u="none" dirty="0">
                        <a:solidFill>
                          <a:srgbClr val="C8102E"/>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8).</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992DBA1C-9E98-7A46-9C2A-DF155B85D03A}"/>
              </a:ext>
            </a:extLst>
          </p:cNvPr>
          <p:cNvGraphicFramePr>
            <a:graphicFrameLocks noGrp="1"/>
          </p:cNvGraphicFramePr>
          <p:nvPr>
            <p:extLst>
              <p:ext uri="{D42A27DB-BD31-4B8C-83A1-F6EECF244321}">
                <p14:modId xmlns:p14="http://schemas.microsoft.com/office/powerpoint/2010/main" val="3608181929"/>
              </p:ext>
            </p:extLst>
          </p:nvPr>
        </p:nvGraphicFramePr>
        <p:xfrm>
          <a:off x="5006859" y="2863321"/>
          <a:ext cx="2178281" cy="641350"/>
        </p:xfrm>
        <a:graphic>
          <a:graphicData uri="http://schemas.openxmlformats.org/drawingml/2006/table">
            <a:tbl>
              <a:tblPr firstRow="1" bandRow="1">
                <a:tableStyleId>{5C22544A-7EE6-4342-B048-85BDC9FD1C3A}</a:tableStyleId>
              </a:tblPr>
              <a:tblGrid>
                <a:gridCol w="2178281">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concentrated</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pSp>
        <p:nvGrpSpPr>
          <p:cNvPr id="170" name="Group 169" descr="On the right is a beaker containing a solution labelled solution Y, which has very few solute particles (red) compared with solvent particles (grey). On the left is a beaker containing a solution labelled solution X which has more solute particles to the number of solvent particles, compared with solution Y ">
            <a:extLst>
              <a:ext uri="{FF2B5EF4-FFF2-40B4-BE49-F238E27FC236}">
                <a16:creationId xmlns:a16="http://schemas.microsoft.com/office/drawing/2014/main" id="{5690E866-5165-89E0-CB35-D151B8B361D3}"/>
              </a:ext>
            </a:extLst>
          </p:cNvPr>
          <p:cNvGrpSpPr/>
          <p:nvPr/>
        </p:nvGrpSpPr>
        <p:grpSpPr>
          <a:xfrm>
            <a:off x="925158" y="3615385"/>
            <a:ext cx="3987089" cy="1579474"/>
            <a:chOff x="1096869" y="5294606"/>
            <a:chExt cx="3529669" cy="1359555"/>
          </a:xfrm>
        </p:grpSpPr>
        <p:grpSp>
          <p:nvGrpSpPr>
            <p:cNvPr id="169" name="Group 168">
              <a:extLst>
                <a:ext uri="{FF2B5EF4-FFF2-40B4-BE49-F238E27FC236}">
                  <a16:creationId xmlns:a16="http://schemas.microsoft.com/office/drawing/2014/main" id="{099B45E4-C76B-1E24-100A-645C7AB13427}"/>
                </a:ext>
              </a:extLst>
            </p:cNvPr>
            <p:cNvGrpSpPr/>
            <p:nvPr/>
          </p:nvGrpSpPr>
          <p:grpSpPr>
            <a:xfrm>
              <a:off x="1096869" y="5294606"/>
              <a:ext cx="3529669" cy="1359555"/>
              <a:chOff x="1096869" y="5294606"/>
              <a:chExt cx="3529669" cy="1359555"/>
            </a:xfrm>
          </p:grpSpPr>
          <p:grpSp>
            <p:nvGrpSpPr>
              <p:cNvPr id="168" name="Group 167">
                <a:extLst>
                  <a:ext uri="{FF2B5EF4-FFF2-40B4-BE49-F238E27FC236}">
                    <a16:creationId xmlns:a16="http://schemas.microsoft.com/office/drawing/2014/main" id="{AC7079D3-B965-B580-3AFE-9F262C182245}"/>
                  </a:ext>
                </a:extLst>
              </p:cNvPr>
              <p:cNvGrpSpPr/>
              <p:nvPr/>
            </p:nvGrpSpPr>
            <p:grpSpPr>
              <a:xfrm>
                <a:off x="1096869" y="5294606"/>
                <a:ext cx="3529669" cy="1359555"/>
                <a:chOff x="1096869" y="5294606"/>
                <a:chExt cx="3529669" cy="1359555"/>
              </a:xfrm>
            </p:grpSpPr>
            <p:grpSp>
              <p:nvGrpSpPr>
                <p:cNvPr id="167" name="Group 166">
                  <a:extLst>
                    <a:ext uri="{FF2B5EF4-FFF2-40B4-BE49-F238E27FC236}">
                      <a16:creationId xmlns:a16="http://schemas.microsoft.com/office/drawing/2014/main" id="{AF76BBD2-8D02-DEB3-413B-B40B7057F361}"/>
                    </a:ext>
                  </a:extLst>
                </p:cNvPr>
                <p:cNvGrpSpPr/>
                <p:nvPr/>
              </p:nvGrpSpPr>
              <p:grpSpPr>
                <a:xfrm>
                  <a:off x="1096869" y="5294606"/>
                  <a:ext cx="3529669" cy="1359555"/>
                  <a:chOff x="1096869" y="5294606"/>
                  <a:chExt cx="3529669" cy="1359555"/>
                </a:xfrm>
              </p:grpSpPr>
              <p:grpSp>
                <p:nvGrpSpPr>
                  <p:cNvPr id="166" name="Group 165">
                    <a:extLst>
                      <a:ext uri="{FF2B5EF4-FFF2-40B4-BE49-F238E27FC236}">
                        <a16:creationId xmlns:a16="http://schemas.microsoft.com/office/drawing/2014/main" id="{0D9C19D3-4625-DC21-F182-7762EC0B698C}"/>
                      </a:ext>
                    </a:extLst>
                  </p:cNvPr>
                  <p:cNvGrpSpPr/>
                  <p:nvPr/>
                </p:nvGrpSpPr>
                <p:grpSpPr>
                  <a:xfrm>
                    <a:off x="1096869" y="5294606"/>
                    <a:ext cx="3529669" cy="1359555"/>
                    <a:chOff x="1096869" y="5294606"/>
                    <a:chExt cx="3529669" cy="1359555"/>
                  </a:xfrm>
                </p:grpSpPr>
                <p:grpSp>
                  <p:nvGrpSpPr>
                    <p:cNvPr id="165" name="Group 164">
                      <a:extLst>
                        <a:ext uri="{FF2B5EF4-FFF2-40B4-BE49-F238E27FC236}">
                          <a16:creationId xmlns:a16="http://schemas.microsoft.com/office/drawing/2014/main" id="{E0159C09-3173-AB23-31BD-1DAF9FC4BC20}"/>
                        </a:ext>
                      </a:extLst>
                    </p:cNvPr>
                    <p:cNvGrpSpPr/>
                    <p:nvPr/>
                  </p:nvGrpSpPr>
                  <p:grpSpPr>
                    <a:xfrm>
                      <a:off x="1096869" y="5294606"/>
                      <a:ext cx="3529669" cy="1359555"/>
                      <a:chOff x="1051652" y="3616531"/>
                      <a:chExt cx="3529669" cy="1359555"/>
                    </a:xfrm>
                  </p:grpSpPr>
                  <p:grpSp>
                    <p:nvGrpSpPr>
                      <p:cNvPr id="163" name="Group 162">
                        <a:extLst>
                          <a:ext uri="{FF2B5EF4-FFF2-40B4-BE49-F238E27FC236}">
                            <a16:creationId xmlns:a16="http://schemas.microsoft.com/office/drawing/2014/main" id="{C05DB883-01DA-05BC-C130-4C5B5FB38E0D}"/>
                          </a:ext>
                        </a:extLst>
                      </p:cNvPr>
                      <p:cNvGrpSpPr/>
                      <p:nvPr/>
                    </p:nvGrpSpPr>
                    <p:grpSpPr>
                      <a:xfrm>
                        <a:off x="1051652" y="3616531"/>
                        <a:ext cx="3529669" cy="1359555"/>
                        <a:chOff x="1057557" y="3632732"/>
                        <a:chExt cx="3529669" cy="1359555"/>
                      </a:xfrm>
                    </p:grpSpPr>
                    <p:pic>
                      <p:nvPicPr>
                        <p:cNvPr id="8" name="Picture 7">
                          <a:extLst>
                            <a:ext uri="{FF2B5EF4-FFF2-40B4-BE49-F238E27FC236}">
                              <a16:creationId xmlns:a16="http://schemas.microsoft.com/office/drawing/2014/main" id="{1BD145B7-BE86-E300-2D07-6ACB40775992}"/>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057557" y="3632732"/>
                          <a:ext cx="3529669" cy="1359555"/>
                        </a:xfrm>
                        <a:prstGeom prst="rect">
                          <a:avLst/>
                        </a:prstGeom>
                      </p:spPr>
                    </p:pic>
                    <p:grpSp>
                      <p:nvGrpSpPr>
                        <p:cNvPr id="162" name="Group 161" descr="On the right (called solution Y) is a beaker with very few solute particles (red) compared with solvent particles (grey). On the left (called solution X) is a beaker with more solute particles compare with solvent particles">
                          <a:extLst>
                            <a:ext uri="{FF2B5EF4-FFF2-40B4-BE49-F238E27FC236}">
                              <a16:creationId xmlns:a16="http://schemas.microsoft.com/office/drawing/2014/main" id="{587D2CB4-78D2-E73C-84BD-D0A72DA333A2}"/>
                            </a:ext>
                          </a:extLst>
                        </p:cNvPr>
                        <p:cNvGrpSpPr/>
                        <p:nvPr/>
                      </p:nvGrpSpPr>
                      <p:grpSpPr>
                        <a:xfrm>
                          <a:off x="1284943" y="4155731"/>
                          <a:ext cx="3139170" cy="700347"/>
                          <a:chOff x="1299516" y="4157980"/>
                          <a:chExt cx="3090359" cy="700347"/>
                        </a:xfrm>
                      </p:grpSpPr>
                      <p:sp>
                        <p:nvSpPr>
                          <p:cNvPr id="9" name="Oval 8">
                            <a:extLst>
                              <a:ext uri="{FF2B5EF4-FFF2-40B4-BE49-F238E27FC236}">
                                <a16:creationId xmlns:a16="http://schemas.microsoft.com/office/drawing/2014/main" id="{4B3C0567-FED8-8632-5935-E7013BE7957E}"/>
                              </a:ext>
                            </a:extLst>
                          </p:cNvPr>
                          <p:cNvSpPr/>
                          <p:nvPr/>
                        </p:nvSpPr>
                        <p:spPr>
                          <a:xfrm>
                            <a:off x="1311273" y="415798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9101E574-62AA-469C-91A4-602450F624E2}"/>
                              </a:ext>
                            </a:extLst>
                          </p:cNvPr>
                          <p:cNvSpPr/>
                          <p:nvPr/>
                        </p:nvSpPr>
                        <p:spPr>
                          <a:xfrm>
                            <a:off x="1365274" y="4240788"/>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9C8A35B0-2A30-7F96-AC07-F656E0D05037}"/>
                              </a:ext>
                            </a:extLst>
                          </p:cNvPr>
                          <p:cNvSpPr/>
                          <p:nvPr/>
                        </p:nvSpPr>
                        <p:spPr>
                          <a:xfrm>
                            <a:off x="1463673" y="41867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F41DD2A-2C01-AB6F-F82B-E6CF9B14AD10}"/>
                              </a:ext>
                            </a:extLst>
                          </p:cNvPr>
                          <p:cNvSpPr/>
                          <p:nvPr/>
                        </p:nvSpPr>
                        <p:spPr>
                          <a:xfrm>
                            <a:off x="1527273" y="421198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596F66EA-7506-9188-F02E-CA521030E5AB}"/>
                              </a:ext>
                            </a:extLst>
                          </p:cNvPr>
                          <p:cNvSpPr/>
                          <p:nvPr/>
                        </p:nvSpPr>
                        <p:spPr>
                          <a:xfrm>
                            <a:off x="1625673" y="4186788"/>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9AFDF2C7-5282-DCAF-3BAB-2125025BEB90}"/>
                              </a:ext>
                            </a:extLst>
                          </p:cNvPr>
                          <p:cNvSpPr/>
                          <p:nvPr/>
                        </p:nvSpPr>
                        <p:spPr>
                          <a:xfrm>
                            <a:off x="1613122" y="42947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895BA660-FD99-1ACC-1656-F0AB8587F79B}"/>
                              </a:ext>
                            </a:extLst>
                          </p:cNvPr>
                          <p:cNvSpPr/>
                          <p:nvPr/>
                        </p:nvSpPr>
                        <p:spPr>
                          <a:xfrm>
                            <a:off x="1463674" y="429117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F7FE6801-56BA-00AF-43D1-72351F9237D7}"/>
                              </a:ext>
                            </a:extLst>
                          </p:cNvPr>
                          <p:cNvSpPr/>
                          <p:nvPr/>
                        </p:nvSpPr>
                        <p:spPr>
                          <a:xfrm>
                            <a:off x="1733673" y="4183172"/>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C234AD35-EAF8-2200-1E70-98FFA93431AE}"/>
                              </a:ext>
                            </a:extLst>
                          </p:cNvPr>
                          <p:cNvSpPr/>
                          <p:nvPr/>
                        </p:nvSpPr>
                        <p:spPr>
                          <a:xfrm>
                            <a:off x="1832073" y="421198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A6F90B19-42F5-6467-AB64-D62DD7F6E68C}"/>
                              </a:ext>
                            </a:extLst>
                          </p:cNvPr>
                          <p:cNvSpPr/>
                          <p:nvPr/>
                        </p:nvSpPr>
                        <p:spPr>
                          <a:xfrm>
                            <a:off x="1927522" y="41867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84BAEA80-1A4C-818E-67DC-B26E0A9B6636}"/>
                              </a:ext>
                            </a:extLst>
                          </p:cNvPr>
                          <p:cNvSpPr/>
                          <p:nvPr/>
                        </p:nvSpPr>
                        <p:spPr>
                          <a:xfrm>
                            <a:off x="2010495" y="4237172"/>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072E1D20-AF4D-EE1F-74BF-9B21C384086E}"/>
                              </a:ext>
                            </a:extLst>
                          </p:cNvPr>
                          <p:cNvSpPr/>
                          <p:nvPr/>
                        </p:nvSpPr>
                        <p:spPr>
                          <a:xfrm>
                            <a:off x="1715343" y="4281572"/>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1C033B8-3AF7-90BC-A256-F5EC4457FF78}"/>
                              </a:ext>
                            </a:extLst>
                          </p:cNvPr>
                          <p:cNvSpPr/>
                          <p:nvPr/>
                        </p:nvSpPr>
                        <p:spPr>
                          <a:xfrm>
                            <a:off x="1543744" y="433319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A027787-8AD4-9CA6-4D72-227F0955B737}"/>
                              </a:ext>
                            </a:extLst>
                          </p:cNvPr>
                          <p:cNvSpPr/>
                          <p:nvPr/>
                        </p:nvSpPr>
                        <p:spPr>
                          <a:xfrm>
                            <a:off x="1801193" y="4302205"/>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2E0573E5-7B42-E84C-93EE-DA13416E4436}"/>
                              </a:ext>
                            </a:extLst>
                          </p:cNvPr>
                          <p:cNvSpPr/>
                          <p:nvPr/>
                        </p:nvSpPr>
                        <p:spPr>
                          <a:xfrm>
                            <a:off x="1903240" y="430220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281ECF5B-42A3-BFF8-F778-D8ADDE9E380D}"/>
                              </a:ext>
                            </a:extLst>
                          </p:cNvPr>
                          <p:cNvSpPr/>
                          <p:nvPr/>
                        </p:nvSpPr>
                        <p:spPr>
                          <a:xfrm>
                            <a:off x="1987057" y="434660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D190E419-278C-BF29-63CA-83060FAA2474}"/>
                              </a:ext>
                            </a:extLst>
                          </p:cNvPr>
                          <p:cNvSpPr/>
                          <p:nvPr/>
                        </p:nvSpPr>
                        <p:spPr>
                          <a:xfrm>
                            <a:off x="2028407" y="4399172"/>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3E5D274-3D24-6D50-EC35-FE5D7D8F68DD}"/>
                              </a:ext>
                            </a:extLst>
                          </p:cNvPr>
                          <p:cNvSpPr/>
                          <p:nvPr/>
                        </p:nvSpPr>
                        <p:spPr>
                          <a:xfrm>
                            <a:off x="1715343" y="4529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CAAAC4F9-8ECC-D22D-A3EF-6D5DA348F835}"/>
                              </a:ext>
                            </a:extLst>
                          </p:cNvPr>
                          <p:cNvSpPr/>
                          <p:nvPr/>
                        </p:nvSpPr>
                        <p:spPr>
                          <a:xfrm>
                            <a:off x="1565448" y="447566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20514F71-7B34-20D7-A27E-99B78CE2C193}"/>
                              </a:ext>
                            </a:extLst>
                          </p:cNvPr>
                          <p:cNvSpPr/>
                          <p:nvPr/>
                        </p:nvSpPr>
                        <p:spPr>
                          <a:xfrm>
                            <a:off x="1299516" y="432699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A126000B-C806-0DFD-32ED-72D0628617A7}"/>
                              </a:ext>
                            </a:extLst>
                          </p:cNvPr>
                          <p:cNvSpPr/>
                          <p:nvPr/>
                        </p:nvSpPr>
                        <p:spPr>
                          <a:xfrm>
                            <a:off x="1397916" y="4355804"/>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654FF333-71C3-955B-FB8A-6746B2EA9FAA}"/>
                              </a:ext>
                            </a:extLst>
                          </p:cNvPr>
                          <p:cNvSpPr/>
                          <p:nvPr/>
                        </p:nvSpPr>
                        <p:spPr>
                          <a:xfrm>
                            <a:off x="1476996" y="4431596"/>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A70F8862-B0FB-41D5-8C54-7E4A8B48030A}"/>
                              </a:ext>
                            </a:extLst>
                          </p:cNvPr>
                          <p:cNvSpPr/>
                          <p:nvPr/>
                        </p:nvSpPr>
                        <p:spPr>
                          <a:xfrm>
                            <a:off x="1591891" y="439963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57979488-80C1-0B49-F1FB-C2ABE3FB9499}"/>
                              </a:ext>
                            </a:extLst>
                          </p:cNvPr>
                          <p:cNvSpPr/>
                          <p:nvPr/>
                        </p:nvSpPr>
                        <p:spPr>
                          <a:xfrm>
                            <a:off x="1673448" y="4380996"/>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8B1277F6-93DD-DEC4-51F0-B9CD06017A81}"/>
                              </a:ext>
                            </a:extLst>
                          </p:cNvPr>
                          <p:cNvSpPr/>
                          <p:nvPr/>
                        </p:nvSpPr>
                        <p:spPr>
                          <a:xfrm>
                            <a:off x="1660227" y="447939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a:extLst>
                              <a:ext uri="{FF2B5EF4-FFF2-40B4-BE49-F238E27FC236}">
                                <a16:creationId xmlns:a16="http://schemas.microsoft.com/office/drawing/2014/main" id="{5CC25DE0-B362-0192-375B-7BC6DC195BD1}"/>
                              </a:ext>
                            </a:extLst>
                          </p:cNvPr>
                          <p:cNvSpPr/>
                          <p:nvPr/>
                        </p:nvSpPr>
                        <p:spPr>
                          <a:xfrm>
                            <a:off x="1771575" y="4421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A116E9C1-1BF3-F742-F7FD-261927D1472E}"/>
                              </a:ext>
                            </a:extLst>
                          </p:cNvPr>
                          <p:cNvSpPr/>
                          <p:nvPr/>
                        </p:nvSpPr>
                        <p:spPr>
                          <a:xfrm>
                            <a:off x="1851843" y="437759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A5E6D8FD-6C7D-4AF0-8B5B-A727777680F5}"/>
                              </a:ext>
                            </a:extLst>
                          </p:cNvPr>
                          <p:cNvSpPr/>
                          <p:nvPr/>
                        </p:nvSpPr>
                        <p:spPr>
                          <a:xfrm>
                            <a:off x="1813397" y="4517693"/>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47B83968-1DFE-EF08-F7F2-D539A969704B}"/>
                              </a:ext>
                            </a:extLst>
                          </p:cNvPr>
                          <p:cNvSpPr/>
                          <p:nvPr/>
                        </p:nvSpPr>
                        <p:spPr>
                          <a:xfrm>
                            <a:off x="1902315" y="445460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id="{8B19CF8E-8920-8384-5721-DA6A90000B9E}"/>
                              </a:ext>
                            </a:extLst>
                          </p:cNvPr>
                          <p:cNvSpPr/>
                          <p:nvPr/>
                        </p:nvSpPr>
                        <p:spPr>
                          <a:xfrm>
                            <a:off x="2035522" y="4488996"/>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55205AA7-26A1-D1B5-4C77-EBA701447FCC}"/>
                              </a:ext>
                            </a:extLst>
                          </p:cNvPr>
                          <p:cNvSpPr/>
                          <p:nvPr/>
                        </p:nvSpPr>
                        <p:spPr>
                          <a:xfrm>
                            <a:off x="1343917" y="4416820"/>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2FC1CC7E-F7A6-0411-FA9D-B46979D151B3}"/>
                              </a:ext>
                            </a:extLst>
                          </p:cNvPr>
                          <p:cNvSpPr/>
                          <p:nvPr/>
                        </p:nvSpPr>
                        <p:spPr>
                          <a:xfrm>
                            <a:off x="1302837" y="448899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ECC1EF51-BA8A-10A6-0F6B-3DBA8FC3BA2E}"/>
                              </a:ext>
                            </a:extLst>
                          </p:cNvPr>
                          <p:cNvSpPr/>
                          <p:nvPr/>
                        </p:nvSpPr>
                        <p:spPr>
                          <a:xfrm>
                            <a:off x="1407517" y="4479396"/>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A3C2475E-6752-AFE7-DCFF-DEF18EEC1217}"/>
                              </a:ext>
                            </a:extLst>
                          </p:cNvPr>
                          <p:cNvSpPr/>
                          <p:nvPr/>
                        </p:nvSpPr>
                        <p:spPr>
                          <a:xfrm>
                            <a:off x="1496479" y="45489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A3F8E3FA-E719-3BF1-6953-F8D7912C6003}"/>
                              </a:ext>
                            </a:extLst>
                          </p:cNvPr>
                          <p:cNvSpPr/>
                          <p:nvPr/>
                        </p:nvSpPr>
                        <p:spPr>
                          <a:xfrm>
                            <a:off x="2025910" y="417251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4030E3EE-499F-417D-7449-A55FA5AC5D19}"/>
                              </a:ext>
                            </a:extLst>
                          </p:cNvPr>
                          <p:cNvSpPr/>
                          <p:nvPr/>
                        </p:nvSpPr>
                        <p:spPr>
                          <a:xfrm>
                            <a:off x="1382044" y="4571693"/>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EC1FF2DF-07FF-F50D-9C4C-8F284B9A08E1}"/>
                              </a:ext>
                            </a:extLst>
                          </p:cNvPr>
                          <p:cNvSpPr/>
                          <p:nvPr/>
                        </p:nvSpPr>
                        <p:spPr>
                          <a:xfrm>
                            <a:off x="1302838" y="457747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706020AE-5734-FFF9-EA67-2719CCD1F287}"/>
                              </a:ext>
                            </a:extLst>
                          </p:cNvPr>
                          <p:cNvSpPr/>
                          <p:nvPr/>
                        </p:nvSpPr>
                        <p:spPr>
                          <a:xfrm>
                            <a:off x="1465133" y="464128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C97CB13F-C09A-469E-2576-2351F0247209}"/>
                              </a:ext>
                            </a:extLst>
                          </p:cNvPr>
                          <p:cNvSpPr/>
                          <p:nvPr/>
                        </p:nvSpPr>
                        <p:spPr>
                          <a:xfrm>
                            <a:off x="1592089" y="45757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29E8E57E-D98B-BFE7-7FC2-86EC641B2A53}"/>
                              </a:ext>
                            </a:extLst>
                          </p:cNvPr>
                          <p:cNvSpPr/>
                          <p:nvPr/>
                        </p:nvSpPr>
                        <p:spPr>
                          <a:xfrm>
                            <a:off x="1559122" y="4674173"/>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6A3E6496-82A5-D151-0BC7-2AEB20F10542}"/>
                              </a:ext>
                            </a:extLst>
                          </p:cNvPr>
                          <p:cNvSpPr/>
                          <p:nvPr/>
                        </p:nvSpPr>
                        <p:spPr>
                          <a:xfrm>
                            <a:off x="1382044" y="4677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926D1CA1-2659-815E-BCE1-234271542BF8}"/>
                              </a:ext>
                            </a:extLst>
                          </p:cNvPr>
                          <p:cNvSpPr/>
                          <p:nvPr/>
                        </p:nvSpPr>
                        <p:spPr>
                          <a:xfrm>
                            <a:off x="1312790" y="46837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94657187-6D33-3E34-4D64-C7FEBFDEB3CC}"/>
                              </a:ext>
                            </a:extLst>
                          </p:cNvPr>
                          <p:cNvSpPr/>
                          <p:nvPr/>
                        </p:nvSpPr>
                        <p:spPr>
                          <a:xfrm>
                            <a:off x="1380410" y="47377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D05A3BDC-3196-FCC3-1FEE-F17EF66A2AE9}"/>
                              </a:ext>
                            </a:extLst>
                          </p:cNvPr>
                          <p:cNvSpPr/>
                          <p:nvPr/>
                        </p:nvSpPr>
                        <p:spPr>
                          <a:xfrm>
                            <a:off x="1474489" y="4731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E5DC6A5C-4BC9-ABCC-909A-3983D9479BE8}"/>
                              </a:ext>
                            </a:extLst>
                          </p:cNvPr>
                          <p:cNvSpPr/>
                          <p:nvPr/>
                        </p:nvSpPr>
                        <p:spPr>
                          <a:xfrm>
                            <a:off x="1635273" y="47281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5A9D3E8C-B557-BAC0-C99A-5E1852DD9310}"/>
                              </a:ext>
                            </a:extLst>
                          </p:cNvPr>
                          <p:cNvSpPr/>
                          <p:nvPr/>
                        </p:nvSpPr>
                        <p:spPr>
                          <a:xfrm>
                            <a:off x="1667122" y="4637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916034E7-CE48-5429-7F67-42FA189F28F1}"/>
                              </a:ext>
                            </a:extLst>
                          </p:cNvPr>
                          <p:cNvSpPr/>
                          <p:nvPr/>
                        </p:nvSpPr>
                        <p:spPr>
                          <a:xfrm>
                            <a:off x="1765522" y="461694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7C816C06-AD7E-AA2E-B2CC-EB7819363F24}"/>
                              </a:ext>
                            </a:extLst>
                          </p:cNvPr>
                          <p:cNvSpPr/>
                          <p:nvPr/>
                        </p:nvSpPr>
                        <p:spPr>
                          <a:xfrm>
                            <a:off x="1721122" y="4731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9A8B7D10-D083-0DAE-2EB0-D211D971A061}"/>
                              </a:ext>
                            </a:extLst>
                          </p:cNvPr>
                          <p:cNvSpPr/>
                          <p:nvPr/>
                        </p:nvSpPr>
                        <p:spPr>
                          <a:xfrm>
                            <a:off x="1805755" y="4691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06AC09FB-3B4C-AFCB-2E58-EBE834A1F532}"/>
                              </a:ext>
                            </a:extLst>
                          </p:cNvPr>
                          <p:cNvSpPr/>
                          <p:nvPr/>
                        </p:nvSpPr>
                        <p:spPr>
                          <a:xfrm>
                            <a:off x="1848315" y="4733980"/>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44A7F0CF-E2E2-CAC8-4E0B-7B84DE21F8F6}"/>
                              </a:ext>
                            </a:extLst>
                          </p:cNvPr>
                          <p:cNvSpPr/>
                          <p:nvPr/>
                        </p:nvSpPr>
                        <p:spPr>
                          <a:xfrm>
                            <a:off x="1933057" y="4559739"/>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E2034FEE-9F82-7E5C-7AB7-D7200579DC15}"/>
                              </a:ext>
                            </a:extLst>
                          </p:cNvPr>
                          <p:cNvSpPr/>
                          <p:nvPr/>
                        </p:nvSpPr>
                        <p:spPr>
                          <a:xfrm>
                            <a:off x="2028407" y="459128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88202067-0383-D6C3-B142-A8BDF998C9C8}"/>
                              </a:ext>
                            </a:extLst>
                          </p:cNvPr>
                          <p:cNvSpPr/>
                          <p:nvPr/>
                        </p:nvSpPr>
                        <p:spPr>
                          <a:xfrm>
                            <a:off x="1947517" y="46741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34E5E900-9630-2820-AC37-C64C02AB0097}"/>
                              </a:ext>
                            </a:extLst>
                          </p:cNvPr>
                          <p:cNvSpPr/>
                          <p:nvPr/>
                        </p:nvSpPr>
                        <p:spPr>
                          <a:xfrm>
                            <a:off x="1940073" y="4731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F88493DE-3D53-73AA-4DB9-D56D82093CAA}"/>
                              </a:ext>
                            </a:extLst>
                          </p:cNvPr>
                          <p:cNvSpPr/>
                          <p:nvPr/>
                        </p:nvSpPr>
                        <p:spPr>
                          <a:xfrm>
                            <a:off x="2034518" y="4695285"/>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61" name="Group 160">
                            <a:extLst>
                              <a:ext uri="{FF2B5EF4-FFF2-40B4-BE49-F238E27FC236}">
                                <a16:creationId xmlns:a16="http://schemas.microsoft.com/office/drawing/2014/main" id="{AF66636B-C7C2-0EB1-2F23-C16FD2CB6A13}"/>
                              </a:ext>
                            </a:extLst>
                          </p:cNvPr>
                          <p:cNvGrpSpPr/>
                          <p:nvPr/>
                        </p:nvGrpSpPr>
                        <p:grpSpPr>
                          <a:xfrm>
                            <a:off x="3545869" y="4170534"/>
                            <a:ext cx="844006" cy="687793"/>
                            <a:chOff x="3545869" y="4170534"/>
                            <a:chExt cx="844006" cy="687793"/>
                          </a:xfrm>
                        </p:grpSpPr>
                        <p:sp>
                          <p:nvSpPr>
                            <p:cNvPr id="103" name="Oval 102">
                              <a:extLst>
                                <a:ext uri="{FF2B5EF4-FFF2-40B4-BE49-F238E27FC236}">
                                  <a16:creationId xmlns:a16="http://schemas.microsoft.com/office/drawing/2014/main" id="{95B7FDFE-3F68-A287-04AC-C5E85BC9495F}"/>
                                </a:ext>
                              </a:extLst>
                            </p:cNvPr>
                            <p:cNvSpPr/>
                            <p:nvPr/>
                          </p:nvSpPr>
                          <p:spPr>
                            <a:xfrm>
                              <a:off x="3635412" y="458424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Oval 103">
                              <a:extLst>
                                <a:ext uri="{FF2B5EF4-FFF2-40B4-BE49-F238E27FC236}">
                                  <a16:creationId xmlns:a16="http://schemas.microsoft.com/office/drawing/2014/main" id="{3DF6037A-4618-1C3E-45AC-03C4244D8BDD}"/>
                                </a:ext>
                              </a:extLst>
                            </p:cNvPr>
                            <p:cNvSpPr/>
                            <p:nvPr/>
                          </p:nvSpPr>
                          <p:spPr>
                            <a:xfrm>
                              <a:off x="3556205" y="45900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Oval 104">
                              <a:extLst>
                                <a:ext uri="{FF2B5EF4-FFF2-40B4-BE49-F238E27FC236}">
                                  <a16:creationId xmlns:a16="http://schemas.microsoft.com/office/drawing/2014/main" id="{FCB194B6-39A2-0E2A-DFEA-19953BFAF089}"/>
                                </a:ext>
                              </a:extLst>
                            </p:cNvPr>
                            <p:cNvSpPr/>
                            <p:nvPr/>
                          </p:nvSpPr>
                          <p:spPr>
                            <a:xfrm>
                              <a:off x="3718502" y="465383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Oval 106">
                              <a:extLst>
                                <a:ext uri="{FF2B5EF4-FFF2-40B4-BE49-F238E27FC236}">
                                  <a16:creationId xmlns:a16="http://schemas.microsoft.com/office/drawing/2014/main" id="{56256AB3-AEDF-040C-5B91-1230DC1BC812}"/>
                                </a:ext>
                              </a:extLst>
                            </p:cNvPr>
                            <p:cNvSpPr/>
                            <p:nvPr/>
                          </p:nvSpPr>
                          <p:spPr>
                            <a:xfrm>
                              <a:off x="3812490" y="46867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Oval 108">
                              <a:extLst>
                                <a:ext uri="{FF2B5EF4-FFF2-40B4-BE49-F238E27FC236}">
                                  <a16:creationId xmlns:a16="http://schemas.microsoft.com/office/drawing/2014/main" id="{E0D37F74-BA90-EBB8-8ABA-27CE6EE22983}"/>
                                </a:ext>
                              </a:extLst>
                            </p:cNvPr>
                            <p:cNvSpPr/>
                            <p:nvPr/>
                          </p:nvSpPr>
                          <p:spPr>
                            <a:xfrm>
                              <a:off x="3566158" y="46963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Oval 109">
                              <a:extLst>
                                <a:ext uri="{FF2B5EF4-FFF2-40B4-BE49-F238E27FC236}">
                                  <a16:creationId xmlns:a16="http://schemas.microsoft.com/office/drawing/2014/main" id="{64F975EE-E4C2-5FC4-7527-53CE3A2DF6B4}"/>
                                </a:ext>
                              </a:extLst>
                            </p:cNvPr>
                            <p:cNvSpPr/>
                            <p:nvPr/>
                          </p:nvSpPr>
                          <p:spPr>
                            <a:xfrm>
                              <a:off x="3633778" y="47503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2B98BEBE-A8B6-B72A-A5EF-33EACC9A45ED}"/>
                                </a:ext>
                              </a:extLst>
                            </p:cNvPr>
                            <p:cNvSpPr/>
                            <p:nvPr/>
                          </p:nvSpPr>
                          <p:spPr>
                            <a:xfrm>
                              <a:off x="3727857" y="474368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A72B0A6D-2D72-17DA-A2AF-F522C5E13559}"/>
                                </a:ext>
                              </a:extLst>
                            </p:cNvPr>
                            <p:cNvSpPr/>
                            <p:nvPr/>
                          </p:nvSpPr>
                          <p:spPr>
                            <a:xfrm>
                              <a:off x="3888642" y="474072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15F2727E-35B1-339A-0AD2-02438823B16E}"/>
                                </a:ext>
                              </a:extLst>
                            </p:cNvPr>
                            <p:cNvSpPr/>
                            <p:nvPr/>
                          </p:nvSpPr>
                          <p:spPr>
                            <a:xfrm>
                              <a:off x="3920491" y="4650223"/>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FE1094B7-1CD0-8CF0-45F7-405FA1EF8E3A}"/>
                                </a:ext>
                              </a:extLst>
                            </p:cNvPr>
                            <p:cNvSpPr/>
                            <p:nvPr/>
                          </p:nvSpPr>
                          <p:spPr>
                            <a:xfrm>
                              <a:off x="4018891" y="462949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23FA2A2E-4419-69B2-369B-5C9B6CC54348}"/>
                                </a:ext>
                              </a:extLst>
                            </p:cNvPr>
                            <p:cNvSpPr/>
                            <p:nvPr/>
                          </p:nvSpPr>
                          <p:spPr>
                            <a:xfrm>
                              <a:off x="3974491" y="474368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Oval 115">
                              <a:extLst>
                                <a:ext uri="{FF2B5EF4-FFF2-40B4-BE49-F238E27FC236}">
                                  <a16:creationId xmlns:a16="http://schemas.microsoft.com/office/drawing/2014/main" id="{39236CFC-FA2F-5083-15E1-EA36E801D24E}"/>
                                </a:ext>
                              </a:extLst>
                            </p:cNvPr>
                            <p:cNvSpPr/>
                            <p:nvPr/>
                          </p:nvSpPr>
                          <p:spPr>
                            <a:xfrm>
                              <a:off x="4059124" y="470422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Oval 120">
                              <a:extLst>
                                <a:ext uri="{FF2B5EF4-FFF2-40B4-BE49-F238E27FC236}">
                                  <a16:creationId xmlns:a16="http://schemas.microsoft.com/office/drawing/2014/main" id="{8C304BFC-89E1-7159-A7FF-AAF8B3F17883}"/>
                                </a:ext>
                              </a:extLst>
                            </p:cNvPr>
                            <p:cNvSpPr/>
                            <p:nvPr/>
                          </p:nvSpPr>
                          <p:spPr>
                            <a:xfrm>
                              <a:off x="4200886" y="468672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
                              <a:extLst>
                                <a:ext uri="{FF2B5EF4-FFF2-40B4-BE49-F238E27FC236}">
                                  <a16:creationId xmlns:a16="http://schemas.microsoft.com/office/drawing/2014/main" id="{A88E7367-4AEE-7490-0F50-7D9C83F47E72}"/>
                                </a:ext>
                                <a:ext uri="{C183D7F6-B498-43B3-948B-1728B52AA6E4}">
                                  <adec:decorative xmlns:adec="http://schemas.microsoft.com/office/drawing/2017/decorative" val="1"/>
                                </a:ext>
                              </a:extLst>
                            </p:cNvPr>
                            <p:cNvSpPr/>
                            <p:nvPr/>
                          </p:nvSpPr>
                          <p:spPr>
                            <a:xfrm>
                              <a:off x="3557626" y="417053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35BEC5AE-5421-7964-E554-F848AA4A7807}"/>
                                </a:ext>
                              </a:extLst>
                            </p:cNvPr>
                            <p:cNvSpPr/>
                            <p:nvPr/>
                          </p:nvSpPr>
                          <p:spPr>
                            <a:xfrm>
                              <a:off x="3611626" y="4253342"/>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7D523C05-69BE-E09F-5B79-B8237C34783B}"/>
                                </a:ext>
                                <a:ext uri="{C183D7F6-B498-43B3-948B-1728B52AA6E4}">
                                  <adec:decorative xmlns:adec="http://schemas.microsoft.com/office/drawing/2017/decorative" val="1"/>
                                </a:ext>
                              </a:extLst>
                            </p:cNvPr>
                            <p:cNvSpPr/>
                            <p:nvPr/>
                          </p:nvSpPr>
                          <p:spPr>
                            <a:xfrm>
                              <a:off x="3710026" y="4199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AA74390E-E91F-4A77-4FC2-9D3B40705025}"/>
                                </a:ext>
                                <a:ext uri="{C183D7F6-B498-43B3-948B-1728B52AA6E4}">
                                  <adec:decorative xmlns:adec="http://schemas.microsoft.com/office/drawing/2017/decorative" val="1"/>
                                </a:ext>
                              </a:extLst>
                            </p:cNvPr>
                            <p:cNvSpPr/>
                            <p:nvPr/>
                          </p:nvSpPr>
                          <p:spPr>
                            <a:xfrm>
                              <a:off x="3773626" y="422453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Oval 127">
                              <a:extLst>
                                <a:ext uri="{FF2B5EF4-FFF2-40B4-BE49-F238E27FC236}">
                                  <a16:creationId xmlns:a16="http://schemas.microsoft.com/office/drawing/2014/main" id="{4E89BED9-A22D-2D32-603F-9DC7DD098575}"/>
                                </a:ext>
                                <a:ext uri="{C183D7F6-B498-43B3-948B-1728B52AA6E4}">
                                  <adec:decorative xmlns:adec="http://schemas.microsoft.com/office/drawing/2017/decorative" val="1"/>
                                </a:ext>
                              </a:extLst>
                            </p:cNvPr>
                            <p:cNvSpPr/>
                            <p:nvPr/>
                          </p:nvSpPr>
                          <p:spPr>
                            <a:xfrm>
                              <a:off x="3872026" y="4199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Oval 128">
                              <a:extLst>
                                <a:ext uri="{FF2B5EF4-FFF2-40B4-BE49-F238E27FC236}">
                                  <a16:creationId xmlns:a16="http://schemas.microsoft.com/office/drawing/2014/main" id="{FEF8DA6C-BC54-9A24-7DD9-0445044F2753}"/>
                                </a:ext>
                              </a:extLst>
                            </p:cNvPr>
                            <p:cNvSpPr/>
                            <p:nvPr/>
                          </p:nvSpPr>
                          <p:spPr>
                            <a:xfrm>
                              <a:off x="3859475" y="4307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Oval 129">
                              <a:extLst>
                                <a:ext uri="{FF2B5EF4-FFF2-40B4-BE49-F238E27FC236}">
                                  <a16:creationId xmlns:a16="http://schemas.microsoft.com/office/drawing/2014/main" id="{BDC1E832-D39F-E3BF-CAA9-C92C6A8A641B}"/>
                                </a:ext>
                              </a:extLst>
                            </p:cNvPr>
                            <p:cNvSpPr/>
                            <p:nvPr/>
                          </p:nvSpPr>
                          <p:spPr>
                            <a:xfrm>
                              <a:off x="3710026" y="4303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Oval 130">
                              <a:extLst>
                                <a:ext uri="{FF2B5EF4-FFF2-40B4-BE49-F238E27FC236}">
                                  <a16:creationId xmlns:a16="http://schemas.microsoft.com/office/drawing/2014/main" id="{1E724602-8B67-2E35-105A-48E31A9F3354}"/>
                                </a:ext>
                                <a:ext uri="{C183D7F6-B498-43B3-948B-1728B52AA6E4}">
                                  <adec:decorative xmlns:adec="http://schemas.microsoft.com/office/drawing/2017/decorative" val="1"/>
                                </a:ext>
                              </a:extLst>
                            </p:cNvPr>
                            <p:cNvSpPr/>
                            <p:nvPr/>
                          </p:nvSpPr>
                          <p:spPr>
                            <a:xfrm>
                              <a:off x="3980026" y="4195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EB4ABD25-F026-DDCB-8BBE-48D4F0B37D37}"/>
                                </a:ext>
                              </a:extLst>
                            </p:cNvPr>
                            <p:cNvSpPr/>
                            <p:nvPr/>
                          </p:nvSpPr>
                          <p:spPr>
                            <a:xfrm>
                              <a:off x="4078426" y="422453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400B79E8-2CDE-848E-DAA3-625155286230}"/>
                                </a:ext>
                              </a:extLst>
                            </p:cNvPr>
                            <p:cNvSpPr/>
                            <p:nvPr/>
                          </p:nvSpPr>
                          <p:spPr>
                            <a:xfrm>
                              <a:off x="4173875" y="4199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3D97B3FD-E40D-DC93-581E-AD1A26EA4BE7}"/>
                                </a:ext>
                              </a:extLst>
                            </p:cNvPr>
                            <p:cNvSpPr/>
                            <p:nvPr/>
                          </p:nvSpPr>
                          <p:spPr>
                            <a:xfrm>
                              <a:off x="4256847" y="4249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1DEED085-8517-446F-D3A1-E5B2BDBB4878}"/>
                                </a:ext>
                              </a:extLst>
                            </p:cNvPr>
                            <p:cNvSpPr/>
                            <p:nvPr/>
                          </p:nvSpPr>
                          <p:spPr>
                            <a:xfrm>
                              <a:off x="3961696" y="42941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5E255334-CB7E-B21D-221A-8B942309A401}"/>
                                </a:ext>
                              </a:extLst>
                            </p:cNvPr>
                            <p:cNvSpPr/>
                            <p:nvPr/>
                          </p:nvSpPr>
                          <p:spPr>
                            <a:xfrm>
                              <a:off x="3790096" y="43457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F2F8171F-A10A-57DE-5169-AD63C0B194B6}"/>
                                </a:ext>
                              </a:extLst>
                            </p:cNvPr>
                            <p:cNvSpPr/>
                            <p:nvPr/>
                          </p:nvSpPr>
                          <p:spPr>
                            <a:xfrm>
                              <a:off x="4047545" y="43147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49E3BAE5-DE41-6E92-3544-F186C2B9B4CC}"/>
                                </a:ext>
                              </a:extLst>
                            </p:cNvPr>
                            <p:cNvSpPr/>
                            <p:nvPr/>
                          </p:nvSpPr>
                          <p:spPr>
                            <a:xfrm>
                              <a:off x="4149593" y="43147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1E1CE29C-EC43-3C5D-1DA0-FC40C3A040ED}"/>
                                </a:ext>
                              </a:extLst>
                            </p:cNvPr>
                            <p:cNvSpPr/>
                            <p:nvPr/>
                          </p:nvSpPr>
                          <p:spPr>
                            <a:xfrm>
                              <a:off x="4233410" y="43591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CD4CA29F-75D6-7937-F306-DE7A6DD0BE71}"/>
                                </a:ext>
                              </a:extLst>
                            </p:cNvPr>
                            <p:cNvSpPr/>
                            <p:nvPr/>
                          </p:nvSpPr>
                          <p:spPr>
                            <a:xfrm>
                              <a:off x="4274760" y="4411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EBCD67D8-66FF-7B91-9D7C-7BD0E4667C79}"/>
                                </a:ext>
                              </a:extLst>
                            </p:cNvPr>
                            <p:cNvSpPr/>
                            <p:nvPr/>
                          </p:nvSpPr>
                          <p:spPr>
                            <a:xfrm>
                              <a:off x="3811800" y="448822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39FB30C2-BEF9-1E71-BDF3-B9193AFBCB3D}"/>
                                </a:ext>
                              </a:extLst>
                            </p:cNvPr>
                            <p:cNvSpPr/>
                            <p:nvPr/>
                          </p:nvSpPr>
                          <p:spPr>
                            <a:xfrm>
                              <a:off x="3545869" y="4339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F58F7F01-A6D9-303B-3AF6-DA773EEEDC16}"/>
                                </a:ext>
                              </a:extLst>
                            </p:cNvPr>
                            <p:cNvSpPr/>
                            <p:nvPr/>
                          </p:nvSpPr>
                          <p:spPr>
                            <a:xfrm>
                              <a:off x="3644269" y="4368358"/>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0C1A9FF9-00A5-31EF-9886-D63A9D992C68}"/>
                                </a:ext>
                              </a:extLst>
                            </p:cNvPr>
                            <p:cNvSpPr/>
                            <p:nvPr/>
                          </p:nvSpPr>
                          <p:spPr>
                            <a:xfrm>
                              <a:off x="3723349" y="44441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492C4151-1662-CAE8-0F25-58F404637F59}"/>
                                </a:ext>
                              </a:extLst>
                            </p:cNvPr>
                            <p:cNvSpPr/>
                            <p:nvPr/>
                          </p:nvSpPr>
                          <p:spPr>
                            <a:xfrm>
                              <a:off x="3838243" y="441218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247263C3-3F7D-C923-301B-DDC44E7A0D7F}"/>
                                </a:ext>
                              </a:extLst>
                            </p:cNvPr>
                            <p:cNvSpPr/>
                            <p:nvPr/>
                          </p:nvSpPr>
                          <p:spPr>
                            <a:xfrm>
                              <a:off x="3919800" y="4393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135762A0-2932-5216-0977-DA0CED6C5913}"/>
                                </a:ext>
                              </a:extLst>
                            </p:cNvPr>
                            <p:cNvSpPr/>
                            <p:nvPr/>
                          </p:nvSpPr>
                          <p:spPr>
                            <a:xfrm>
                              <a:off x="3906579" y="44919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Oval 147">
                              <a:extLst>
                                <a:ext uri="{FF2B5EF4-FFF2-40B4-BE49-F238E27FC236}">
                                  <a16:creationId xmlns:a16="http://schemas.microsoft.com/office/drawing/2014/main" id="{5D58277F-AA9F-2E4C-10D4-5F7DE41DF479}"/>
                                </a:ext>
                              </a:extLst>
                            </p:cNvPr>
                            <p:cNvSpPr/>
                            <p:nvPr/>
                          </p:nvSpPr>
                          <p:spPr>
                            <a:xfrm>
                              <a:off x="4017928" y="443422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9" name="Oval 148">
                              <a:extLst>
                                <a:ext uri="{FF2B5EF4-FFF2-40B4-BE49-F238E27FC236}">
                                  <a16:creationId xmlns:a16="http://schemas.microsoft.com/office/drawing/2014/main" id="{C5AE5551-4EC9-62EF-50DA-68ACC4EF4988}"/>
                                </a:ext>
                              </a:extLst>
                            </p:cNvPr>
                            <p:cNvSpPr/>
                            <p:nvPr/>
                          </p:nvSpPr>
                          <p:spPr>
                            <a:xfrm>
                              <a:off x="4098196" y="4390150"/>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30FA9997-F726-7346-6655-CD9369BF66C6}"/>
                                </a:ext>
                              </a:extLst>
                            </p:cNvPr>
                            <p:cNvSpPr/>
                            <p:nvPr/>
                          </p:nvSpPr>
                          <p:spPr>
                            <a:xfrm>
                              <a:off x="4148668" y="44671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Oval 151">
                              <a:extLst>
                                <a:ext uri="{FF2B5EF4-FFF2-40B4-BE49-F238E27FC236}">
                                  <a16:creationId xmlns:a16="http://schemas.microsoft.com/office/drawing/2014/main" id="{AD300BEF-E902-842E-32A6-805BC7D01BC3}"/>
                                </a:ext>
                              </a:extLst>
                            </p:cNvPr>
                            <p:cNvSpPr/>
                            <p:nvPr/>
                          </p:nvSpPr>
                          <p:spPr>
                            <a:xfrm>
                              <a:off x="4281875" y="4501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Oval 152">
                              <a:extLst>
                                <a:ext uri="{FF2B5EF4-FFF2-40B4-BE49-F238E27FC236}">
                                  <a16:creationId xmlns:a16="http://schemas.microsoft.com/office/drawing/2014/main" id="{7D144B5B-35BC-8636-0955-B86D00A67D9E}"/>
                                </a:ext>
                              </a:extLst>
                            </p:cNvPr>
                            <p:cNvSpPr/>
                            <p:nvPr/>
                          </p:nvSpPr>
                          <p:spPr>
                            <a:xfrm>
                              <a:off x="3590269" y="442937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Oval 153">
                              <a:extLst>
                                <a:ext uri="{FF2B5EF4-FFF2-40B4-BE49-F238E27FC236}">
                                  <a16:creationId xmlns:a16="http://schemas.microsoft.com/office/drawing/2014/main" id="{1D38E978-4840-8B09-CDB0-739E89E42E81}"/>
                                </a:ext>
                              </a:extLst>
                            </p:cNvPr>
                            <p:cNvSpPr/>
                            <p:nvPr/>
                          </p:nvSpPr>
                          <p:spPr>
                            <a:xfrm>
                              <a:off x="3549190" y="4501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5" name="Oval 154">
                              <a:extLst>
                                <a:ext uri="{FF2B5EF4-FFF2-40B4-BE49-F238E27FC236}">
                                  <a16:creationId xmlns:a16="http://schemas.microsoft.com/office/drawing/2014/main" id="{BD5F12F9-08A1-277D-B0D3-CD7C2DA0612E}"/>
                                </a:ext>
                              </a:extLst>
                            </p:cNvPr>
                            <p:cNvSpPr/>
                            <p:nvPr/>
                          </p:nvSpPr>
                          <p:spPr>
                            <a:xfrm>
                              <a:off x="3653869" y="44919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6" name="Oval 155">
                              <a:extLst>
                                <a:ext uri="{FF2B5EF4-FFF2-40B4-BE49-F238E27FC236}">
                                  <a16:creationId xmlns:a16="http://schemas.microsoft.com/office/drawing/2014/main" id="{903253C1-CDE1-6641-888E-9B4DA2F2211D}"/>
                                </a:ext>
                              </a:extLst>
                            </p:cNvPr>
                            <p:cNvSpPr/>
                            <p:nvPr/>
                          </p:nvSpPr>
                          <p:spPr>
                            <a:xfrm>
                              <a:off x="4272263" y="418506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7" name="Oval 156">
                              <a:extLst>
                                <a:ext uri="{FF2B5EF4-FFF2-40B4-BE49-F238E27FC236}">
                                  <a16:creationId xmlns:a16="http://schemas.microsoft.com/office/drawing/2014/main" id="{5C58D6AC-871E-26FF-17FA-D95FE8DDCA5D}"/>
                                </a:ext>
                              </a:extLst>
                            </p:cNvPr>
                            <p:cNvSpPr/>
                            <p:nvPr/>
                          </p:nvSpPr>
                          <p:spPr>
                            <a:xfrm>
                              <a:off x="4179410" y="457229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8" name="Oval 157">
                              <a:extLst>
                                <a:ext uri="{FF2B5EF4-FFF2-40B4-BE49-F238E27FC236}">
                                  <a16:creationId xmlns:a16="http://schemas.microsoft.com/office/drawing/2014/main" id="{C4ECB85C-3429-3552-D99A-76C3DE631AE3}"/>
                                </a:ext>
                              </a:extLst>
                            </p:cNvPr>
                            <p:cNvSpPr/>
                            <p:nvPr/>
                          </p:nvSpPr>
                          <p:spPr>
                            <a:xfrm>
                              <a:off x="4274760" y="460383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9" name="Oval 158">
                              <a:extLst>
                                <a:ext uri="{FF2B5EF4-FFF2-40B4-BE49-F238E27FC236}">
                                  <a16:creationId xmlns:a16="http://schemas.microsoft.com/office/drawing/2014/main" id="{4AE24871-6CE1-6A2D-FA23-A5F5BA94E120}"/>
                                </a:ext>
                              </a:extLst>
                            </p:cNvPr>
                            <p:cNvSpPr/>
                            <p:nvPr/>
                          </p:nvSpPr>
                          <p:spPr>
                            <a:xfrm>
                              <a:off x="4186426" y="474368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Oval 159">
                              <a:extLst>
                                <a:ext uri="{FF2B5EF4-FFF2-40B4-BE49-F238E27FC236}">
                                  <a16:creationId xmlns:a16="http://schemas.microsoft.com/office/drawing/2014/main" id="{A9090A66-0DCC-D987-2CD3-6B0CD697618F}"/>
                                </a:ext>
                              </a:extLst>
                            </p:cNvPr>
                            <p:cNvSpPr/>
                            <p:nvPr/>
                          </p:nvSpPr>
                          <p:spPr>
                            <a:xfrm>
                              <a:off x="4280871" y="470783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91" name="Oval 90">
                        <a:extLst>
                          <a:ext uri="{FF2B5EF4-FFF2-40B4-BE49-F238E27FC236}">
                            <a16:creationId xmlns:a16="http://schemas.microsoft.com/office/drawing/2014/main" id="{18B55168-DC2C-B1E1-B213-9F27C6731883}"/>
                          </a:ext>
                          <a:ext uri="{C183D7F6-B498-43B3-948B-1728B52AA6E4}">
                            <adec:decorative xmlns:adec="http://schemas.microsoft.com/office/drawing/2017/decorative" val="1"/>
                          </a:ext>
                        </a:extLst>
                      </p:cNvPr>
                      <p:cNvSpPr/>
                      <p:nvPr/>
                    </p:nvSpPr>
                    <p:spPr>
                      <a:xfrm>
                        <a:off x="3913595" y="44919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EDB200F8-C804-7344-C4C4-4EF559EA70E5}"/>
                          </a:ext>
                          <a:ext uri="{C183D7F6-B498-43B3-948B-1728B52AA6E4}">
                            <adec:decorative xmlns:adec="http://schemas.microsoft.com/office/drawing/2017/decorative" val="1"/>
                          </a:ext>
                        </a:extLst>
                      </p:cNvPr>
                      <p:cNvSpPr/>
                      <p:nvPr/>
                    </p:nvSpPr>
                    <p:spPr>
                      <a:xfrm>
                        <a:off x="3749848" y="45615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Oval 105">
                        <a:extLst>
                          <a:ext uri="{FF2B5EF4-FFF2-40B4-BE49-F238E27FC236}">
                            <a16:creationId xmlns:a16="http://schemas.microsoft.com/office/drawing/2014/main" id="{D477ABE1-C817-37F9-5EDE-5661EA77D681}"/>
                          </a:ext>
                          <a:ext uri="{C183D7F6-B498-43B3-948B-1728B52AA6E4}">
                            <adec:decorative xmlns:adec="http://schemas.microsoft.com/office/drawing/2017/decorative" val="1"/>
                          </a:ext>
                        </a:extLst>
                      </p:cNvPr>
                      <p:cNvSpPr/>
                      <p:nvPr/>
                    </p:nvSpPr>
                    <p:spPr>
                      <a:xfrm>
                        <a:off x="3845458" y="458832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Oval 149">
                        <a:extLst>
                          <a:ext uri="{FF2B5EF4-FFF2-40B4-BE49-F238E27FC236}">
                            <a16:creationId xmlns:a16="http://schemas.microsoft.com/office/drawing/2014/main" id="{380650D2-EBB9-6C0D-C532-E18FA7940A6D}"/>
                          </a:ext>
                          <a:ext uri="{C183D7F6-B498-43B3-948B-1728B52AA6E4}">
                            <adec:decorative xmlns:adec="http://schemas.microsoft.com/office/drawing/2017/decorative" val="1"/>
                          </a:ext>
                        </a:extLst>
                      </p:cNvPr>
                      <p:cNvSpPr/>
                      <p:nvPr/>
                    </p:nvSpPr>
                    <p:spPr>
                      <a:xfrm>
                        <a:off x="4059750" y="453024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8" name="Oval 37">
                      <a:extLst>
                        <a:ext uri="{FF2B5EF4-FFF2-40B4-BE49-F238E27FC236}">
                          <a16:creationId xmlns:a16="http://schemas.microsoft.com/office/drawing/2014/main" id="{6AAE1C79-8205-5E37-6FB1-64B9BED84BC3}"/>
                        </a:ext>
                        <a:ext uri="{C183D7F6-B498-43B3-948B-1728B52AA6E4}">
                          <adec:decorative xmlns:adec="http://schemas.microsoft.com/office/drawing/2017/decorative" val="1"/>
                        </a:ext>
                      </a:extLst>
                    </p:cNvPr>
                    <p:cNvSpPr/>
                    <p:nvPr/>
                  </p:nvSpPr>
                  <p:spPr>
                    <a:xfrm>
                      <a:off x="1976287" y="6069318"/>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8" name="Oval 107">
                    <a:extLst>
                      <a:ext uri="{FF2B5EF4-FFF2-40B4-BE49-F238E27FC236}">
                        <a16:creationId xmlns:a16="http://schemas.microsoft.com/office/drawing/2014/main" id="{BB78F496-913B-6A06-4B5C-BB083E88C4F4}"/>
                      </a:ext>
                      <a:ext uri="{C183D7F6-B498-43B3-948B-1728B52AA6E4}">
                        <adec:decorative xmlns:adec="http://schemas.microsoft.com/office/drawing/2017/decorative" val="1"/>
                      </a:ext>
                    </a:extLst>
                  </p:cNvPr>
                  <p:cNvSpPr/>
                  <p:nvPr/>
                </p:nvSpPr>
                <p:spPr>
                  <a:xfrm>
                    <a:off x="1898842" y="626740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2" name="Oval 121">
                  <a:extLst>
                    <a:ext uri="{FF2B5EF4-FFF2-40B4-BE49-F238E27FC236}">
                      <a16:creationId xmlns:a16="http://schemas.microsoft.com/office/drawing/2014/main" id="{CEF0CEEA-738D-F788-0EDA-5D658560A1F9}"/>
                    </a:ext>
                    <a:ext uri="{C183D7F6-B498-43B3-948B-1728B52AA6E4}">
                      <adec:decorative xmlns:adec="http://schemas.microsoft.com/office/drawing/2017/decorative" val="1"/>
                    </a:ext>
                  </a:extLst>
                </p:cNvPr>
                <p:cNvSpPr/>
                <p:nvPr/>
              </p:nvSpPr>
              <p:spPr>
                <a:xfrm>
                  <a:off x="4032744" y="6205575"/>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Oval 116">
                  <a:extLst>
                    <a:ext uri="{FF2B5EF4-FFF2-40B4-BE49-F238E27FC236}">
                      <a16:creationId xmlns:a16="http://schemas.microsoft.com/office/drawing/2014/main" id="{6645DD38-4E30-B6A8-B12C-A2242550FC31}"/>
                    </a:ext>
                    <a:ext uri="{C183D7F6-B498-43B3-948B-1728B52AA6E4}">
                      <adec:decorative xmlns:adec="http://schemas.microsoft.com/office/drawing/2017/decorative" val="1"/>
                    </a:ext>
                  </a:extLst>
                </p:cNvPr>
                <p:cNvSpPr/>
                <p:nvPr/>
              </p:nvSpPr>
              <p:spPr>
                <a:xfrm>
                  <a:off x="4151180" y="614299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Oval 122">
                  <a:extLst>
                    <a:ext uri="{FF2B5EF4-FFF2-40B4-BE49-F238E27FC236}">
                      <a16:creationId xmlns:a16="http://schemas.microsoft.com/office/drawing/2014/main" id="{B0F63247-36B6-9734-069B-3D427BE5E9FE}"/>
                    </a:ext>
                    <a:ext uri="{C183D7F6-B498-43B3-948B-1728B52AA6E4}">
                      <adec:decorative xmlns:adec="http://schemas.microsoft.com/office/drawing/2017/decorative" val="1"/>
                    </a:ext>
                  </a:extLst>
                </p:cNvPr>
                <p:cNvSpPr/>
                <p:nvPr/>
              </p:nvSpPr>
              <p:spPr>
                <a:xfrm>
                  <a:off x="4193442" y="625051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9" name="Oval 118">
                <a:extLst>
                  <a:ext uri="{FF2B5EF4-FFF2-40B4-BE49-F238E27FC236}">
                    <a16:creationId xmlns:a16="http://schemas.microsoft.com/office/drawing/2014/main" id="{AD834AB0-1021-B2E1-EED0-295C094BA6AE}"/>
                  </a:ext>
                  <a:ext uri="{C183D7F6-B498-43B3-948B-1728B52AA6E4}">
                    <adec:decorative xmlns:adec="http://schemas.microsoft.com/office/drawing/2017/decorative" val="1"/>
                  </a:ext>
                </a:extLst>
              </p:cNvPr>
              <p:cNvSpPr/>
              <p:nvPr/>
            </p:nvSpPr>
            <p:spPr>
              <a:xfrm>
                <a:off x="4276839" y="611423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Oval 119">
                <a:extLst>
                  <a:ext uri="{FF2B5EF4-FFF2-40B4-BE49-F238E27FC236}">
                    <a16:creationId xmlns:a16="http://schemas.microsoft.com/office/drawing/2014/main" id="{2601C1C6-3A5F-A70C-F492-54F4CC17638B}"/>
                  </a:ext>
                  <a:ext uri="{C183D7F6-B498-43B3-948B-1728B52AA6E4}">
                    <adec:decorative xmlns:adec="http://schemas.microsoft.com/office/drawing/2017/decorative" val="1"/>
                  </a:ext>
                </a:extLst>
              </p:cNvPr>
              <p:cNvSpPr/>
              <p:nvPr/>
            </p:nvSpPr>
            <p:spPr>
              <a:xfrm>
                <a:off x="4165447" y="640727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F9BBB2B9-27DB-14DE-1A82-8613A8840B46}"/>
                  </a:ext>
                  <a:ext uri="{C183D7F6-B498-43B3-948B-1728B52AA6E4}">
                    <adec:decorative xmlns:adec="http://schemas.microsoft.com/office/drawing/2017/decorative" val="1"/>
                  </a:ext>
                </a:extLst>
              </p:cNvPr>
              <p:cNvSpPr/>
              <p:nvPr/>
            </p:nvSpPr>
            <p:spPr>
              <a:xfrm>
                <a:off x="3676365" y="632736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8" name="Oval 117">
              <a:extLst>
                <a:ext uri="{FF2B5EF4-FFF2-40B4-BE49-F238E27FC236}">
                  <a16:creationId xmlns:a16="http://schemas.microsoft.com/office/drawing/2014/main" id="{B6165861-CB9F-18E0-0E97-53FF318A0633}"/>
                </a:ext>
                <a:ext uri="{C183D7F6-B498-43B3-948B-1728B52AA6E4}">
                  <adec:decorative xmlns:adec="http://schemas.microsoft.com/office/drawing/2017/decorative" val="1"/>
                </a:ext>
              </a:extLst>
            </p:cNvPr>
            <p:cNvSpPr/>
            <p:nvPr/>
          </p:nvSpPr>
          <p:spPr>
            <a:xfrm>
              <a:off x="3831573" y="619793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4" name="Oval 123">
            <a:extLst>
              <a:ext uri="{FF2B5EF4-FFF2-40B4-BE49-F238E27FC236}">
                <a16:creationId xmlns:a16="http://schemas.microsoft.com/office/drawing/2014/main" id="{146DBC39-183A-B7AE-E4E0-D205C832ADEF}"/>
              </a:ext>
              <a:ext uri="{C183D7F6-B498-43B3-948B-1728B52AA6E4}">
                <adec:decorative xmlns:adec="http://schemas.microsoft.com/office/drawing/2017/decorative" val="1"/>
              </a:ext>
            </a:extLst>
          </p:cNvPr>
          <p:cNvSpPr/>
          <p:nvPr/>
        </p:nvSpPr>
        <p:spPr>
          <a:xfrm>
            <a:off x="2437996" y="4253342"/>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Oval 124">
            <a:extLst>
              <a:ext uri="{FF2B5EF4-FFF2-40B4-BE49-F238E27FC236}">
                <a16:creationId xmlns:a16="http://schemas.microsoft.com/office/drawing/2014/main" id="{D6D009E6-2050-48B6-8878-05D74AC1D835}"/>
              </a:ext>
              <a:ext uri="{C183D7F6-B498-43B3-948B-1728B52AA6E4}">
                <adec:decorative xmlns:adec="http://schemas.microsoft.com/office/drawing/2017/decorative" val="1"/>
              </a:ext>
            </a:extLst>
          </p:cNvPr>
          <p:cNvSpPr/>
          <p:nvPr/>
        </p:nvSpPr>
        <p:spPr>
          <a:xfrm>
            <a:off x="2431054" y="4555550"/>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TextBox 125">
            <a:extLst>
              <a:ext uri="{FF2B5EF4-FFF2-40B4-BE49-F238E27FC236}">
                <a16:creationId xmlns:a16="http://schemas.microsoft.com/office/drawing/2014/main" id="{FB509DD4-94AC-5796-E23B-8F274C596723}"/>
              </a:ext>
              <a:ext uri="{C183D7F6-B498-43B3-948B-1728B52AA6E4}">
                <adec:decorative xmlns:adec="http://schemas.microsoft.com/office/drawing/2017/decorative" val="1"/>
              </a:ext>
            </a:extLst>
          </p:cNvPr>
          <p:cNvSpPr txBox="1"/>
          <p:nvPr/>
        </p:nvSpPr>
        <p:spPr>
          <a:xfrm>
            <a:off x="2589903" y="4140237"/>
            <a:ext cx="834263" cy="307777"/>
          </a:xfrm>
          <a:prstGeom prst="rect">
            <a:avLst/>
          </a:prstGeom>
          <a:noFill/>
        </p:spPr>
        <p:txBody>
          <a:bodyPr wrap="square" rtlCol="0">
            <a:spAutoFit/>
          </a:bodyPr>
          <a:lstStyle/>
          <a:p>
            <a:r>
              <a:rPr lang="en-GB" sz="1400" dirty="0">
                <a:latin typeface="Century Gothic" panose="020B0502020202020204" pitchFamily="34" charset="0"/>
              </a:rPr>
              <a:t>solvent</a:t>
            </a:r>
          </a:p>
        </p:txBody>
      </p:sp>
      <p:sp>
        <p:nvSpPr>
          <p:cNvPr id="127" name="TextBox 126">
            <a:extLst>
              <a:ext uri="{FF2B5EF4-FFF2-40B4-BE49-F238E27FC236}">
                <a16:creationId xmlns:a16="http://schemas.microsoft.com/office/drawing/2014/main" id="{9A2554FF-2218-785F-31C8-11DB1A4CDEEB}"/>
              </a:ext>
              <a:ext uri="{C183D7F6-B498-43B3-948B-1728B52AA6E4}">
                <adec:decorative xmlns:adec="http://schemas.microsoft.com/office/drawing/2017/decorative" val="1"/>
              </a:ext>
            </a:extLst>
          </p:cNvPr>
          <p:cNvSpPr txBox="1"/>
          <p:nvPr/>
        </p:nvSpPr>
        <p:spPr>
          <a:xfrm>
            <a:off x="2583659" y="4440260"/>
            <a:ext cx="761508" cy="307777"/>
          </a:xfrm>
          <a:prstGeom prst="rect">
            <a:avLst/>
          </a:prstGeom>
          <a:noFill/>
        </p:spPr>
        <p:txBody>
          <a:bodyPr wrap="square" rtlCol="0">
            <a:spAutoFit/>
          </a:bodyPr>
          <a:lstStyle/>
          <a:p>
            <a:r>
              <a:rPr lang="en-GB" sz="1400" dirty="0">
                <a:latin typeface="Century Gothic" panose="020B0502020202020204" pitchFamily="34" charset="0"/>
              </a:rPr>
              <a:t>solute</a:t>
            </a:r>
          </a:p>
        </p:txBody>
      </p:sp>
    </p:spTree>
    <p:extLst>
      <p:ext uri="{BB962C8B-B14F-4D97-AF65-F5344CB8AC3E}">
        <p14:creationId xmlns:p14="http://schemas.microsoft.com/office/powerpoint/2010/main" val="573104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7BDC5-6B77-50D4-92A2-86F00321F596}"/>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B6EBF29F-F79A-9767-ED16-0C74960B67E7}"/>
              </a:ext>
            </a:extLst>
          </p:cNvPr>
          <p:cNvGraphicFramePr>
            <a:graphicFrameLocks noGrp="1"/>
          </p:cNvGraphicFramePr>
          <p:nvPr>
            <p:ph idx="1"/>
            <p:extLst>
              <p:ext uri="{D42A27DB-BD31-4B8C-83A1-F6EECF244321}">
                <p14:modId xmlns:p14="http://schemas.microsoft.com/office/powerpoint/2010/main" val="3311973098"/>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171041842"/>
                    </a:ext>
                  </a:extLst>
                </a:gridCol>
              </a:tblGrid>
              <a:tr h="3047097">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defRPr/>
                      </a:pPr>
                      <a:r>
                        <a:rPr lang="en-GB" sz="1400" b="1" u="none">
                          <a:solidFill>
                            <a:srgbClr val="C8102E"/>
                          </a:solidFill>
                          <a:latin typeface="Century Gothic" panose="020B0502020202020204" pitchFamily="34" charset="0"/>
                          <a:cs typeface="Arial" panose="020B0604020202020204" pitchFamily="34" charset="0"/>
                        </a:rPr>
                        <a:t>1.  What does the word ‘precipitate’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200" b="1" u="none">
                        <a:solidFill>
                          <a:srgbClr val="C8102E"/>
                        </a:solidFill>
                        <a:latin typeface="Century Gothic" panose="020B0502020202020204" pitchFamily="34" charset="0"/>
                        <a:cs typeface="Arial" panose="020B0604020202020204" pitchFamily="34" charset="0"/>
                      </a:endParaRPr>
                    </a:p>
                    <a:p>
                      <a:pPr marL="0" marR="0" lvl="0" indent="265113" algn="ctr" defTabSz="914400" rtl="0" eaLnBrk="1" fontAlgn="auto" latinLnBrk="0" hangingPunct="1">
                        <a:lnSpc>
                          <a:spcPct val="114000"/>
                        </a:lnSpc>
                        <a:spcBef>
                          <a:spcPts val="0"/>
                        </a:spcBef>
                        <a:spcAft>
                          <a:spcPts val="0"/>
                        </a:spcAft>
                        <a:buClrTx/>
                        <a:buSzTx/>
                        <a:buFontTx/>
                        <a:buNone/>
                        <a:tabLst/>
                        <a:defRPr/>
                      </a:pPr>
                      <a:r>
                        <a:rPr lang="en-GB" sz="1400" b="0" u="none">
                          <a:solidFill>
                            <a:schemeClr val="tx1"/>
                          </a:solidFill>
                          <a:latin typeface="Century Gothic" panose="020B0502020202020204" pitchFamily="34" charset="0"/>
                          <a:cs typeface="Arial" panose="020B0604020202020204" pitchFamily="34" charset="0"/>
                        </a:rPr>
                        <a:t>Here’s an idea.</a:t>
                      </a:r>
                    </a:p>
                    <a:p>
                      <a:pPr marL="449263" marR="0" lvl="0" indent="-1841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tab pos="449263" algn="l"/>
                        </a:tabLst>
                        <a:defRPr/>
                      </a:pPr>
                      <a:r>
                        <a:rPr lang="en-GB" sz="1400" b="0" u="none">
                          <a:solidFill>
                            <a:schemeClr val="tx1"/>
                          </a:solidFill>
                          <a:latin typeface="Century Gothic" panose="020B0502020202020204" pitchFamily="34" charset="0"/>
                          <a:cs typeface="Arial" panose="020B0604020202020204" pitchFamily="34" charset="0"/>
                        </a:rPr>
                        <a:t>In meteorology, </a:t>
                      </a:r>
                      <a:r>
                        <a:rPr lang="en-GB" sz="1400" b="1" u="none">
                          <a:solidFill>
                            <a:schemeClr val="tx1"/>
                          </a:solidFill>
                          <a:latin typeface="Century Gothic" panose="020B0502020202020204" pitchFamily="34" charset="0"/>
                          <a:cs typeface="Arial" panose="020B0604020202020204" pitchFamily="34" charset="0"/>
                        </a:rPr>
                        <a:t>precipitation</a:t>
                      </a:r>
                      <a:r>
                        <a:rPr lang="en-GB" sz="1400" b="0" u="none">
                          <a:solidFill>
                            <a:schemeClr val="tx1"/>
                          </a:solidFill>
                          <a:latin typeface="Century Gothic" panose="020B0502020202020204" pitchFamily="34" charset="0"/>
                          <a:cs typeface="Arial" panose="020B0604020202020204" pitchFamily="34" charset="0"/>
                        </a:rPr>
                        <a:t> is used to refer to water falling from the sky. This is usually rain, but it can also be snow, sleet or hail.</a:t>
                      </a: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u="none" dirty="0">
                          <a:solidFill>
                            <a:srgbClr val="C00000"/>
                          </a:solidFill>
                          <a:latin typeface="Century Gothic" panose="020B0502020202020204" pitchFamily="34" charset="0"/>
                          <a:cs typeface="Arial" panose="020B0604020202020204" pitchFamily="34" charset="0"/>
                        </a:rPr>
                        <a:t>2. What do we know about precipitates?</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Each of the equations below are simple ionic equations for precipitation reactions. What do they have in common?</a:t>
                      </a:r>
                    </a:p>
                    <a:p>
                      <a:pPr marL="0" marR="0" lvl="0" indent="0" algn="ctr" defTabSz="914400" rtl="0" eaLnBrk="1" fontAlgn="auto" latinLnBrk="0" hangingPunct="1">
                        <a:lnSpc>
                          <a:spcPct val="114000"/>
                        </a:lnSpc>
                        <a:spcBef>
                          <a:spcPts val="600"/>
                        </a:spcBef>
                        <a:spcAft>
                          <a:spcPts val="0"/>
                        </a:spcAft>
                        <a:buClrTx/>
                        <a:buSzTx/>
                        <a:buFontTx/>
                        <a:buNone/>
                        <a:tabLst/>
                        <a:defRPr/>
                      </a:pP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Ag</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 + Cl</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AgCl(s)</a:t>
                      </a:r>
                    </a:p>
                    <a:p>
                      <a:pPr marL="0" marR="0" lvl="0" indent="0" algn="ctr" defTabSz="914400" rtl="0" eaLnBrk="1" fontAlgn="auto" latinLnBrk="0" hangingPunct="1">
                        <a:lnSpc>
                          <a:spcPct val="114000"/>
                        </a:lnSpc>
                        <a:spcBef>
                          <a:spcPts val="600"/>
                        </a:spcBef>
                        <a:spcAft>
                          <a:spcPts val="0"/>
                        </a:spcAft>
                        <a:buClrTx/>
                        <a:buSzTx/>
                        <a:buFontTx/>
                        <a:buNone/>
                        <a:tabLst/>
                        <a:defRPr/>
                      </a:pP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Pb</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+ 2I</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PbI</a:t>
                      </a:r>
                      <a:r>
                        <a:rPr lang="en-GB" sz="14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(s)</a:t>
                      </a:r>
                    </a:p>
                    <a:p>
                      <a:pPr marL="0" marR="0" lvl="0" indent="0" algn="ctr" defTabSz="914400" rtl="0" eaLnBrk="1" fontAlgn="auto" latinLnBrk="0" hangingPunct="1">
                        <a:lnSpc>
                          <a:spcPct val="114000"/>
                        </a:lnSpc>
                        <a:spcBef>
                          <a:spcPts val="600"/>
                        </a:spcBef>
                        <a:spcAft>
                          <a:spcPts val="0"/>
                        </a:spcAft>
                        <a:buClrTx/>
                        <a:buSzTx/>
                        <a:buFontTx/>
                        <a:buNone/>
                        <a:tabLst/>
                        <a:defRPr/>
                      </a:pP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Cu</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+ 2OH</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Cu(OH)</a:t>
                      </a:r>
                      <a:r>
                        <a:rPr lang="en-GB" sz="14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(s)</a:t>
                      </a:r>
                      <a:endParaRPr lang="en-GB" sz="1400" b="1" u="none" dirty="0">
                        <a:solidFill>
                          <a:schemeClr val="tx1"/>
                        </a:solidFill>
                        <a:latin typeface="Cambria Math" panose="02040503050406030204" pitchFamily="18" charset="0"/>
                        <a:ea typeface="Cambria Math" panose="02040503050406030204" pitchFamily="18"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1"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State symbols: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(s)</a:t>
                      </a:r>
                      <a:r>
                        <a:rPr lang="en-GB" sz="1400" b="0" u="none" dirty="0">
                          <a:solidFill>
                            <a:schemeClr val="tx1"/>
                          </a:solidFill>
                          <a:latin typeface="Century Gothic" panose="020B0502020202020204" pitchFamily="34" charset="0"/>
                          <a:cs typeface="Arial" panose="020B0604020202020204" pitchFamily="34" charset="0"/>
                        </a:rPr>
                        <a:t> solid;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(l)</a:t>
                      </a:r>
                      <a:r>
                        <a:rPr lang="en-GB" sz="1400" b="0" u="none" dirty="0">
                          <a:solidFill>
                            <a:schemeClr val="tx1"/>
                          </a:solidFill>
                          <a:latin typeface="Century Gothic" panose="020B0502020202020204" pitchFamily="34" charset="0"/>
                          <a:cs typeface="Arial" panose="020B0604020202020204" pitchFamily="34" charset="0"/>
                        </a:rPr>
                        <a:t> liquid;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(g)</a:t>
                      </a:r>
                      <a:r>
                        <a:rPr lang="en-GB" sz="1400" b="0" u="none" dirty="0">
                          <a:solidFill>
                            <a:schemeClr val="tx1"/>
                          </a:solidFill>
                          <a:latin typeface="Century Gothic" panose="020B0502020202020204" pitchFamily="34" charset="0"/>
                          <a:cs typeface="Arial" panose="020B0604020202020204" pitchFamily="34" charset="0"/>
                        </a:rPr>
                        <a:t> gas;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 </a:t>
                      </a:r>
                      <a:r>
                        <a:rPr lang="en-GB" sz="1400" b="0" u="none" dirty="0">
                          <a:solidFill>
                            <a:schemeClr val="tx1"/>
                          </a:solidFill>
                          <a:latin typeface="Century Gothic" panose="020B0502020202020204" pitchFamily="34" charset="0"/>
                          <a:cs typeface="Arial" panose="020B0604020202020204" pitchFamily="34" charset="0"/>
                        </a:rPr>
                        <a:t>aqueous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269875" indent="-269875" algn="ctr">
                        <a:buAutoNum type="arabicPeriod" startAt="4"/>
                      </a:pPr>
                      <a:r>
                        <a:rPr lang="en-GB" sz="1400" b="1" u="none">
                          <a:solidFill>
                            <a:srgbClr val="C8102E"/>
                          </a:solidFill>
                          <a:latin typeface="Century Gothic" panose="020B0502020202020204" pitchFamily="34" charset="0"/>
                          <a:cs typeface="Arial" panose="020B0604020202020204" pitchFamily="34" charset="0"/>
                        </a:rPr>
                        <a:t>A learner investigated the effect of </a:t>
                      </a:r>
                    </a:p>
                    <a:p>
                      <a:pPr marL="0" indent="0" algn="ctr">
                        <a:buNone/>
                      </a:pPr>
                      <a:r>
                        <a:rPr lang="en-GB" sz="1400" b="1" u="none">
                          <a:solidFill>
                            <a:srgbClr val="C8102E"/>
                          </a:solidFill>
                          <a:latin typeface="Century Gothic" panose="020B0502020202020204" pitchFamily="34" charset="0"/>
                          <a:cs typeface="Arial" panose="020B0604020202020204" pitchFamily="34" charset="0"/>
                        </a:rPr>
                        <a:t>concentration on rate of reaction </a:t>
                      </a:r>
                    </a:p>
                    <a:p>
                      <a:pPr marL="0" indent="0" algn="ctr">
                        <a:buNone/>
                      </a:pPr>
                      <a:r>
                        <a:rPr lang="en-GB" sz="1400" b="1" u="none">
                          <a:solidFill>
                            <a:srgbClr val="C8102E"/>
                          </a:solidFill>
                          <a:latin typeface="Century Gothic" panose="020B0502020202020204" pitchFamily="34" charset="0"/>
                          <a:cs typeface="Arial" panose="020B0604020202020204" pitchFamily="34" charset="0"/>
                        </a:rPr>
                        <a:t>using the reaction shown below:</a:t>
                      </a:r>
                    </a:p>
                    <a:p>
                      <a:pPr marL="269875" indent="179388" algn="ctr">
                        <a:spcBef>
                          <a:spcPts val="600"/>
                        </a:spcBef>
                        <a:buNone/>
                      </a:pP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2HCl(aq) + Na</a:t>
                      </a:r>
                      <a:r>
                        <a:rPr lang="en-GB" sz="1400" b="1" u="none" baseline="-25000">
                          <a:solidFill>
                            <a:srgbClr val="C8102E"/>
                          </a:solidFill>
                          <a:latin typeface="Cambria Math" panose="02040503050406030204" pitchFamily="18" charset="0"/>
                          <a:ea typeface="Cambria Math" panose="02040503050406030204" pitchFamily="18" charset="0"/>
                          <a:cs typeface="Arial" panose="020B0604020202020204" pitchFamily="34" charset="0"/>
                        </a:rPr>
                        <a:t>2</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S</a:t>
                      </a:r>
                      <a:r>
                        <a:rPr lang="en-GB" sz="1400" b="1" u="none" baseline="-25000">
                          <a:solidFill>
                            <a:srgbClr val="C8102E"/>
                          </a:solidFill>
                          <a:latin typeface="Cambria Math" panose="02040503050406030204" pitchFamily="18" charset="0"/>
                          <a:ea typeface="Cambria Math" panose="02040503050406030204" pitchFamily="18" charset="0"/>
                          <a:cs typeface="Arial" panose="020B0604020202020204" pitchFamily="34" charset="0"/>
                        </a:rPr>
                        <a:t>2</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O</a:t>
                      </a:r>
                      <a:r>
                        <a:rPr lang="en-GB" sz="1400" b="1" u="none" baseline="-25000">
                          <a:solidFill>
                            <a:srgbClr val="C8102E"/>
                          </a:solidFill>
                          <a:latin typeface="Cambria Math" panose="02040503050406030204" pitchFamily="18" charset="0"/>
                          <a:ea typeface="Cambria Math" panose="02040503050406030204" pitchFamily="18" charset="0"/>
                          <a:cs typeface="Arial" panose="020B0604020202020204" pitchFamily="34" charset="0"/>
                        </a:rPr>
                        <a:t>3</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(aq) </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2NaCl(aq) + SO</a:t>
                      </a:r>
                      <a:r>
                        <a:rPr lang="en-GB" sz="1400" b="1" u="none" baseline="-2500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(g) + S(s) + H</a:t>
                      </a:r>
                      <a:r>
                        <a:rPr lang="en-GB" sz="1400" b="1" u="none" baseline="-2500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O(l)</a:t>
                      </a:r>
                      <a:endPar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269875" indent="0" algn="ctr">
                        <a:spcBef>
                          <a:spcPts val="600"/>
                        </a:spcBef>
                        <a:buNone/>
                      </a:pPr>
                      <a:r>
                        <a:rPr lang="en-GB" sz="1400" b="1" u="none">
                          <a:solidFill>
                            <a:srgbClr val="C8102E"/>
                          </a:solidFill>
                          <a:latin typeface="Century Gothic" panose="020B0502020202020204" pitchFamily="34" charset="0"/>
                          <a:cs typeface="Arial" panose="020B0604020202020204" pitchFamily="34" charset="0"/>
                        </a:rPr>
                        <a:t>They measured the reaction rate by timing how long it took for a set amount of precipitate to form. Which product is the precipitate?</a:t>
                      </a: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Complete the sentence about the formation of precipitates by choosing the correct option.</a:t>
                      </a:r>
                      <a:endParaRPr lang="en-GB" sz="1400" b="0" u="none" dirty="0">
                        <a:solidFill>
                          <a:schemeClr val="tx1"/>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A precipitate is </a:t>
                      </a:r>
                      <a:r>
                        <a:rPr lang="en-GB" sz="1400" b="1" u="none" dirty="0">
                          <a:solidFill>
                            <a:schemeClr val="tx1"/>
                          </a:solidFill>
                          <a:latin typeface="Century Gothic" panose="020B0502020202020204" pitchFamily="34" charset="0"/>
                          <a:cs typeface="Arial" panose="020B0604020202020204" pitchFamily="34" charset="0"/>
                        </a:rPr>
                        <a:t>a soluble/an insoluble </a:t>
                      </a:r>
                      <a:r>
                        <a:rPr lang="en-GB" sz="1400" b="0" u="none" dirty="0">
                          <a:solidFill>
                            <a:schemeClr val="tx1"/>
                          </a:solidFill>
                          <a:latin typeface="Century Gothic" panose="020B0502020202020204" pitchFamily="34" charset="0"/>
                          <a:cs typeface="Arial" panose="020B0604020202020204" pitchFamily="34" charset="0"/>
                        </a:rPr>
                        <a:t>substance formed from the reaction of two </a:t>
                      </a:r>
                      <a:r>
                        <a:rPr lang="en-GB" sz="1400" b="1" u="none" dirty="0">
                          <a:solidFill>
                            <a:schemeClr val="tx1"/>
                          </a:solidFill>
                          <a:latin typeface="Century Gothic" panose="020B0502020202020204" pitchFamily="34" charset="0"/>
                          <a:cs typeface="Arial" panose="020B0604020202020204" pitchFamily="34" charset="0"/>
                        </a:rPr>
                        <a:t>soluble/insoluble </a:t>
                      </a:r>
                      <a:r>
                        <a:rPr lang="en-GB" sz="1400" b="0" u="none" dirty="0">
                          <a:solidFill>
                            <a:schemeClr val="tx1"/>
                          </a:solidFill>
                          <a:latin typeface="Century Gothic" panose="020B0502020202020204" pitchFamily="34" charset="0"/>
                          <a:cs typeface="Arial" panose="020B0604020202020204" pitchFamily="34" charset="0"/>
                        </a:rPr>
                        <a:t>substances.</a:t>
                      </a: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your answer with the definition (slide 9).</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556A24E2-B1FC-7E19-34B7-76DF4728BB29}"/>
              </a:ext>
            </a:extLst>
          </p:cNvPr>
          <p:cNvGraphicFramePr>
            <a:graphicFrameLocks noGrp="1"/>
          </p:cNvGraphicFramePr>
          <p:nvPr>
            <p:extLst>
              <p:ext uri="{D42A27DB-BD31-4B8C-83A1-F6EECF244321}">
                <p14:modId xmlns:p14="http://schemas.microsoft.com/office/powerpoint/2010/main" val="953901745"/>
              </p:ext>
            </p:extLst>
          </p:nvPr>
        </p:nvGraphicFramePr>
        <p:xfrm>
          <a:off x="5305647" y="2868054"/>
          <a:ext cx="1695014" cy="504139"/>
        </p:xfrm>
        <a:graphic>
          <a:graphicData uri="http://schemas.openxmlformats.org/drawingml/2006/table">
            <a:tbl>
              <a:tblPr firstRow="1" bandRow="1">
                <a:tableStyleId>{5C22544A-7EE6-4342-B048-85BDC9FD1C3A}</a:tableStyleId>
              </a:tblPr>
              <a:tblGrid>
                <a:gridCol w="1695014">
                  <a:extLst>
                    <a:ext uri="{9D8B030D-6E8A-4147-A177-3AD203B41FA5}">
                      <a16:colId xmlns:a16="http://schemas.microsoft.com/office/drawing/2014/main" val="20000"/>
                    </a:ext>
                  </a:extLst>
                </a:gridCol>
              </a:tblGrid>
              <a:tr h="504139">
                <a:tc>
                  <a:txBody>
                    <a:bodyPr/>
                    <a:lstStyle/>
                    <a:p>
                      <a:pPr algn="ctr"/>
                      <a:r>
                        <a:rPr lang="en-GB" sz="2200" b="1" dirty="0">
                          <a:solidFill>
                            <a:srgbClr val="C8102E"/>
                          </a:solidFill>
                          <a:latin typeface="Century Gothic" panose="020B0502020202020204" pitchFamily="34" charset="0"/>
                          <a:cs typeface="Arial" panose="020B0604020202020204" pitchFamily="34" charset="0"/>
                        </a:rPr>
                        <a:t>precipitate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943623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ADDAF-2899-0BF5-5B39-3A0D4118F886}"/>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31B6E012-8707-EC01-C937-6899E153F442}"/>
              </a:ext>
            </a:extLst>
          </p:cNvPr>
          <p:cNvGraphicFramePr>
            <a:graphicFrameLocks noGrp="1"/>
          </p:cNvGraphicFramePr>
          <p:nvPr>
            <p:ph idx="1"/>
            <p:extLst>
              <p:ext uri="{D42A27DB-BD31-4B8C-83A1-F6EECF244321}">
                <p14:modId xmlns:p14="http://schemas.microsoft.com/office/powerpoint/2010/main" val="3218330074"/>
              </p:ext>
            </p:extLst>
          </p:nvPr>
        </p:nvGraphicFramePr>
        <p:xfrm>
          <a:off x="0" y="0"/>
          <a:ext cx="12192000" cy="6900178"/>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171041842"/>
                    </a:ext>
                  </a:extLst>
                </a:gridCol>
              </a:tblGrid>
              <a:tr h="3047097">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‘formulation’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term (or parts of this term)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600" b="1" u="none" dirty="0">
                        <a:solidFill>
                          <a:srgbClr val="C8102E"/>
                        </a:solidFill>
                        <a:latin typeface="Century Gothic" panose="020B0502020202020204" pitchFamily="34" charset="0"/>
                        <a:cs typeface="Arial" panose="020B0604020202020204" pitchFamily="34" charset="0"/>
                      </a:endParaRPr>
                    </a:p>
                    <a:p>
                      <a:pPr marL="0" marR="0" lvl="0" indent="265113" algn="ctr" defTabSz="914400" rtl="0" eaLnBrk="1" fontAlgn="auto" latinLnBrk="0" hangingPunct="1">
                        <a:lnSpc>
                          <a:spcPct val="114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Here are some ideas.</a:t>
                      </a:r>
                    </a:p>
                    <a:p>
                      <a:pPr marL="449263" marR="0" lvl="0" indent="-1841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tab pos="449263" algn="l"/>
                        </a:tabLst>
                        <a:defRPr/>
                      </a:pPr>
                      <a:r>
                        <a:rPr lang="en-GB" sz="1400" b="0" u="none" dirty="0">
                          <a:solidFill>
                            <a:schemeClr val="tx1"/>
                          </a:solidFill>
                          <a:latin typeface="Century Gothic" panose="020B0502020202020204" pitchFamily="34" charset="0"/>
                          <a:cs typeface="Arial" panose="020B0604020202020204" pitchFamily="34" charset="0"/>
                        </a:rPr>
                        <a:t>What different types of </a:t>
                      </a:r>
                      <a:r>
                        <a:rPr lang="en-GB" sz="1400" b="1" u="none" dirty="0">
                          <a:solidFill>
                            <a:schemeClr val="tx1"/>
                          </a:solidFill>
                          <a:latin typeface="Century Gothic" panose="020B0502020202020204" pitchFamily="34" charset="0"/>
                          <a:cs typeface="Arial" panose="020B0604020202020204" pitchFamily="34" charset="0"/>
                        </a:rPr>
                        <a:t>formula</a:t>
                      </a:r>
                      <a:r>
                        <a:rPr lang="en-GB" sz="1400" b="0" u="none" dirty="0">
                          <a:solidFill>
                            <a:schemeClr val="tx1"/>
                          </a:solidFill>
                          <a:latin typeface="Century Gothic" panose="020B0502020202020204" pitchFamily="34" charset="0"/>
                          <a:cs typeface="Arial" panose="020B0604020202020204" pitchFamily="34" charset="0"/>
                        </a:rPr>
                        <a:t> have you met in chemistry?</a:t>
                      </a:r>
                    </a:p>
                    <a:p>
                      <a:pPr marL="449263" marR="0" lvl="0" indent="-1841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tab pos="449263" algn="l"/>
                        </a:tabLst>
                        <a:defRPr/>
                      </a:pPr>
                      <a:r>
                        <a:rPr lang="en-GB" sz="1400" b="0" u="none" dirty="0">
                          <a:solidFill>
                            <a:schemeClr val="tx1"/>
                          </a:solidFill>
                          <a:latin typeface="Century Gothic" panose="020B0502020202020204" pitchFamily="34" charset="0"/>
                          <a:cs typeface="Arial" panose="020B0604020202020204" pitchFamily="34" charset="0"/>
                        </a:rPr>
                        <a:t>Milk for babies is often referred to as baby </a:t>
                      </a:r>
                      <a:r>
                        <a:rPr lang="en-GB" sz="1400" b="1" u="none" dirty="0">
                          <a:solidFill>
                            <a:schemeClr val="tx1"/>
                          </a:solidFill>
                          <a:latin typeface="Century Gothic" panose="020B0502020202020204" pitchFamily="34" charset="0"/>
                          <a:cs typeface="Arial" panose="020B0604020202020204" pitchFamily="34" charset="0"/>
                        </a:rPr>
                        <a:t>formula </a:t>
                      </a:r>
                      <a:r>
                        <a:rPr lang="en-GB" sz="1400" b="0" u="none" dirty="0">
                          <a:solidFill>
                            <a:schemeClr val="tx1"/>
                          </a:solidFill>
                          <a:latin typeface="Century Gothic" panose="020B0502020202020204" pitchFamily="34" charset="0"/>
                          <a:cs typeface="Arial" panose="020B0604020202020204" pitchFamily="34" charset="0"/>
                        </a:rPr>
                        <a:t>milk.</a:t>
                      </a:r>
                    </a:p>
                    <a:p>
                      <a:pPr marL="449263" marR="0" lvl="0" indent="-1841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tab pos="449263" algn="l"/>
                        </a:tabLst>
                        <a:defRPr/>
                      </a:pPr>
                      <a:r>
                        <a:rPr lang="en-GB" sz="1400" b="0" u="none" dirty="0">
                          <a:solidFill>
                            <a:schemeClr val="tx1"/>
                          </a:solidFill>
                          <a:latin typeface="Century Gothic" panose="020B0502020202020204" pitchFamily="34" charset="0"/>
                          <a:cs typeface="Arial" panose="020B0604020202020204" pitchFamily="34" charset="0"/>
                        </a:rPr>
                        <a:t>Educ</a:t>
                      </a:r>
                      <a:r>
                        <a:rPr lang="en-GB" sz="1400" b="1" u="none" dirty="0">
                          <a:solidFill>
                            <a:schemeClr val="tx1"/>
                          </a:solidFill>
                          <a:latin typeface="Century Gothic" panose="020B0502020202020204" pitchFamily="34" charset="0"/>
                          <a:cs typeface="Arial" panose="020B0604020202020204" pitchFamily="34" charset="0"/>
                        </a:rPr>
                        <a:t>ation </a:t>
                      </a:r>
                      <a:r>
                        <a:rPr lang="en-GB" sz="1400" b="0" u="none" dirty="0">
                          <a:solidFill>
                            <a:schemeClr val="tx1"/>
                          </a:solidFill>
                          <a:latin typeface="Century Gothic" panose="020B0502020202020204" pitchFamily="34" charset="0"/>
                          <a:cs typeface="Arial" panose="020B0604020202020204" pitchFamily="34" charset="0"/>
                        </a:rPr>
                        <a:t>(noun) is the process of acquiring knowledge and understanding.</a:t>
                      </a:r>
                    </a:p>
                    <a:p>
                      <a:pPr marL="449263" marR="0" lvl="0" indent="-1841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tab pos="449263" algn="l"/>
                        </a:tabLst>
                        <a:defRPr/>
                      </a:pPr>
                      <a:r>
                        <a:rPr lang="en-GB" sz="1400" b="0" u="none" dirty="0">
                          <a:solidFill>
                            <a:schemeClr val="tx1"/>
                          </a:solidFill>
                          <a:latin typeface="Century Gothic" panose="020B0502020202020204" pitchFamily="34" charset="0"/>
                          <a:cs typeface="Arial" panose="020B0604020202020204" pitchFamily="34" charset="0"/>
                        </a:rPr>
                        <a:t>Condens</a:t>
                      </a:r>
                      <a:r>
                        <a:rPr lang="en-GB" sz="1400" b="1" u="none" dirty="0">
                          <a:solidFill>
                            <a:schemeClr val="tx1"/>
                          </a:solidFill>
                          <a:latin typeface="Century Gothic" panose="020B0502020202020204" pitchFamily="34" charset="0"/>
                          <a:cs typeface="Arial" panose="020B0604020202020204" pitchFamily="34" charset="0"/>
                        </a:rPr>
                        <a:t>ation </a:t>
                      </a:r>
                      <a:r>
                        <a:rPr lang="en-GB" sz="1400" b="0" u="none" dirty="0">
                          <a:solidFill>
                            <a:schemeClr val="tx1"/>
                          </a:solidFill>
                          <a:latin typeface="Century Gothic" panose="020B0502020202020204" pitchFamily="34" charset="0"/>
                          <a:cs typeface="Arial" panose="020B0604020202020204" pitchFamily="34" charset="0"/>
                        </a:rPr>
                        <a:t>(</a:t>
                      </a:r>
                      <a:r>
                        <a:rPr lang="en-GB" sz="1400" b="0" i="0" u="none" dirty="0">
                          <a:solidFill>
                            <a:schemeClr val="tx1"/>
                          </a:solidFill>
                          <a:latin typeface="Century Gothic" panose="020B0502020202020204" pitchFamily="34" charset="0"/>
                          <a:cs typeface="Arial" panose="020B0604020202020204" pitchFamily="34" charset="0"/>
                        </a:rPr>
                        <a:t>noun</a:t>
                      </a:r>
                      <a:r>
                        <a:rPr lang="en-GB" sz="1400" b="0" u="none" dirty="0">
                          <a:solidFill>
                            <a:schemeClr val="tx1"/>
                          </a:solidFill>
                          <a:latin typeface="Century Gothic" panose="020B0502020202020204" pitchFamily="34" charset="0"/>
                          <a:cs typeface="Arial" panose="020B0604020202020204" pitchFamily="34" charset="0"/>
                        </a:rPr>
                        <a:t>) is anything that has condensed from a vapour.</a:t>
                      </a: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‘formulation’.</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2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formula-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A formula gives the proportions of the different components in a substance or mixture.</a:t>
                      </a:r>
                    </a:p>
                    <a:p>
                      <a:pPr marL="0" marR="0" lvl="0" indent="0" algn="ctr" defTabSz="914400" rtl="0" eaLnBrk="1" fontAlgn="auto" latinLnBrk="0" hangingPunct="1">
                        <a:lnSpc>
                          <a:spcPct val="100000"/>
                        </a:lnSpc>
                        <a:spcBef>
                          <a:spcPts val="1200"/>
                        </a:spcBef>
                        <a:spcAft>
                          <a:spcPts val="0"/>
                        </a:spcAft>
                        <a:buClrTx/>
                        <a:buSzTx/>
                        <a:buFontTx/>
                        <a:buNone/>
                        <a:tabLst/>
                        <a:defRPr/>
                      </a:pPr>
                      <a:endParaRPr lang="en-GB" sz="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ation</a:t>
                      </a:r>
                      <a:r>
                        <a:rPr lang="en-GB" sz="1800" b="0" u="none" dirty="0">
                          <a:solidFill>
                            <a:schemeClr val="tx1"/>
                          </a:solidFill>
                          <a:latin typeface="Century Gothic" panose="020B0502020202020204" pitchFamily="34" charset="0"/>
                          <a:cs typeface="Arial" panose="020B0604020202020204" pitchFamily="34" charset="0"/>
                        </a:rPr>
                        <a:t> or -</a:t>
                      </a:r>
                      <a:r>
                        <a:rPr lang="en-GB" sz="1800" b="0" u="none" dirty="0" err="1">
                          <a:solidFill>
                            <a:schemeClr val="tx1"/>
                          </a:solidFill>
                          <a:latin typeface="Century Gothic" panose="020B0502020202020204" pitchFamily="34" charset="0"/>
                          <a:cs typeface="Arial" panose="020B0604020202020204" pitchFamily="34" charset="0"/>
                        </a:rPr>
                        <a:t>tion</a:t>
                      </a:r>
                      <a:endParaRPr lang="en-GB" sz="1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kern="1200" dirty="0">
                          <a:solidFill>
                            <a:schemeClr val="tx1"/>
                          </a:solidFill>
                          <a:effectLst/>
                          <a:latin typeface="Century Gothic" panose="020B0502020202020204" pitchFamily="34" charset="0"/>
                          <a:ea typeface="+mn-ea"/>
                          <a:cs typeface="+mn-cs"/>
                        </a:rPr>
                        <a:t>Suffix meaning ‘the action or resulting state’.</a:t>
                      </a:r>
                      <a:endParaRPr lang="en-GB" sz="14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0" indent="0" algn="ctr">
                        <a:buNone/>
                        <a:tabLst>
                          <a:tab pos="269875" algn="l"/>
                        </a:tabLst>
                      </a:pPr>
                      <a:r>
                        <a:rPr lang="en-GB" sz="1400" b="1" u="none">
                          <a:solidFill>
                            <a:srgbClr val="C8102E"/>
                          </a:solidFill>
                          <a:latin typeface="Century Gothic" panose="020B0502020202020204" pitchFamily="34" charset="0"/>
                          <a:cs typeface="Arial" panose="020B0604020202020204" pitchFamily="34" charset="0"/>
                        </a:rPr>
                        <a:t>4.  A sample of stainless steel contains:</a:t>
                      </a:r>
                    </a:p>
                    <a:p>
                      <a:pPr marL="0" indent="541338" algn="ctr">
                        <a:spcBef>
                          <a:spcPts val="600"/>
                        </a:spcBef>
                        <a:buNone/>
                      </a:pPr>
                      <a:r>
                        <a:rPr lang="en-GB" sz="1400" b="1" u="none">
                          <a:solidFill>
                            <a:srgbClr val="C8102E"/>
                          </a:solidFill>
                          <a:latin typeface="Century Gothic" panose="020B0502020202020204" pitchFamily="34" charset="0"/>
                          <a:cs typeface="Arial" panose="020B0604020202020204" pitchFamily="34" charset="0"/>
                        </a:rPr>
                        <a:t>72.3% </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Fe</a:t>
                      </a:r>
                      <a:r>
                        <a:rPr lang="en-GB" sz="1400" b="1" u="none">
                          <a:solidFill>
                            <a:srgbClr val="C8102E"/>
                          </a:solidFill>
                          <a:latin typeface="Century Gothic" panose="020B0502020202020204" pitchFamily="34" charset="0"/>
                          <a:cs typeface="Arial" panose="020B0604020202020204" pitchFamily="34" charset="0"/>
                        </a:rPr>
                        <a:t>; 16% </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Cr</a:t>
                      </a:r>
                      <a:r>
                        <a:rPr lang="en-GB" sz="1400" b="1" u="none">
                          <a:solidFill>
                            <a:srgbClr val="C8102E"/>
                          </a:solidFill>
                          <a:latin typeface="Century Gothic" panose="020B0502020202020204" pitchFamily="34" charset="0"/>
                          <a:cs typeface="Arial" panose="020B0604020202020204" pitchFamily="34" charset="0"/>
                        </a:rPr>
                        <a:t>; 7.5% </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Mn</a:t>
                      </a:r>
                      <a:r>
                        <a:rPr lang="en-GB" sz="1400" b="1" u="none">
                          <a:solidFill>
                            <a:srgbClr val="C8102E"/>
                          </a:solidFill>
                          <a:latin typeface="Century Gothic" panose="020B0502020202020204" pitchFamily="34" charset="0"/>
                          <a:cs typeface="Arial" panose="020B0604020202020204" pitchFamily="34" charset="0"/>
                        </a:rPr>
                        <a:t>; 4%</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 Ni</a:t>
                      </a:r>
                      <a:r>
                        <a:rPr lang="en-GB" sz="1400" b="1" u="none">
                          <a:solidFill>
                            <a:srgbClr val="C8102E"/>
                          </a:solidFill>
                          <a:latin typeface="Century Gothic" panose="020B0502020202020204" pitchFamily="34" charset="0"/>
                          <a:cs typeface="Arial" panose="020B0604020202020204" pitchFamily="34" charset="0"/>
                        </a:rPr>
                        <a:t>; 0.15% </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C</a:t>
                      </a:r>
                      <a:r>
                        <a:rPr lang="en-GB" sz="1400" b="1" u="none">
                          <a:solidFill>
                            <a:srgbClr val="C8102E"/>
                          </a:solidFill>
                          <a:latin typeface="Century Gothic" panose="020B0502020202020204" pitchFamily="34" charset="0"/>
                          <a:cs typeface="Arial" panose="020B0604020202020204" pitchFamily="34" charset="0"/>
                        </a:rPr>
                        <a:t> and 0.05% </a:t>
                      </a:r>
                      <a:r>
                        <a:rPr lang="en-GB" sz="1400" b="1" u="none">
                          <a:solidFill>
                            <a:srgbClr val="C8102E"/>
                          </a:solidFill>
                          <a:latin typeface="Cambria Math" panose="02040503050406030204" pitchFamily="18" charset="0"/>
                          <a:ea typeface="Cambria Math" panose="02040503050406030204" pitchFamily="18" charset="0"/>
                          <a:cs typeface="Arial" panose="020B0604020202020204" pitchFamily="34" charset="0"/>
                        </a:rPr>
                        <a:t>P</a:t>
                      </a:r>
                      <a:r>
                        <a:rPr lang="en-GB" sz="1400" b="1" u="none">
                          <a:solidFill>
                            <a:srgbClr val="C8102E"/>
                          </a:solidFill>
                          <a:latin typeface="Century Gothic" panose="020B0502020202020204" pitchFamily="34" charset="0"/>
                          <a:cs typeface="Arial" panose="020B0604020202020204" pitchFamily="34" charset="0"/>
                        </a:rPr>
                        <a:t>.</a:t>
                      </a:r>
                    </a:p>
                    <a:p>
                      <a:pPr marL="0" indent="269875" algn="ctr">
                        <a:spcBef>
                          <a:spcPts val="600"/>
                        </a:spcBef>
                        <a:buNone/>
                      </a:pPr>
                      <a:r>
                        <a:rPr lang="en-GB" sz="1400" b="1" u="none">
                          <a:solidFill>
                            <a:srgbClr val="C8102E"/>
                          </a:solidFill>
                          <a:latin typeface="Century Gothic" panose="020B0502020202020204" pitchFamily="34" charset="0"/>
                          <a:cs typeface="Arial" panose="020B0604020202020204" pitchFamily="34" charset="0"/>
                        </a:rPr>
                        <a:t>Explain why this is an example of a formulation.</a:t>
                      </a: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a formulation is.</a:t>
                      </a:r>
                      <a:endParaRPr lang="en-GB" sz="1800" b="1" u="none" dirty="0">
                        <a:solidFill>
                          <a:srgbClr val="C8102E"/>
                        </a:solidFill>
                        <a:latin typeface="Century Gothic" panose="020B0502020202020204" pitchFamily="34" charset="0"/>
                        <a:cs typeface="Arial" panose="020B0604020202020204" pitchFamily="34" charset="0"/>
                      </a:endParaRPr>
                    </a:p>
                    <a:p>
                      <a:pPr algn="ctr">
                        <a:lnSpc>
                          <a:spcPct val="114000"/>
                        </a:lnSpc>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100" b="0" u="none" dirty="0">
                          <a:solidFill>
                            <a:schemeClr val="tx1"/>
                          </a:solidFill>
                          <a:latin typeface="Century Gothic" panose="020B0502020202020204" pitchFamily="34" charset="0"/>
                          <a:cs typeface="Arial" panose="020B0604020202020204" pitchFamily="34" charset="0"/>
                        </a:rPr>
                        <a:t>Put together your understanding of the parts of the word to form the definition.</a:t>
                      </a:r>
                      <a:endParaRPr lang="en-GB" sz="1100" b="1" u="none" dirty="0">
                        <a:solidFill>
                          <a:srgbClr val="C8102E"/>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10).</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2B6AB7D3-DCAD-A8E8-11AF-8843BEFEE101}"/>
              </a:ext>
            </a:extLst>
          </p:cNvPr>
          <p:cNvGraphicFramePr>
            <a:graphicFrameLocks noGrp="1"/>
          </p:cNvGraphicFramePr>
          <p:nvPr>
            <p:extLst>
              <p:ext uri="{D42A27DB-BD31-4B8C-83A1-F6EECF244321}">
                <p14:modId xmlns:p14="http://schemas.microsoft.com/office/powerpoint/2010/main" val="1841789214"/>
              </p:ext>
            </p:extLst>
          </p:nvPr>
        </p:nvGraphicFramePr>
        <p:xfrm>
          <a:off x="5223164" y="2772021"/>
          <a:ext cx="2119745" cy="641350"/>
        </p:xfrm>
        <a:graphic>
          <a:graphicData uri="http://schemas.openxmlformats.org/drawingml/2006/table">
            <a:tbl>
              <a:tblPr firstRow="1" bandRow="1">
                <a:tableStyleId>{5C22544A-7EE6-4342-B048-85BDC9FD1C3A}</a:tableStyleId>
              </a:tblPr>
              <a:tblGrid>
                <a:gridCol w="2119745">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formulation</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477352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84C775-E8B5-290E-BFA7-64F97E044252}"/>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5B4F9557-8991-254C-9E44-5844304A1257}"/>
              </a:ext>
            </a:extLst>
          </p:cNvPr>
          <p:cNvGraphicFramePr>
            <a:graphicFrameLocks noGrp="1"/>
          </p:cNvGraphicFramePr>
          <p:nvPr>
            <p:ph idx="1"/>
            <p:extLst>
              <p:ext uri="{D42A27DB-BD31-4B8C-83A1-F6EECF244321}">
                <p14:modId xmlns:p14="http://schemas.microsoft.com/office/powerpoint/2010/main" val="140514005"/>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tab pos="269875" algn="l"/>
                        </a:tabLst>
                        <a:defRPr/>
                      </a:pPr>
                      <a:r>
                        <a:rPr lang="en-GB" sz="1400" b="1" u="none" dirty="0">
                          <a:solidFill>
                            <a:srgbClr val="C8102E"/>
                          </a:solidFill>
                          <a:latin typeface="Century Gothic" panose="020B0502020202020204" pitchFamily="34" charset="0"/>
                          <a:cs typeface="Arial" panose="020B0604020202020204" pitchFamily="34" charset="0"/>
                        </a:rPr>
                        <a:t>1.  What does the word ‘dilute’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term (or parts of this term) before?</a:t>
                      </a: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‘dilute’.</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di-</a:t>
                      </a: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1" i="1" u="none" dirty="0">
                          <a:solidFill>
                            <a:schemeClr val="accent1"/>
                          </a:solidFill>
                          <a:latin typeface="Bradley Hand ITC" panose="03070402050302030203" pitchFamily="66" charset="0"/>
                          <a:cs typeface="Arial" panose="020B0604020202020204" pitchFamily="34" charset="0"/>
                        </a:rPr>
                        <a:t>Prefix</a:t>
                      </a:r>
                      <a:r>
                        <a:rPr lang="en-GB" sz="1800" b="1" u="none" dirty="0">
                          <a:solidFill>
                            <a:schemeClr val="accent1"/>
                          </a:solidFill>
                          <a:latin typeface="Bradley Hand ITC" panose="03070402050302030203" pitchFamily="66" charset="0"/>
                          <a:cs typeface="Arial" panose="020B0604020202020204" pitchFamily="34" charset="0"/>
                        </a:rPr>
                        <a:t> meaning ‘apart’ or ‘not’.</a:t>
                      </a:r>
                    </a:p>
                    <a:p>
                      <a:pPr algn="ctr">
                        <a:lnSpc>
                          <a:spcPct val="114000"/>
                        </a:lnSpc>
                      </a:pPr>
                      <a:endParaRPr lang="en-GB" sz="800" b="1" u="none" dirty="0">
                        <a:solidFill>
                          <a:schemeClr val="tx1"/>
                        </a:solidFill>
                        <a:latin typeface="Bradley Hand ITC" panose="03070402050302030203" pitchFamily="66"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-lute</a:t>
                      </a:r>
                    </a:p>
                    <a:p>
                      <a:pPr algn="ctr">
                        <a:lnSpc>
                          <a:spcPct val="114000"/>
                        </a:lnSpc>
                        <a:spcBef>
                          <a:spcPts val="0"/>
                        </a:spcBef>
                      </a:pPr>
                      <a:r>
                        <a:rPr lang="en-GB" sz="1400" b="0" i="0" kern="1200" dirty="0">
                          <a:solidFill>
                            <a:schemeClr val="tx1"/>
                          </a:solidFill>
                          <a:effectLst/>
                          <a:latin typeface="Century Gothic" panose="020B0502020202020204" pitchFamily="34" charset="0"/>
                          <a:ea typeface="+mn-ea"/>
                          <a:cs typeface="+mn-cs"/>
                        </a:rPr>
                        <a:t>From Latin</a:t>
                      </a:r>
                      <a:r>
                        <a:rPr lang="en-GB" sz="1400" b="0" i="1" kern="1200" dirty="0">
                          <a:solidFill>
                            <a:schemeClr val="tx1"/>
                          </a:solidFill>
                          <a:effectLst/>
                          <a:latin typeface="Century Gothic" panose="020B0502020202020204" pitchFamily="34" charset="0"/>
                          <a:ea typeface="+mn-ea"/>
                          <a:cs typeface="+mn-cs"/>
                        </a:rPr>
                        <a:t> </a:t>
                      </a:r>
                      <a:r>
                        <a:rPr lang="en-GB" sz="1400" b="0" i="0" kern="1200" dirty="0" err="1">
                          <a:solidFill>
                            <a:schemeClr val="tx1"/>
                          </a:solidFill>
                          <a:effectLst/>
                          <a:latin typeface="Century Gothic" panose="020B0502020202020204" pitchFamily="34" charset="0"/>
                          <a:ea typeface="+mn-ea"/>
                          <a:cs typeface="+mn-cs"/>
                        </a:rPr>
                        <a:t>luĕre</a:t>
                      </a:r>
                      <a:r>
                        <a:rPr lang="en-GB" sz="1400" b="0" i="0" kern="1200" dirty="0">
                          <a:solidFill>
                            <a:schemeClr val="tx1"/>
                          </a:solidFill>
                          <a:effectLst/>
                          <a:latin typeface="Century Gothic" panose="020B0502020202020204" pitchFamily="34" charset="0"/>
                          <a:ea typeface="+mn-ea"/>
                          <a:cs typeface="+mn-cs"/>
                        </a:rPr>
                        <a:t> ’to wash’.</a:t>
                      </a:r>
                    </a:p>
                    <a:p>
                      <a:pPr algn="ctr">
                        <a:lnSpc>
                          <a:spcPct val="114000"/>
                        </a:lnSpc>
                        <a:spcBef>
                          <a:spcPts val="0"/>
                        </a:spcBef>
                      </a:pPr>
                      <a:endParaRPr lang="en-GB" sz="800" b="0" i="0" kern="1200" dirty="0">
                        <a:solidFill>
                          <a:schemeClr val="tx1"/>
                        </a:solidFill>
                        <a:effectLst/>
                        <a:latin typeface="Century Gothic" panose="020B0502020202020204" pitchFamily="34" charset="0"/>
                        <a:ea typeface="+mn-ea"/>
                        <a:cs typeface="+mn-cs"/>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dilute</a:t>
                      </a:r>
                    </a:p>
                    <a:p>
                      <a:pPr algn="ctr">
                        <a:lnSpc>
                          <a:spcPct val="114000"/>
                        </a:lnSpc>
                        <a:spcBef>
                          <a:spcPts val="0"/>
                        </a:spcBef>
                      </a:pPr>
                      <a:r>
                        <a:rPr lang="en-GB" sz="1800" b="1" i="0" kern="1200" dirty="0">
                          <a:solidFill>
                            <a:schemeClr val="accent1"/>
                          </a:solidFill>
                          <a:effectLst/>
                          <a:latin typeface="Bradley Hand ITC" panose="03070402050302030203" pitchFamily="66" charset="0"/>
                          <a:ea typeface="+mn-ea"/>
                          <a:cs typeface="+mn-cs"/>
                        </a:rPr>
                        <a:t>Washed apart</a:t>
                      </a:r>
                      <a:endParaRPr lang="en-GB" sz="1800" b="1" i="0" u="none" dirty="0">
                        <a:solidFill>
                          <a:schemeClr val="accent1"/>
                        </a:solidFill>
                        <a:latin typeface="Bradley Hand ITC" panose="03070402050302030203" pitchFamily="66"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269875" indent="-269875" algn="ctr">
                        <a:buAutoNum type="arabicPeriod" startAt="4"/>
                        <a:tabLst/>
                      </a:pPr>
                      <a:r>
                        <a:rPr lang="en-GB" sz="1400" b="1" u="none" dirty="0">
                          <a:solidFill>
                            <a:srgbClr val="C8102E"/>
                          </a:solidFill>
                          <a:latin typeface="Century Gothic" panose="020B0502020202020204" pitchFamily="34" charset="0"/>
                          <a:cs typeface="Arial" panose="020B0604020202020204" pitchFamily="34" charset="0"/>
                        </a:rPr>
                        <a:t>A learner makes up two solutions.</a:t>
                      </a: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In solution A, she dissolves 10 g of solute in 100 cm</a:t>
                      </a:r>
                      <a:r>
                        <a:rPr lang="en-GB" sz="1400" b="1" u="none" baseline="30000" dirty="0">
                          <a:solidFill>
                            <a:srgbClr val="C8102E"/>
                          </a:solidFill>
                          <a:latin typeface="Century Gothic" panose="020B0502020202020204" pitchFamily="34" charset="0"/>
                          <a:cs typeface="Arial" panose="020B0604020202020204" pitchFamily="34" charset="0"/>
                        </a:rPr>
                        <a:t>3</a:t>
                      </a:r>
                      <a:r>
                        <a:rPr lang="en-GB" sz="1400" b="1" u="none" dirty="0">
                          <a:solidFill>
                            <a:srgbClr val="C8102E"/>
                          </a:solidFill>
                          <a:latin typeface="Century Gothic" panose="020B0502020202020204" pitchFamily="34" charset="0"/>
                          <a:cs typeface="Arial" panose="020B0604020202020204" pitchFamily="34" charset="0"/>
                        </a:rPr>
                        <a:t> of solvent.</a:t>
                      </a: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In solution B, she dissolves 2 g of solute in 100 cm</a:t>
                      </a:r>
                      <a:r>
                        <a:rPr lang="en-GB" sz="1400" b="1" u="none" baseline="30000" dirty="0">
                          <a:solidFill>
                            <a:srgbClr val="C8102E"/>
                          </a:solidFill>
                          <a:latin typeface="Century Gothic" panose="020B0502020202020204" pitchFamily="34" charset="0"/>
                          <a:cs typeface="Arial" panose="020B0604020202020204" pitchFamily="34" charset="0"/>
                        </a:rPr>
                        <a:t>3</a:t>
                      </a:r>
                      <a:r>
                        <a:rPr lang="en-GB" sz="1400" b="1" u="none" dirty="0">
                          <a:solidFill>
                            <a:srgbClr val="C8102E"/>
                          </a:solidFill>
                          <a:latin typeface="Century Gothic" panose="020B0502020202020204" pitchFamily="34" charset="0"/>
                          <a:cs typeface="Arial" panose="020B0604020202020204" pitchFamily="34" charset="0"/>
                        </a:rPr>
                        <a:t> of solvent.</a:t>
                      </a: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Which solution is the more dilute? Explain your answer.</a:t>
                      </a: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269875" indent="0" algn="ctr">
                        <a:spcBef>
                          <a:spcPts val="600"/>
                        </a:spcBef>
                        <a:buNone/>
                      </a:pPr>
                      <a:r>
                        <a:rPr lang="en-GB" sz="1800" b="1" u="none" dirty="0">
                          <a:solidFill>
                            <a:schemeClr val="accent1"/>
                          </a:solidFill>
                          <a:latin typeface="Bradley Hand ITC" panose="03070402050302030203" pitchFamily="66" charset="0"/>
                          <a:cs typeface="Arial" panose="020B0604020202020204" pitchFamily="34" charset="0"/>
                        </a:rPr>
                        <a:t>Solution B is more dilute because it contains less solute dissolved in 100 cm</a:t>
                      </a:r>
                      <a:r>
                        <a:rPr lang="en-GB" sz="1800" b="1" u="none" baseline="30000" dirty="0">
                          <a:solidFill>
                            <a:schemeClr val="accent1"/>
                          </a:solidFill>
                          <a:latin typeface="Bradley Hand ITC" panose="03070402050302030203" pitchFamily="66" charset="0"/>
                          <a:cs typeface="Arial" panose="020B0604020202020204" pitchFamily="34" charset="0"/>
                        </a:rPr>
                        <a:t>3</a:t>
                      </a:r>
                      <a:r>
                        <a:rPr lang="en-GB" sz="1800" b="1" u="none" dirty="0">
                          <a:solidFill>
                            <a:schemeClr val="accent1"/>
                          </a:solidFill>
                          <a:latin typeface="Bradley Hand ITC" panose="03070402050302030203" pitchFamily="66" charset="0"/>
                          <a:cs typeface="Arial" panose="020B0604020202020204" pitchFamily="34" charset="0"/>
                        </a:rPr>
                        <a:t> of the solvent.</a:t>
                      </a: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‘dilute’ means (below is the definition from the key terms list).</a:t>
                      </a:r>
                      <a:endParaRPr lang="en-GB" sz="1400" b="0" u="none" dirty="0">
                        <a:solidFill>
                          <a:schemeClr val="tx1"/>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1" u="none" dirty="0">
                          <a:solidFill>
                            <a:schemeClr val="accent1"/>
                          </a:solidFill>
                          <a:latin typeface="Bradley Hand ITC" panose="03070402050302030203" pitchFamily="66" charset="0"/>
                          <a:cs typeface="Arial" panose="020B0604020202020204" pitchFamily="34" charset="0"/>
                        </a:rPr>
                        <a:t>When there is not very much solute dissolved in a particular volume of solvent.</a:t>
                      </a:r>
                    </a:p>
                    <a:p>
                      <a:pPr algn="ctr"/>
                      <a:endParaRPr lang="en-GB" sz="1800" b="0"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E55DD5CF-BD04-753D-BDAF-FBAC7F14CD78}"/>
              </a:ext>
            </a:extLst>
          </p:cNvPr>
          <p:cNvGraphicFramePr>
            <a:graphicFrameLocks noGrp="1"/>
          </p:cNvGraphicFramePr>
          <p:nvPr>
            <p:extLst>
              <p:ext uri="{D42A27DB-BD31-4B8C-83A1-F6EECF244321}">
                <p14:modId xmlns:p14="http://schemas.microsoft.com/office/powerpoint/2010/main" val="642986413"/>
              </p:ext>
            </p:extLst>
          </p:nvPr>
        </p:nvGraphicFramePr>
        <p:xfrm>
          <a:off x="5347854" y="2727571"/>
          <a:ext cx="1801091" cy="641350"/>
        </p:xfrm>
        <a:graphic>
          <a:graphicData uri="http://schemas.openxmlformats.org/drawingml/2006/table">
            <a:tbl>
              <a:tblPr firstRow="1" bandRow="1">
                <a:tableStyleId>{5C22544A-7EE6-4342-B048-85BDC9FD1C3A}</a:tableStyleId>
              </a:tblPr>
              <a:tblGrid>
                <a:gridCol w="1801091">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dilute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4166593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A5A271-EB4E-5AC8-7F58-6252F30BD50A}"/>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E89283CF-83D5-A518-22AA-6F05FABE3DE9}"/>
              </a:ext>
            </a:extLst>
          </p:cNvPr>
          <p:cNvGraphicFramePr>
            <a:graphicFrameLocks noGrp="1"/>
          </p:cNvGraphicFramePr>
          <p:nvPr>
            <p:ph idx="1"/>
            <p:extLst>
              <p:ext uri="{D42A27DB-BD31-4B8C-83A1-F6EECF244321}">
                <p14:modId xmlns:p14="http://schemas.microsoft.com/office/powerpoint/2010/main" val="903804717"/>
              </p:ext>
            </p:extLst>
          </p:nvPr>
        </p:nvGraphicFramePr>
        <p:xfrm>
          <a:off x="0" y="1"/>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047097">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‘concentrated’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‘concentrated’.</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GB" sz="1800" b="0" i="0"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con-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Prefix meaning ‘with’ or ‘together'</a:t>
                      </a:r>
                    </a:p>
                    <a:p>
                      <a:pPr marL="0" marR="0" lvl="0" indent="0" algn="ctr" defTabSz="914400" rtl="0" eaLnBrk="1" fontAlgn="auto" latinLnBrk="0" hangingPunct="1">
                        <a:lnSpc>
                          <a:spcPct val="100000"/>
                        </a:lnSpc>
                        <a:spcBef>
                          <a:spcPts val="60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err="1">
                          <a:solidFill>
                            <a:schemeClr val="tx1"/>
                          </a:solidFill>
                          <a:latin typeface="Century Gothic" panose="020B0502020202020204" pitchFamily="34" charset="0"/>
                          <a:cs typeface="Arial" panose="020B0604020202020204" pitchFamily="34" charset="0"/>
                        </a:rPr>
                        <a:t>centr</a:t>
                      </a:r>
                      <a:r>
                        <a:rPr lang="en-GB" sz="1800" b="0" u="none" dirty="0">
                          <a:solidFill>
                            <a:schemeClr val="tx1"/>
                          </a:solidFill>
                          <a:latin typeface="Century Gothic" panose="020B0502020202020204" pitchFamily="34" charset="0"/>
                          <a:cs typeface="Arial" panose="020B0604020202020204" pitchFamily="34" charset="0"/>
                        </a:rPr>
                        <a:t>-</a:t>
                      </a: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From </a:t>
                      </a:r>
                      <a:r>
                        <a:rPr lang="en-GB" sz="1400" b="1" u="none" dirty="0">
                          <a:solidFill>
                            <a:schemeClr val="tx1"/>
                          </a:solidFill>
                          <a:latin typeface="Century Gothic" panose="020B0502020202020204" pitchFamily="34" charset="0"/>
                          <a:cs typeface="Arial" panose="020B0604020202020204" pitchFamily="34" charset="0"/>
                        </a:rPr>
                        <a:t>classical Latin ‘</a:t>
                      </a:r>
                      <a:r>
                        <a:rPr lang="en-GB" sz="1400" b="0" i="1" u="none" dirty="0">
                          <a:solidFill>
                            <a:schemeClr val="tx1"/>
                          </a:solidFill>
                          <a:latin typeface="Century Gothic" panose="020B0502020202020204" pitchFamily="34" charset="0"/>
                          <a:cs typeface="Arial" panose="020B0604020202020204" pitchFamily="34" charset="0"/>
                        </a:rPr>
                        <a:t>centrum’</a:t>
                      </a:r>
                      <a:r>
                        <a:rPr lang="en-GB" sz="1400" b="0" u="none" dirty="0">
                          <a:solidFill>
                            <a:schemeClr val="tx1"/>
                          </a:solidFill>
                          <a:latin typeface="Century Gothic" panose="020B0502020202020204" pitchFamily="34" charset="0"/>
                          <a:cs typeface="Arial" panose="020B0604020202020204" pitchFamily="34" charset="0"/>
                        </a:rPr>
                        <a:t> meaning centre</a:t>
                      </a:r>
                    </a:p>
                    <a:p>
                      <a:pPr algn="ctr">
                        <a:lnSpc>
                          <a:spcPct val="114000"/>
                        </a:lnSpc>
                        <a:spcBef>
                          <a:spcPts val="600"/>
                        </a:spcBef>
                      </a:pPr>
                      <a:endParaRPr lang="en-GB" sz="6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concentrated</a:t>
                      </a:r>
                    </a:p>
                    <a:p>
                      <a:pPr algn="ctr">
                        <a:lnSpc>
                          <a:spcPct val="114000"/>
                        </a:lnSpc>
                        <a:spcBef>
                          <a:spcPts val="0"/>
                        </a:spcBef>
                      </a:pPr>
                      <a:r>
                        <a:rPr lang="en-GB" sz="1800" b="1" u="none" dirty="0">
                          <a:solidFill>
                            <a:schemeClr val="accent1"/>
                          </a:solidFill>
                          <a:latin typeface="Bradley Hand ITC" panose="03070402050302030203" pitchFamily="66" charset="0"/>
                          <a:cs typeface="Arial" panose="020B0604020202020204" pitchFamily="34" charset="0"/>
                        </a:rPr>
                        <a:t>Brought together to a common centre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269875" indent="-269875" algn="ctr">
                        <a:buAutoNum type="arabicPeriod" startAt="4"/>
                      </a:pPr>
                      <a:r>
                        <a:rPr lang="en-GB" sz="1400" b="1" u="none">
                          <a:solidFill>
                            <a:srgbClr val="C8102E"/>
                          </a:solidFill>
                          <a:latin typeface="Century Gothic" panose="020B0502020202020204" pitchFamily="34" charset="0"/>
                          <a:cs typeface="Arial" panose="020B0604020202020204" pitchFamily="34" charset="0"/>
                        </a:rPr>
                        <a:t>Explain which image represents a more</a:t>
                      </a:r>
                    </a:p>
                    <a:p>
                      <a:pPr marL="0" indent="269875" algn="ctr">
                        <a:buNone/>
                        <a:tabLst>
                          <a:tab pos="269875" algn="l"/>
                        </a:tabLst>
                      </a:pPr>
                      <a:r>
                        <a:rPr lang="en-GB" sz="1400" b="1" u="none">
                          <a:solidFill>
                            <a:srgbClr val="C8102E"/>
                          </a:solidFill>
                          <a:latin typeface="Century Gothic" panose="020B0502020202020204" pitchFamily="34" charset="0"/>
                          <a:cs typeface="Arial" panose="020B0604020202020204" pitchFamily="34" charset="0"/>
                        </a:rPr>
                        <a:t>concentrated solution</a:t>
                      </a:r>
                    </a:p>
                    <a:p>
                      <a:pPr marL="0" indent="269875" algn="ctr">
                        <a:buNone/>
                        <a:tabLst>
                          <a:tab pos="269875" algn="l"/>
                        </a:tabLst>
                      </a:pPr>
                      <a:endParaRPr lang="en-GB" sz="1400" b="1" u="none">
                        <a:solidFill>
                          <a:srgbClr val="C8102E"/>
                        </a:solidFill>
                        <a:latin typeface="Century Gothic" panose="020B0502020202020204" pitchFamily="34" charset="0"/>
                        <a:cs typeface="Arial" panose="020B0604020202020204" pitchFamily="34" charset="0"/>
                      </a:endParaRPr>
                    </a:p>
                    <a:p>
                      <a:pPr marL="0" indent="269875" algn="ctr">
                        <a:buNone/>
                        <a:tabLst>
                          <a:tab pos="269875" algn="l"/>
                        </a:tabLst>
                      </a:pPr>
                      <a:endParaRPr lang="en-GB" sz="1400" b="1" u="none">
                        <a:solidFill>
                          <a:srgbClr val="C8102E"/>
                        </a:solidFill>
                        <a:latin typeface="Century Gothic" panose="020B0502020202020204" pitchFamily="34" charset="0"/>
                        <a:cs typeface="Arial" panose="020B0604020202020204" pitchFamily="34" charset="0"/>
                      </a:endParaRPr>
                    </a:p>
                    <a:p>
                      <a:pPr marL="0" indent="269875" algn="ctr">
                        <a:buNone/>
                        <a:tabLst>
                          <a:tab pos="269875" algn="l"/>
                        </a:tabLst>
                      </a:pPr>
                      <a:endParaRPr lang="en-GB" sz="1400" b="1" u="none">
                        <a:solidFill>
                          <a:srgbClr val="C8102E"/>
                        </a:solidFill>
                        <a:latin typeface="Century Gothic" panose="020B0502020202020204" pitchFamily="34" charset="0"/>
                        <a:cs typeface="Arial" panose="020B0604020202020204" pitchFamily="34" charset="0"/>
                      </a:endParaRPr>
                    </a:p>
                    <a:p>
                      <a:pPr marL="0" indent="269875" algn="ctr">
                        <a:buNone/>
                        <a:tabLst>
                          <a:tab pos="269875" algn="l"/>
                        </a:tabLst>
                      </a:pPr>
                      <a:endParaRPr lang="en-GB" sz="1400" b="1" u="none">
                        <a:solidFill>
                          <a:srgbClr val="C8102E"/>
                        </a:solidFill>
                        <a:latin typeface="Century Gothic" panose="020B0502020202020204" pitchFamily="34" charset="0"/>
                        <a:cs typeface="Arial" panose="020B0604020202020204" pitchFamily="34" charset="0"/>
                      </a:endParaRPr>
                    </a:p>
                    <a:p>
                      <a:pPr marL="0" indent="269875" algn="ctr">
                        <a:buNone/>
                        <a:tabLst>
                          <a:tab pos="269875" algn="l"/>
                        </a:tabLst>
                      </a:pPr>
                      <a:endParaRPr lang="en-GB" sz="1400" b="1" u="none">
                        <a:solidFill>
                          <a:srgbClr val="C8102E"/>
                        </a:solidFill>
                        <a:latin typeface="Century Gothic" panose="020B0502020202020204" pitchFamily="34" charset="0"/>
                        <a:cs typeface="Arial" panose="020B0604020202020204" pitchFamily="34" charset="0"/>
                      </a:endParaRPr>
                    </a:p>
                    <a:p>
                      <a:pPr marL="0" indent="269875" algn="ctr">
                        <a:buNone/>
                        <a:tabLst>
                          <a:tab pos="269875" algn="l"/>
                        </a:tabLst>
                      </a:pPr>
                      <a:endParaRPr lang="en-GB" sz="1400" b="1" u="none">
                        <a:solidFill>
                          <a:srgbClr val="C8102E"/>
                        </a:solidFill>
                        <a:latin typeface="Century Gothic" panose="020B0502020202020204" pitchFamily="34" charset="0"/>
                        <a:cs typeface="Arial" panose="020B0604020202020204" pitchFamily="34" charset="0"/>
                      </a:endParaRPr>
                    </a:p>
                    <a:p>
                      <a:pPr marL="0" indent="269875" algn="ctr">
                        <a:buNone/>
                        <a:tabLst>
                          <a:tab pos="269875" algn="l"/>
                        </a:tabLst>
                      </a:pPr>
                      <a:endParaRPr lang="en-GB" sz="1400" b="1" u="none">
                        <a:solidFill>
                          <a:srgbClr val="C8102E"/>
                        </a:solidFill>
                        <a:latin typeface="Century Gothic" panose="020B0502020202020204" pitchFamily="34" charset="0"/>
                        <a:cs typeface="Arial" panose="020B0604020202020204" pitchFamily="34" charset="0"/>
                      </a:endParaRPr>
                    </a:p>
                    <a:p>
                      <a:pPr marL="0" indent="269875" algn="ctr">
                        <a:buNone/>
                        <a:tabLst>
                          <a:tab pos="269875" algn="l"/>
                        </a:tabLst>
                      </a:pPr>
                      <a:r>
                        <a:rPr lang="en-GB" sz="1400" b="1" u="none">
                          <a:solidFill>
                            <a:srgbClr val="C8102E"/>
                          </a:solidFill>
                          <a:latin typeface="Century Gothic" panose="020B0502020202020204" pitchFamily="34" charset="0"/>
                          <a:cs typeface="Arial" panose="020B0604020202020204" pitchFamily="34" charset="0"/>
                        </a:rPr>
                        <a:t>Solution X                             Solution Y</a:t>
                      </a:r>
                    </a:p>
                    <a:p>
                      <a:pPr algn="ctr"/>
                      <a:endParaRPr lang="en-GB" sz="1400" b="1" u="none">
                        <a:solidFill>
                          <a:srgbClr val="C8102E"/>
                        </a:solidFill>
                        <a:latin typeface="Century Gothic" panose="020B0502020202020204" pitchFamily="34" charset="0"/>
                        <a:cs typeface="Arial" panose="020B0604020202020204" pitchFamily="34" charset="0"/>
                      </a:endParaRPr>
                    </a:p>
                    <a:p>
                      <a:pPr marL="269875" indent="0" algn="ctr"/>
                      <a:r>
                        <a:rPr lang="en-GB" sz="1800" b="1" u="none">
                          <a:solidFill>
                            <a:schemeClr val="accent1"/>
                          </a:solidFill>
                          <a:latin typeface="Bradley Hand ITC" panose="03070402050302030203" pitchFamily="66" charset="0"/>
                          <a:cs typeface="Arial" panose="020B0604020202020204" pitchFamily="34" charset="0"/>
                        </a:rPr>
                        <a:t>Solution X is more concentrated because there are more particles of solute dissolved in the same volume of solvent.</a:t>
                      </a:r>
                      <a:endParaRPr lang="en-GB" sz="1800" b="1" u="none" dirty="0">
                        <a:solidFill>
                          <a:schemeClr val="accent1"/>
                        </a:solidFill>
                        <a:latin typeface="Bradley Hand ITC" panose="03070402050302030203" pitchFamily="66"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‘concentrated’ means (below is the definition from the key terms list).</a:t>
                      </a:r>
                      <a:endParaRPr lang="en-GB" sz="1400" b="0" u="none" dirty="0">
                        <a:solidFill>
                          <a:schemeClr val="tx1"/>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1" u="none" dirty="0">
                          <a:solidFill>
                            <a:schemeClr val="accent1"/>
                          </a:solidFill>
                          <a:latin typeface="Bradley Hand ITC" panose="03070402050302030203" pitchFamily="66" charset="0"/>
                          <a:cs typeface="Arial" panose="020B0604020202020204" pitchFamily="34" charset="0"/>
                        </a:rPr>
                        <a:t>When there is a lot of solute dissolved in a particular volume of solvent.</a:t>
                      </a:r>
                      <a:endParaRPr lang="en-GB" sz="1800" b="1" u="none" dirty="0">
                        <a:solidFill>
                          <a:schemeClr val="tx1"/>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681F3B73-5FFA-DEAC-2509-CD94ED26F2E3}"/>
              </a:ext>
            </a:extLst>
          </p:cNvPr>
          <p:cNvGraphicFramePr>
            <a:graphicFrameLocks noGrp="1"/>
          </p:cNvGraphicFramePr>
          <p:nvPr/>
        </p:nvGraphicFramePr>
        <p:xfrm>
          <a:off x="5006859" y="2863321"/>
          <a:ext cx="2178281" cy="641350"/>
        </p:xfrm>
        <a:graphic>
          <a:graphicData uri="http://schemas.openxmlformats.org/drawingml/2006/table">
            <a:tbl>
              <a:tblPr firstRow="1" bandRow="1">
                <a:tableStyleId>{5C22544A-7EE6-4342-B048-85BDC9FD1C3A}</a:tableStyleId>
              </a:tblPr>
              <a:tblGrid>
                <a:gridCol w="2178281">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concentrated</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pSp>
        <p:nvGrpSpPr>
          <p:cNvPr id="369" name="Group 368" descr="On the right is a beaker containing a solution labelled solution Y, which has very few solute particles (red) compared with solvent particles (grey). On the left is a beaker containing a solution labelled solution X which has more solute particles to the number of solvent particles, compared with solution Y ">
            <a:extLst>
              <a:ext uri="{FF2B5EF4-FFF2-40B4-BE49-F238E27FC236}">
                <a16:creationId xmlns:a16="http://schemas.microsoft.com/office/drawing/2014/main" id="{6A29FFC5-FEA9-030F-5A98-FF7C0A915E1F}"/>
              </a:ext>
            </a:extLst>
          </p:cNvPr>
          <p:cNvGrpSpPr/>
          <p:nvPr/>
        </p:nvGrpSpPr>
        <p:grpSpPr>
          <a:xfrm>
            <a:off x="1369177" y="3589488"/>
            <a:ext cx="3529669" cy="1359555"/>
            <a:chOff x="1782748" y="3589488"/>
            <a:chExt cx="3529669" cy="1359555"/>
          </a:xfrm>
        </p:grpSpPr>
        <p:grpSp>
          <p:nvGrpSpPr>
            <p:cNvPr id="230" name="Group 229" descr="On the right is a beaker containing a solution labelled solution Y, which has very few solute particles (red) compared with solvent particles (grey). On the left is a beaker containing a solution labelled solution X which has more solute particles to the number of solvent particles, compared with solution Y ">
              <a:extLst>
                <a:ext uri="{FF2B5EF4-FFF2-40B4-BE49-F238E27FC236}">
                  <a16:creationId xmlns:a16="http://schemas.microsoft.com/office/drawing/2014/main" id="{B2D27BC0-28BD-E2D4-C041-4C8131234A4F}"/>
                </a:ext>
              </a:extLst>
            </p:cNvPr>
            <p:cNvGrpSpPr/>
            <p:nvPr/>
          </p:nvGrpSpPr>
          <p:grpSpPr>
            <a:xfrm>
              <a:off x="1782748" y="3589488"/>
              <a:ext cx="3529669" cy="1359555"/>
              <a:chOff x="1096869" y="5294606"/>
              <a:chExt cx="3529669" cy="1359555"/>
            </a:xfrm>
          </p:grpSpPr>
          <p:grpSp>
            <p:nvGrpSpPr>
              <p:cNvPr id="231" name="Group 230">
                <a:extLst>
                  <a:ext uri="{FF2B5EF4-FFF2-40B4-BE49-F238E27FC236}">
                    <a16:creationId xmlns:a16="http://schemas.microsoft.com/office/drawing/2014/main" id="{C0CF8062-126A-3EE4-AE24-46FAC3363D1A}"/>
                  </a:ext>
                </a:extLst>
              </p:cNvPr>
              <p:cNvGrpSpPr/>
              <p:nvPr/>
            </p:nvGrpSpPr>
            <p:grpSpPr>
              <a:xfrm>
                <a:off x="1096869" y="5294606"/>
                <a:ext cx="3529669" cy="1359555"/>
                <a:chOff x="1096869" y="5294606"/>
                <a:chExt cx="3529669" cy="1359555"/>
              </a:xfrm>
            </p:grpSpPr>
            <p:grpSp>
              <p:nvGrpSpPr>
                <p:cNvPr id="233" name="Group 232">
                  <a:extLst>
                    <a:ext uri="{FF2B5EF4-FFF2-40B4-BE49-F238E27FC236}">
                      <a16:creationId xmlns:a16="http://schemas.microsoft.com/office/drawing/2014/main" id="{F7AA39F2-2936-9593-06F6-5243F5EE8CBB}"/>
                    </a:ext>
                  </a:extLst>
                </p:cNvPr>
                <p:cNvGrpSpPr/>
                <p:nvPr/>
              </p:nvGrpSpPr>
              <p:grpSpPr>
                <a:xfrm>
                  <a:off x="1096869" y="5294606"/>
                  <a:ext cx="3529669" cy="1359555"/>
                  <a:chOff x="1096869" y="5294606"/>
                  <a:chExt cx="3529669" cy="1359555"/>
                </a:xfrm>
              </p:grpSpPr>
              <p:grpSp>
                <p:nvGrpSpPr>
                  <p:cNvPr id="237" name="Group 236">
                    <a:extLst>
                      <a:ext uri="{FF2B5EF4-FFF2-40B4-BE49-F238E27FC236}">
                        <a16:creationId xmlns:a16="http://schemas.microsoft.com/office/drawing/2014/main" id="{26934832-75FE-493B-4F52-E5E8F644E371}"/>
                      </a:ext>
                    </a:extLst>
                  </p:cNvPr>
                  <p:cNvGrpSpPr/>
                  <p:nvPr/>
                </p:nvGrpSpPr>
                <p:grpSpPr>
                  <a:xfrm>
                    <a:off x="1096869" y="5294606"/>
                    <a:ext cx="3529669" cy="1359555"/>
                    <a:chOff x="1096869" y="5294606"/>
                    <a:chExt cx="3529669" cy="1359555"/>
                  </a:xfrm>
                </p:grpSpPr>
                <p:grpSp>
                  <p:nvGrpSpPr>
                    <p:cNvPr id="241" name="Group 240">
                      <a:extLst>
                        <a:ext uri="{FF2B5EF4-FFF2-40B4-BE49-F238E27FC236}">
                          <a16:creationId xmlns:a16="http://schemas.microsoft.com/office/drawing/2014/main" id="{8672804E-6C19-3CC2-D2D2-C2F066E9F1E8}"/>
                        </a:ext>
                      </a:extLst>
                    </p:cNvPr>
                    <p:cNvGrpSpPr/>
                    <p:nvPr/>
                  </p:nvGrpSpPr>
                  <p:grpSpPr>
                    <a:xfrm>
                      <a:off x="1096869" y="5294606"/>
                      <a:ext cx="3529669" cy="1359555"/>
                      <a:chOff x="1096869" y="5294606"/>
                      <a:chExt cx="3529669" cy="1359555"/>
                    </a:xfrm>
                  </p:grpSpPr>
                  <p:grpSp>
                    <p:nvGrpSpPr>
                      <p:cNvPr id="243" name="Group 242">
                        <a:extLst>
                          <a:ext uri="{FF2B5EF4-FFF2-40B4-BE49-F238E27FC236}">
                            <a16:creationId xmlns:a16="http://schemas.microsoft.com/office/drawing/2014/main" id="{C345D585-6332-81A4-EB93-C9EB7956C1C3}"/>
                          </a:ext>
                        </a:extLst>
                      </p:cNvPr>
                      <p:cNvGrpSpPr/>
                      <p:nvPr/>
                    </p:nvGrpSpPr>
                    <p:grpSpPr>
                      <a:xfrm>
                        <a:off x="1096869" y="5294606"/>
                        <a:ext cx="3529669" cy="1359555"/>
                        <a:chOff x="1051652" y="3616531"/>
                        <a:chExt cx="3529669" cy="1359555"/>
                      </a:xfrm>
                    </p:grpSpPr>
                    <p:grpSp>
                      <p:nvGrpSpPr>
                        <p:cNvPr id="245" name="Group 244">
                          <a:extLst>
                            <a:ext uri="{FF2B5EF4-FFF2-40B4-BE49-F238E27FC236}">
                              <a16:creationId xmlns:a16="http://schemas.microsoft.com/office/drawing/2014/main" id="{3224BC90-234C-1ED0-7F17-CCCE542EC83B}"/>
                            </a:ext>
                          </a:extLst>
                        </p:cNvPr>
                        <p:cNvGrpSpPr/>
                        <p:nvPr/>
                      </p:nvGrpSpPr>
                      <p:grpSpPr>
                        <a:xfrm>
                          <a:off x="1051652" y="3616531"/>
                          <a:ext cx="3529669" cy="1359555"/>
                          <a:chOff x="1057557" y="3632732"/>
                          <a:chExt cx="3529669" cy="1359555"/>
                        </a:xfrm>
                      </p:grpSpPr>
                      <p:pic>
                        <p:nvPicPr>
                          <p:cNvPr id="250" name="Picture 249">
                            <a:extLst>
                              <a:ext uri="{FF2B5EF4-FFF2-40B4-BE49-F238E27FC236}">
                                <a16:creationId xmlns:a16="http://schemas.microsoft.com/office/drawing/2014/main" id="{34A85BA0-80B0-6A9E-33B7-903CFA6E2F94}"/>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057557" y="3632732"/>
                            <a:ext cx="3529669" cy="1359555"/>
                          </a:xfrm>
                          <a:prstGeom prst="rect">
                            <a:avLst/>
                          </a:prstGeom>
                        </p:spPr>
                      </p:pic>
                      <p:grpSp>
                        <p:nvGrpSpPr>
                          <p:cNvPr id="251" name="Group 250" descr="On the right (called solution Y) is a beaker with very few solute particles (red) compared with solvent particles (grey). On the left (called solution X) is a beaker with more solute particles compare with solvent particles">
                            <a:extLst>
                              <a:ext uri="{FF2B5EF4-FFF2-40B4-BE49-F238E27FC236}">
                                <a16:creationId xmlns:a16="http://schemas.microsoft.com/office/drawing/2014/main" id="{A1622DFF-4D5E-E8D6-2867-E5C207034668}"/>
                              </a:ext>
                            </a:extLst>
                          </p:cNvPr>
                          <p:cNvGrpSpPr/>
                          <p:nvPr/>
                        </p:nvGrpSpPr>
                        <p:grpSpPr>
                          <a:xfrm>
                            <a:off x="1284943" y="4155731"/>
                            <a:ext cx="3139170" cy="700347"/>
                            <a:chOff x="1299516" y="4157980"/>
                            <a:chExt cx="3090359" cy="700347"/>
                          </a:xfrm>
                        </p:grpSpPr>
                        <p:sp>
                          <p:nvSpPr>
                            <p:cNvPr id="252" name="Oval 251">
                              <a:extLst>
                                <a:ext uri="{FF2B5EF4-FFF2-40B4-BE49-F238E27FC236}">
                                  <a16:creationId xmlns:a16="http://schemas.microsoft.com/office/drawing/2014/main" id="{35CE12EA-596E-F3C7-F6E7-DEC40DB5E847}"/>
                                </a:ext>
                              </a:extLst>
                            </p:cNvPr>
                            <p:cNvSpPr/>
                            <p:nvPr/>
                          </p:nvSpPr>
                          <p:spPr>
                            <a:xfrm>
                              <a:off x="1311273" y="415798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3" name="Oval 252">
                              <a:extLst>
                                <a:ext uri="{FF2B5EF4-FFF2-40B4-BE49-F238E27FC236}">
                                  <a16:creationId xmlns:a16="http://schemas.microsoft.com/office/drawing/2014/main" id="{DB213896-38F3-7080-5271-900EC5B46FBC}"/>
                                </a:ext>
                              </a:extLst>
                            </p:cNvPr>
                            <p:cNvSpPr/>
                            <p:nvPr/>
                          </p:nvSpPr>
                          <p:spPr>
                            <a:xfrm>
                              <a:off x="1365274" y="4240788"/>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4" name="Oval 253">
                              <a:extLst>
                                <a:ext uri="{FF2B5EF4-FFF2-40B4-BE49-F238E27FC236}">
                                  <a16:creationId xmlns:a16="http://schemas.microsoft.com/office/drawing/2014/main" id="{48722C7C-4AB4-7379-BED0-AAA713E2A1F3}"/>
                                </a:ext>
                              </a:extLst>
                            </p:cNvPr>
                            <p:cNvSpPr/>
                            <p:nvPr/>
                          </p:nvSpPr>
                          <p:spPr>
                            <a:xfrm>
                              <a:off x="1463673" y="41867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5" name="Oval 254">
                              <a:extLst>
                                <a:ext uri="{FF2B5EF4-FFF2-40B4-BE49-F238E27FC236}">
                                  <a16:creationId xmlns:a16="http://schemas.microsoft.com/office/drawing/2014/main" id="{3B5AAA67-0185-A368-6882-BC9106D97FC1}"/>
                                </a:ext>
                              </a:extLst>
                            </p:cNvPr>
                            <p:cNvSpPr/>
                            <p:nvPr/>
                          </p:nvSpPr>
                          <p:spPr>
                            <a:xfrm>
                              <a:off x="1527273" y="421198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6" name="Oval 255">
                              <a:extLst>
                                <a:ext uri="{FF2B5EF4-FFF2-40B4-BE49-F238E27FC236}">
                                  <a16:creationId xmlns:a16="http://schemas.microsoft.com/office/drawing/2014/main" id="{67F0EA7D-8929-0F70-3196-7E958718642C}"/>
                                </a:ext>
                              </a:extLst>
                            </p:cNvPr>
                            <p:cNvSpPr/>
                            <p:nvPr/>
                          </p:nvSpPr>
                          <p:spPr>
                            <a:xfrm>
                              <a:off x="1625673" y="4186788"/>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7" name="Oval 256">
                              <a:extLst>
                                <a:ext uri="{FF2B5EF4-FFF2-40B4-BE49-F238E27FC236}">
                                  <a16:creationId xmlns:a16="http://schemas.microsoft.com/office/drawing/2014/main" id="{21FA71C0-791E-EA48-3923-20C2C2ABDBC5}"/>
                                </a:ext>
                              </a:extLst>
                            </p:cNvPr>
                            <p:cNvSpPr/>
                            <p:nvPr/>
                          </p:nvSpPr>
                          <p:spPr>
                            <a:xfrm>
                              <a:off x="1613122" y="42947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8" name="Oval 257">
                              <a:extLst>
                                <a:ext uri="{FF2B5EF4-FFF2-40B4-BE49-F238E27FC236}">
                                  <a16:creationId xmlns:a16="http://schemas.microsoft.com/office/drawing/2014/main" id="{2AAE4CF3-263D-D1AE-B071-14A5CEAFAD8B}"/>
                                </a:ext>
                              </a:extLst>
                            </p:cNvPr>
                            <p:cNvSpPr/>
                            <p:nvPr/>
                          </p:nvSpPr>
                          <p:spPr>
                            <a:xfrm>
                              <a:off x="1463674" y="429117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9" name="Oval 258">
                              <a:extLst>
                                <a:ext uri="{FF2B5EF4-FFF2-40B4-BE49-F238E27FC236}">
                                  <a16:creationId xmlns:a16="http://schemas.microsoft.com/office/drawing/2014/main" id="{40AE76CF-34E3-EF6A-DD49-7A6C131FE566}"/>
                                </a:ext>
                              </a:extLst>
                            </p:cNvPr>
                            <p:cNvSpPr/>
                            <p:nvPr/>
                          </p:nvSpPr>
                          <p:spPr>
                            <a:xfrm>
                              <a:off x="1733673" y="4183172"/>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0" name="Oval 259">
                              <a:extLst>
                                <a:ext uri="{FF2B5EF4-FFF2-40B4-BE49-F238E27FC236}">
                                  <a16:creationId xmlns:a16="http://schemas.microsoft.com/office/drawing/2014/main" id="{CD26A45B-D2B0-1811-75A0-2864433C7B4B}"/>
                                </a:ext>
                              </a:extLst>
                            </p:cNvPr>
                            <p:cNvSpPr/>
                            <p:nvPr/>
                          </p:nvSpPr>
                          <p:spPr>
                            <a:xfrm>
                              <a:off x="1832073" y="421198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1" name="Oval 260">
                              <a:extLst>
                                <a:ext uri="{FF2B5EF4-FFF2-40B4-BE49-F238E27FC236}">
                                  <a16:creationId xmlns:a16="http://schemas.microsoft.com/office/drawing/2014/main" id="{A2C3CB2B-01D7-07A8-0A0B-C2176C937E65}"/>
                                </a:ext>
                              </a:extLst>
                            </p:cNvPr>
                            <p:cNvSpPr/>
                            <p:nvPr/>
                          </p:nvSpPr>
                          <p:spPr>
                            <a:xfrm>
                              <a:off x="1927522" y="41867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2" name="Oval 261">
                              <a:extLst>
                                <a:ext uri="{FF2B5EF4-FFF2-40B4-BE49-F238E27FC236}">
                                  <a16:creationId xmlns:a16="http://schemas.microsoft.com/office/drawing/2014/main" id="{F6FF67E3-503C-6967-86E3-86DF11A7C5A5}"/>
                                </a:ext>
                              </a:extLst>
                            </p:cNvPr>
                            <p:cNvSpPr/>
                            <p:nvPr/>
                          </p:nvSpPr>
                          <p:spPr>
                            <a:xfrm>
                              <a:off x="2010495" y="4237172"/>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3" name="Oval 262">
                              <a:extLst>
                                <a:ext uri="{FF2B5EF4-FFF2-40B4-BE49-F238E27FC236}">
                                  <a16:creationId xmlns:a16="http://schemas.microsoft.com/office/drawing/2014/main" id="{D1353AE2-7C32-9D02-C026-F5C49E8DEBD8}"/>
                                </a:ext>
                              </a:extLst>
                            </p:cNvPr>
                            <p:cNvSpPr/>
                            <p:nvPr/>
                          </p:nvSpPr>
                          <p:spPr>
                            <a:xfrm>
                              <a:off x="1715343" y="4281572"/>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4" name="Oval 263">
                              <a:extLst>
                                <a:ext uri="{FF2B5EF4-FFF2-40B4-BE49-F238E27FC236}">
                                  <a16:creationId xmlns:a16="http://schemas.microsoft.com/office/drawing/2014/main" id="{B935C871-37DC-3A49-5DF2-8C0FA209E63C}"/>
                                </a:ext>
                              </a:extLst>
                            </p:cNvPr>
                            <p:cNvSpPr/>
                            <p:nvPr/>
                          </p:nvSpPr>
                          <p:spPr>
                            <a:xfrm>
                              <a:off x="1543744" y="433319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5" name="Oval 264">
                              <a:extLst>
                                <a:ext uri="{FF2B5EF4-FFF2-40B4-BE49-F238E27FC236}">
                                  <a16:creationId xmlns:a16="http://schemas.microsoft.com/office/drawing/2014/main" id="{021A9C72-BFFD-A7DA-5888-B50657D24F4D}"/>
                                </a:ext>
                              </a:extLst>
                            </p:cNvPr>
                            <p:cNvSpPr/>
                            <p:nvPr/>
                          </p:nvSpPr>
                          <p:spPr>
                            <a:xfrm>
                              <a:off x="1801193" y="4302205"/>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6" name="Oval 265">
                              <a:extLst>
                                <a:ext uri="{FF2B5EF4-FFF2-40B4-BE49-F238E27FC236}">
                                  <a16:creationId xmlns:a16="http://schemas.microsoft.com/office/drawing/2014/main" id="{3F4AF2B3-E477-392C-8A37-A66E337C58D3}"/>
                                </a:ext>
                              </a:extLst>
                            </p:cNvPr>
                            <p:cNvSpPr/>
                            <p:nvPr/>
                          </p:nvSpPr>
                          <p:spPr>
                            <a:xfrm>
                              <a:off x="1903240" y="430220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7" name="Oval 266">
                              <a:extLst>
                                <a:ext uri="{FF2B5EF4-FFF2-40B4-BE49-F238E27FC236}">
                                  <a16:creationId xmlns:a16="http://schemas.microsoft.com/office/drawing/2014/main" id="{6871F0F7-0F8B-9EFE-B0A9-EFB71FB19B1D}"/>
                                </a:ext>
                              </a:extLst>
                            </p:cNvPr>
                            <p:cNvSpPr/>
                            <p:nvPr/>
                          </p:nvSpPr>
                          <p:spPr>
                            <a:xfrm>
                              <a:off x="1987057" y="434660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8" name="Oval 267">
                              <a:extLst>
                                <a:ext uri="{FF2B5EF4-FFF2-40B4-BE49-F238E27FC236}">
                                  <a16:creationId xmlns:a16="http://schemas.microsoft.com/office/drawing/2014/main" id="{5A667F19-7755-B578-3D73-A0B14C4F53A5}"/>
                                </a:ext>
                              </a:extLst>
                            </p:cNvPr>
                            <p:cNvSpPr/>
                            <p:nvPr/>
                          </p:nvSpPr>
                          <p:spPr>
                            <a:xfrm>
                              <a:off x="2028407" y="4399172"/>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9" name="Oval 268">
                              <a:extLst>
                                <a:ext uri="{FF2B5EF4-FFF2-40B4-BE49-F238E27FC236}">
                                  <a16:creationId xmlns:a16="http://schemas.microsoft.com/office/drawing/2014/main" id="{E0CDF1F5-00F2-ACE7-4AD4-E02FB2A60BFE}"/>
                                </a:ext>
                              </a:extLst>
                            </p:cNvPr>
                            <p:cNvSpPr/>
                            <p:nvPr/>
                          </p:nvSpPr>
                          <p:spPr>
                            <a:xfrm>
                              <a:off x="1715343" y="4529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0" name="Oval 269">
                              <a:extLst>
                                <a:ext uri="{FF2B5EF4-FFF2-40B4-BE49-F238E27FC236}">
                                  <a16:creationId xmlns:a16="http://schemas.microsoft.com/office/drawing/2014/main" id="{6BA64186-D6D3-A5EC-8C6F-8E215159C987}"/>
                                </a:ext>
                              </a:extLst>
                            </p:cNvPr>
                            <p:cNvSpPr/>
                            <p:nvPr/>
                          </p:nvSpPr>
                          <p:spPr>
                            <a:xfrm>
                              <a:off x="1565448" y="447566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1" name="Oval 270">
                              <a:extLst>
                                <a:ext uri="{FF2B5EF4-FFF2-40B4-BE49-F238E27FC236}">
                                  <a16:creationId xmlns:a16="http://schemas.microsoft.com/office/drawing/2014/main" id="{BA1D8A21-66FD-B631-69FB-45D692DB1783}"/>
                                </a:ext>
                              </a:extLst>
                            </p:cNvPr>
                            <p:cNvSpPr/>
                            <p:nvPr/>
                          </p:nvSpPr>
                          <p:spPr>
                            <a:xfrm>
                              <a:off x="1299516" y="432699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2" name="Oval 271">
                              <a:extLst>
                                <a:ext uri="{FF2B5EF4-FFF2-40B4-BE49-F238E27FC236}">
                                  <a16:creationId xmlns:a16="http://schemas.microsoft.com/office/drawing/2014/main" id="{ADC1A992-21E7-6B0A-DF49-586EFC0DFF32}"/>
                                </a:ext>
                              </a:extLst>
                            </p:cNvPr>
                            <p:cNvSpPr/>
                            <p:nvPr/>
                          </p:nvSpPr>
                          <p:spPr>
                            <a:xfrm>
                              <a:off x="1397916" y="4355804"/>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3" name="Oval 272">
                              <a:extLst>
                                <a:ext uri="{FF2B5EF4-FFF2-40B4-BE49-F238E27FC236}">
                                  <a16:creationId xmlns:a16="http://schemas.microsoft.com/office/drawing/2014/main" id="{0499B9C8-3821-B81A-99AC-5FF87163F0B8}"/>
                                </a:ext>
                              </a:extLst>
                            </p:cNvPr>
                            <p:cNvSpPr/>
                            <p:nvPr/>
                          </p:nvSpPr>
                          <p:spPr>
                            <a:xfrm>
                              <a:off x="1476996" y="4431596"/>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4" name="Oval 273">
                              <a:extLst>
                                <a:ext uri="{FF2B5EF4-FFF2-40B4-BE49-F238E27FC236}">
                                  <a16:creationId xmlns:a16="http://schemas.microsoft.com/office/drawing/2014/main" id="{9E05414B-B54D-3708-896B-8E11DA4E5008}"/>
                                </a:ext>
                              </a:extLst>
                            </p:cNvPr>
                            <p:cNvSpPr/>
                            <p:nvPr/>
                          </p:nvSpPr>
                          <p:spPr>
                            <a:xfrm>
                              <a:off x="1591891" y="439963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5" name="Oval 274">
                              <a:extLst>
                                <a:ext uri="{FF2B5EF4-FFF2-40B4-BE49-F238E27FC236}">
                                  <a16:creationId xmlns:a16="http://schemas.microsoft.com/office/drawing/2014/main" id="{661A842A-9631-1519-3D32-1B2C0E44A6BD}"/>
                                </a:ext>
                              </a:extLst>
                            </p:cNvPr>
                            <p:cNvSpPr/>
                            <p:nvPr/>
                          </p:nvSpPr>
                          <p:spPr>
                            <a:xfrm>
                              <a:off x="1673448" y="4380996"/>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6" name="Oval 275">
                              <a:extLst>
                                <a:ext uri="{FF2B5EF4-FFF2-40B4-BE49-F238E27FC236}">
                                  <a16:creationId xmlns:a16="http://schemas.microsoft.com/office/drawing/2014/main" id="{19C98CCB-CDAA-63B5-1207-ECB1B6F5F406}"/>
                                </a:ext>
                              </a:extLst>
                            </p:cNvPr>
                            <p:cNvSpPr/>
                            <p:nvPr/>
                          </p:nvSpPr>
                          <p:spPr>
                            <a:xfrm>
                              <a:off x="1660227" y="447939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7" name="Oval 276">
                              <a:extLst>
                                <a:ext uri="{FF2B5EF4-FFF2-40B4-BE49-F238E27FC236}">
                                  <a16:creationId xmlns:a16="http://schemas.microsoft.com/office/drawing/2014/main" id="{10CFAA14-0980-2A50-AFBF-B5BD1F8DF1DB}"/>
                                </a:ext>
                              </a:extLst>
                            </p:cNvPr>
                            <p:cNvSpPr/>
                            <p:nvPr/>
                          </p:nvSpPr>
                          <p:spPr>
                            <a:xfrm>
                              <a:off x="1771575" y="4421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8" name="Oval 277">
                              <a:extLst>
                                <a:ext uri="{FF2B5EF4-FFF2-40B4-BE49-F238E27FC236}">
                                  <a16:creationId xmlns:a16="http://schemas.microsoft.com/office/drawing/2014/main" id="{08E268F1-FC39-6BDC-49B0-65A8780C019C}"/>
                                </a:ext>
                              </a:extLst>
                            </p:cNvPr>
                            <p:cNvSpPr/>
                            <p:nvPr/>
                          </p:nvSpPr>
                          <p:spPr>
                            <a:xfrm>
                              <a:off x="1851843" y="437759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9" name="Oval 278">
                              <a:extLst>
                                <a:ext uri="{FF2B5EF4-FFF2-40B4-BE49-F238E27FC236}">
                                  <a16:creationId xmlns:a16="http://schemas.microsoft.com/office/drawing/2014/main" id="{990CF7D3-1FFC-7357-5482-41B42F2BF93F}"/>
                                </a:ext>
                              </a:extLst>
                            </p:cNvPr>
                            <p:cNvSpPr/>
                            <p:nvPr/>
                          </p:nvSpPr>
                          <p:spPr>
                            <a:xfrm>
                              <a:off x="1813397" y="4517693"/>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0" name="Oval 279">
                              <a:extLst>
                                <a:ext uri="{FF2B5EF4-FFF2-40B4-BE49-F238E27FC236}">
                                  <a16:creationId xmlns:a16="http://schemas.microsoft.com/office/drawing/2014/main" id="{73E441AB-7419-F4DA-C123-27FECFF95B73}"/>
                                </a:ext>
                              </a:extLst>
                            </p:cNvPr>
                            <p:cNvSpPr/>
                            <p:nvPr/>
                          </p:nvSpPr>
                          <p:spPr>
                            <a:xfrm>
                              <a:off x="1902315" y="445460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1" name="Oval 280">
                              <a:extLst>
                                <a:ext uri="{FF2B5EF4-FFF2-40B4-BE49-F238E27FC236}">
                                  <a16:creationId xmlns:a16="http://schemas.microsoft.com/office/drawing/2014/main" id="{9DEF73C3-A77C-DD55-C3EB-A49D116D88D6}"/>
                                </a:ext>
                              </a:extLst>
                            </p:cNvPr>
                            <p:cNvSpPr/>
                            <p:nvPr/>
                          </p:nvSpPr>
                          <p:spPr>
                            <a:xfrm>
                              <a:off x="2035522" y="4488996"/>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2" name="Oval 281">
                              <a:extLst>
                                <a:ext uri="{FF2B5EF4-FFF2-40B4-BE49-F238E27FC236}">
                                  <a16:creationId xmlns:a16="http://schemas.microsoft.com/office/drawing/2014/main" id="{BBA8708B-D6B7-F425-C209-8D7B13B83FBA}"/>
                                </a:ext>
                              </a:extLst>
                            </p:cNvPr>
                            <p:cNvSpPr/>
                            <p:nvPr/>
                          </p:nvSpPr>
                          <p:spPr>
                            <a:xfrm>
                              <a:off x="1343917" y="4416820"/>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3" name="Oval 282">
                              <a:extLst>
                                <a:ext uri="{FF2B5EF4-FFF2-40B4-BE49-F238E27FC236}">
                                  <a16:creationId xmlns:a16="http://schemas.microsoft.com/office/drawing/2014/main" id="{6FDBA5B9-9496-2B10-DD5F-7A3473391C1E}"/>
                                </a:ext>
                              </a:extLst>
                            </p:cNvPr>
                            <p:cNvSpPr/>
                            <p:nvPr/>
                          </p:nvSpPr>
                          <p:spPr>
                            <a:xfrm>
                              <a:off x="1302837" y="448899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4" name="Oval 283">
                              <a:extLst>
                                <a:ext uri="{FF2B5EF4-FFF2-40B4-BE49-F238E27FC236}">
                                  <a16:creationId xmlns:a16="http://schemas.microsoft.com/office/drawing/2014/main" id="{9654DE09-679F-E648-4C1B-21CB7EE27DF3}"/>
                                </a:ext>
                              </a:extLst>
                            </p:cNvPr>
                            <p:cNvSpPr/>
                            <p:nvPr/>
                          </p:nvSpPr>
                          <p:spPr>
                            <a:xfrm>
                              <a:off x="1407517" y="4479396"/>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5" name="Oval 284">
                              <a:extLst>
                                <a:ext uri="{FF2B5EF4-FFF2-40B4-BE49-F238E27FC236}">
                                  <a16:creationId xmlns:a16="http://schemas.microsoft.com/office/drawing/2014/main" id="{80D80898-9BA7-456D-8657-BA91D173B57C}"/>
                                </a:ext>
                              </a:extLst>
                            </p:cNvPr>
                            <p:cNvSpPr/>
                            <p:nvPr/>
                          </p:nvSpPr>
                          <p:spPr>
                            <a:xfrm>
                              <a:off x="1496479" y="4548988"/>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6" name="Oval 285">
                              <a:extLst>
                                <a:ext uri="{FF2B5EF4-FFF2-40B4-BE49-F238E27FC236}">
                                  <a16:creationId xmlns:a16="http://schemas.microsoft.com/office/drawing/2014/main" id="{1A0B6CB5-F5F9-96E3-D84B-65A4115D001D}"/>
                                </a:ext>
                              </a:extLst>
                            </p:cNvPr>
                            <p:cNvSpPr/>
                            <p:nvPr/>
                          </p:nvSpPr>
                          <p:spPr>
                            <a:xfrm>
                              <a:off x="2025910" y="4172510"/>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7" name="Oval 286">
                              <a:extLst>
                                <a:ext uri="{FF2B5EF4-FFF2-40B4-BE49-F238E27FC236}">
                                  <a16:creationId xmlns:a16="http://schemas.microsoft.com/office/drawing/2014/main" id="{BC700EAB-85AE-B164-F7D6-9BDA3216E79A}"/>
                                </a:ext>
                              </a:extLst>
                            </p:cNvPr>
                            <p:cNvSpPr/>
                            <p:nvPr/>
                          </p:nvSpPr>
                          <p:spPr>
                            <a:xfrm>
                              <a:off x="1382044" y="4571693"/>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8" name="Oval 287">
                              <a:extLst>
                                <a:ext uri="{FF2B5EF4-FFF2-40B4-BE49-F238E27FC236}">
                                  <a16:creationId xmlns:a16="http://schemas.microsoft.com/office/drawing/2014/main" id="{552476BC-F22A-19EE-7E02-0B586BF25E00}"/>
                                </a:ext>
                              </a:extLst>
                            </p:cNvPr>
                            <p:cNvSpPr/>
                            <p:nvPr/>
                          </p:nvSpPr>
                          <p:spPr>
                            <a:xfrm>
                              <a:off x="1302838" y="457747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9" name="Oval 288">
                              <a:extLst>
                                <a:ext uri="{FF2B5EF4-FFF2-40B4-BE49-F238E27FC236}">
                                  <a16:creationId xmlns:a16="http://schemas.microsoft.com/office/drawing/2014/main" id="{A5841A98-9499-26EC-2FFD-37BB6668961C}"/>
                                </a:ext>
                              </a:extLst>
                            </p:cNvPr>
                            <p:cNvSpPr/>
                            <p:nvPr/>
                          </p:nvSpPr>
                          <p:spPr>
                            <a:xfrm>
                              <a:off x="1465133" y="464128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0" name="Oval 289">
                              <a:extLst>
                                <a:ext uri="{FF2B5EF4-FFF2-40B4-BE49-F238E27FC236}">
                                  <a16:creationId xmlns:a16="http://schemas.microsoft.com/office/drawing/2014/main" id="{EC401F00-4A38-0329-F679-9818C519C53A}"/>
                                </a:ext>
                              </a:extLst>
                            </p:cNvPr>
                            <p:cNvSpPr/>
                            <p:nvPr/>
                          </p:nvSpPr>
                          <p:spPr>
                            <a:xfrm>
                              <a:off x="1592089" y="45757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1" name="Oval 290">
                              <a:extLst>
                                <a:ext uri="{FF2B5EF4-FFF2-40B4-BE49-F238E27FC236}">
                                  <a16:creationId xmlns:a16="http://schemas.microsoft.com/office/drawing/2014/main" id="{8B9585F9-84BA-7639-B789-009CBAF09B02}"/>
                                </a:ext>
                              </a:extLst>
                            </p:cNvPr>
                            <p:cNvSpPr/>
                            <p:nvPr/>
                          </p:nvSpPr>
                          <p:spPr>
                            <a:xfrm>
                              <a:off x="1559122" y="4674173"/>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2" name="Oval 291">
                              <a:extLst>
                                <a:ext uri="{FF2B5EF4-FFF2-40B4-BE49-F238E27FC236}">
                                  <a16:creationId xmlns:a16="http://schemas.microsoft.com/office/drawing/2014/main" id="{E1DA10BB-8953-FF67-B994-72F3156B0CFB}"/>
                                </a:ext>
                              </a:extLst>
                            </p:cNvPr>
                            <p:cNvSpPr/>
                            <p:nvPr/>
                          </p:nvSpPr>
                          <p:spPr>
                            <a:xfrm>
                              <a:off x="1382044" y="4677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3" name="Oval 292">
                              <a:extLst>
                                <a:ext uri="{FF2B5EF4-FFF2-40B4-BE49-F238E27FC236}">
                                  <a16:creationId xmlns:a16="http://schemas.microsoft.com/office/drawing/2014/main" id="{E8B11CED-8FB1-ECB2-D26B-528029AB0500}"/>
                                </a:ext>
                              </a:extLst>
                            </p:cNvPr>
                            <p:cNvSpPr/>
                            <p:nvPr/>
                          </p:nvSpPr>
                          <p:spPr>
                            <a:xfrm>
                              <a:off x="1312790" y="46837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4" name="Oval 293">
                              <a:extLst>
                                <a:ext uri="{FF2B5EF4-FFF2-40B4-BE49-F238E27FC236}">
                                  <a16:creationId xmlns:a16="http://schemas.microsoft.com/office/drawing/2014/main" id="{0001692C-308D-86DF-E9B0-10A56190C0DD}"/>
                                </a:ext>
                              </a:extLst>
                            </p:cNvPr>
                            <p:cNvSpPr/>
                            <p:nvPr/>
                          </p:nvSpPr>
                          <p:spPr>
                            <a:xfrm>
                              <a:off x="1380410" y="47377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5" name="Oval 294">
                              <a:extLst>
                                <a:ext uri="{FF2B5EF4-FFF2-40B4-BE49-F238E27FC236}">
                                  <a16:creationId xmlns:a16="http://schemas.microsoft.com/office/drawing/2014/main" id="{7A803EBA-531F-BA1C-2984-1C1B11E95AA4}"/>
                                </a:ext>
                              </a:extLst>
                            </p:cNvPr>
                            <p:cNvSpPr/>
                            <p:nvPr/>
                          </p:nvSpPr>
                          <p:spPr>
                            <a:xfrm>
                              <a:off x="1474489" y="4731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6" name="Oval 295">
                              <a:extLst>
                                <a:ext uri="{FF2B5EF4-FFF2-40B4-BE49-F238E27FC236}">
                                  <a16:creationId xmlns:a16="http://schemas.microsoft.com/office/drawing/2014/main" id="{DAF7DB30-0BD7-A902-C6D9-0EE4823EEBD7}"/>
                                </a:ext>
                              </a:extLst>
                            </p:cNvPr>
                            <p:cNvSpPr/>
                            <p:nvPr/>
                          </p:nvSpPr>
                          <p:spPr>
                            <a:xfrm>
                              <a:off x="1635273" y="47281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7" name="Oval 296">
                              <a:extLst>
                                <a:ext uri="{FF2B5EF4-FFF2-40B4-BE49-F238E27FC236}">
                                  <a16:creationId xmlns:a16="http://schemas.microsoft.com/office/drawing/2014/main" id="{687B1F75-E2CD-2BE4-57E6-6F4F0DD9F7ED}"/>
                                </a:ext>
                              </a:extLst>
                            </p:cNvPr>
                            <p:cNvSpPr/>
                            <p:nvPr/>
                          </p:nvSpPr>
                          <p:spPr>
                            <a:xfrm>
                              <a:off x="1667122" y="4637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8" name="Oval 297">
                              <a:extLst>
                                <a:ext uri="{FF2B5EF4-FFF2-40B4-BE49-F238E27FC236}">
                                  <a16:creationId xmlns:a16="http://schemas.microsoft.com/office/drawing/2014/main" id="{05F3B7E7-EB9C-BE1A-44B0-91A4BE4452C8}"/>
                                </a:ext>
                              </a:extLst>
                            </p:cNvPr>
                            <p:cNvSpPr/>
                            <p:nvPr/>
                          </p:nvSpPr>
                          <p:spPr>
                            <a:xfrm>
                              <a:off x="1765522" y="4616945"/>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9" name="Oval 298">
                              <a:extLst>
                                <a:ext uri="{FF2B5EF4-FFF2-40B4-BE49-F238E27FC236}">
                                  <a16:creationId xmlns:a16="http://schemas.microsoft.com/office/drawing/2014/main" id="{6DB3DDA7-8408-67E1-1B9C-BE6CFAB1655F}"/>
                                </a:ext>
                              </a:extLst>
                            </p:cNvPr>
                            <p:cNvSpPr/>
                            <p:nvPr/>
                          </p:nvSpPr>
                          <p:spPr>
                            <a:xfrm>
                              <a:off x="1721122" y="4731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0" name="Oval 299">
                              <a:extLst>
                                <a:ext uri="{FF2B5EF4-FFF2-40B4-BE49-F238E27FC236}">
                                  <a16:creationId xmlns:a16="http://schemas.microsoft.com/office/drawing/2014/main" id="{3A72D9AD-A430-CCB2-1482-D2342C11250C}"/>
                                </a:ext>
                              </a:extLst>
                            </p:cNvPr>
                            <p:cNvSpPr/>
                            <p:nvPr/>
                          </p:nvSpPr>
                          <p:spPr>
                            <a:xfrm>
                              <a:off x="1805755" y="469166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1" name="Oval 300">
                              <a:extLst>
                                <a:ext uri="{FF2B5EF4-FFF2-40B4-BE49-F238E27FC236}">
                                  <a16:creationId xmlns:a16="http://schemas.microsoft.com/office/drawing/2014/main" id="{6BE1C103-9F4E-772E-F27B-3D83048572D3}"/>
                                </a:ext>
                              </a:extLst>
                            </p:cNvPr>
                            <p:cNvSpPr/>
                            <p:nvPr/>
                          </p:nvSpPr>
                          <p:spPr>
                            <a:xfrm>
                              <a:off x="1848315" y="4733980"/>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2" name="Oval 301">
                              <a:extLst>
                                <a:ext uri="{FF2B5EF4-FFF2-40B4-BE49-F238E27FC236}">
                                  <a16:creationId xmlns:a16="http://schemas.microsoft.com/office/drawing/2014/main" id="{0D4B597B-3A89-403B-A002-442ACDAD3D52}"/>
                                </a:ext>
                              </a:extLst>
                            </p:cNvPr>
                            <p:cNvSpPr/>
                            <p:nvPr/>
                          </p:nvSpPr>
                          <p:spPr>
                            <a:xfrm>
                              <a:off x="1933057" y="4559739"/>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3" name="Oval 302">
                              <a:extLst>
                                <a:ext uri="{FF2B5EF4-FFF2-40B4-BE49-F238E27FC236}">
                                  <a16:creationId xmlns:a16="http://schemas.microsoft.com/office/drawing/2014/main" id="{3B3C262B-71BA-3872-8AB7-F8420E598D12}"/>
                                </a:ext>
                              </a:extLst>
                            </p:cNvPr>
                            <p:cNvSpPr/>
                            <p:nvPr/>
                          </p:nvSpPr>
                          <p:spPr>
                            <a:xfrm>
                              <a:off x="2028407" y="459128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4" name="Oval 303">
                              <a:extLst>
                                <a:ext uri="{FF2B5EF4-FFF2-40B4-BE49-F238E27FC236}">
                                  <a16:creationId xmlns:a16="http://schemas.microsoft.com/office/drawing/2014/main" id="{5D0E1DD4-27BD-EF6C-4BDF-97E61072E976}"/>
                                </a:ext>
                              </a:extLst>
                            </p:cNvPr>
                            <p:cNvSpPr/>
                            <p:nvPr/>
                          </p:nvSpPr>
                          <p:spPr>
                            <a:xfrm>
                              <a:off x="1947517" y="467417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5" name="Oval 304">
                              <a:extLst>
                                <a:ext uri="{FF2B5EF4-FFF2-40B4-BE49-F238E27FC236}">
                                  <a16:creationId xmlns:a16="http://schemas.microsoft.com/office/drawing/2014/main" id="{E09E84AD-60D1-F52F-0C7B-538350D7DBCE}"/>
                                </a:ext>
                              </a:extLst>
                            </p:cNvPr>
                            <p:cNvSpPr/>
                            <p:nvPr/>
                          </p:nvSpPr>
                          <p:spPr>
                            <a:xfrm>
                              <a:off x="1940073" y="4731129"/>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6" name="Oval 305">
                              <a:extLst>
                                <a:ext uri="{FF2B5EF4-FFF2-40B4-BE49-F238E27FC236}">
                                  <a16:creationId xmlns:a16="http://schemas.microsoft.com/office/drawing/2014/main" id="{A9FCFE7C-F1D7-8306-7FCC-D666C86A9164}"/>
                                </a:ext>
                              </a:extLst>
                            </p:cNvPr>
                            <p:cNvSpPr/>
                            <p:nvPr/>
                          </p:nvSpPr>
                          <p:spPr>
                            <a:xfrm>
                              <a:off x="2034518" y="4695285"/>
                              <a:ext cx="109339"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7" name="Group 306">
                              <a:extLst>
                                <a:ext uri="{FF2B5EF4-FFF2-40B4-BE49-F238E27FC236}">
                                  <a16:creationId xmlns:a16="http://schemas.microsoft.com/office/drawing/2014/main" id="{71264CF9-D367-8754-2FCC-53537A410EFE}"/>
                                </a:ext>
                              </a:extLst>
                            </p:cNvPr>
                            <p:cNvGrpSpPr/>
                            <p:nvPr/>
                          </p:nvGrpSpPr>
                          <p:grpSpPr>
                            <a:xfrm>
                              <a:off x="3545869" y="4170534"/>
                              <a:ext cx="844006" cy="687793"/>
                              <a:chOff x="3545869" y="4170534"/>
                              <a:chExt cx="844006" cy="687793"/>
                            </a:xfrm>
                          </p:grpSpPr>
                          <p:sp>
                            <p:nvSpPr>
                              <p:cNvPr id="308" name="Oval 307">
                                <a:extLst>
                                  <a:ext uri="{FF2B5EF4-FFF2-40B4-BE49-F238E27FC236}">
                                    <a16:creationId xmlns:a16="http://schemas.microsoft.com/office/drawing/2014/main" id="{6F41D5A2-0756-6128-C2D1-E39CBB09C4A2}"/>
                                  </a:ext>
                                </a:extLst>
                              </p:cNvPr>
                              <p:cNvSpPr/>
                              <p:nvPr/>
                            </p:nvSpPr>
                            <p:spPr>
                              <a:xfrm>
                                <a:off x="3635412" y="458424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9" name="Oval 308">
                                <a:extLst>
                                  <a:ext uri="{FF2B5EF4-FFF2-40B4-BE49-F238E27FC236}">
                                    <a16:creationId xmlns:a16="http://schemas.microsoft.com/office/drawing/2014/main" id="{42512477-E5DE-D44F-46CD-003CEEFCE537}"/>
                                  </a:ext>
                                </a:extLst>
                              </p:cNvPr>
                              <p:cNvSpPr/>
                              <p:nvPr/>
                            </p:nvSpPr>
                            <p:spPr>
                              <a:xfrm>
                                <a:off x="3556205" y="45900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0" name="Oval 309">
                                <a:extLst>
                                  <a:ext uri="{FF2B5EF4-FFF2-40B4-BE49-F238E27FC236}">
                                    <a16:creationId xmlns:a16="http://schemas.microsoft.com/office/drawing/2014/main" id="{4CE69AE2-39F8-714E-1175-C695EC109535}"/>
                                  </a:ext>
                                </a:extLst>
                              </p:cNvPr>
                              <p:cNvSpPr/>
                              <p:nvPr/>
                            </p:nvSpPr>
                            <p:spPr>
                              <a:xfrm>
                                <a:off x="3718502" y="465383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1" name="Oval 310">
                                <a:extLst>
                                  <a:ext uri="{FF2B5EF4-FFF2-40B4-BE49-F238E27FC236}">
                                    <a16:creationId xmlns:a16="http://schemas.microsoft.com/office/drawing/2014/main" id="{AA1AB14A-D4F2-D314-D9BC-C60074CF65BD}"/>
                                  </a:ext>
                                </a:extLst>
                              </p:cNvPr>
                              <p:cNvSpPr/>
                              <p:nvPr/>
                            </p:nvSpPr>
                            <p:spPr>
                              <a:xfrm>
                                <a:off x="3812490" y="46867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2" name="Oval 311">
                                <a:extLst>
                                  <a:ext uri="{FF2B5EF4-FFF2-40B4-BE49-F238E27FC236}">
                                    <a16:creationId xmlns:a16="http://schemas.microsoft.com/office/drawing/2014/main" id="{66E8B388-9CE3-FBC4-3E07-BD13C4BFAB6A}"/>
                                  </a:ext>
                                </a:extLst>
                              </p:cNvPr>
                              <p:cNvSpPr/>
                              <p:nvPr/>
                            </p:nvSpPr>
                            <p:spPr>
                              <a:xfrm>
                                <a:off x="3566158" y="46963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3" name="Oval 312">
                                <a:extLst>
                                  <a:ext uri="{FF2B5EF4-FFF2-40B4-BE49-F238E27FC236}">
                                    <a16:creationId xmlns:a16="http://schemas.microsoft.com/office/drawing/2014/main" id="{46A17BEC-FDC3-9886-23B5-A5AA0513F140}"/>
                                  </a:ext>
                                </a:extLst>
                              </p:cNvPr>
                              <p:cNvSpPr/>
                              <p:nvPr/>
                            </p:nvSpPr>
                            <p:spPr>
                              <a:xfrm>
                                <a:off x="3633778" y="4750327"/>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4" name="Oval 313">
                                <a:extLst>
                                  <a:ext uri="{FF2B5EF4-FFF2-40B4-BE49-F238E27FC236}">
                                    <a16:creationId xmlns:a16="http://schemas.microsoft.com/office/drawing/2014/main" id="{DBAC1620-1B77-AE41-74F1-C20E6AAA5368}"/>
                                  </a:ext>
                                </a:extLst>
                              </p:cNvPr>
                              <p:cNvSpPr/>
                              <p:nvPr/>
                            </p:nvSpPr>
                            <p:spPr>
                              <a:xfrm>
                                <a:off x="3727857" y="4743683"/>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5" name="Oval 314">
                                <a:extLst>
                                  <a:ext uri="{FF2B5EF4-FFF2-40B4-BE49-F238E27FC236}">
                                    <a16:creationId xmlns:a16="http://schemas.microsoft.com/office/drawing/2014/main" id="{1D4F62D4-F34B-E5C0-AE5A-8512D6425B0D}"/>
                                  </a:ext>
                                </a:extLst>
                              </p:cNvPr>
                              <p:cNvSpPr/>
                              <p:nvPr/>
                            </p:nvSpPr>
                            <p:spPr>
                              <a:xfrm>
                                <a:off x="3888642" y="474072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6" name="Oval 315">
                                <a:extLst>
                                  <a:ext uri="{FF2B5EF4-FFF2-40B4-BE49-F238E27FC236}">
                                    <a16:creationId xmlns:a16="http://schemas.microsoft.com/office/drawing/2014/main" id="{6FC92CC8-2C65-1189-8169-1FDE6C8CD5AC}"/>
                                  </a:ext>
                                </a:extLst>
                              </p:cNvPr>
                              <p:cNvSpPr/>
                              <p:nvPr/>
                            </p:nvSpPr>
                            <p:spPr>
                              <a:xfrm>
                                <a:off x="3920491" y="4650223"/>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7" name="Oval 316">
                                <a:extLst>
                                  <a:ext uri="{FF2B5EF4-FFF2-40B4-BE49-F238E27FC236}">
                                    <a16:creationId xmlns:a16="http://schemas.microsoft.com/office/drawing/2014/main" id="{3E17D2E8-0604-485C-6172-4E2DDD13FD47}"/>
                                  </a:ext>
                                </a:extLst>
                              </p:cNvPr>
                              <p:cNvSpPr/>
                              <p:nvPr/>
                            </p:nvSpPr>
                            <p:spPr>
                              <a:xfrm>
                                <a:off x="4018891" y="462949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8" name="Oval 317">
                                <a:extLst>
                                  <a:ext uri="{FF2B5EF4-FFF2-40B4-BE49-F238E27FC236}">
                                    <a16:creationId xmlns:a16="http://schemas.microsoft.com/office/drawing/2014/main" id="{DF47726A-8715-CC60-0710-CDFCFB56483D}"/>
                                  </a:ext>
                                </a:extLst>
                              </p:cNvPr>
                              <p:cNvSpPr/>
                              <p:nvPr/>
                            </p:nvSpPr>
                            <p:spPr>
                              <a:xfrm>
                                <a:off x="3974491" y="474368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9" name="Oval 318">
                                <a:extLst>
                                  <a:ext uri="{FF2B5EF4-FFF2-40B4-BE49-F238E27FC236}">
                                    <a16:creationId xmlns:a16="http://schemas.microsoft.com/office/drawing/2014/main" id="{FC3F6912-BE7D-10AD-DB4F-86E116657699}"/>
                                  </a:ext>
                                </a:extLst>
                              </p:cNvPr>
                              <p:cNvSpPr/>
                              <p:nvPr/>
                            </p:nvSpPr>
                            <p:spPr>
                              <a:xfrm>
                                <a:off x="4059124" y="470422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0" name="Oval 319">
                                <a:extLst>
                                  <a:ext uri="{FF2B5EF4-FFF2-40B4-BE49-F238E27FC236}">
                                    <a16:creationId xmlns:a16="http://schemas.microsoft.com/office/drawing/2014/main" id="{F25B9D6C-7E57-1E04-42A4-E4DFAA1CFD0F}"/>
                                  </a:ext>
                                </a:extLst>
                              </p:cNvPr>
                              <p:cNvSpPr/>
                              <p:nvPr/>
                            </p:nvSpPr>
                            <p:spPr>
                              <a:xfrm>
                                <a:off x="4200886" y="468672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1" name="Oval 320">
                                <a:extLst>
                                  <a:ext uri="{FF2B5EF4-FFF2-40B4-BE49-F238E27FC236}">
                                    <a16:creationId xmlns:a16="http://schemas.microsoft.com/office/drawing/2014/main" id="{6D6FF203-C035-B471-7DC7-717E5B4B1433}"/>
                                  </a:ext>
                                  <a:ext uri="{C183D7F6-B498-43B3-948B-1728B52AA6E4}">
                                    <adec:decorative xmlns:adec="http://schemas.microsoft.com/office/drawing/2017/decorative" val="1"/>
                                  </a:ext>
                                </a:extLst>
                              </p:cNvPr>
                              <p:cNvSpPr/>
                              <p:nvPr/>
                            </p:nvSpPr>
                            <p:spPr>
                              <a:xfrm>
                                <a:off x="3557626" y="417053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2" name="Oval 321">
                                <a:extLst>
                                  <a:ext uri="{FF2B5EF4-FFF2-40B4-BE49-F238E27FC236}">
                                    <a16:creationId xmlns:a16="http://schemas.microsoft.com/office/drawing/2014/main" id="{A72ADDC8-04B6-6796-9941-E2CA33A5A1C4}"/>
                                  </a:ext>
                                </a:extLst>
                              </p:cNvPr>
                              <p:cNvSpPr/>
                              <p:nvPr/>
                            </p:nvSpPr>
                            <p:spPr>
                              <a:xfrm>
                                <a:off x="3611626" y="4253342"/>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3" name="Oval 322">
                                <a:extLst>
                                  <a:ext uri="{FF2B5EF4-FFF2-40B4-BE49-F238E27FC236}">
                                    <a16:creationId xmlns:a16="http://schemas.microsoft.com/office/drawing/2014/main" id="{0AECB848-BF5C-FE34-0AD4-1BE3B42597F7}"/>
                                  </a:ext>
                                  <a:ext uri="{C183D7F6-B498-43B3-948B-1728B52AA6E4}">
                                    <adec:decorative xmlns:adec="http://schemas.microsoft.com/office/drawing/2017/decorative" val="1"/>
                                  </a:ext>
                                </a:extLst>
                              </p:cNvPr>
                              <p:cNvSpPr/>
                              <p:nvPr/>
                            </p:nvSpPr>
                            <p:spPr>
                              <a:xfrm>
                                <a:off x="3710026" y="4199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4" name="Oval 323">
                                <a:extLst>
                                  <a:ext uri="{FF2B5EF4-FFF2-40B4-BE49-F238E27FC236}">
                                    <a16:creationId xmlns:a16="http://schemas.microsoft.com/office/drawing/2014/main" id="{A47B6056-53CE-7059-3C54-18B82730E4BE}"/>
                                  </a:ext>
                                  <a:ext uri="{C183D7F6-B498-43B3-948B-1728B52AA6E4}">
                                    <adec:decorative xmlns:adec="http://schemas.microsoft.com/office/drawing/2017/decorative" val="1"/>
                                  </a:ext>
                                </a:extLst>
                              </p:cNvPr>
                              <p:cNvSpPr/>
                              <p:nvPr/>
                            </p:nvSpPr>
                            <p:spPr>
                              <a:xfrm>
                                <a:off x="3773626" y="422453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5" name="Oval 324">
                                <a:extLst>
                                  <a:ext uri="{FF2B5EF4-FFF2-40B4-BE49-F238E27FC236}">
                                    <a16:creationId xmlns:a16="http://schemas.microsoft.com/office/drawing/2014/main" id="{7BB714DD-6E3E-C8AB-26B7-BEC56709A452}"/>
                                  </a:ext>
                                  <a:ext uri="{C183D7F6-B498-43B3-948B-1728B52AA6E4}">
                                    <adec:decorative xmlns:adec="http://schemas.microsoft.com/office/drawing/2017/decorative" val="1"/>
                                  </a:ext>
                                </a:extLst>
                              </p:cNvPr>
                              <p:cNvSpPr/>
                              <p:nvPr/>
                            </p:nvSpPr>
                            <p:spPr>
                              <a:xfrm>
                                <a:off x="3872026" y="4199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6" name="Oval 325">
                                <a:extLst>
                                  <a:ext uri="{FF2B5EF4-FFF2-40B4-BE49-F238E27FC236}">
                                    <a16:creationId xmlns:a16="http://schemas.microsoft.com/office/drawing/2014/main" id="{B9BE9304-1A2F-3592-3540-BB3C6F2B04C2}"/>
                                  </a:ext>
                                </a:extLst>
                              </p:cNvPr>
                              <p:cNvSpPr/>
                              <p:nvPr/>
                            </p:nvSpPr>
                            <p:spPr>
                              <a:xfrm>
                                <a:off x="3859475" y="4307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7" name="Oval 326">
                                <a:extLst>
                                  <a:ext uri="{FF2B5EF4-FFF2-40B4-BE49-F238E27FC236}">
                                    <a16:creationId xmlns:a16="http://schemas.microsoft.com/office/drawing/2014/main" id="{390131F8-28BD-8785-DA1B-37C1862DC459}"/>
                                  </a:ext>
                                </a:extLst>
                              </p:cNvPr>
                              <p:cNvSpPr/>
                              <p:nvPr/>
                            </p:nvSpPr>
                            <p:spPr>
                              <a:xfrm>
                                <a:off x="3710026" y="4303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8" name="Oval 327">
                                <a:extLst>
                                  <a:ext uri="{FF2B5EF4-FFF2-40B4-BE49-F238E27FC236}">
                                    <a16:creationId xmlns:a16="http://schemas.microsoft.com/office/drawing/2014/main" id="{2E4BBB9B-5E3E-D719-5D67-71D1E55BE3F2}"/>
                                  </a:ext>
                                  <a:ext uri="{C183D7F6-B498-43B3-948B-1728B52AA6E4}">
                                    <adec:decorative xmlns:adec="http://schemas.microsoft.com/office/drawing/2017/decorative" val="1"/>
                                  </a:ext>
                                </a:extLst>
                              </p:cNvPr>
                              <p:cNvSpPr/>
                              <p:nvPr/>
                            </p:nvSpPr>
                            <p:spPr>
                              <a:xfrm>
                                <a:off x="3980026" y="4195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9" name="Oval 328">
                                <a:extLst>
                                  <a:ext uri="{FF2B5EF4-FFF2-40B4-BE49-F238E27FC236}">
                                    <a16:creationId xmlns:a16="http://schemas.microsoft.com/office/drawing/2014/main" id="{7CE051BE-2ED8-82D4-9168-9D54C2CC5868}"/>
                                  </a:ext>
                                </a:extLst>
                              </p:cNvPr>
                              <p:cNvSpPr/>
                              <p:nvPr/>
                            </p:nvSpPr>
                            <p:spPr>
                              <a:xfrm>
                                <a:off x="4078426" y="422453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0" name="Oval 329">
                                <a:extLst>
                                  <a:ext uri="{FF2B5EF4-FFF2-40B4-BE49-F238E27FC236}">
                                    <a16:creationId xmlns:a16="http://schemas.microsoft.com/office/drawing/2014/main" id="{B3A2B55A-E208-51D3-D284-C1C9F0CC2BB3}"/>
                                  </a:ext>
                                </a:extLst>
                              </p:cNvPr>
                              <p:cNvSpPr/>
                              <p:nvPr/>
                            </p:nvSpPr>
                            <p:spPr>
                              <a:xfrm>
                                <a:off x="4173875" y="41993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1" name="Oval 330">
                                <a:extLst>
                                  <a:ext uri="{FF2B5EF4-FFF2-40B4-BE49-F238E27FC236}">
                                    <a16:creationId xmlns:a16="http://schemas.microsoft.com/office/drawing/2014/main" id="{179D899B-E3E5-A651-26C4-DFC89DA64B79}"/>
                                  </a:ext>
                                </a:extLst>
                              </p:cNvPr>
                              <p:cNvSpPr/>
                              <p:nvPr/>
                            </p:nvSpPr>
                            <p:spPr>
                              <a:xfrm>
                                <a:off x="4256847" y="4249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2" name="Oval 331">
                                <a:extLst>
                                  <a:ext uri="{FF2B5EF4-FFF2-40B4-BE49-F238E27FC236}">
                                    <a16:creationId xmlns:a16="http://schemas.microsoft.com/office/drawing/2014/main" id="{D9D984A2-5868-8807-455A-3C3B3FDE9473}"/>
                                  </a:ext>
                                </a:extLst>
                              </p:cNvPr>
                              <p:cNvSpPr/>
                              <p:nvPr/>
                            </p:nvSpPr>
                            <p:spPr>
                              <a:xfrm>
                                <a:off x="3961696" y="42941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3" name="Oval 332">
                                <a:extLst>
                                  <a:ext uri="{FF2B5EF4-FFF2-40B4-BE49-F238E27FC236}">
                                    <a16:creationId xmlns:a16="http://schemas.microsoft.com/office/drawing/2014/main" id="{0609BA00-AD3A-38B1-9CD0-17F55E6C097D}"/>
                                  </a:ext>
                                </a:extLst>
                              </p:cNvPr>
                              <p:cNvSpPr/>
                              <p:nvPr/>
                            </p:nvSpPr>
                            <p:spPr>
                              <a:xfrm>
                                <a:off x="3790096" y="43457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4" name="Oval 333">
                                <a:extLst>
                                  <a:ext uri="{FF2B5EF4-FFF2-40B4-BE49-F238E27FC236}">
                                    <a16:creationId xmlns:a16="http://schemas.microsoft.com/office/drawing/2014/main" id="{7F39A335-223F-2899-2B56-9F92F94B5EA0}"/>
                                  </a:ext>
                                </a:extLst>
                              </p:cNvPr>
                              <p:cNvSpPr/>
                              <p:nvPr/>
                            </p:nvSpPr>
                            <p:spPr>
                              <a:xfrm>
                                <a:off x="4047545" y="43147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5" name="Oval 334">
                                <a:extLst>
                                  <a:ext uri="{FF2B5EF4-FFF2-40B4-BE49-F238E27FC236}">
                                    <a16:creationId xmlns:a16="http://schemas.microsoft.com/office/drawing/2014/main" id="{35351EB1-2163-52B4-E5C5-1AD7BB39E0DE}"/>
                                  </a:ext>
                                </a:extLst>
                              </p:cNvPr>
                              <p:cNvSpPr/>
                              <p:nvPr/>
                            </p:nvSpPr>
                            <p:spPr>
                              <a:xfrm>
                                <a:off x="4149593" y="43147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6" name="Oval 335">
                                <a:extLst>
                                  <a:ext uri="{FF2B5EF4-FFF2-40B4-BE49-F238E27FC236}">
                                    <a16:creationId xmlns:a16="http://schemas.microsoft.com/office/drawing/2014/main" id="{F7A470AD-BC4D-9AD8-C4EE-6AB07D90F251}"/>
                                  </a:ext>
                                </a:extLst>
                              </p:cNvPr>
                              <p:cNvSpPr/>
                              <p:nvPr/>
                            </p:nvSpPr>
                            <p:spPr>
                              <a:xfrm>
                                <a:off x="4233410" y="43591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7" name="Oval 336">
                                <a:extLst>
                                  <a:ext uri="{FF2B5EF4-FFF2-40B4-BE49-F238E27FC236}">
                                    <a16:creationId xmlns:a16="http://schemas.microsoft.com/office/drawing/2014/main" id="{2B96F226-EC22-74EA-6645-22FA0543B2F3}"/>
                                  </a:ext>
                                </a:extLst>
                              </p:cNvPr>
                              <p:cNvSpPr/>
                              <p:nvPr/>
                            </p:nvSpPr>
                            <p:spPr>
                              <a:xfrm>
                                <a:off x="4274760" y="4411726"/>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8" name="Oval 337">
                                <a:extLst>
                                  <a:ext uri="{FF2B5EF4-FFF2-40B4-BE49-F238E27FC236}">
                                    <a16:creationId xmlns:a16="http://schemas.microsoft.com/office/drawing/2014/main" id="{A60D5FDF-CAFF-689F-E1B4-28926A213D4E}"/>
                                  </a:ext>
                                </a:extLst>
                              </p:cNvPr>
                              <p:cNvSpPr/>
                              <p:nvPr/>
                            </p:nvSpPr>
                            <p:spPr>
                              <a:xfrm>
                                <a:off x="3811800" y="448822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9" name="Oval 338">
                                <a:extLst>
                                  <a:ext uri="{FF2B5EF4-FFF2-40B4-BE49-F238E27FC236}">
                                    <a16:creationId xmlns:a16="http://schemas.microsoft.com/office/drawing/2014/main" id="{18CB2FF2-AA5E-D3A1-C1CE-CA5524D6D43C}"/>
                                  </a:ext>
                                </a:extLst>
                              </p:cNvPr>
                              <p:cNvSpPr/>
                              <p:nvPr/>
                            </p:nvSpPr>
                            <p:spPr>
                              <a:xfrm>
                                <a:off x="3545869" y="4339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0" name="Oval 339">
                                <a:extLst>
                                  <a:ext uri="{FF2B5EF4-FFF2-40B4-BE49-F238E27FC236}">
                                    <a16:creationId xmlns:a16="http://schemas.microsoft.com/office/drawing/2014/main" id="{18B3B09C-B5A0-1AC1-7B80-7A926BB17AE0}"/>
                                  </a:ext>
                                </a:extLst>
                              </p:cNvPr>
                              <p:cNvSpPr/>
                              <p:nvPr/>
                            </p:nvSpPr>
                            <p:spPr>
                              <a:xfrm>
                                <a:off x="3644269" y="4368358"/>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1" name="Oval 340">
                                <a:extLst>
                                  <a:ext uri="{FF2B5EF4-FFF2-40B4-BE49-F238E27FC236}">
                                    <a16:creationId xmlns:a16="http://schemas.microsoft.com/office/drawing/2014/main" id="{D3A7D929-FFD2-84AE-251B-D3DBD6B006B8}"/>
                                  </a:ext>
                                </a:extLst>
                              </p:cNvPr>
                              <p:cNvSpPr/>
                              <p:nvPr/>
                            </p:nvSpPr>
                            <p:spPr>
                              <a:xfrm>
                                <a:off x="3723349" y="44441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2" name="Oval 341">
                                <a:extLst>
                                  <a:ext uri="{FF2B5EF4-FFF2-40B4-BE49-F238E27FC236}">
                                    <a16:creationId xmlns:a16="http://schemas.microsoft.com/office/drawing/2014/main" id="{6F0710CF-DA52-8FA5-6042-5FAFE238C999}"/>
                                  </a:ext>
                                </a:extLst>
                              </p:cNvPr>
                              <p:cNvSpPr/>
                              <p:nvPr/>
                            </p:nvSpPr>
                            <p:spPr>
                              <a:xfrm>
                                <a:off x="3838243" y="441218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3" name="Oval 342">
                                <a:extLst>
                                  <a:ext uri="{FF2B5EF4-FFF2-40B4-BE49-F238E27FC236}">
                                    <a16:creationId xmlns:a16="http://schemas.microsoft.com/office/drawing/2014/main" id="{3A799C37-00FB-F5FD-F96C-83C37FA41CF9}"/>
                                  </a:ext>
                                </a:extLst>
                              </p:cNvPr>
                              <p:cNvSpPr/>
                              <p:nvPr/>
                            </p:nvSpPr>
                            <p:spPr>
                              <a:xfrm>
                                <a:off x="3919800" y="4393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4" name="Oval 343">
                                <a:extLst>
                                  <a:ext uri="{FF2B5EF4-FFF2-40B4-BE49-F238E27FC236}">
                                    <a16:creationId xmlns:a16="http://schemas.microsoft.com/office/drawing/2014/main" id="{6F0CE5D2-6A14-1CCB-F209-4D620B4F13DF}"/>
                                  </a:ext>
                                </a:extLst>
                              </p:cNvPr>
                              <p:cNvSpPr/>
                              <p:nvPr/>
                            </p:nvSpPr>
                            <p:spPr>
                              <a:xfrm>
                                <a:off x="3906579" y="44919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5" name="Oval 344">
                                <a:extLst>
                                  <a:ext uri="{FF2B5EF4-FFF2-40B4-BE49-F238E27FC236}">
                                    <a16:creationId xmlns:a16="http://schemas.microsoft.com/office/drawing/2014/main" id="{170A77DD-3450-DBDA-CCD0-68FB16CE4BD4}"/>
                                  </a:ext>
                                </a:extLst>
                              </p:cNvPr>
                              <p:cNvSpPr/>
                              <p:nvPr/>
                            </p:nvSpPr>
                            <p:spPr>
                              <a:xfrm>
                                <a:off x="4017928" y="443422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6" name="Oval 345">
                                <a:extLst>
                                  <a:ext uri="{FF2B5EF4-FFF2-40B4-BE49-F238E27FC236}">
                                    <a16:creationId xmlns:a16="http://schemas.microsoft.com/office/drawing/2014/main" id="{B050F79B-C140-1400-0B34-0D848042C128}"/>
                                  </a:ext>
                                </a:extLst>
                              </p:cNvPr>
                              <p:cNvSpPr/>
                              <p:nvPr/>
                            </p:nvSpPr>
                            <p:spPr>
                              <a:xfrm>
                                <a:off x="4098196" y="4390150"/>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7" name="Oval 346">
                                <a:extLst>
                                  <a:ext uri="{FF2B5EF4-FFF2-40B4-BE49-F238E27FC236}">
                                    <a16:creationId xmlns:a16="http://schemas.microsoft.com/office/drawing/2014/main" id="{D3F8D46F-17E6-43A8-893C-E045AA672B75}"/>
                                  </a:ext>
                                </a:extLst>
                              </p:cNvPr>
                              <p:cNvSpPr/>
                              <p:nvPr/>
                            </p:nvSpPr>
                            <p:spPr>
                              <a:xfrm>
                                <a:off x="4148668" y="446715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8" name="Oval 347">
                                <a:extLst>
                                  <a:ext uri="{FF2B5EF4-FFF2-40B4-BE49-F238E27FC236}">
                                    <a16:creationId xmlns:a16="http://schemas.microsoft.com/office/drawing/2014/main" id="{0ED9D520-EF91-B42D-C82E-0AF16341C1B4}"/>
                                  </a:ext>
                                </a:extLst>
                              </p:cNvPr>
                              <p:cNvSpPr/>
                              <p:nvPr/>
                            </p:nvSpPr>
                            <p:spPr>
                              <a:xfrm>
                                <a:off x="4281875" y="4501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9" name="Oval 348">
                                <a:extLst>
                                  <a:ext uri="{FF2B5EF4-FFF2-40B4-BE49-F238E27FC236}">
                                    <a16:creationId xmlns:a16="http://schemas.microsoft.com/office/drawing/2014/main" id="{94D8B9A1-8558-D669-8646-019187D159AF}"/>
                                  </a:ext>
                                </a:extLst>
                              </p:cNvPr>
                              <p:cNvSpPr/>
                              <p:nvPr/>
                            </p:nvSpPr>
                            <p:spPr>
                              <a:xfrm>
                                <a:off x="3590269" y="442937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0" name="Oval 349">
                                <a:extLst>
                                  <a:ext uri="{FF2B5EF4-FFF2-40B4-BE49-F238E27FC236}">
                                    <a16:creationId xmlns:a16="http://schemas.microsoft.com/office/drawing/2014/main" id="{AEECDCD0-E3B7-5FD7-2250-8E47601343BA}"/>
                                  </a:ext>
                                </a:extLst>
                              </p:cNvPr>
                              <p:cNvSpPr/>
                              <p:nvPr/>
                            </p:nvSpPr>
                            <p:spPr>
                              <a:xfrm>
                                <a:off x="3549190" y="45015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1" name="Oval 350">
                                <a:extLst>
                                  <a:ext uri="{FF2B5EF4-FFF2-40B4-BE49-F238E27FC236}">
                                    <a16:creationId xmlns:a16="http://schemas.microsoft.com/office/drawing/2014/main" id="{DA4B9E1A-EBCB-2BCA-DDF1-B3B50F215965}"/>
                                  </a:ext>
                                </a:extLst>
                              </p:cNvPr>
                              <p:cNvSpPr/>
                              <p:nvPr/>
                            </p:nvSpPr>
                            <p:spPr>
                              <a:xfrm>
                                <a:off x="3653869" y="44919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2" name="Oval 351">
                                <a:extLst>
                                  <a:ext uri="{FF2B5EF4-FFF2-40B4-BE49-F238E27FC236}">
                                    <a16:creationId xmlns:a16="http://schemas.microsoft.com/office/drawing/2014/main" id="{88E2631E-C4C5-C83F-6788-7ADD15123118}"/>
                                  </a:ext>
                                </a:extLst>
                              </p:cNvPr>
                              <p:cNvSpPr/>
                              <p:nvPr/>
                            </p:nvSpPr>
                            <p:spPr>
                              <a:xfrm>
                                <a:off x="4272263" y="418506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3" name="Oval 352">
                                <a:extLst>
                                  <a:ext uri="{FF2B5EF4-FFF2-40B4-BE49-F238E27FC236}">
                                    <a16:creationId xmlns:a16="http://schemas.microsoft.com/office/drawing/2014/main" id="{B86EC500-D366-1C85-EC71-D83543679C73}"/>
                                  </a:ext>
                                </a:extLst>
                              </p:cNvPr>
                              <p:cNvSpPr/>
                              <p:nvPr/>
                            </p:nvSpPr>
                            <p:spPr>
                              <a:xfrm>
                                <a:off x="4179410" y="457229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4" name="Oval 353">
                                <a:extLst>
                                  <a:ext uri="{FF2B5EF4-FFF2-40B4-BE49-F238E27FC236}">
                                    <a16:creationId xmlns:a16="http://schemas.microsoft.com/office/drawing/2014/main" id="{C8A177E9-0560-A1A9-AA7D-53263BDFD02A}"/>
                                  </a:ext>
                                </a:extLst>
                              </p:cNvPr>
                              <p:cNvSpPr/>
                              <p:nvPr/>
                            </p:nvSpPr>
                            <p:spPr>
                              <a:xfrm>
                                <a:off x="4274760" y="460383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5" name="Oval 354">
                                <a:extLst>
                                  <a:ext uri="{FF2B5EF4-FFF2-40B4-BE49-F238E27FC236}">
                                    <a16:creationId xmlns:a16="http://schemas.microsoft.com/office/drawing/2014/main" id="{1A6B84F4-3727-F75C-C012-19EFC1E6F891}"/>
                                  </a:ext>
                                </a:extLst>
                              </p:cNvPr>
                              <p:cNvSpPr/>
                              <p:nvPr/>
                            </p:nvSpPr>
                            <p:spPr>
                              <a:xfrm>
                                <a:off x="4186426" y="474368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6" name="Oval 355">
                                <a:extLst>
                                  <a:ext uri="{FF2B5EF4-FFF2-40B4-BE49-F238E27FC236}">
                                    <a16:creationId xmlns:a16="http://schemas.microsoft.com/office/drawing/2014/main" id="{F8DC5A87-0356-7A0B-617A-BDA86DFB0298}"/>
                                  </a:ext>
                                </a:extLst>
                              </p:cNvPr>
                              <p:cNvSpPr/>
                              <p:nvPr/>
                            </p:nvSpPr>
                            <p:spPr>
                              <a:xfrm>
                                <a:off x="4280871" y="470783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246" name="Oval 245">
                          <a:extLst>
                            <a:ext uri="{FF2B5EF4-FFF2-40B4-BE49-F238E27FC236}">
                              <a16:creationId xmlns:a16="http://schemas.microsoft.com/office/drawing/2014/main" id="{A35AC4A0-BFB8-2392-1859-A4E8A1E2B2CE}"/>
                            </a:ext>
                            <a:ext uri="{C183D7F6-B498-43B3-948B-1728B52AA6E4}">
                              <adec:decorative xmlns:adec="http://schemas.microsoft.com/office/drawing/2017/decorative" val="1"/>
                            </a:ext>
                          </a:extLst>
                        </p:cNvPr>
                        <p:cNvSpPr/>
                        <p:nvPr/>
                      </p:nvSpPr>
                      <p:spPr>
                        <a:xfrm>
                          <a:off x="3913595" y="449195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7" name="Oval 246">
                          <a:extLst>
                            <a:ext uri="{FF2B5EF4-FFF2-40B4-BE49-F238E27FC236}">
                              <a16:creationId xmlns:a16="http://schemas.microsoft.com/office/drawing/2014/main" id="{1FA84772-C689-78FC-A1FA-8722D2954AE2}"/>
                            </a:ext>
                            <a:ext uri="{C183D7F6-B498-43B3-948B-1728B52AA6E4}">
                              <adec:decorative xmlns:adec="http://schemas.microsoft.com/office/drawing/2017/decorative" val="1"/>
                            </a:ext>
                          </a:extLst>
                        </p:cNvPr>
                        <p:cNvSpPr/>
                        <p:nvPr/>
                      </p:nvSpPr>
                      <p:spPr>
                        <a:xfrm>
                          <a:off x="3749848" y="4561542"/>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8" name="Oval 247">
                          <a:extLst>
                            <a:ext uri="{FF2B5EF4-FFF2-40B4-BE49-F238E27FC236}">
                              <a16:creationId xmlns:a16="http://schemas.microsoft.com/office/drawing/2014/main" id="{AE3ECF86-B91B-C286-36FF-5A28027A2701}"/>
                            </a:ext>
                            <a:ext uri="{C183D7F6-B498-43B3-948B-1728B52AA6E4}">
                              <adec:decorative xmlns:adec="http://schemas.microsoft.com/office/drawing/2017/decorative" val="1"/>
                            </a:ext>
                          </a:extLst>
                        </p:cNvPr>
                        <p:cNvSpPr/>
                        <p:nvPr/>
                      </p:nvSpPr>
                      <p:spPr>
                        <a:xfrm>
                          <a:off x="3845458" y="458832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9" name="Oval 248">
                          <a:extLst>
                            <a:ext uri="{FF2B5EF4-FFF2-40B4-BE49-F238E27FC236}">
                              <a16:creationId xmlns:a16="http://schemas.microsoft.com/office/drawing/2014/main" id="{06795BDA-5C5D-9F2A-10B2-59EA7174D620}"/>
                            </a:ext>
                            <a:ext uri="{C183D7F6-B498-43B3-948B-1728B52AA6E4}">
                              <adec:decorative xmlns:adec="http://schemas.microsoft.com/office/drawing/2017/decorative" val="1"/>
                            </a:ext>
                          </a:extLst>
                        </p:cNvPr>
                        <p:cNvSpPr/>
                        <p:nvPr/>
                      </p:nvSpPr>
                      <p:spPr>
                        <a:xfrm>
                          <a:off x="4059750" y="4530247"/>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44" name="Oval 243">
                        <a:extLst>
                          <a:ext uri="{FF2B5EF4-FFF2-40B4-BE49-F238E27FC236}">
                            <a16:creationId xmlns:a16="http://schemas.microsoft.com/office/drawing/2014/main" id="{8FF12B9B-6370-0C44-9718-4E694A93D97C}"/>
                          </a:ext>
                          <a:ext uri="{C183D7F6-B498-43B3-948B-1728B52AA6E4}">
                            <adec:decorative xmlns:adec="http://schemas.microsoft.com/office/drawing/2017/decorative" val="1"/>
                          </a:ext>
                        </a:extLst>
                      </p:cNvPr>
                      <p:cNvSpPr/>
                      <p:nvPr/>
                    </p:nvSpPr>
                    <p:spPr>
                      <a:xfrm>
                        <a:off x="1976287" y="6069318"/>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42" name="Oval 241">
                      <a:extLst>
                        <a:ext uri="{FF2B5EF4-FFF2-40B4-BE49-F238E27FC236}">
                          <a16:creationId xmlns:a16="http://schemas.microsoft.com/office/drawing/2014/main" id="{213BB7E3-31CE-D858-5D7C-03DBA0DDD5FB}"/>
                        </a:ext>
                        <a:ext uri="{C183D7F6-B498-43B3-948B-1728B52AA6E4}">
                          <adec:decorative xmlns:adec="http://schemas.microsoft.com/office/drawing/2017/decorative" val="1"/>
                        </a:ext>
                      </a:extLst>
                    </p:cNvPr>
                    <p:cNvSpPr/>
                    <p:nvPr/>
                  </p:nvSpPr>
                  <p:spPr>
                    <a:xfrm>
                      <a:off x="1898842" y="6267406"/>
                      <a:ext cx="109339"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8" name="Oval 237">
                    <a:extLst>
                      <a:ext uri="{FF2B5EF4-FFF2-40B4-BE49-F238E27FC236}">
                        <a16:creationId xmlns:a16="http://schemas.microsoft.com/office/drawing/2014/main" id="{CD1CA0F9-EE74-C98D-6D8E-23E11D04039B}"/>
                      </a:ext>
                      <a:ext uri="{C183D7F6-B498-43B3-948B-1728B52AA6E4}">
                        <adec:decorative xmlns:adec="http://schemas.microsoft.com/office/drawing/2017/decorative" val="1"/>
                      </a:ext>
                    </a:extLst>
                  </p:cNvPr>
                  <p:cNvSpPr/>
                  <p:nvPr/>
                </p:nvSpPr>
                <p:spPr>
                  <a:xfrm>
                    <a:off x="4032744" y="6205575"/>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9" name="Oval 238">
                    <a:extLst>
                      <a:ext uri="{FF2B5EF4-FFF2-40B4-BE49-F238E27FC236}">
                        <a16:creationId xmlns:a16="http://schemas.microsoft.com/office/drawing/2014/main" id="{25F4B2D4-5131-E363-871E-469CA8D0F1F7}"/>
                      </a:ext>
                      <a:ext uri="{C183D7F6-B498-43B3-948B-1728B52AA6E4}">
                        <adec:decorative xmlns:adec="http://schemas.microsoft.com/office/drawing/2017/decorative" val="1"/>
                      </a:ext>
                    </a:extLst>
                  </p:cNvPr>
                  <p:cNvSpPr/>
                  <p:nvPr/>
                </p:nvSpPr>
                <p:spPr>
                  <a:xfrm>
                    <a:off x="4151180" y="614299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0" name="Oval 239">
                    <a:extLst>
                      <a:ext uri="{FF2B5EF4-FFF2-40B4-BE49-F238E27FC236}">
                        <a16:creationId xmlns:a16="http://schemas.microsoft.com/office/drawing/2014/main" id="{DFEF4EFB-1265-B4F9-4BA0-9A681CCF53E2}"/>
                      </a:ext>
                      <a:ext uri="{C183D7F6-B498-43B3-948B-1728B52AA6E4}">
                        <adec:decorative xmlns:adec="http://schemas.microsoft.com/office/drawing/2017/decorative" val="1"/>
                      </a:ext>
                    </a:extLst>
                  </p:cNvPr>
                  <p:cNvSpPr/>
                  <p:nvPr/>
                </p:nvSpPr>
                <p:spPr>
                  <a:xfrm>
                    <a:off x="4193442" y="6250513"/>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4" name="Oval 233">
                  <a:extLst>
                    <a:ext uri="{FF2B5EF4-FFF2-40B4-BE49-F238E27FC236}">
                      <a16:creationId xmlns:a16="http://schemas.microsoft.com/office/drawing/2014/main" id="{07D53256-0D1B-25D5-D4A2-5D483737E534}"/>
                    </a:ext>
                    <a:ext uri="{C183D7F6-B498-43B3-948B-1728B52AA6E4}">
                      <adec:decorative xmlns:adec="http://schemas.microsoft.com/office/drawing/2017/decorative" val="1"/>
                    </a:ext>
                  </a:extLst>
                </p:cNvPr>
                <p:cNvSpPr/>
                <p:nvPr/>
              </p:nvSpPr>
              <p:spPr>
                <a:xfrm>
                  <a:off x="4276839" y="6114230"/>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5" name="Oval 234">
                  <a:extLst>
                    <a:ext uri="{FF2B5EF4-FFF2-40B4-BE49-F238E27FC236}">
                      <a16:creationId xmlns:a16="http://schemas.microsoft.com/office/drawing/2014/main" id="{942121A4-4E8A-2A3E-FC92-708C3A3AF1A1}"/>
                    </a:ext>
                    <a:ext uri="{C183D7F6-B498-43B3-948B-1728B52AA6E4}">
                      <adec:decorative xmlns:adec="http://schemas.microsoft.com/office/drawing/2017/decorative" val="1"/>
                    </a:ext>
                  </a:extLst>
                </p:cNvPr>
                <p:cNvSpPr/>
                <p:nvPr/>
              </p:nvSpPr>
              <p:spPr>
                <a:xfrm>
                  <a:off x="4165447" y="640727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6" name="Oval 235">
                  <a:extLst>
                    <a:ext uri="{FF2B5EF4-FFF2-40B4-BE49-F238E27FC236}">
                      <a16:creationId xmlns:a16="http://schemas.microsoft.com/office/drawing/2014/main" id="{35A638CE-A50F-E15B-E3BB-EA9CD1941CDC}"/>
                    </a:ext>
                    <a:ext uri="{C183D7F6-B498-43B3-948B-1728B52AA6E4}">
                      <adec:decorative xmlns:adec="http://schemas.microsoft.com/office/drawing/2017/decorative" val="1"/>
                    </a:ext>
                  </a:extLst>
                </p:cNvPr>
                <p:cNvSpPr/>
                <p:nvPr/>
              </p:nvSpPr>
              <p:spPr>
                <a:xfrm>
                  <a:off x="3676365" y="632736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2" name="Oval 231">
                <a:extLst>
                  <a:ext uri="{FF2B5EF4-FFF2-40B4-BE49-F238E27FC236}">
                    <a16:creationId xmlns:a16="http://schemas.microsoft.com/office/drawing/2014/main" id="{63CA938F-B990-C88A-CFAE-1DE478029915}"/>
                  </a:ext>
                  <a:ext uri="{C183D7F6-B498-43B3-948B-1728B52AA6E4}">
                    <adec:decorative xmlns:adec="http://schemas.microsoft.com/office/drawing/2017/decorative" val="1"/>
                  </a:ext>
                </a:extLst>
              </p:cNvPr>
              <p:cNvSpPr/>
              <p:nvPr/>
            </p:nvSpPr>
            <p:spPr>
              <a:xfrm>
                <a:off x="3831573" y="6197939"/>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6" name="TextBox 125">
              <a:extLst>
                <a:ext uri="{FF2B5EF4-FFF2-40B4-BE49-F238E27FC236}">
                  <a16:creationId xmlns:a16="http://schemas.microsoft.com/office/drawing/2014/main" id="{32216937-8C7A-BC1C-CFA8-5761F8876ADA}"/>
                </a:ext>
              </a:extLst>
            </p:cNvPr>
            <p:cNvSpPr txBox="1"/>
            <p:nvPr/>
          </p:nvSpPr>
          <p:spPr>
            <a:xfrm>
              <a:off x="3373979" y="3907856"/>
              <a:ext cx="1722120" cy="307777"/>
            </a:xfrm>
            <a:prstGeom prst="rect">
              <a:avLst/>
            </a:prstGeom>
            <a:noFill/>
          </p:spPr>
          <p:txBody>
            <a:bodyPr wrap="square" rtlCol="0">
              <a:spAutoFit/>
            </a:bodyPr>
            <a:lstStyle/>
            <a:p>
              <a:r>
                <a:rPr lang="en-GB" sz="1400" dirty="0">
                  <a:latin typeface="Century Gothic" panose="020B0502020202020204" pitchFamily="34" charset="0"/>
                </a:rPr>
                <a:t>solvent</a:t>
              </a:r>
            </a:p>
          </p:txBody>
        </p:sp>
        <p:sp>
          <p:nvSpPr>
            <p:cNvPr id="124" name="Oval 123">
              <a:extLst>
                <a:ext uri="{FF2B5EF4-FFF2-40B4-BE49-F238E27FC236}">
                  <a16:creationId xmlns:a16="http://schemas.microsoft.com/office/drawing/2014/main" id="{D1483864-AD17-A300-170E-AB07EB4C09CC}"/>
                </a:ext>
                <a:ext uri="{C183D7F6-B498-43B3-948B-1728B52AA6E4}">
                  <adec:decorative xmlns:adec="http://schemas.microsoft.com/office/drawing/2017/decorative" val="1"/>
                </a:ext>
              </a:extLst>
            </p:cNvPr>
            <p:cNvSpPr/>
            <p:nvPr/>
          </p:nvSpPr>
          <p:spPr>
            <a:xfrm>
              <a:off x="3211114" y="4007744"/>
              <a:ext cx="108000" cy="108000"/>
            </a:xfrm>
            <a:prstGeom prst="ellipse">
              <a:avLst/>
            </a:prstGeom>
            <a:solidFill>
              <a:schemeClr val="bg1">
                <a:lumMod val="85000"/>
              </a:schemeClr>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TextBox 126">
              <a:extLst>
                <a:ext uri="{FF2B5EF4-FFF2-40B4-BE49-F238E27FC236}">
                  <a16:creationId xmlns:a16="http://schemas.microsoft.com/office/drawing/2014/main" id="{812C70B4-1991-F015-F2B3-5471DBD32E27}"/>
                </a:ext>
              </a:extLst>
            </p:cNvPr>
            <p:cNvSpPr txBox="1"/>
            <p:nvPr/>
          </p:nvSpPr>
          <p:spPr>
            <a:xfrm>
              <a:off x="3415860" y="4304993"/>
              <a:ext cx="774513" cy="307777"/>
            </a:xfrm>
            <a:prstGeom prst="rect">
              <a:avLst/>
            </a:prstGeom>
            <a:noFill/>
          </p:spPr>
          <p:txBody>
            <a:bodyPr wrap="square" rtlCol="0">
              <a:spAutoFit/>
            </a:bodyPr>
            <a:lstStyle/>
            <a:p>
              <a:r>
                <a:rPr lang="en-GB" sz="1400" dirty="0">
                  <a:latin typeface="Century Gothic" panose="020B0502020202020204" pitchFamily="34" charset="0"/>
                </a:rPr>
                <a:t>solute</a:t>
              </a:r>
            </a:p>
          </p:txBody>
        </p:sp>
        <p:sp>
          <p:nvSpPr>
            <p:cNvPr id="125" name="Oval 124">
              <a:extLst>
                <a:ext uri="{FF2B5EF4-FFF2-40B4-BE49-F238E27FC236}">
                  <a16:creationId xmlns:a16="http://schemas.microsoft.com/office/drawing/2014/main" id="{F874E6AD-2C41-336B-C79E-B67AF9929AB5}"/>
                </a:ext>
                <a:ext uri="{C183D7F6-B498-43B3-948B-1728B52AA6E4}">
                  <adec:decorative xmlns:adec="http://schemas.microsoft.com/office/drawing/2017/decorative" val="1"/>
                </a:ext>
              </a:extLst>
            </p:cNvPr>
            <p:cNvSpPr/>
            <p:nvPr/>
          </p:nvSpPr>
          <p:spPr>
            <a:xfrm>
              <a:off x="3215146" y="4421666"/>
              <a:ext cx="108000" cy="108000"/>
            </a:xfrm>
            <a:prstGeom prst="ellipse">
              <a:avLst/>
            </a:prstGeom>
            <a:solidFill>
              <a:srgbClr val="C00000"/>
            </a:solidFill>
            <a:ln>
              <a:noFill/>
            </a:ln>
            <a:effectLst>
              <a:innerShdw blurRad="63500" dist="50800" dir="54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286147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6F1FE5-7D2E-7EAF-7A94-48954661123C}"/>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D4BAEE04-02BC-7C0A-C183-DBBC2C794241}"/>
              </a:ext>
            </a:extLst>
          </p:cNvPr>
          <p:cNvGraphicFramePr>
            <a:graphicFrameLocks noGrp="1"/>
          </p:cNvGraphicFramePr>
          <p:nvPr>
            <p:ph idx="1"/>
            <p:extLst>
              <p:ext uri="{D42A27DB-BD31-4B8C-83A1-F6EECF244321}">
                <p14:modId xmlns:p14="http://schemas.microsoft.com/office/powerpoint/2010/main" val="240914834"/>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047097">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defRPr/>
                      </a:pPr>
                      <a:r>
                        <a:rPr lang="en-GB" sz="1400" b="1" u="none">
                          <a:solidFill>
                            <a:srgbClr val="C8102E"/>
                          </a:solidFill>
                          <a:latin typeface="Century Gothic" panose="020B0502020202020204" pitchFamily="34" charset="0"/>
                          <a:cs typeface="Arial" panose="020B0604020202020204" pitchFamily="34" charset="0"/>
                        </a:rPr>
                        <a:t>1. What does the word ‘precipitate’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200" b="1" u="none">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00000"/>
                          </a:solidFill>
                          <a:latin typeface="Century Gothic" panose="020B0502020202020204" pitchFamily="34" charset="0"/>
                          <a:cs typeface="Arial" panose="020B0604020202020204" pitchFamily="34" charset="0"/>
                        </a:rPr>
                        <a:t>2. What do we know about precipitates?</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Each of the equations below are simple ionic equations for precipitation reactions. What do they have in common?</a:t>
                      </a:r>
                    </a:p>
                    <a:p>
                      <a:pPr marL="0" marR="0" lvl="0" indent="0" algn="ctr" defTabSz="914400" rtl="0" eaLnBrk="1" fontAlgn="auto" latinLnBrk="0" hangingPunct="1">
                        <a:lnSpc>
                          <a:spcPct val="114000"/>
                        </a:lnSpc>
                        <a:spcBef>
                          <a:spcPts val="600"/>
                        </a:spcBef>
                        <a:spcAft>
                          <a:spcPts val="0"/>
                        </a:spcAft>
                        <a:buClrTx/>
                        <a:buSzTx/>
                        <a:buFontTx/>
                        <a:buNone/>
                        <a:tabLst/>
                        <a:defRPr/>
                      </a:pP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Ag</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 + Cl</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AgCl(s)</a:t>
                      </a:r>
                    </a:p>
                    <a:p>
                      <a:pPr marL="0" marR="0" lvl="0" indent="0" algn="ctr" defTabSz="914400" rtl="0" eaLnBrk="1" fontAlgn="auto" latinLnBrk="0" hangingPunct="1">
                        <a:lnSpc>
                          <a:spcPct val="114000"/>
                        </a:lnSpc>
                        <a:spcBef>
                          <a:spcPts val="600"/>
                        </a:spcBef>
                        <a:spcAft>
                          <a:spcPts val="0"/>
                        </a:spcAft>
                        <a:buClrTx/>
                        <a:buSzTx/>
                        <a:buFontTx/>
                        <a:buNone/>
                        <a:tabLst/>
                        <a:defRPr/>
                      </a:pP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Pb</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+ 2I</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PbI</a:t>
                      </a:r>
                      <a:r>
                        <a:rPr lang="en-GB" sz="14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(s)</a:t>
                      </a:r>
                    </a:p>
                    <a:p>
                      <a:pPr marL="0" marR="0" lvl="0" indent="0" algn="ctr" defTabSz="914400" rtl="0" eaLnBrk="1" fontAlgn="auto" latinLnBrk="0" hangingPunct="1">
                        <a:lnSpc>
                          <a:spcPct val="114000"/>
                        </a:lnSpc>
                        <a:spcBef>
                          <a:spcPts val="600"/>
                        </a:spcBef>
                        <a:spcAft>
                          <a:spcPts val="0"/>
                        </a:spcAft>
                        <a:buClrTx/>
                        <a:buSzTx/>
                        <a:buFontTx/>
                        <a:buNone/>
                        <a:tabLst/>
                        <a:defRPr/>
                      </a:pP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Cu</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+ 2OH</a:t>
                      </a:r>
                      <a:r>
                        <a:rPr lang="en-GB" sz="1400" b="0" u="none" baseline="30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Cu(OH)</a:t>
                      </a:r>
                      <a:r>
                        <a:rPr lang="en-GB" sz="14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(s)</a:t>
                      </a:r>
                      <a:endParaRPr lang="en-GB" sz="1400" b="1" u="none" dirty="0">
                        <a:solidFill>
                          <a:schemeClr val="tx1"/>
                        </a:solidFill>
                        <a:latin typeface="Cambria Math" panose="02040503050406030204" pitchFamily="18" charset="0"/>
                        <a:ea typeface="Cambria Math" panose="02040503050406030204" pitchFamily="18"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1"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400" b="0" u="sng" dirty="0">
                          <a:solidFill>
                            <a:schemeClr val="tx1"/>
                          </a:solidFill>
                          <a:latin typeface="Century Gothic" panose="020B0502020202020204" pitchFamily="34" charset="0"/>
                          <a:cs typeface="Arial" panose="020B0604020202020204" pitchFamily="34" charset="0"/>
                        </a:rPr>
                        <a:t>State symbols</a:t>
                      </a:r>
                      <a:r>
                        <a:rPr lang="en-GB" sz="1400" b="0" u="none" dirty="0">
                          <a:solidFill>
                            <a:schemeClr val="tx1"/>
                          </a:solidFill>
                          <a:latin typeface="Century Gothic" panose="020B0502020202020204" pitchFamily="34" charset="0"/>
                          <a:cs typeface="Arial" panose="020B0604020202020204" pitchFamily="34" charset="0"/>
                        </a:rPr>
                        <a:t>;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(s)</a:t>
                      </a:r>
                      <a:r>
                        <a:rPr lang="en-GB" sz="1400" b="0" u="none" dirty="0">
                          <a:solidFill>
                            <a:schemeClr val="tx1"/>
                          </a:solidFill>
                          <a:latin typeface="Century Gothic" panose="020B0502020202020204" pitchFamily="34" charset="0"/>
                          <a:cs typeface="Arial" panose="020B0604020202020204" pitchFamily="34" charset="0"/>
                        </a:rPr>
                        <a:t> solid;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(l)</a:t>
                      </a:r>
                      <a:r>
                        <a:rPr lang="en-GB" sz="1400" b="0" u="none" dirty="0">
                          <a:solidFill>
                            <a:schemeClr val="tx1"/>
                          </a:solidFill>
                          <a:latin typeface="Century Gothic" panose="020B0502020202020204" pitchFamily="34" charset="0"/>
                          <a:cs typeface="Arial" panose="020B0604020202020204" pitchFamily="34" charset="0"/>
                        </a:rPr>
                        <a:t> liquid;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(g)</a:t>
                      </a:r>
                      <a:r>
                        <a:rPr lang="en-GB" sz="1400" b="0" u="none" dirty="0">
                          <a:solidFill>
                            <a:schemeClr val="tx1"/>
                          </a:solidFill>
                          <a:latin typeface="Century Gothic" panose="020B0502020202020204" pitchFamily="34" charset="0"/>
                          <a:cs typeface="Arial" panose="020B0604020202020204" pitchFamily="34" charset="0"/>
                        </a:rPr>
                        <a:t> gas; </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aq</a:t>
                      </a:r>
                      <a:r>
                        <a:rPr lang="en-GB" sz="1400" b="0" u="none" dirty="0">
                          <a:solidFill>
                            <a:schemeClr val="tx1"/>
                          </a:solidFill>
                          <a:latin typeface="Cambria Math" panose="02040503050406030204" pitchFamily="18" charset="0"/>
                          <a:ea typeface="Cambria Math" panose="02040503050406030204" pitchFamily="18" charset="0"/>
                          <a:cs typeface="Arial" panose="020B0604020202020204" pitchFamily="34" charset="0"/>
                        </a:rPr>
                        <a:t>)</a:t>
                      </a:r>
                      <a:r>
                        <a:rPr lang="en-GB" sz="1400" b="0" u="none" dirty="0">
                          <a:solidFill>
                            <a:schemeClr val="tx1"/>
                          </a:solidFill>
                          <a:latin typeface="Century Gothic" panose="020B0502020202020204" pitchFamily="34" charset="0"/>
                          <a:cs typeface="Arial" panose="020B0604020202020204" pitchFamily="34" charset="0"/>
                        </a:rPr>
                        <a:t> aqueous</a:t>
                      </a:r>
                    </a:p>
                    <a:p>
                      <a:pPr marL="0" marR="0" lvl="0" indent="0" algn="ctr" defTabSz="914400" rtl="0" eaLnBrk="1" fontAlgn="auto" latinLnBrk="0" hangingPunct="1">
                        <a:lnSpc>
                          <a:spcPct val="114000"/>
                        </a:lnSpc>
                        <a:spcBef>
                          <a:spcPts val="60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They all form a solid from two aqueous solutions.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269875" indent="-269875"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A learner investigated the effect of concentration on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rate of reaction using the reaction shown below:</a:t>
                      </a:r>
                    </a:p>
                    <a:p>
                      <a:pPr marL="269875" indent="179388" algn="ctr">
                        <a:spcBef>
                          <a:spcPts val="600"/>
                        </a:spcBef>
                        <a:buNone/>
                      </a:pP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2HCl(</a:t>
                      </a:r>
                      <a:r>
                        <a:rPr lang="en-GB" sz="1400" b="1" u="none" dirty="0" err="1">
                          <a:solidFill>
                            <a:srgbClr val="C8102E"/>
                          </a:solidFill>
                          <a:latin typeface="Cambria Math" panose="02040503050406030204" pitchFamily="18" charset="0"/>
                          <a:ea typeface="Cambria Math" panose="02040503050406030204" pitchFamily="18" charset="0"/>
                          <a:cs typeface="Arial" panose="020B0604020202020204" pitchFamily="34" charset="0"/>
                        </a:rPr>
                        <a:t>aq</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 + Na</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rPr>
                        <a:t>2</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S</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rPr>
                        <a:t>2</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O</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rPr>
                        <a:t>3</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a:t>
                      </a:r>
                      <a:r>
                        <a:rPr lang="en-GB" sz="1400" b="1" u="none" dirty="0" err="1">
                          <a:solidFill>
                            <a:srgbClr val="C8102E"/>
                          </a:solidFill>
                          <a:latin typeface="Cambria Math" panose="02040503050406030204" pitchFamily="18" charset="0"/>
                          <a:ea typeface="Cambria Math" panose="02040503050406030204" pitchFamily="18" charset="0"/>
                          <a:cs typeface="Arial" panose="020B0604020202020204" pitchFamily="34" charset="0"/>
                        </a:rPr>
                        <a:t>aq</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rPr>
                        <a:t>) </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2NaCl(</a:t>
                      </a:r>
                      <a:r>
                        <a:rPr lang="en-GB" sz="1400" b="1" u="none" dirty="0" err="1">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aq</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 + SO</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(g) + S(s) + H</a:t>
                      </a:r>
                      <a:r>
                        <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2</a:t>
                      </a:r>
                      <a:r>
                        <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sym typeface="Symbol" panose="05050102010706020507" pitchFamily="18" charset="2"/>
                        </a:rPr>
                        <a:t>O(l)</a:t>
                      </a:r>
                      <a:endPar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269875"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They measured the reaction rate by timing how long it took for a set amount of precipitate to form. Which product is the precipitate?</a:t>
                      </a:r>
                    </a:p>
                    <a:p>
                      <a:pPr marL="269875"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269875" indent="0" algn="ctr">
                        <a:spcBef>
                          <a:spcPts val="600"/>
                        </a:spcBef>
                        <a:buNone/>
                      </a:pPr>
                      <a:r>
                        <a:rPr lang="en-GB" sz="1800" b="1" u="none" dirty="0">
                          <a:solidFill>
                            <a:schemeClr val="accent1"/>
                          </a:solidFill>
                          <a:latin typeface="Bradley Hand ITC" panose="03070402050302030203" pitchFamily="66" charset="0"/>
                          <a:cs typeface="Arial" panose="020B0604020202020204" pitchFamily="34" charset="0"/>
                        </a:rPr>
                        <a:t>S(s) or </a:t>
                      </a:r>
                      <a:r>
                        <a:rPr lang="en-GB" sz="1800" b="1" u="none" dirty="0" err="1">
                          <a:solidFill>
                            <a:schemeClr val="accent1"/>
                          </a:solidFill>
                          <a:latin typeface="Bradley Hand ITC" panose="03070402050302030203" pitchFamily="66" charset="0"/>
                          <a:cs typeface="Arial" panose="020B0604020202020204" pitchFamily="34" charset="0"/>
                        </a:rPr>
                        <a:t>sulfur</a:t>
                      </a:r>
                      <a:endParaRPr lang="en-GB" sz="1800" b="1" u="none" dirty="0">
                        <a:solidFill>
                          <a:schemeClr val="accent1"/>
                        </a:solidFill>
                        <a:latin typeface="Bradley Hand ITC" panose="03070402050302030203" pitchFamily="66"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Complete the sentence about the formation of precipitates by choosing the correct option.</a:t>
                      </a:r>
                      <a:endParaRPr lang="en-GB" sz="1400" b="0" u="none" dirty="0">
                        <a:solidFill>
                          <a:schemeClr val="tx1"/>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A precipitate is an </a:t>
                      </a:r>
                      <a:r>
                        <a:rPr lang="en-GB" sz="1400" b="1" i="0" u="none" dirty="0">
                          <a:solidFill>
                            <a:schemeClr val="tx1"/>
                          </a:solidFill>
                          <a:latin typeface="Century Gothic" panose="020B0502020202020204" pitchFamily="34" charset="0"/>
                          <a:cs typeface="Arial" panose="020B0604020202020204" pitchFamily="34" charset="0"/>
                        </a:rPr>
                        <a:t>insoluble</a:t>
                      </a:r>
                      <a:r>
                        <a:rPr lang="en-GB" sz="1400" b="1" u="none" dirty="0">
                          <a:solidFill>
                            <a:schemeClr val="tx1"/>
                          </a:solidFill>
                          <a:latin typeface="Century Gothic" panose="020B0502020202020204" pitchFamily="34" charset="0"/>
                          <a:cs typeface="Arial" panose="020B0604020202020204" pitchFamily="34" charset="0"/>
                        </a:rPr>
                        <a:t> </a:t>
                      </a:r>
                      <a:r>
                        <a:rPr lang="en-GB" sz="1400" b="0" u="none" dirty="0">
                          <a:solidFill>
                            <a:schemeClr val="tx1"/>
                          </a:solidFill>
                          <a:latin typeface="Century Gothic" panose="020B0502020202020204" pitchFamily="34" charset="0"/>
                          <a:cs typeface="Arial" panose="020B0604020202020204" pitchFamily="34" charset="0"/>
                        </a:rPr>
                        <a:t>substance formed from the reaction of two </a:t>
                      </a:r>
                      <a:r>
                        <a:rPr lang="en-GB" sz="1400" b="1" i="0" u="none" dirty="0">
                          <a:solidFill>
                            <a:schemeClr val="tx1"/>
                          </a:solidFill>
                          <a:latin typeface="Century Gothic" panose="020B0502020202020204" pitchFamily="34" charset="0"/>
                          <a:cs typeface="Arial" panose="020B0604020202020204" pitchFamily="34" charset="0"/>
                        </a:rPr>
                        <a:t>soluble</a:t>
                      </a:r>
                      <a:r>
                        <a:rPr lang="en-GB" sz="1400" b="1" u="none" dirty="0">
                          <a:solidFill>
                            <a:schemeClr val="tx1"/>
                          </a:solidFill>
                          <a:latin typeface="Century Gothic" panose="020B0502020202020204" pitchFamily="34" charset="0"/>
                          <a:cs typeface="Arial" panose="020B0604020202020204" pitchFamily="34" charset="0"/>
                        </a:rPr>
                        <a:t> </a:t>
                      </a:r>
                      <a:r>
                        <a:rPr lang="en-GB" sz="1400" b="0" u="none" dirty="0">
                          <a:solidFill>
                            <a:schemeClr val="tx1"/>
                          </a:solidFill>
                          <a:latin typeface="Century Gothic" panose="020B0502020202020204" pitchFamily="34" charset="0"/>
                          <a:cs typeface="Arial" panose="020B0604020202020204" pitchFamily="34" charset="0"/>
                        </a:rPr>
                        <a:t>substances.</a:t>
                      </a:r>
                    </a:p>
                    <a:p>
                      <a:pPr algn="ct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(below is the definition from the key terms list)</a:t>
                      </a:r>
                      <a:endParaRPr lang="en-GB" sz="1400" b="0" u="none" dirty="0">
                        <a:solidFill>
                          <a:schemeClr val="tx1"/>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r>
                        <a:rPr lang="en-GB" sz="1800" b="1" u="none" dirty="0">
                          <a:solidFill>
                            <a:schemeClr val="accent1"/>
                          </a:solidFill>
                          <a:latin typeface="Bradley Hand ITC" panose="03070402050302030203" pitchFamily="66" charset="0"/>
                          <a:cs typeface="Arial" panose="020B0604020202020204" pitchFamily="34" charset="0"/>
                        </a:rPr>
                        <a:t>An insoluble solid that is formed within a solution during a chemical reaction between two soluble substances.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924E4107-8754-1871-0E45-F0645647634B}"/>
              </a:ext>
            </a:extLst>
          </p:cNvPr>
          <p:cNvGraphicFramePr>
            <a:graphicFrameLocks noGrp="1"/>
          </p:cNvGraphicFramePr>
          <p:nvPr>
            <p:extLst>
              <p:ext uri="{D42A27DB-BD31-4B8C-83A1-F6EECF244321}">
                <p14:modId xmlns:p14="http://schemas.microsoft.com/office/powerpoint/2010/main" val="340822318"/>
              </p:ext>
            </p:extLst>
          </p:nvPr>
        </p:nvGraphicFramePr>
        <p:xfrm>
          <a:off x="5520849" y="2787650"/>
          <a:ext cx="1841552" cy="641350"/>
        </p:xfrm>
        <a:graphic>
          <a:graphicData uri="http://schemas.openxmlformats.org/drawingml/2006/table">
            <a:tbl>
              <a:tblPr firstRow="1" bandRow="1">
                <a:tableStyleId>{5C22544A-7EE6-4342-B048-85BDC9FD1C3A}</a:tableStyleId>
              </a:tblPr>
              <a:tblGrid>
                <a:gridCol w="1841552">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precipitate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9366647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550FA-7C02-DFC6-D87A-E98B13F6DE90}"/>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A098A5D1-8207-5A17-EA8A-833A0F2800F5}"/>
              </a:ext>
            </a:extLst>
          </p:cNvPr>
          <p:cNvGraphicFramePr>
            <a:graphicFrameLocks noGrp="1"/>
          </p:cNvGraphicFramePr>
          <p:nvPr>
            <p:ph idx="1"/>
            <p:extLst>
              <p:ext uri="{D42A27DB-BD31-4B8C-83A1-F6EECF244321}">
                <p14:modId xmlns:p14="http://schemas.microsoft.com/office/powerpoint/2010/main" val="1131266492"/>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047097">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tab pos="269875" algn="l"/>
                        </a:tabLst>
                        <a:defRPr/>
                      </a:pPr>
                      <a:r>
                        <a:rPr lang="en-GB" sz="1400" b="1" u="none">
                          <a:solidFill>
                            <a:srgbClr val="C8102E"/>
                          </a:solidFill>
                          <a:latin typeface="Century Gothic" panose="020B0502020202020204" pitchFamily="34" charset="0"/>
                          <a:cs typeface="Arial" panose="020B0604020202020204" pitchFamily="34" charset="0"/>
                        </a:rPr>
                        <a:t>1.  What does the word ‘formulation’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a:solidFill>
                            <a:srgbClr val="C8102E"/>
                          </a:solidFill>
                          <a:latin typeface="Century Gothic" panose="020B0502020202020204" pitchFamily="34" charset="0"/>
                          <a:cs typeface="Arial" panose="020B0604020202020204" pitchFamily="34" charset="0"/>
                        </a:rPr>
                        <a:t>Where have you come across this term (or parts of this term) before?</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endParaRPr lang="en-GB" sz="600" b="1" u="none">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‘formulation’.</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2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formula-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A formula gives the proportions of the different components in a substance or mixture.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ation</a:t>
                      </a:r>
                      <a:r>
                        <a:rPr lang="en-GB" sz="1800" b="0" u="none" dirty="0">
                          <a:solidFill>
                            <a:schemeClr val="tx1"/>
                          </a:solidFill>
                          <a:latin typeface="Century Gothic" panose="020B0502020202020204" pitchFamily="34" charset="0"/>
                          <a:cs typeface="Arial" panose="020B0604020202020204" pitchFamily="34" charset="0"/>
                        </a:rPr>
                        <a:t> or -</a:t>
                      </a:r>
                      <a:r>
                        <a:rPr lang="en-GB" sz="1800" b="0" u="none" dirty="0" err="1">
                          <a:solidFill>
                            <a:schemeClr val="tx1"/>
                          </a:solidFill>
                          <a:latin typeface="Century Gothic" panose="020B0502020202020204" pitchFamily="34" charset="0"/>
                          <a:cs typeface="Arial" panose="020B0604020202020204" pitchFamily="34" charset="0"/>
                        </a:rPr>
                        <a:t>tion</a:t>
                      </a:r>
                      <a:endParaRPr lang="en-GB" sz="1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kern="1200" dirty="0">
                          <a:solidFill>
                            <a:schemeClr val="tx1"/>
                          </a:solidFill>
                          <a:effectLst/>
                          <a:latin typeface="Century Gothic" panose="020B0502020202020204" pitchFamily="34" charset="0"/>
                          <a:ea typeface="+mn-ea"/>
                          <a:cs typeface="+mn-cs"/>
                        </a:rPr>
                        <a:t>Suffix meaning ‘the action or resulting state’.</a:t>
                      </a: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formulation</a:t>
                      </a: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The state obtained from mixing components in a specific proportion.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0" indent="0" algn="ctr">
                        <a:buNone/>
                        <a:tabLst>
                          <a:tab pos="269875" algn="l"/>
                        </a:tabLst>
                      </a:pPr>
                      <a:r>
                        <a:rPr lang="en-GB" sz="1400" b="1" u="none" dirty="0">
                          <a:solidFill>
                            <a:srgbClr val="C8102E"/>
                          </a:solidFill>
                          <a:latin typeface="Century Gothic" panose="020B0502020202020204" pitchFamily="34" charset="0"/>
                          <a:cs typeface="Arial" panose="020B0604020202020204" pitchFamily="34" charset="0"/>
                        </a:rPr>
                        <a:t>4.   A sample of stainless steel contains;</a:t>
                      </a:r>
                    </a:p>
                    <a:p>
                      <a:pPr marL="0" indent="541338"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72.3% Fe; 16% Cr; 7.5% Mn; 4% Ni; 0.15% C and 0.05% P</a:t>
                      </a:r>
                    </a:p>
                    <a:p>
                      <a:pPr marL="0" indent="269875"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Explain why this is an example of a formulation.</a:t>
                      </a:r>
                    </a:p>
                    <a:p>
                      <a:pPr marL="0" indent="269875" algn="l">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269875" indent="0" algn="ctr">
                        <a:spcBef>
                          <a:spcPts val="600"/>
                        </a:spcBef>
                        <a:buNone/>
                      </a:pPr>
                      <a:r>
                        <a:rPr lang="en-GB" sz="1800" b="1" u="none" dirty="0">
                          <a:solidFill>
                            <a:schemeClr val="accent1"/>
                          </a:solidFill>
                          <a:latin typeface="Bradley Hand ITC" panose="03070402050302030203" pitchFamily="66" charset="0"/>
                          <a:cs typeface="Arial" panose="020B0604020202020204" pitchFamily="34" charset="0"/>
                        </a:rPr>
                        <a:t>This is a formulation because the stainless steel is a mixture containing elements in carefully measured proportions.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177800" marR="0" lvl="0" indent="-17780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a formulation is (below is the definition from the key terms list).</a:t>
                      </a:r>
                      <a:endParaRPr lang="en-GB" sz="1400" b="0" u="none" dirty="0">
                        <a:solidFill>
                          <a:schemeClr val="tx1"/>
                        </a:solidFill>
                        <a:latin typeface="Century Gothic" panose="020B0502020202020204" pitchFamily="34" charset="0"/>
                        <a:cs typeface="Arial" panose="020B0604020202020204" pitchFamily="34" charset="0"/>
                      </a:endParaRPr>
                    </a:p>
                    <a:p>
                      <a:pPr marL="177800" marR="0" lvl="0" indent="-177800" algn="l"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177800" marR="0" lvl="0" indent="-177800" algn="l" defTabSz="914400" rtl="0" eaLnBrk="1" fontAlgn="auto" latinLnBrk="0" hangingPunct="1">
                        <a:lnSpc>
                          <a:spcPct val="100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algn="ctr"/>
                      <a:r>
                        <a:rPr lang="en-GB" sz="1800" b="1" u="none" dirty="0">
                          <a:solidFill>
                            <a:schemeClr val="accent1"/>
                          </a:solidFill>
                          <a:latin typeface="Bradley Hand ITC" panose="03070402050302030203" pitchFamily="66" charset="0"/>
                          <a:cs typeface="Arial" panose="020B0604020202020204" pitchFamily="34" charset="0"/>
                        </a:rPr>
                        <a:t>A mixture that has been designed as a useful product, made by mixing substances in carefully measured quantities, such as paint or medicines.</a:t>
                      </a:r>
                    </a:p>
                    <a:p>
                      <a:pPr algn="ctr"/>
                      <a:endParaRPr lang="en-GB" sz="1800" b="1" u="none" dirty="0">
                        <a:solidFill>
                          <a:schemeClr val="accent1"/>
                        </a:solidFill>
                        <a:latin typeface="Bradley Hand ITC" panose="03070402050302030203" pitchFamily="66"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32B9207E-E94A-5EAD-FE79-F12137BCABD1}"/>
              </a:ext>
            </a:extLst>
          </p:cNvPr>
          <p:cNvGraphicFramePr>
            <a:graphicFrameLocks noGrp="1"/>
          </p:cNvGraphicFramePr>
          <p:nvPr>
            <p:extLst>
              <p:ext uri="{D42A27DB-BD31-4B8C-83A1-F6EECF244321}">
                <p14:modId xmlns:p14="http://schemas.microsoft.com/office/powerpoint/2010/main" val="861538488"/>
              </p:ext>
            </p:extLst>
          </p:nvPr>
        </p:nvGraphicFramePr>
        <p:xfrm>
          <a:off x="5209308" y="2772021"/>
          <a:ext cx="1967347" cy="641350"/>
        </p:xfrm>
        <a:graphic>
          <a:graphicData uri="http://schemas.openxmlformats.org/drawingml/2006/table">
            <a:tbl>
              <a:tblPr firstRow="1" bandRow="1">
                <a:tableStyleId>{5C22544A-7EE6-4342-B048-85BDC9FD1C3A}</a:tableStyleId>
              </a:tblPr>
              <a:tblGrid>
                <a:gridCol w="1967347">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formulation</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384766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ertical Title 1">
            <a:extLst>
              <a:ext uri="{FF2B5EF4-FFF2-40B4-BE49-F238E27FC236}">
                <a16:creationId xmlns:a16="http://schemas.microsoft.com/office/drawing/2014/main" id="{FEE63CE5-8A72-4242-81BD-5FB3FC7CB19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Example layout</a:t>
            </a:r>
            <a:endParaRPr lang="en-US" sz="2200" b="1" i="0" dirty="0">
              <a:solidFill>
                <a:schemeClr val="bg1"/>
              </a:solidFill>
              <a:latin typeface="Century Gothic" panose="020B0502020202020204" pitchFamily="34" charset="0"/>
            </a:endParaRPr>
          </a:p>
        </p:txBody>
      </p:sp>
      <p:graphicFrame>
        <p:nvGraphicFramePr>
          <p:cNvPr id="5" name="Content Placeholder 5">
            <a:extLst>
              <a:ext uri="{FF2B5EF4-FFF2-40B4-BE49-F238E27FC236}">
                <a16:creationId xmlns:a16="http://schemas.microsoft.com/office/drawing/2014/main" id="{781063B1-E5E0-C242-7F60-F3F78892A209}"/>
              </a:ext>
            </a:extLst>
          </p:cNvPr>
          <p:cNvGraphicFramePr>
            <a:graphicFrameLocks/>
          </p:cNvGraphicFramePr>
          <p:nvPr>
            <p:extLst>
              <p:ext uri="{D42A27DB-BD31-4B8C-83A1-F6EECF244321}">
                <p14:modId xmlns:p14="http://schemas.microsoft.com/office/powerpoint/2010/main" val="1087370209"/>
              </p:ext>
            </p:extLst>
          </p:nvPr>
        </p:nvGraphicFramePr>
        <p:xfrm>
          <a:off x="0" y="-4445"/>
          <a:ext cx="11382000" cy="6858000"/>
        </p:xfrm>
        <a:graphic>
          <a:graphicData uri="http://schemas.openxmlformats.org/drawingml/2006/table">
            <a:tbl>
              <a:tblPr firstRow="1" bandRow="1">
                <a:tableStyleId>{5C22544A-7EE6-4342-B048-85BDC9FD1C3A}</a:tableStyleId>
              </a:tblPr>
              <a:tblGrid>
                <a:gridCol w="5691000">
                  <a:extLst>
                    <a:ext uri="{9D8B030D-6E8A-4147-A177-3AD203B41FA5}">
                      <a16:colId xmlns:a16="http://schemas.microsoft.com/office/drawing/2014/main" val="20000"/>
                    </a:ext>
                  </a:extLst>
                </a:gridCol>
                <a:gridCol w="5691000">
                  <a:extLst>
                    <a:ext uri="{9D8B030D-6E8A-4147-A177-3AD203B41FA5}">
                      <a16:colId xmlns:a16="http://schemas.microsoft.com/office/drawing/2014/main" val="20001"/>
                    </a:ext>
                  </a:extLst>
                </a:gridCol>
              </a:tblGrid>
              <a:tr h="3429000">
                <a:tc>
                  <a:txBody>
                    <a:bodyPr/>
                    <a:lstStyle/>
                    <a:p>
                      <a:pPr marL="0" indent="0" algn="ctr">
                        <a:buNone/>
                      </a:pPr>
                      <a:r>
                        <a:rPr lang="en-GB" sz="1800" b="1" u="none" dirty="0">
                          <a:solidFill>
                            <a:srgbClr val="C8102E"/>
                          </a:solidFill>
                          <a:latin typeface="Century Gothic" panose="020B0502020202020204" pitchFamily="34" charset="0"/>
                          <a:cs typeface="Arial" panose="020B0604020202020204" pitchFamily="34" charset="0"/>
                        </a:rPr>
                        <a:t>1. Explore</a:t>
                      </a:r>
                    </a:p>
                    <a:p>
                      <a:pPr marL="0" indent="0" algn="ctr">
                        <a:buNone/>
                      </a:pPr>
                      <a:br>
                        <a:rPr lang="en-GB" sz="1800" b="0" u="none" dirty="0">
                          <a:solidFill>
                            <a:schemeClr val="tx1"/>
                          </a:solidFill>
                          <a:latin typeface="Century Gothic" panose="020B0502020202020204" pitchFamily="34" charset="0"/>
                          <a:cs typeface="Arial" panose="020B0604020202020204" pitchFamily="34" charset="0"/>
                        </a:rPr>
                      </a:br>
                      <a:endParaRPr lang="en-GB" sz="1800" b="0" u="none" dirty="0">
                        <a:solidFill>
                          <a:schemeClr val="tx1"/>
                        </a:solidFill>
                        <a:latin typeface="Century Gothic" panose="020B0502020202020204" pitchFamily="34" charset="0"/>
                        <a:cs typeface="Arial" panose="020B0604020202020204" pitchFamily="34" charset="0"/>
                      </a:endParaRPr>
                    </a:p>
                    <a:p>
                      <a:pPr marL="0" indent="0" algn="ctr">
                        <a:buNone/>
                      </a:pPr>
                      <a:endParaRPr lang="en-GB" sz="1800" b="0" u="none" dirty="0">
                        <a:solidFill>
                          <a:schemeClr val="tx1"/>
                        </a:solidFill>
                        <a:latin typeface="Century Gothic" panose="020B0502020202020204" pitchFamily="34" charset="0"/>
                        <a:cs typeface="Arial" panose="020B0604020202020204" pitchFamily="34" charset="0"/>
                      </a:endParaRPr>
                    </a:p>
                    <a:p>
                      <a:pPr marL="0" indent="0" algn="ctr">
                        <a:buNone/>
                      </a:pPr>
                      <a:r>
                        <a:rPr lang="en-GB" b="0" dirty="0">
                          <a:solidFill>
                            <a:schemeClr val="tx1"/>
                          </a:solidFill>
                          <a:latin typeface="Century Gothic" panose="020B0502020202020204" pitchFamily="34" charset="0"/>
                        </a:rPr>
                        <a:t>Link to science capital and draw on learners’ experience.</a:t>
                      </a:r>
                    </a:p>
                    <a:p>
                      <a:pPr marL="0" indent="0" algn="ctr">
                        <a:buFont typeface="Arial" panose="020B0604020202020204" pitchFamily="34" charset="0"/>
                        <a:buNone/>
                      </a:pP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u="none" dirty="0">
                          <a:solidFill>
                            <a:srgbClr val="C8102E"/>
                          </a:solidFill>
                          <a:latin typeface="Century Gothic" panose="020B0502020202020204" pitchFamily="34" charset="0"/>
                          <a:cs typeface="Arial" panose="020B0604020202020204" pitchFamily="34" charset="0"/>
                        </a:rPr>
                        <a:t>2. Break down/’what do we know about X’?</a:t>
                      </a:r>
                    </a:p>
                    <a:p>
                      <a:pPr algn="ctr"/>
                      <a:br>
                        <a:rPr lang="en-GB" sz="1800" b="0" u="none" baseline="0" dirty="0">
                          <a:solidFill>
                            <a:schemeClr val="tx1"/>
                          </a:solidFill>
                          <a:latin typeface="Century Gothic" panose="020B0502020202020204" pitchFamily="34" charset="0"/>
                          <a:cs typeface="Arial" panose="020B0604020202020204" pitchFamily="34" charset="0"/>
                        </a:rPr>
                      </a:br>
                      <a:r>
                        <a:rPr lang="en-GB" b="0" dirty="0">
                          <a:solidFill>
                            <a:schemeClr val="tx1"/>
                          </a:solidFill>
                          <a:latin typeface="Century Gothic" panose="020B0502020202020204" pitchFamily="34" charset="0"/>
                        </a:rPr>
                        <a:t>Look at composite parts of the word to help unpack its meaning.</a:t>
                      </a:r>
                    </a:p>
                    <a:p>
                      <a:pPr algn="ctr"/>
                      <a:endParaRPr lang="en-GB" b="0" dirty="0">
                        <a:solidFill>
                          <a:schemeClr val="tx1"/>
                        </a:solidFill>
                        <a:latin typeface="Century Gothic" panose="020B0502020202020204" pitchFamily="34" charset="0"/>
                      </a:endParaRPr>
                    </a:p>
                    <a:p>
                      <a:pPr algn="ctr"/>
                      <a:r>
                        <a:rPr lang="en-GB" b="0" dirty="0">
                          <a:solidFill>
                            <a:schemeClr val="tx1"/>
                          </a:solidFill>
                          <a:latin typeface="Century Gothic" panose="020B0502020202020204" pitchFamily="34" charset="0"/>
                        </a:rPr>
                        <a:t>Or invite learners to suggest what, as a class, they already know about the key term (with the help of a few bullet points).</a:t>
                      </a:r>
                    </a:p>
                    <a:p>
                      <a:pPr algn="ctr"/>
                      <a:endParaRPr lang="en-GB" sz="1200" b="1" u="sng"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429000">
                <a:tc>
                  <a:txBody>
                    <a:bodyPr/>
                    <a:lstStyle/>
                    <a:p>
                      <a:pPr algn="ctr"/>
                      <a:r>
                        <a:rPr lang="en-GB" sz="1800" b="1" u="none" dirty="0">
                          <a:solidFill>
                            <a:srgbClr val="C8102E"/>
                          </a:solidFill>
                          <a:latin typeface="Century Gothic" panose="020B0502020202020204" pitchFamily="34" charset="0"/>
                          <a:cs typeface="Arial" panose="020B0604020202020204" pitchFamily="34" charset="0"/>
                        </a:rPr>
                        <a:t>4. Consolidate</a:t>
                      </a:r>
                      <a:endParaRPr lang="en-GB" sz="1800" b="1" u="none" baseline="0" dirty="0">
                        <a:solidFill>
                          <a:srgbClr val="C8102E"/>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br>
                        <a:rPr lang="en-GB" sz="1800" b="0" u="none" baseline="0" dirty="0">
                          <a:solidFill>
                            <a:schemeClr val="tx1"/>
                          </a:solidFill>
                          <a:latin typeface="Century Gothic" panose="020B0502020202020204" pitchFamily="34" charset="0"/>
                          <a:cs typeface="Arial" panose="020B0604020202020204" pitchFamily="34" charset="0"/>
                        </a:rPr>
                      </a:br>
                      <a:endParaRPr lang="en-GB" sz="1800" b="0" u="none" baseline="0" dirty="0">
                        <a:solidFill>
                          <a:schemeClr val="tx1"/>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r>
                        <a:rPr lang="en-GB" sz="1800" b="0" u="none" baseline="0" dirty="0">
                          <a:solidFill>
                            <a:schemeClr val="tx1"/>
                          </a:solidFill>
                          <a:latin typeface="Century Gothic" panose="020B0502020202020204" pitchFamily="34" charset="0"/>
                          <a:cs typeface="Arial" panose="020B0604020202020204" pitchFamily="34" charset="0"/>
                        </a:rPr>
                        <a:t>Learners apply their knowledge.</a:t>
                      </a: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u="none" dirty="0">
                          <a:solidFill>
                            <a:srgbClr val="C8102E"/>
                          </a:solidFill>
                          <a:latin typeface="Century Gothic" panose="020B0502020202020204" pitchFamily="34" charset="0"/>
                          <a:cs typeface="Arial" panose="020B0604020202020204" pitchFamily="34" charset="0"/>
                        </a:rPr>
                        <a:t>3.</a:t>
                      </a:r>
                      <a:r>
                        <a:rPr lang="en-GB" sz="1800" b="1" u="none" baseline="0" dirty="0">
                          <a:solidFill>
                            <a:srgbClr val="C8102E"/>
                          </a:solidFill>
                          <a:latin typeface="Century Gothic" panose="020B0502020202020204" pitchFamily="34" charset="0"/>
                          <a:cs typeface="Arial" panose="020B0604020202020204" pitchFamily="34" charset="0"/>
                        </a:rPr>
                        <a:t> Explain</a:t>
                      </a:r>
                    </a:p>
                    <a:p>
                      <a:pPr algn="ctr"/>
                      <a:br>
                        <a:rPr lang="en-GB" sz="1800" b="0" u="none" baseline="0" dirty="0">
                          <a:solidFill>
                            <a:schemeClr val="tx1"/>
                          </a:solidFill>
                          <a:latin typeface="Century Gothic" panose="020B0502020202020204" pitchFamily="34" charset="0"/>
                          <a:cs typeface="Arial" panose="020B0604020202020204" pitchFamily="34" charset="0"/>
                        </a:rPr>
                      </a:br>
                      <a:endParaRPr lang="en-GB" sz="1800" b="0" u="none" baseline="0" dirty="0">
                        <a:solidFill>
                          <a:schemeClr val="tx1"/>
                        </a:solidFill>
                        <a:latin typeface="Century Gothic" panose="020B0502020202020204" pitchFamily="34" charset="0"/>
                        <a:cs typeface="Arial" panose="020B0604020202020204" pitchFamily="34" charset="0"/>
                      </a:endParaRPr>
                    </a:p>
                    <a:p>
                      <a:pPr algn="ctr"/>
                      <a:r>
                        <a:rPr lang="en-GB" sz="1800" b="0" u="none" baseline="0" dirty="0">
                          <a:solidFill>
                            <a:schemeClr val="tx1"/>
                          </a:solidFill>
                          <a:latin typeface="Century Gothic" panose="020B0502020202020204" pitchFamily="34" charset="0"/>
                          <a:cs typeface="Arial" panose="020B0604020202020204" pitchFamily="34" charset="0"/>
                        </a:rPr>
                        <a:t>Introduce the definition.</a:t>
                      </a: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graphicFrame>
        <p:nvGraphicFramePr>
          <p:cNvPr id="6" name="Table 5">
            <a:extLst>
              <a:ext uri="{FF2B5EF4-FFF2-40B4-BE49-F238E27FC236}">
                <a16:creationId xmlns:a16="http://schemas.microsoft.com/office/drawing/2014/main" id="{DF6446A5-8A2B-740F-D94D-BD65E28FBA44}"/>
              </a:ext>
            </a:extLst>
          </p:cNvPr>
          <p:cNvGraphicFramePr>
            <a:graphicFrameLocks noGrp="1"/>
          </p:cNvGraphicFramePr>
          <p:nvPr>
            <p:extLst>
              <p:ext uri="{D42A27DB-BD31-4B8C-83A1-F6EECF244321}">
                <p14:modId xmlns:p14="http://schemas.microsoft.com/office/powerpoint/2010/main" val="1508650470"/>
              </p:ext>
            </p:extLst>
          </p:nvPr>
        </p:nvGraphicFramePr>
        <p:xfrm>
          <a:off x="4753648" y="3103880"/>
          <a:ext cx="1874704" cy="762182"/>
        </p:xfrm>
        <a:graphic>
          <a:graphicData uri="http://schemas.openxmlformats.org/drawingml/2006/table">
            <a:tbl>
              <a:tblPr firstRow="1" bandRow="1">
                <a:tableStyleId>{5C22544A-7EE6-4342-B048-85BDC9FD1C3A}</a:tableStyleId>
              </a:tblPr>
              <a:tblGrid>
                <a:gridCol w="1874704">
                  <a:extLst>
                    <a:ext uri="{9D8B030D-6E8A-4147-A177-3AD203B41FA5}">
                      <a16:colId xmlns:a16="http://schemas.microsoft.com/office/drawing/2014/main" val="20000"/>
                    </a:ext>
                  </a:extLst>
                </a:gridCol>
              </a:tblGrid>
              <a:tr h="641350">
                <a:tc>
                  <a:txBody>
                    <a:bodyPr/>
                    <a:lstStyle/>
                    <a:p>
                      <a:pPr algn="ctr"/>
                      <a:r>
                        <a:rPr lang="en-GB" sz="2200" u="none" dirty="0">
                          <a:solidFill>
                            <a:srgbClr val="C8102E"/>
                          </a:solidFill>
                          <a:latin typeface="Arial" panose="020B0604020202020204" pitchFamily="34" charset="0"/>
                          <a:cs typeface="Arial" panose="020B0604020202020204" pitchFamily="34" charset="0"/>
                        </a:rPr>
                        <a:t>Select your key term</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8280143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00948aae249440f3e294fc71be63388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4a3bcf4f1f21d38c3b01b4be5a40106a"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2734F4-A0A2-48C9-9D26-BAEBACC03C05}">
  <ds:schemaRefs>
    <ds:schemaRef ds:uri="http://schemas.microsoft.com/sharepoint/v3/contenttype/forms"/>
  </ds:schemaRefs>
</ds:datastoreItem>
</file>

<file path=customXml/itemProps2.xml><?xml version="1.0" encoding="utf-8"?>
<ds:datastoreItem xmlns:ds="http://schemas.openxmlformats.org/officeDocument/2006/customXml" ds:itemID="{DCCC303E-0B9A-4C61-AA87-DC7B160DA01D}">
  <ds:schemaRefs>
    <ds:schemaRef ds:uri="http://schemas.microsoft.com/office/2006/documentManagement/types"/>
    <ds:schemaRef ds:uri="http://purl.org/dc/dcmitype/"/>
    <ds:schemaRef ds:uri="http://www.w3.org/XML/1998/namespace"/>
    <ds:schemaRef ds:uri="http://schemas.microsoft.com/office/2006/metadata/properties"/>
    <ds:schemaRef ds:uri="5c7d88b2-bc5d-47d8-b067-5f30c82b40fb"/>
    <ds:schemaRef ds:uri="http://schemas.microsoft.com/office/infopath/2007/PartnerControls"/>
    <ds:schemaRef ds:uri="http://purl.org/dc/elements/1.1/"/>
    <ds:schemaRef ds:uri="9e3c562f-56b0-4bc9-96c8-d04b09868558"/>
    <ds:schemaRef ds:uri="http://schemas.openxmlformats.org/package/2006/metadata/core-properties"/>
    <ds:schemaRef ds:uri="http://purl.org/dc/terms/"/>
  </ds:schemaRefs>
</ds:datastoreItem>
</file>

<file path=customXml/itemProps3.xml><?xml version="1.0" encoding="utf-8"?>
<ds:datastoreItem xmlns:ds="http://schemas.openxmlformats.org/officeDocument/2006/customXml" ds:itemID="{993FEBFB-5D3D-4A03-9E1A-5FF293B18E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500</TotalTime>
  <Words>2384</Words>
  <Application>Microsoft Office PowerPoint</Application>
  <PresentationFormat>Widescreen</PresentationFormat>
  <Paragraphs>306</Paragraphs>
  <Slides>11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Aptos</vt:lpstr>
      <vt:lpstr>Arial</vt:lpstr>
      <vt:lpstr>Bradley Hand ITC</vt:lpstr>
      <vt:lpstr>Calibri</vt:lpstr>
      <vt:lpstr>Calibri Light</vt:lpstr>
      <vt:lpstr>Cambria Math</vt:lpstr>
      <vt:lpstr>Century Gothic</vt:lpstr>
      <vt:lpstr>Office Theme</vt:lpstr>
      <vt:lpstr>14–16 years</vt:lpstr>
      <vt:lpstr>Frayer models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Elements compounds and mixtures 14-16 scaffolded</dc:title>
  <dc:creator>Royal Society of Chemistry</dc:creator>
  <cp:keywords>Frayer models; 14-16; elements compounds and mixtures; vocabulary; chemistry; glossary; key terms; key words; language of science; communication</cp:keywords>
  <dc:description>From rsc.li/4j5xfyj, non-scaffolded student slides and teacher notes also available</dc:description>
  <cp:lastModifiedBy>Hannah Sycamore</cp:lastModifiedBy>
  <cp:revision>2</cp:revision>
  <dcterms:created xsi:type="dcterms:W3CDTF">2024-07-22T15:22:21Z</dcterms:created>
  <dcterms:modified xsi:type="dcterms:W3CDTF">2025-12-18T10:36:22Z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