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91" r:id="rId5"/>
    <p:sldId id="296" r:id="rId6"/>
    <p:sldId id="29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AFCBE25-129D-71BD-2520-C70EFDD5EC17}" name="Katie Haylor" initials="KH" userId="S::HaylorK@rsc.org::79d54f7f-ffc1-4b04-bab6-1092a29c2844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na Notman" initials="NN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1EF"/>
    <a:srgbClr val="006F62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4DB36C-5133-4C22-8F71-3D54F23ED204}" v="7" dt="2026-06-18T13:56:46.0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"/>
    <p:restoredTop sz="96336"/>
  </p:normalViewPr>
  <p:slideViewPr>
    <p:cSldViewPr snapToGrid="0" snapToObjects="1">
      <p:cViewPr varScale="1">
        <p:scale>
          <a:sx n="106" d="100"/>
          <a:sy n="106" d="100"/>
        </p:scale>
        <p:origin x="119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custSel modSld modMainMaster">
      <pc:chgData name="Hannah Griffiths" userId="9135852f-5aac-4f3f-97b0-55e569f13680" providerId="ADAL" clId="{79D2581E-2C64-4D7D-948E-B5DB5B650164}" dt="2026-06-18T13:55:05.045" v="10" actId="113"/>
      <pc:docMkLst>
        <pc:docMk/>
      </pc:docMkLst>
      <pc:sldChg chg="modSp mod">
        <pc:chgData name="Hannah Griffiths" userId="9135852f-5aac-4f3f-97b0-55e569f13680" providerId="ADAL" clId="{79D2581E-2C64-4D7D-948E-B5DB5B650164}" dt="2026-06-18T13:54:35.122" v="1" actId="27636"/>
        <pc:sldMkLst>
          <pc:docMk/>
          <pc:sldMk cId="3961826750" sldId="296"/>
        </pc:sldMkLst>
        <pc:spChg chg="mod">
          <ac:chgData name="Hannah Griffiths" userId="9135852f-5aac-4f3f-97b0-55e569f13680" providerId="ADAL" clId="{79D2581E-2C64-4D7D-948E-B5DB5B650164}" dt="2026-06-18T13:54:35.122" v="1" actId="27636"/>
          <ac:spMkLst>
            <pc:docMk/>
            <pc:sldMk cId="3961826750" sldId="296"/>
            <ac:spMk id="3" creationId="{9992EFC0-F114-2563-DBA0-7A85951F144B}"/>
          </ac:spMkLst>
        </pc:spChg>
      </pc:sldChg>
      <pc:sldMasterChg chg="modSldLayout">
        <pc:chgData name="Hannah Griffiths" userId="9135852f-5aac-4f3f-97b0-55e569f13680" providerId="ADAL" clId="{79D2581E-2C64-4D7D-948E-B5DB5B650164}" dt="2026-06-18T13:55:05.045" v="10" actId="113"/>
        <pc:sldMasterMkLst>
          <pc:docMk/>
          <pc:sldMasterMk cId="2405364243" sldId="2147483648"/>
        </pc:sldMasterMkLst>
        <pc:sldLayoutChg chg="modSp mod">
          <pc:chgData name="Hannah Griffiths" userId="9135852f-5aac-4f3f-97b0-55e569f13680" providerId="ADAL" clId="{79D2581E-2C64-4D7D-948E-B5DB5B650164}" dt="2026-06-18T13:55:05.045" v="10" actId="113"/>
          <pc:sldLayoutMkLst>
            <pc:docMk/>
            <pc:sldMasterMk cId="2405364243" sldId="2147483648"/>
            <pc:sldLayoutMk cId="132028183" sldId="2147483661"/>
          </pc:sldLayoutMkLst>
          <pc:spChg chg="mod">
            <ac:chgData name="Hannah Griffiths" userId="9135852f-5aac-4f3f-97b0-55e569f13680" providerId="ADAL" clId="{79D2581E-2C64-4D7D-948E-B5DB5B650164}" dt="2026-06-18T13:55:05.045" v="10" actId="113"/>
            <ac:spMkLst>
              <pc:docMk/>
              <pc:sldMasterMk cId="2405364243" sldId="2147483648"/>
              <pc:sldLayoutMk cId="132028183" sldId="2147483661"/>
              <ac:spMk id="2" creationId="{95E1E85F-1FFB-56A7-046C-025FF38ABD37}"/>
            </ac:spMkLst>
          </pc:sp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5E1E85F-1FFB-56A7-046C-025FF38ABD37}"/>
              </a:ext>
            </a:extLst>
          </p:cNvPr>
          <p:cNvSpPr txBox="1"/>
          <p:nvPr userDrawn="1"/>
        </p:nvSpPr>
        <p:spPr>
          <a:xfrm>
            <a:off x="7797703" y="5580404"/>
            <a:ext cx="38542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Wedi’i</a:t>
            </a:r>
            <a:r>
              <a:rPr lang="en-GB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lawrlwytho</a:t>
            </a:r>
            <a:r>
              <a:rPr lang="en-GB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o </a:t>
            </a:r>
            <a:r>
              <a:rPr lang="en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rsc.li/4tzFoze</a:t>
            </a:r>
            <a:endParaRPr lang="en-GB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6/18/2026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6C2D-C264-BB44-BD46-4A14670592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D1DBB-B53C-6948-A433-C717FC653E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Y model atomig</a:t>
            </a:r>
          </a:p>
          <a:p>
            <a:endParaRPr lang="en-US" dirty="0"/>
          </a:p>
          <a:p>
            <a:r>
              <a:rPr lang="cy-GB" sz="3200"/>
              <a:t>Datrys diffiniadau</a:t>
            </a:r>
          </a:p>
        </p:txBody>
      </p:sp>
    </p:spTree>
    <p:extLst>
      <p:ext uri="{BB962C8B-B14F-4D97-AF65-F5344CB8AC3E}">
        <p14:creationId xmlns:p14="http://schemas.microsoft.com/office/powerpoint/2010/main" val="34215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DDEF5-2517-F04F-A62F-24E869BF4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Diffiniadau wedi’u datrys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2EFC0-F114-2563-DBA0-7A85951F14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lnSpc>
                <a:spcPct val="107000"/>
              </a:lnSpc>
              <a:spcAft>
                <a:spcPts val="600"/>
              </a:spcAft>
              <a:buNone/>
              <a:tabLst>
                <a:tab pos="3891280" algn="l"/>
              </a:tabLst>
            </a:pPr>
            <a:r>
              <a:rPr lang="cy-GB" sz="2400">
                <a:effectLst/>
              </a:rPr>
              <a:t>Y </a:t>
            </a:r>
            <a:r>
              <a:rPr lang="cy-GB" sz="2400" b="1">
                <a:solidFill>
                  <a:srgbClr val="C00000"/>
                </a:solidFill>
                <a:effectLst/>
              </a:rPr>
              <a:t>rhif atomig</a:t>
            </a:r>
            <a:r>
              <a:rPr lang="cy-GB" sz="2400" b="1">
                <a:effectLst/>
              </a:rPr>
              <a:t> </a:t>
            </a:r>
            <a:r>
              <a:rPr lang="cy-GB" sz="2400">
                <a:effectLst/>
              </a:rPr>
              <a:t>yw nifer y protonau yn niwclews atom o elfen benodol.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</a:rPr>
              <a:t> </a:t>
            </a:r>
          </a:p>
          <a:p>
            <a:pPr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r>
              <a:rPr lang="cy-GB" sz="2400">
                <a:effectLst/>
              </a:rPr>
              <a:t>Y</a:t>
            </a:r>
            <a:r>
              <a:rPr lang="cy-GB" sz="2400" b="1">
                <a:effectLst/>
              </a:rPr>
              <a:t> </a:t>
            </a:r>
            <a:r>
              <a:rPr lang="cy-GB" sz="2400" b="1">
                <a:solidFill>
                  <a:srgbClr val="C00000"/>
                </a:solidFill>
                <a:effectLst/>
              </a:rPr>
              <a:t>rhif màs</a:t>
            </a:r>
            <a:r>
              <a:rPr lang="cy-GB" sz="2400" b="1">
                <a:effectLst/>
              </a:rPr>
              <a:t> </a:t>
            </a:r>
            <a:r>
              <a:rPr lang="cy-GB" sz="2400">
                <a:effectLst/>
              </a:rPr>
              <a:t>yw cyfanswm nifer y protonau a’r niwtronau mewn niwclews atom o elfen benodol.</a:t>
            </a:r>
          </a:p>
          <a:p>
            <a:pPr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 </a:t>
            </a:r>
            <a:r>
              <a:rPr lang="cy-GB" sz="2400" b="1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màs atomig cymharol</a:t>
            </a:r>
            <a:r>
              <a:rPr lang="cy-GB" sz="2400" b="1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yw màs cyfartalog atom o elfen gan ystyried y canrannau o isotopau’r elfen sy’n digwydd yn naturiol. </a:t>
            </a:r>
          </a:p>
          <a:p>
            <a:pPr>
              <a:lnSpc>
                <a:spcPct val="107000"/>
              </a:lnSpc>
              <a:spcAft>
                <a:spcPts val="600"/>
              </a:spcAft>
              <a:buNone/>
              <a:tabLst>
                <a:tab pos="230505" algn="l"/>
              </a:tabLst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 </a:t>
            </a:r>
            <a:r>
              <a:rPr lang="cy-GB" sz="2400" b="1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màs cymharol</a:t>
            </a:r>
            <a:r>
              <a:rPr lang="cy-GB" sz="2400" b="1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yw màs gronyn o’i gymharu ag </a:t>
            </a:r>
            <a:r>
              <a:rPr lang="cy-GB" sz="2400" baseline="30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1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/</a:t>
            </a:r>
            <a:r>
              <a:rPr lang="cy-GB" sz="2400" baseline="-25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12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o fàs atom </a:t>
            </a:r>
            <a:r>
              <a:rPr lang="cy-GB" sz="2400" baseline="300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12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C. </a:t>
            </a: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/>
              <a:t>Mae </a:t>
            </a:r>
            <a:r>
              <a:rPr lang="cy-GB" sz="2400" b="1">
                <a:solidFill>
                  <a:srgbClr val="C00000"/>
                </a:solidFill>
              </a:rPr>
              <a:t>isotopau</a:t>
            </a:r>
            <a:r>
              <a:rPr lang="cy-GB" sz="2400"/>
              <a:t> yn atomau sydd â’r un nifer o brotonau ond niferoedd gwahanol o niwtronau.</a:t>
            </a:r>
          </a:p>
          <a:p>
            <a:pPr marL="0" indent="0"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 b="1">
                <a:solidFill>
                  <a:srgbClr val="C00000"/>
                </a:solidFill>
                <a:effectLst/>
              </a:rPr>
              <a:t>Gwefr gymharol</a:t>
            </a:r>
            <a:r>
              <a:rPr lang="cy-GB" sz="2400" b="1">
                <a:effectLst/>
              </a:rPr>
              <a:t> </a:t>
            </a:r>
            <a:r>
              <a:rPr lang="cy-GB" sz="2400">
                <a:effectLst/>
              </a:rPr>
              <a:t>yw gwefr bositif (+) neu negatif (-) gronyn o’i chymharu â gwefr un proton.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1826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Cwblhau’r cysylltiad: brawddegau cyflawn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332" y="1846761"/>
            <a:ext cx="9910285" cy="5040000"/>
          </a:xfrm>
        </p:spPr>
        <p:txBody>
          <a:bodyPr>
            <a:normAutofit/>
          </a:bodyPr>
          <a:lstStyle/>
          <a:p>
            <a:pPr marL="0" indent="0" algn="l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Mae’r rhif màs yn dweud wrthym beth yw cyfanswm y protonau a’r niwtronau mewn niwclews atom. </a:t>
            </a:r>
            <a:r>
              <a:rPr lang="cy-GB" sz="2400" b="1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Felly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, gellir cyfrifo nifer y niwtronau </a:t>
            </a:r>
            <a:r>
              <a:rPr lang="cy-GB" sz="2400" b="1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drwy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dynnu’r rhif atomig o’r rhif màs, </a:t>
            </a:r>
            <a:r>
              <a:rPr lang="cy-GB" sz="2400" b="1">
                <a:solidFill>
                  <a:srgbClr val="C8102E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gan fod </a:t>
            </a:r>
            <a:r>
              <a:rPr lang="cy-GB" sz="24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 rhif atomig yn dweud wrthym beth yw nifer y protonau mewn niwclews atom. 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4EA6CC2-9109-4E39-8E86-13D9CF5ECA7C}">
  <ds:schemaRefs>
    <ds:schemaRef ds:uri="5c7d88b2-bc5d-47d8-b067-5f30c82b40fb"/>
    <ds:schemaRef ds:uri="http://schemas.microsoft.com/office/2006/documentManagement/types"/>
    <ds:schemaRef ds:uri="9e3c562f-56b0-4bc9-96c8-d04b09868558"/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27B341AE-6F68-4532-8C9B-940729D9526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FD5392-0D4D-4288-81D2-DEE1871C60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1597</TotalTime>
  <Words>165</Words>
  <Application>Microsoft Office PowerPoint</Application>
  <PresentationFormat>Widescreen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Office Theme</vt:lpstr>
      <vt:lpstr>14–16 oed</vt:lpstr>
      <vt:lpstr>Diffiniadau wedi’u datrys</vt:lpstr>
      <vt:lpstr>Cwblhau’r cysylltiad: brawddegau cyflawn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Unscrambling definitions atomic model slides CYM</dc:title>
  <dc:creator>RoyalSocietyofChemistry@royalsocietychemistry.onmicrosoft.com</dc:creator>
  <cp:keywords>atomic model; 14-16; atoms and ions; particle diagrams; vocabulary; chemistry; glossary, key terms, key words, language of science; communication </cp:keywords>
  <dc:description>From rsc.li/4tzFoze, student sheet and teacher notes with answers also available</dc:description>
  <cp:lastModifiedBy>Hannah Griffiths</cp:lastModifiedBy>
  <cp:revision>581</cp:revision>
  <dcterms:created xsi:type="dcterms:W3CDTF">2021-04-13T16:26:00Z</dcterms:created>
  <dcterms:modified xsi:type="dcterms:W3CDTF">2026-06-18T13:57:00Z</dcterms:modified>
  <cp:category>Available from https://rsc.li/4tzFoze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  <property fmtid="{D5CDD505-2E9C-101B-9397-08002B2CF9AE}" pid="4" name="Order">
    <vt:r8>33000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