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4"/>
  </p:sldMasterIdLst>
  <p:notesMasterIdLst>
    <p:notesMasterId r:id="rId20"/>
  </p:notesMasterIdLst>
  <p:sldIdLst>
    <p:sldId id="290" r:id="rId5"/>
    <p:sldId id="330" r:id="rId6"/>
    <p:sldId id="344" r:id="rId7"/>
    <p:sldId id="343" r:id="rId8"/>
    <p:sldId id="260" r:id="rId9"/>
    <p:sldId id="346" r:id="rId10"/>
    <p:sldId id="371" r:id="rId11"/>
    <p:sldId id="348" r:id="rId12"/>
    <p:sldId id="351" r:id="rId13"/>
    <p:sldId id="350" r:id="rId14"/>
    <p:sldId id="349" r:id="rId15"/>
    <p:sldId id="372" r:id="rId16"/>
    <p:sldId id="353" r:id="rId17"/>
    <p:sldId id="355" r:id="rId18"/>
    <p:sldId id="370" r:id="rId1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itle slide" id="{97A93AF5-9395-4D51-A65C-F480896045C4}">
          <p14:sldIdLst>
            <p14:sldId id="290"/>
          </p14:sldIdLst>
        </p14:section>
        <p14:section name="Canllawiau i athrawon" id="{98239A89-C2BB-41F4-9D3E-573E6ACA2F1B}">
          <p14:sldIdLst>
            <p14:sldId id="330"/>
          </p14:sldIdLst>
        </p14:section>
        <p14:section name="Taflenni i ddysgwyr" id="{18068308-2217-42E8-A1F8-FF85B571432F}">
          <p14:sldIdLst>
            <p14:sldId id="344"/>
            <p14:sldId id="343"/>
            <p14:sldId id="260"/>
            <p14:sldId id="346"/>
            <p14:sldId id="371"/>
            <p14:sldId id="348"/>
          </p14:sldIdLst>
        </p14:section>
        <p14:section name="Atebion" id="{D2B6960D-DEBD-42D0-820E-646A2ECEF29B}">
          <p14:sldIdLst>
            <p14:sldId id="351"/>
            <p14:sldId id="350"/>
            <p14:sldId id="349"/>
            <p14:sldId id="372"/>
            <p14:sldId id="353"/>
            <p14:sldId id="355"/>
          </p14:sldIdLst>
        </p14:section>
        <p14:section name="Templed" id="{E3289455-A81F-484B-97F5-158C5109242B}">
          <p14:sldIdLst>
            <p14:sldId id="37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32FB93-E5FD-44CE-B0C8-F12B94742A22}" v="6" dt="2026-06-19T15:22:18.3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8849" autoAdjust="0"/>
  </p:normalViewPr>
  <p:slideViewPr>
    <p:cSldViewPr snapToGrid="0" snapToObjects="1">
      <p:cViewPr varScale="1">
        <p:scale>
          <a:sx n="65" d="100"/>
          <a:sy n="65" d="100"/>
        </p:scale>
        <p:origin x="32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28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mod modSld modMainMaster">
      <pc:chgData name="Hannah Griffiths" userId="9135852f-5aac-4f3f-97b0-55e569f13680" providerId="ADAL" clId="{79D2581E-2C64-4D7D-948E-B5DB5B650164}" dt="2026-06-19T15:21:16.794" v="10" actId="1076"/>
      <pc:docMkLst>
        <pc:docMk/>
      </pc:docMkLst>
      <pc:sldChg chg="modSp mod">
        <pc:chgData name="Hannah Griffiths" userId="9135852f-5aac-4f3f-97b0-55e569f13680" providerId="ADAL" clId="{79D2581E-2C64-4D7D-948E-B5DB5B650164}" dt="2026-06-19T15:21:16.794" v="10" actId="1076"/>
        <pc:sldMkLst>
          <pc:docMk/>
          <pc:sldMk cId="1160478737" sldId="330"/>
        </pc:sldMkLst>
        <pc:picChg chg="mod">
          <ac:chgData name="Hannah Griffiths" userId="9135852f-5aac-4f3f-97b0-55e569f13680" providerId="ADAL" clId="{79D2581E-2C64-4D7D-948E-B5DB5B650164}" dt="2026-06-19T15:21:16.794" v="10" actId="1076"/>
          <ac:picMkLst>
            <pc:docMk/>
            <pc:sldMk cId="1160478737" sldId="330"/>
            <ac:picMk id="2" creationId="{DC16B584-5207-8505-AF5C-B3BEEEABF10D}"/>
          </ac:picMkLst>
        </pc:picChg>
      </pc:sldChg>
      <pc:sldMasterChg chg="modSldLayout">
        <pc:chgData name="Hannah Griffiths" userId="9135852f-5aac-4f3f-97b0-55e569f13680" providerId="ADAL" clId="{79D2581E-2C64-4D7D-948E-B5DB5B650164}" dt="2026-06-19T15:20:03.009" v="9" actId="20577"/>
        <pc:sldMasterMkLst>
          <pc:docMk/>
          <pc:sldMasterMk cId="2405364243" sldId="2147483648"/>
        </pc:sldMasterMkLst>
        <pc:sldLayoutChg chg="modSp mod">
          <pc:chgData name="Hannah Griffiths" userId="9135852f-5aac-4f3f-97b0-55e569f13680" providerId="ADAL" clId="{79D2581E-2C64-4D7D-948E-B5DB5B650164}" dt="2026-06-19T15:20:03.009" v="9" actId="20577"/>
          <pc:sldLayoutMkLst>
            <pc:docMk/>
            <pc:sldMasterMk cId="2405364243" sldId="2147483648"/>
            <pc:sldLayoutMk cId="4170965741" sldId="2147483675"/>
          </pc:sldLayoutMkLst>
          <pc:spChg chg="mod">
            <ac:chgData name="Hannah Griffiths" userId="9135852f-5aac-4f3f-97b0-55e569f13680" providerId="ADAL" clId="{79D2581E-2C64-4D7D-948E-B5DB5B650164}" dt="2026-06-19T15:20:03.009" v="9" actId="20577"/>
            <ac:spMkLst>
              <pc:docMk/>
              <pc:sldMasterMk cId="2405364243" sldId="2147483648"/>
              <pc:sldLayoutMk cId="4170965741" sldId="2147483675"/>
              <ac:spMk id="2" creationId="{4988AA7C-09C8-F095-9310-57E53D7DF519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 hasCustomPrompt="1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 hasCustomPrompt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50657F-C977-4920-AE14-12599E069E54}" type="datetimeFigureOut">
              <a:rPr lang="en-GB" smtClean="0"/>
              <a:pPr/>
              <a:t>19/06/2026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 hasCustomPrompt="1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 hasCustomPrompt="1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 hasCustomPrompt="1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63DB95-055F-4643-BEB1-ADFDB4C7E5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83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63DB95-055F-4643-BEB1-ADFDB4C7E5B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674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0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Ateb ar gyfer pedrant 2:</a:t>
            </a:r>
          </a:p>
          <a:p>
            <a:r>
              <a:rPr lang="cy-GB"/>
              <a:t>Atom = does dim modd ei dorri. A = dim, tom = o ‘tomos’, sy'n golygu ‘torri’. </a:t>
            </a:r>
          </a:p>
          <a:p>
            <a:r>
              <a:rPr lang="cy-GB"/>
              <a:t>Gallai hyn fod yn gyflwyniad braf i’r syniad bod pobl yn arfer meddwl mai atomau oedd y pethau lleiaf. </a:t>
            </a:r>
          </a:p>
          <a:p>
            <a:endParaRPr lang="en-GB" dirty="0"/>
          </a:p>
          <a:p>
            <a:r>
              <a:rPr lang="cy-GB"/>
              <a:t>Ateb ar gyfer pedrant 3: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Atomau yw’r </a:t>
            </a:r>
            <a:r>
              <a:rPr lang="cy-GB" sz="1200" b="0">
                <a:solidFill>
                  <a:schemeClr val="accent1"/>
                </a:solidFill>
                <a:effectLst/>
                <a:latin typeface="Bradley Hand ITC" pitchFamily="66" charset="0"/>
                <a:ea typeface="Bradley Hand ITC"/>
                <a:cs typeface="+mn-cs"/>
              </a:rPr>
              <a:t>gronyn lleiaf posibl o elfen; mae atomau wedi eu gwneud o brotonau, niwtronau ac electronau.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331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Ateb ar gyfer pedrant 2:</a:t>
            </a:r>
          </a:p>
          <a:p>
            <a:r>
              <a:rPr lang="cy-GB"/>
              <a:t>Cyfansoddyn = rhoi rhywbeth at ei gilydd. Cyf = gyda neu gyda’i gilydd, ansawdd = y pethau sy’n gwneud rhywbeth yr hyn ydyw.</a:t>
            </a:r>
          </a:p>
          <a:p>
            <a:endParaRPr lang="en-GB" dirty="0"/>
          </a:p>
          <a:p>
            <a:r>
              <a:rPr lang="cy-GB"/>
              <a:t>Ateb ar gyfer pedrant 3:</a:t>
            </a:r>
          </a:p>
          <a:p>
            <a:r>
              <a:rPr lang="cy-GB" sz="1200" b="0">
                <a:solidFill>
                  <a:schemeClr val="accent1"/>
                </a:solidFill>
                <a:effectLst/>
                <a:latin typeface="Bradley Hand ITC" pitchFamily="66" charset="0"/>
                <a:ea typeface="Bradley Hand ITC"/>
                <a:cs typeface="+mn-cs"/>
              </a:rPr>
              <a:t>Sylwedd pur wedi ei wneud o ddwy neu ragor o elfennau gwahanol y mae bondiau cemegol yn cysylltu eu hatomau; mae’r atomau mewn cymhareb sefydlog.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590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Ateb ar gyfer pedrant 2:</a:t>
            </a:r>
          </a:p>
          <a:p>
            <a:r>
              <a:rPr lang="cy-GB"/>
              <a:t>Enghraifft o foleciwl mawr = glwcos</a:t>
            </a:r>
          </a:p>
          <a:p>
            <a:r>
              <a:rPr lang="cy-GB"/>
              <a:t>Enghraifft o foleciwl bach = hydrogen</a:t>
            </a:r>
          </a:p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Mae rhagor o wybodaeth i lywio’r drafodaeth yng mhedrant 2: 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daw moleciwl o’r gair Ffrangeg </a:t>
            </a:r>
            <a:r>
              <a:rPr lang="cy-GB" sz="1200" b="0" i="0" u="none">
                <a:solidFill>
                  <a:schemeClr val="accent1"/>
                </a:solidFill>
                <a:latin typeface="Bradley Hand ITC" pitchFamily="66" charset="0"/>
                <a:cs typeface="Arial" panose="020B0604020202020204" pitchFamily="34" charset="0"/>
              </a:rPr>
              <a:t>molécule’</a:t>
            </a:r>
            <a:r>
              <a:rPr lang="cy-GB" sz="1200" b="0" i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, sy’n golygu gronyn hynod o fychan. </a:t>
            </a:r>
            <a:r>
              <a:rPr lang="cy-GB"/>
              <a:t>Cafodd y gair moleciwl ei ddefnyddio </a:t>
            </a:r>
            <a:r>
              <a:rPr lang="cy-GB" sz="1200" b="0" i="0" u="none">
                <a:solidFill>
                  <a:schemeClr val="accent1"/>
                </a:solidFill>
                <a:latin typeface="Bradley Hand ITC" pitchFamily="66" charset="0"/>
                <a:cs typeface="Arial" panose="020B0604020202020204" pitchFamily="34" charset="0"/>
              </a:rPr>
              <a:t>fel gair gwyddonol am y tro cyntaf ym 1811 gan Amedeo Avogadro.</a:t>
            </a:r>
          </a:p>
          <a:p>
            <a:endParaRPr lang="en-GB" sz="1200" b="0" i="0" u="none" dirty="0">
              <a:solidFill>
                <a:schemeClr val="accent1"/>
              </a:solidFill>
              <a:latin typeface="Bradley Hand ITC" pitchFamily="66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i="0" u="none">
                <a:solidFill>
                  <a:schemeClr val="accent1"/>
                </a:solidFill>
                <a:latin typeface="Bradley Hand ITC" pitchFamily="66" charset="0"/>
                <a:ea typeface="Bradley Hand ITC"/>
                <a:cs typeface="Arial" panose="020B0604020202020204" pitchFamily="34" charset="0"/>
              </a:rPr>
              <a:t>Ateb ar gyfer pedrant 3: </a:t>
            </a:r>
            <a:r>
              <a:rPr lang="cy-GB" sz="1200" b="0">
                <a:solidFill>
                  <a:schemeClr val="accent1"/>
                </a:solidFill>
                <a:effectLst/>
                <a:latin typeface="Bradley Hand ITC" pitchFamily="66" charset="0"/>
                <a:ea typeface="Bradley Hand ITC"/>
                <a:cs typeface="+mn-cs"/>
              </a:rPr>
              <a:t>dau atom neu ragor wedi eu cysylltu gan fondiau cemegol.</a:t>
            </a:r>
          </a:p>
          <a:p>
            <a:endParaRPr lang="en-GB" sz="1200" b="0" i="0" u="none" dirty="0">
              <a:solidFill>
                <a:schemeClr val="tx1"/>
              </a:solidFill>
              <a:latin typeface="Bradley Hand ITC" pitchFamily="66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851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Pedrant 2: dyma ddolen i dabl cyfnodol rhyngweithiol RSC https://periodic-table.rsc.org</a:t>
            </a:r>
          </a:p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Mae rhagor o wybodaeth i lywio’r drafodaeth ym mhedrant 2: 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Daw’r elfen o’r gair Lladin elementum: </a:t>
            </a:r>
            <a:r>
              <a:rPr lang="cy-GB" sz="1200" b="0" i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+mn-cs"/>
              </a:rPr>
              <a:t>hanfod (syml), egwyddor gyntaf, 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mater yn ei ffurf fwyaf sylfaenol.</a:t>
            </a:r>
          </a:p>
          <a:p>
            <a:endParaRPr lang="en-GB" dirty="0"/>
          </a:p>
          <a:p>
            <a:r>
              <a:rPr lang="cy-GB"/>
              <a:t>Ateb ar gyfer pedrant 3: </a:t>
            </a:r>
            <a:r>
              <a:rPr lang="cy-GB" sz="1200" b="0">
                <a:solidFill>
                  <a:schemeClr val="accent1"/>
                </a:solidFill>
                <a:effectLst/>
                <a:latin typeface="Bradley Hand ITC" pitchFamily="66" charset="0"/>
                <a:ea typeface="Bradley Hand ITC"/>
                <a:cs typeface="+mn-cs"/>
              </a:rPr>
              <a:t>sylwedd pur sydd wedi ei wneud o un math o atom yn unig.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0202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95A434-B81B-3202-6574-43313AA330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479CAA-9C45-AF34-79F0-F5E9FB89EF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13D1E9-5719-16D5-9E34-0F66E2B4FE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y-GB"/>
              <a:t>Mae rhagor o wybodaeth i lywio’r drafodaeth ym mhedrant 2:  daw bond </a:t>
            </a:r>
            <a:r>
              <a:rPr lang="cy-GB" sz="11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o’</a:t>
            </a:r>
            <a:r>
              <a:rPr lang="cy-GB" sz="1200" b="0" u="none">
                <a:solidFill>
                  <a:schemeClr val="accent1"/>
                </a:solidFill>
                <a:latin typeface="Bradley Hand ITC" pitchFamily="66" charset="0"/>
                <a:cs typeface="Arial" panose="020B0604020202020204" pitchFamily="34" charset="0"/>
              </a:rPr>
              <a:t>r gair Proto-Indo-Ewropeaidd </a:t>
            </a:r>
            <a:r>
              <a:rPr lang="cy-GB" sz="1200" b="0" i="0" u="none">
                <a:solidFill>
                  <a:schemeClr val="accent1"/>
                </a:solidFill>
                <a:latin typeface="Bradley Hand ITC" pitchFamily="66" charset="0"/>
                <a:cs typeface="Arial" panose="020B0604020202020204" pitchFamily="34" charset="0"/>
              </a:rPr>
              <a:t>bhendh</a:t>
            </a:r>
            <a:r>
              <a:rPr lang="cy-GB" sz="1200" b="0" u="none">
                <a:solidFill>
                  <a:schemeClr val="accent1"/>
                </a:solidFill>
                <a:latin typeface="Bradley Hand ITC" pitchFamily="66" charset="0"/>
                <a:cs typeface="Arial" panose="020B0604020202020204" pitchFamily="34" charset="0"/>
              </a:rPr>
              <a:t>, sy’n golygu rhwymo neu glymu. Mae’n dod o’r un gwreiddyn â band, rhwymyn, bandana, bwndel a rhuban.</a:t>
            </a:r>
          </a:p>
          <a:p>
            <a:pPr algn="l"/>
            <a:endParaRPr lang="en-GB" dirty="0"/>
          </a:p>
          <a:p>
            <a:pPr algn="l"/>
            <a:r>
              <a:rPr lang="cy-GB"/>
              <a:t>Ateb ar gyfer pedrant 3: </a:t>
            </a:r>
            <a:r>
              <a:rPr lang="cy-GB" sz="1200" b="0" i="0">
                <a:solidFill>
                  <a:schemeClr val="accent1"/>
                </a:solidFill>
                <a:effectLst/>
                <a:latin typeface="Bradley Hand ITC" pitchFamily="66" charset="0"/>
                <a:ea typeface="Bradley Hand ITC"/>
                <a:cs typeface="+mn-cs"/>
              </a:rPr>
              <a:t>grym (electrostatig) atynnol cryf sy’n dal atomau at ei gilydd.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6E5C82-2980-E202-EDDC-7D5E62C258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0953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y-GB"/>
              <a:t>Mae rhagor o wybodaeth i lywio’r drafodaeth ym mhedrant 2: </a:t>
            </a:r>
            <a:r>
              <a:rPr lang="cy-GB" sz="1200" b="1" i="0">
                <a:solidFill>
                  <a:schemeClr val="accent1"/>
                </a:solidFill>
                <a:effectLst/>
                <a:latin typeface="Century Gothic" panose="020B0502020202020204" pitchFamily="34" charset="0"/>
                <a:ea typeface="Century Gothic"/>
                <a:cs typeface="+mn-cs"/>
              </a:rPr>
              <a:t> </a:t>
            </a:r>
            <a:r>
              <a:rPr lang="cy-GB" sz="1200" b="0" i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+mn-cs"/>
              </a:rPr>
              <a:t>mae ïon yn golygu ‘mynd’. Mae wedi cael ei enw oherwydd bod ïonau’n symud tuag at y wefr ddirgroes.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Ateb ar gyfer pedrant 3: </a:t>
            </a:r>
            <a:r>
              <a:rPr lang="cy-GB" b="0"/>
              <a:t> </a:t>
            </a:r>
            <a:r>
              <a:rPr lang="cy-GB" sz="1200" b="0" i="0">
                <a:solidFill>
                  <a:schemeClr val="accent1"/>
                </a:solidFill>
                <a:effectLst/>
                <a:latin typeface="Bradley Hand ITC" pitchFamily="66" charset="0"/>
                <a:ea typeface="Bradley Hand ITC"/>
                <a:cs typeface="+mn-cs"/>
              </a:rPr>
              <a:t>gronyn wedi ei wefru sy’n cael ei ffurfio pan fydd un neu ragor o electronau’n cael eu colli neu eu hennill o atom neu foleciwl.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6584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Fersiwn athrawon.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58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Fersiwn athrawon.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4236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Fersiwn athrawon.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4027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A328E-7AB3-0940-8526-EC0810F7EA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80F564-8926-4D88-E339-4F9B5A90AE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B4CC49-E204-4882-65E3-9BBBC4BC8D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197A7B-C514-43D8-AEC8-39F0F3293A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4567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Fersiwn athrawon.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3368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Fersiwn athrawon.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7993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63DB95-055F-4643-BEB1-ADFDB4C7E5BC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505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3177" y="-16408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cy-GB"/>
              <a:t>14–16 oed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y-GB"/>
              <a:t>Single line title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88AA7C-09C8-F095-9310-57E53D7DF519}"/>
              </a:ext>
            </a:extLst>
          </p:cNvPr>
          <p:cNvSpPr txBox="1"/>
          <p:nvPr userDrawn="1"/>
        </p:nvSpPr>
        <p:spPr>
          <a:xfrm>
            <a:off x="7632970" y="5737757"/>
            <a:ext cx="4720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Wedi’i lawrlwytho o rsc.li/496HPSP, fersiwn heb ei sgaffaldio a nodiadau i athrawon ar gael</a:t>
            </a:r>
            <a:endParaRPr lang="cy-GB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cy-GB"/>
              <a:t>Heading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cy-GB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cy-GB"/>
              <a:t>Heading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cy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cy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cy-GB"/>
              <a:t>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 hasCustomPrompt="1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pPr/>
              <a:t>19/06/2026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 hasCustomPrompt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 hasCustomPrompt="1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223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y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 hasCustomPrompt="1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 hasCustomPrompt="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 hasCustomPrompt="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2" r:id="rId2"/>
    <p:sldLayoutId id="2147483668" r:id="rId3"/>
    <p:sldLayoutId id="2147483693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496HPS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s://rsc.li/444TbFh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18F91-D15E-5E44-80C2-620B381166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15082-B7C4-4D40-80F1-9A0175D69E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/>
              <a:t>Adeiledd a bondio:</a:t>
            </a:r>
          </a:p>
          <a:p>
            <a:r>
              <a:rPr lang="cy-GB"/>
              <a:t>Modelau Frayer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8DE506-C8FA-447A-139B-8E09C5D0BC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2386" y="1122218"/>
            <a:ext cx="451747" cy="45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064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20342E7-50FB-950E-C230-352FC7868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320624"/>
            <a:ext cx="10080000" cy="440661"/>
          </a:xfrm>
        </p:spPr>
        <p:txBody>
          <a:bodyPr>
            <a:normAutofit fontScale="90000"/>
          </a:bodyPr>
          <a:lstStyle/>
          <a:p>
            <a:r>
              <a:rPr lang="cy-GB" sz="4000">
                <a:latin typeface="Century Gothic" panose="020B0502020202020204" pitchFamily="34" charset="0"/>
              </a:rPr>
              <a:t>Modelau Frayer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689AD5D-AC57-E2DA-1DE7-2A7ED9E5B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210" y="822763"/>
            <a:ext cx="10047789" cy="5215652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cy-GB" sz="1800">
                <a:effectLst/>
                <a:latin typeface="Century Gothic" panose="020B0502020202020204" pitchFamily="34" charset="0"/>
                <a:ea typeface="Century Gothic"/>
                <a:cs typeface="Segoe UI" panose="020B0502040204020203" pitchFamily="34" charset="0"/>
              </a:rPr>
              <a:t>Mae modelau Frayer yn ffordd syml ond effeithiol o ddatblygu dealltwriaeth y dysgwyr o ddarn newydd o eirfa. Byddwch yn gweld beth mae eich dysgwyr yn ei wybod yn barod ac yn sylwi ar unrhyw gamsyniadau sydd ganddynt</a:t>
            </a:r>
            <a:r>
              <a:rPr lang="cy-GB" sz="1800">
                <a:effectLst/>
                <a:latin typeface="Arial" panose="020B0604020202020204" pitchFamily="34" charset="0"/>
                <a:ea typeface="Arial"/>
                <a:cs typeface="Segoe UI" panose="020B0502040204020203" pitchFamily="34" charset="0"/>
              </a:rPr>
              <a:t>. </a:t>
            </a:r>
            <a:r>
              <a:rPr lang="cy-GB" sz="1800">
                <a:latin typeface="Century Gothic" panose="020B0502020202020204" pitchFamily="34" charset="0"/>
              </a:rPr>
              <a:t>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y-GB" sz="1800"/>
              <a:t>Mae pedwar cam y gall y dysgwyr weithio drwyddynt, ond gallwch addasu’r model hwn i weddu orau i’ch dysgwyr. Gallwch arwain y dysgwyr drwy bob pedrant, ond mae pedrant 2 yn enwedig yn gweithio orau fel trafodaeth dan arweiniad yr athro.</a:t>
            </a:r>
          </a:p>
          <a:p>
            <a:pPr>
              <a:lnSpc>
                <a:spcPct val="120000"/>
              </a:lnSpc>
            </a:pPr>
            <a:endParaRPr lang="en-GB" sz="2000" dirty="0"/>
          </a:p>
          <a:p>
            <a:pPr>
              <a:lnSpc>
                <a:spcPct val="120000"/>
              </a:lnSpc>
            </a:pPr>
            <a:endParaRPr lang="en-GB" sz="21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GB" sz="2100" dirty="0"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16ADAFE-8742-FFDC-BD4A-B3B54E0B75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4738727"/>
              </p:ext>
            </p:extLst>
          </p:nvPr>
        </p:nvGraphicFramePr>
        <p:xfrm>
          <a:off x="572210" y="3228944"/>
          <a:ext cx="9986062" cy="26732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62958">
                  <a:extLst>
                    <a:ext uri="{9D8B030D-6E8A-4147-A177-3AD203B41FA5}">
                      <a16:colId xmlns:a16="http://schemas.microsoft.com/office/drawing/2014/main" val="672358555"/>
                    </a:ext>
                  </a:extLst>
                </a:gridCol>
                <a:gridCol w="5023104">
                  <a:extLst>
                    <a:ext uri="{9D8B030D-6E8A-4147-A177-3AD203B41FA5}">
                      <a16:colId xmlns:a16="http://schemas.microsoft.com/office/drawing/2014/main" val="3511474561"/>
                    </a:ext>
                  </a:extLst>
                </a:gridCol>
              </a:tblGrid>
              <a:tr h="133993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cy-GB" b="1">
                          <a:latin typeface="Century Gothic" panose="020B0502020202020204" pitchFamily="34" charset="0"/>
                        </a:rPr>
                        <a:t>1. Archwilio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cy-GB">
                          <a:latin typeface="Century Gothic" panose="020B0502020202020204" pitchFamily="34" charset="0"/>
                        </a:rPr>
                        <a:t>Cysylltwch hyn â chyfalaf gwyddoniaeth a defnyddiwch brofiad y dysgwyr.</a:t>
                      </a:r>
                    </a:p>
                    <a:p>
                      <a:pPr marL="0" indent="0" algn="l" rtl="0">
                        <a:buNone/>
                      </a:pP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2. Dadansoddi</a:t>
                      </a:r>
                    </a:p>
                    <a:p>
                      <a:pPr algn="ctr"/>
                      <a:r>
                        <a:rPr lang="cy-GB">
                          <a:latin typeface="Century Gothic" panose="020B0502020202020204" pitchFamily="34" charset="0"/>
                        </a:rPr>
                        <a:t>Edrychwch ar rannau cyfansawdd y gair i ddeall ei ystyr yn fanylach.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2760265"/>
                  </a:ext>
                </a:extLst>
              </a:tr>
              <a:tr h="1333355">
                <a:tc>
                  <a:txBody>
                    <a:bodyPr/>
                    <a:lstStyle/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4. Cyfnerthu</a:t>
                      </a:r>
                    </a:p>
                    <a:p>
                      <a:pPr algn="ctr"/>
                      <a:r>
                        <a:rPr lang="cy-GB" b="0">
                          <a:latin typeface="Century Gothic" panose="020B0502020202020204" pitchFamily="34" charset="0"/>
                        </a:rPr>
                        <a:t>Bydd y dysgwyr yn defnyddio eu gwybodaeth.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1" dirty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cy-GB" dirty="0">
                          <a:latin typeface="Century Gothic" panose="020B0502020202020204" pitchFamily="34" charset="0"/>
                        </a:rPr>
                        <a:t>. </a:t>
                      </a:r>
                      <a:r>
                        <a:rPr lang="cy-GB" b="1" dirty="0">
                          <a:latin typeface="Century Gothic" panose="020B0502020202020204" pitchFamily="34" charset="0"/>
                        </a:rPr>
                        <a:t>Egluro </a:t>
                      </a:r>
                    </a:p>
                    <a:p>
                      <a:pPr algn="ctr"/>
                      <a:r>
                        <a:rPr lang="cy-GB" dirty="0">
                          <a:latin typeface="Century Gothic" panose="020B0502020202020204" pitchFamily="34" charset="0"/>
                        </a:rPr>
                        <a:t>Cyflwynwch y diffiniad.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483608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96955B1-D852-22AA-470F-8B30CB7E0632}"/>
              </a:ext>
            </a:extLst>
          </p:cNvPr>
          <p:cNvSpPr txBox="1"/>
          <p:nvPr/>
        </p:nvSpPr>
        <p:spPr>
          <a:xfrm>
            <a:off x="4455397" y="4365531"/>
            <a:ext cx="2152418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2000" b="1">
                <a:latin typeface="Century Gothic" panose="020B0502020202020204" pitchFamily="34" charset="0"/>
              </a:rPr>
              <a:t>Term allweddol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6B5A77-0498-0A57-9032-65428CF5589E}"/>
              </a:ext>
            </a:extLst>
          </p:cNvPr>
          <p:cNvSpPr txBox="1"/>
          <p:nvPr/>
        </p:nvSpPr>
        <p:spPr>
          <a:xfrm>
            <a:off x="529401" y="6035063"/>
            <a:ext cx="10680830" cy="725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y-GB" sz="1800" dirty="0">
                <a:effectLst/>
                <a:latin typeface="Century Gothic" panose="020B0502020202020204" pitchFamily="34" charset="0"/>
              </a:rPr>
              <a:t>Mae rhagor o ganllawiau, gan gynnwys awgrymiadau, addasiadau a gwaith darllen </a:t>
            </a:r>
            <a:br>
              <a:rPr lang="cy-GB" sz="1800" dirty="0">
                <a:effectLst/>
                <a:latin typeface="Century Gothic" panose="020B0502020202020204" pitchFamily="34" charset="0"/>
              </a:rPr>
            </a:br>
            <a:r>
              <a:rPr lang="cy-GB" sz="1800" dirty="0">
                <a:effectLst/>
                <a:latin typeface="Century Gothic" panose="020B0502020202020204" pitchFamily="34" charset="0"/>
              </a:rPr>
              <a:t>pellach, ar gael yn y nodiadau i athrawon: </a:t>
            </a:r>
            <a:r>
              <a:rPr lang="cy-GB" sz="1800" dirty="0">
                <a:effectLst/>
                <a:latin typeface="Century Gothic" panose="020B0502020202020204" pitchFamily="34" charset="0"/>
                <a:hlinkClick r:id="rId3"/>
              </a:rPr>
              <a:t>rsc.li/496HPSP</a:t>
            </a:r>
            <a:endParaRPr lang="cy-GB" sz="1800" dirty="0">
              <a:effectLst/>
              <a:latin typeface="Century Gothic" panose="020B0502020202020204" pitchFamily="34" charset="0"/>
              <a:hlinkClick r:id="rId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C16B584-5207-8505-AF5C-B3BEEEABF1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149" y="314474"/>
            <a:ext cx="451747" cy="45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478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15809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104184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atom yn ei olygu i chi? Ble ydych chi wedi dod ar draws y gair hwn (neu rannau o’r gair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Ydych chi wedi gweld y gair atom o’r blaen? Mae bom atomig yn arf pwerus iawn.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atomau’n fach iawn.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Mae’r gair atom yn dechrau gydag ‘a’, fel ar wahân. 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ar wahân yn disgrifio rhywbeth sydd wedi ei wahanu oddi wrth rywbeth arall. Mewn geiriau eraill, </a:t>
                      </a:r>
                      <a:r>
                        <a:rPr lang="cy-GB" sz="14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nid</a:t>
                      </a: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yw’n rhan o rywbeth arall.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Dadanoddi atom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sy’n golygu ‘dim’</a:t>
                      </a: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o’r gair ‘tomos’, sy’n golygu ‘torri’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Awgrymwch beth mae atom yn ei olygu, drwy ddod â rhannau’r gair at ei gilydd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Rhowch gylch o gwmpas y diagram isod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sy’n dangos orau un atom hydrogen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Gorffennwch y frawddeg am y gair atom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Atomau yw’r pethau lleiaf posibl…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9281181"/>
              </p:ext>
            </p:extLst>
          </p:nvPr>
        </p:nvGraphicFramePr>
        <p:xfrm>
          <a:off x="5194063" y="3130210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Atom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 descr="Diagramau tri dot a chroes - y chwith yw H mewn cylch gydag un electron ar ymyl y cylch, y canol yw dau gylch sy'n gorgyffwrdd sy'n rhannu dau electron gydag H ym mhob cylch. Cylch yw'r dde gyda dau electron ar yr ymyl a He yn y canol.">
            <a:extLst>
              <a:ext uri="{FF2B5EF4-FFF2-40B4-BE49-F238E27FC236}">
                <a16:creationId xmlns:a16="http://schemas.microsoft.com/office/drawing/2014/main" id="{CD8FAD67-5095-8C26-4F44-17B660481A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48" y="4380526"/>
            <a:ext cx="5194069" cy="1547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789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3279675"/>
              </p:ext>
            </p:extLst>
          </p:nvPr>
        </p:nvGraphicFramePr>
        <p:xfrm>
          <a:off x="0" y="0"/>
          <a:ext cx="12192000" cy="739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510541124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cyfansoddyn yn ei olygu i chi? Ble ydych chi wedi dod ar draws y gair hwn (neu rannau o’r gair hwn) o'r blaen?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Mae’r gair cyfansoddyn yn cynnwys ‘cyf’, fel yn y gair ‘cyfuno’.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Pan fyddwch yn cyfuno pethau, rydych chi’n dod â nhw </a:t>
                      </a:r>
                      <a:r>
                        <a:rPr lang="cy-GB" sz="1400" b="0" i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at ei gilydd</a:t>
                      </a:r>
                      <a:r>
                        <a:rPr lang="cy-GB" sz="1400" b="0" i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 edrych ar yr hyn sy’n debyg ac yn wahanol.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Ydych chi wedi gweld y gair cyfansoddyn o’r blaen? “Peth wedi ei gyfansoddi o ddwy neu ragor o rannau, elfennau.” yw eglurhad Geiriadur Prifysgol Cymru o'r gair.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y gair cyfansoddyn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gyda neu ynghyd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ansawdd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 pethau sy’n gwneud rhywbeth yr hyn ydyw</a:t>
                      </a:r>
                    </a:p>
                    <a:p>
                      <a:pPr marL="285750" indent="-285750" algn="l" rtl="0">
                        <a:buFontTx/>
                        <a:buChar char="-"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rtl="0">
                        <a:buFontTx/>
                        <a:buChar char="-"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Awgrymwch beth yw ystyr cyfansoddyn, drwy ddod â rhannau’r gair at ei gilydd</a:t>
                      </a:r>
                    </a:p>
                    <a:p>
                      <a:pPr marL="0" indent="0" algn="l" rtl="0">
                        <a:buFontTx/>
                        <a:buNone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Rhowch gylch o gwmpas y blychau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sy’n cynnwys dim ond un cyfansoddyn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Gorffennwch y frawddeg am y gair cyfansoddyn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cyfansoddyn yn sylwedd pur sydd wedi ei wneud o ddau neu fwy…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6000595"/>
              </p:ext>
            </p:extLst>
          </p:nvPr>
        </p:nvGraphicFramePr>
        <p:xfrm>
          <a:off x="5078434" y="3429000"/>
          <a:ext cx="203277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7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Cyfansoddyn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 descr="Pedwar blwch sgwâr - mae gan y chwith uchaf 5 cylch hufen, mae gan y dde uchaf bum cylch oren gyda chylch amlinell coch ynghlwm wrth bob un. Ar y gwaelod chwith mae pum cylch du sydd â chylch gwyn a chylch coch ynghlwm wrthynt, ar y gwaelod dde mae dau gylch hufen, dau o'r dde uchaf, ac un o'r chwith isaf">
            <a:extLst>
              <a:ext uri="{FF2B5EF4-FFF2-40B4-BE49-F238E27FC236}">
                <a16:creationId xmlns:a16="http://schemas.microsoft.com/office/drawing/2014/main" id="{F18D2BFB-E33E-5443-AFD9-9E87BE54AE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078"/>
          <a:stretch/>
        </p:blipFill>
        <p:spPr>
          <a:xfrm>
            <a:off x="1128531" y="4470239"/>
            <a:ext cx="3675126" cy="277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4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7222453"/>
              </p:ext>
            </p:extLst>
          </p:nvPr>
        </p:nvGraphicFramePr>
        <p:xfrm>
          <a:off x="0" y="0"/>
          <a:ext cx="12192000" cy="760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587310268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moleciwl yn ei olygu i chi? Ble ydych chi wedi dod ar draws y gair hwn (neu rannau o’r gair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Yn ôl Geiriadur Prifysgol Cymru, dyma’r “gronyn lleiaf o sylwedd a all fodoli’n annibynnol heb golli nodweddion gwahaniaethol y sylwedd hwnnw”.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Mae’r ‘gronyn lleiaf’ hwnnw yn cael ei gyfleu yn y terfyniad ‘-ciwl’, sy’n golygu </a:t>
                      </a:r>
                      <a:r>
                        <a:rPr lang="cy-GB" sz="1400" b="0" i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bach iawn.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 Beth ydym yn ei wybod am foleciwlau?</a:t>
                      </a: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400" b="1" i="0" u="none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moleciwlau’n cynnwys atomau.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Gallant fod yn fawr (allwch chi feddwl am enghraifft?) neu’n fach (allwch chi feddwl am enghraifft?)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moleciwlau’n cynnwys bondiau cemegol.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 Lluniadwch gylch o gwmpas y delweddau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sy’n cynrychioli moleciwlau isod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Gorffennwch y frawddeg am y gair moleciwl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moleciwl yn ddau neu fwy o…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wedi eu cysylltu gan…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464809"/>
              </p:ext>
            </p:extLst>
          </p:nvPr>
        </p:nvGraphicFramePr>
        <p:xfrm>
          <a:off x="5201254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Moleciwl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 descr="Chwe siâp Mae pedwar yn cynnwys atomau lluosog (gan gynnwys rhai cyfansoddion), mae dau yn atomau sengl">
            <a:extLst>
              <a:ext uri="{FF2B5EF4-FFF2-40B4-BE49-F238E27FC236}">
                <a16:creationId xmlns:a16="http://schemas.microsoft.com/office/drawing/2014/main" id="{BF869C9D-8431-C018-7A61-FB3232E4C7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177" t="11645" r="4692" b="13279"/>
          <a:stretch/>
        </p:blipFill>
        <p:spPr>
          <a:xfrm>
            <a:off x="789709" y="4461164"/>
            <a:ext cx="4306038" cy="245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256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2548824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573315247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elfen yn ei olygu i chi? Ble ydych chi wedi dod ar draws y gair hwn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Ydych chi wedi gweld y gair elfen o’r blaen? Weithiau mae’n golygu rhannau, fel elfennau o stori dda.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Weithiau os bydd rhywbeth yn syml, bydd pobl yn dweud ei fod yn elfennol.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elfennau?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elfennau yn y tabl cyfnodol, lle maent yn cael eu trefnu yn ôl eu priodweddau.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Daw’r elfen o’r gair Lladin elementum: </a:t>
                      </a:r>
                      <a:r>
                        <a:rPr lang="cy-GB" sz="1800" b="0" i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hanfod (syml), egwyddor gyntaf, </a:t>
                      </a: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mater yn ei ffurf fwyaf sylfaenol.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Yn yr hafaliad geiriau isod,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rhowch gylch o gwmpas yr adweithyddion a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chynhyrchion sy’n bodoli fel elfennau yn yr hafaliad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Sodiwm + copr sylffad → copr + sodiwm sylffad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Gorffennwch y frawddeg am y gair elfen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elfen yn sylwedd pur sydd wedi ei wneud dim ond o…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318489"/>
              </p:ext>
            </p:extLst>
          </p:nvPr>
        </p:nvGraphicFramePr>
        <p:xfrm>
          <a:off x="5194879" y="3108325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Elfen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1518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260595-ED34-4381-6A24-FE6528484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FADEE92-6643-794F-406F-DC12A4E3F5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885005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573315247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bond yn ei olygu i chi? Ble ydych chi wedi dod ar draws y gair hwn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Ydych chi wedi gweld y gair bond o’r blaen? Mae’n bosibl y byddwch chi’n clywed am anifeiliaid anwes sydd â bond </a:t>
                      </a:r>
                      <a:r>
                        <a:rPr lang="cy-GB" sz="1400" b="0" i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cryf </a:t>
                      </a: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â’u perchnogion. 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Gall </a:t>
                      </a:r>
                      <a:r>
                        <a:rPr lang="cy-GB" sz="1400" b="0" i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grŵp fondio gyda’i gilydd </a:t>
                      </a: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 dod yn ffrindiau da neu weithio’n dda gyda’i gilydd, fel tîm chwaraeon.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fondiau?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bondiau’n dal gronynnau gyda’i gilydd.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gwahanol fathau o fondiau.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bondiau’n deillio o wefrau/atyniad electrostatig.</a:t>
                      </a: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Enwch dri math o fondio cemegol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sy’n bodoli mewn cemeg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Un math o fondio yw bondio ïonig.</a:t>
                      </a: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Gorffennwch y frawddeg am y gair bond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bond cemegol yn rym (electrostatig) cryf o…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B7D5726-09EE-1DD3-E686-9A526F95AB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5048999"/>
              </p:ext>
            </p:extLst>
          </p:nvPr>
        </p:nvGraphicFramePr>
        <p:xfrm>
          <a:off x="4983862" y="3108325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Bond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4590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3141944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14362873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ïon yn ei olygu i chi? Ble ydych chi wedi dod ar draws y gair hwn (neu rannau o’r gair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protonau ac electronau’n gorffen gydag ‘on’ ac maent wedi eu </a:t>
                      </a:r>
                      <a:r>
                        <a:rPr lang="cy-GB" sz="1400" b="0" i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gwefru.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Ydych chi wedi clywed y gair ïon o’r blaen? Math o fond cemegol yw bond ïonig.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ïonau?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gan ïonau wefr.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ïonau’n ffurfio cyfansoddion ïonig.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ïonau'n cael eu hatynnu at y gwefrau dirgroes.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Llenwch y diagram ffurfwedd electronau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ar gyfer yr </a:t>
                      </a:r>
                      <a:r>
                        <a:rPr lang="cy-GB" sz="1400" b="1" u="none" baseline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ïon magnesiwm a ddangosir ar y dde</a:t>
                      </a: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Mae’r diagram ffurfwedd electronau ar gyfer atom magnesiwm ar y chwith er mwyn eich helpu.</a:t>
                      </a: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 Gorffennwch y frawddeg am y gair ïon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Gronyn wedi ei wefru yw ïon sy’n cael ei ffurfio pan fydd un neu fwy o electronau yn …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279375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Ïon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 descr="Ar y chwith - diagram dot a chroes wedi'i gwblhau o magnesiwm. Ar y dde - diagram rhannol gyflawn o ïon magnesiwm 2+">
            <a:extLst>
              <a:ext uri="{FF2B5EF4-FFF2-40B4-BE49-F238E27FC236}">
                <a16:creationId xmlns:a16="http://schemas.microsoft.com/office/drawing/2014/main" id="{0DE658A4-2D38-D279-499D-FCE6ABB2B4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281" b="24280"/>
          <a:stretch/>
        </p:blipFill>
        <p:spPr>
          <a:xfrm>
            <a:off x="1202254" y="4585469"/>
            <a:ext cx="3602743" cy="185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5095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4599758"/>
              </p:ext>
            </p:extLst>
          </p:nvPr>
        </p:nvGraphicFramePr>
        <p:xfrm>
          <a:off x="0" y="0"/>
          <a:ext cx="12192000" cy="6903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atom yn ei olygu i chi? Ble ydych chi wedi dod ar draws y gair hwn (neu rannau o’r gair hwn)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atom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A-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Dim</a:t>
                      </a:r>
                    </a:p>
                    <a:p>
                      <a:pPr algn="ctr"/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-tom</a:t>
                      </a:r>
                    </a:p>
                    <a:p>
                      <a:pPr algn="ctr"/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O’r gair ‘tomos’, sy’n golygu torri</a:t>
                      </a: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Ystyr cyffredinol: nid oes modd ei dorri, neu nid oes modd ei rannu 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Rhowch gylch o gwmpas y diagram isod sy’n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dangos un atom hydrogen orau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Diffiniwch atom, mewn cyd-destun cemeg.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dirty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Y gronyn lleiaf posibl o elfen; mae atomau wedi eu gwneud o brotonau, niwtronau ac electronau.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0443506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Atom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" name="Picture 1" descr="Diagramau tri dot a chroes. Mae'r un chwith (atom hydrogen) wedi'i gylchu i ddangos mai dyma'r ateb cywir">
            <a:extLst>
              <a:ext uri="{FF2B5EF4-FFF2-40B4-BE49-F238E27FC236}">
                <a16:creationId xmlns:a16="http://schemas.microsoft.com/office/drawing/2014/main" id="{FF808503-8315-F844-20F6-2090E93A23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48" y="4380526"/>
            <a:ext cx="5194069" cy="1547833"/>
          </a:xfrm>
          <a:prstGeom prst="rect">
            <a:avLst/>
          </a:prstGeom>
        </p:spPr>
      </p:pic>
      <p:sp>
        <p:nvSpPr>
          <p:cNvPr id="4" name="Oval 3" descr="Cylch o amgylch yr atom hydrogen i ddangos mai dyma'r ateb cywir">
            <a:extLst>
              <a:ext uri="{FF2B5EF4-FFF2-40B4-BE49-F238E27FC236}">
                <a16:creationId xmlns:a16="http://schemas.microsoft.com/office/drawing/2014/main" id="{AA31B1A5-EEE5-2274-FB1C-FF8A143FD501}"/>
              </a:ext>
            </a:extLst>
          </p:cNvPr>
          <p:cNvSpPr/>
          <p:nvPr/>
        </p:nvSpPr>
        <p:spPr>
          <a:xfrm>
            <a:off x="490518" y="4445684"/>
            <a:ext cx="1414272" cy="1341120"/>
          </a:xfrm>
          <a:prstGeom prst="ellipse">
            <a:avLst/>
          </a:prstGeom>
          <a:noFill/>
          <a:ln w="34925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4197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1053230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cyfansoddyn yn ei olygu i chi? Ble ydych chi wedi dod ar draws y gair hwn (neu rannau o’r gair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cyfansoddyn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cyf-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Gyda, ynghyd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-ansawdd</a:t>
                      </a:r>
                    </a:p>
                    <a:p>
                      <a:pPr algn="ctr"/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Yn disgrifio ‘ansawdd’ neu ‘wneuthuriad’ y peth dan sylw</a:t>
                      </a:r>
                      <a:b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b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Ystyr cyffredinol: rhywbeth a roddwyd gyda’i gilydd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Rhowch gylch o gwmpas y blychau sy’n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cynnwys dim ond un cyfansoddyn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Diffiniwch gyfansoddyn, mewn cyd-destun cemeg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cy-GB" sz="1800" b="1" dirty="0">
                          <a:solidFill>
                            <a:schemeClr val="accent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</a:br>
                      <a:r>
                        <a:rPr lang="cy-GB" sz="1800" b="1" dirty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Sylwedd pur wedi ei wneud o ddwy neu ragor o elfennau gwahanol y mae bondiau cemegol yn cysylltu eu hatomau; mae’r atomau mewn cymhareb sefydlog.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449095"/>
              </p:ext>
            </p:extLst>
          </p:nvPr>
        </p:nvGraphicFramePr>
        <p:xfrm>
          <a:off x="5071404" y="3093328"/>
          <a:ext cx="2032778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7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Cyfansoddyn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" name="Picture 9" descr="Pedwar sgwâr pob un â siapiau ynddynt. Mae'r ochr dde uchaf a'r ochr chwith isaf wedi'u hamgylchynu i ddangos mai nhw yw'r atebion cywir.">
            <a:extLst>
              <a:ext uri="{FF2B5EF4-FFF2-40B4-BE49-F238E27FC236}">
                <a16:creationId xmlns:a16="http://schemas.microsoft.com/office/drawing/2014/main" id="{E9275121-DFA2-FF4B-1A75-57513B5CAE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4722" y="3940524"/>
            <a:ext cx="3494191" cy="282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4919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412513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moleciwl yn ei olygu i chi? Ble ydych chi wedi dod ar draws y gair hwn (neu rannau o’r gair hwn)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foleciwlau?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Moleciwl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O’r gair Ffrangeg ‘molécule’</a:t>
                      </a:r>
                      <a:b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b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Mae’n golygu ‘gronyn hynod o fychan’</a:t>
                      </a:r>
                      <a:b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b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Cafodd ei ddefnyddio fel gair gwyddonol am y tro cyntaf ym 1811 gan Amedeo Avogadro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Lluniadwch gylch o gwmpas y delweddau sy’n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cynrychioli moleciwlau isod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Diffiniwch foleciwl, mewn cyd-destun cemeg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2000" b="1" u="none" dirty="0">
                        <a:solidFill>
                          <a:srgbClr val="C8102E"/>
                        </a:solidFill>
                        <a:latin typeface="Bradley Hand ITC" pitchFamily="66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dirty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Dau atom neu ragor wedi eu cysylltu gan fondiau cemegol.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7478086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Moleciwl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1" name="Picture 10" descr="Chwe siâp Wrth ddarllen o'r chwith uchaf i'r dde isaf, mae siapiau 1-4 wedi'u hamgylchynu i nodi atebion cywir">
            <a:extLst>
              <a:ext uri="{FF2B5EF4-FFF2-40B4-BE49-F238E27FC236}">
                <a16:creationId xmlns:a16="http://schemas.microsoft.com/office/drawing/2014/main" id="{B0CF8E4D-6523-8ACD-7F4C-FDC7E64527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195" y="3901440"/>
            <a:ext cx="4461683" cy="2834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4346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FA186-EC87-5013-DC03-637645898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AAC92E3F-CDA7-671A-174A-17992673DC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3480172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elfen yn ei olygu i chi? Ble ydych chi wedi dod ar draws y gair hwn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elfennau?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Elfen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 u="none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O’r gair Lladin ‘elementum’</a:t>
                      </a:r>
                      <a:br>
                        <a:rPr lang="cy-GB" sz="1800" b="1" i="0" u="none">
                          <a:solidFill>
                            <a:schemeClr val="accent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</a:br>
                      <a:br>
                        <a:rPr lang="cy-GB" sz="1800" b="1" i="0" u="none">
                          <a:solidFill>
                            <a:schemeClr val="accent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</a:br>
                      <a:r>
                        <a:rPr lang="cy-GB" sz="1800" b="1" i="0" u="none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Hanfod (syml), egwyddor gyntaf, m</a:t>
                      </a:r>
                      <a:r>
                        <a:rPr lang="cy-GB" sz="1800" b="1" i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ater yn ei ffurf fwyaf sylfaenol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Yn yr hafaliad geiriau isod, rhowch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gylch o gwmpas yr adweithyddion a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chynhyrchion sy’n bodoli fel elfennau yn yr hafaliad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Sodiwm + copr sylffad → copr + sodiwm sylffad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    3. Diffiniwch elfen, mewn cyd-destun cemeg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dirty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Sylwedd pur sydd wedi ei wneud o un math o atom yn unig.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029FEF1-8863-915F-6D28-15FB5DC939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8569434"/>
              </p:ext>
            </p:extLst>
          </p:nvPr>
        </p:nvGraphicFramePr>
        <p:xfrm>
          <a:off x="5194877" y="3108325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Elfen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Oval 1" descr="Cylch o amgylch sodiwm wedi'i gylchu i ddangos mai dyma'r ateb cywir">
            <a:extLst>
              <a:ext uri="{FF2B5EF4-FFF2-40B4-BE49-F238E27FC236}">
                <a16:creationId xmlns:a16="http://schemas.microsoft.com/office/drawing/2014/main" id="{6790DE99-CB4B-6E32-45E8-8E9989856834}"/>
              </a:ext>
            </a:extLst>
          </p:cNvPr>
          <p:cNvSpPr/>
          <p:nvPr/>
        </p:nvSpPr>
        <p:spPr>
          <a:xfrm>
            <a:off x="395541" y="4827562"/>
            <a:ext cx="961992" cy="841718"/>
          </a:xfrm>
          <a:prstGeom prst="ellipse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 descr="Cylch o amgylch copr wedi'i gylchu i ddangos mai dyma'r ateb cywir">
            <a:extLst>
              <a:ext uri="{FF2B5EF4-FFF2-40B4-BE49-F238E27FC236}">
                <a16:creationId xmlns:a16="http://schemas.microsoft.com/office/drawing/2014/main" id="{324D1434-5383-F845-FBD0-1D7A70E2603D}"/>
              </a:ext>
            </a:extLst>
          </p:cNvPr>
          <p:cNvSpPr/>
          <p:nvPr/>
        </p:nvSpPr>
        <p:spPr>
          <a:xfrm>
            <a:off x="3191490" y="4930726"/>
            <a:ext cx="592719" cy="618979"/>
          </a:xfrm>
          <a:prstGeom prst="ellipse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994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4264126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bond yn ei olygu i chi? Ble ydych chi wedi dod ar draws y gair hwn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fondiau?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Bond</a:t>
                      </a: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O’r gair Proto-Indo-Ewropeaidd ‘</a:t>
                      </a:r>
                      <a: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bhendh </a:t>
                      </a: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‘</a:t>
                      </a:r>
                      <a:b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b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Yn golygu ‘rhwymo neu glymu’</a:t>
                      </a:r>
                      <a:b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b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Daw o’r un gwreiddyn â band, bandana, bwndel a rhuban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Enwch dri math o fondio cemegol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sy’n bodoli mewn cemeg</a:t>
                      </a:r>
                    </a:p>
                    <a:p>
                      <a:pPr algn="ctr"/>
                      <a:br>
                        <a:rPr lang="cy-GB" sz="14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400" b="1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u="none" baseline="0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Ïonig </a:t>
                      </a:r>
                    </a:p>
                    <a:p>
                      <a:pPr algn="ctr"/>
                      <a:r>
                        <a:rPr lang="cy-GB" sz="1800" b="1" u="none" baseline="0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Cofalent</a:t>
                      </a:r>
                    </a:p>
                    <a:p>
                      <a:pPr algn="ctr"/>
                      <a:r>
                        <a:rPr lang="cy-GB" sz="1800" b="1" u="none" baseline="0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Metelig</a:t>
                      </a:r>
                    </a:p>
                    <a:p>
                      <a:pPr algn="l" rtl="0"/>
                      <a:endParaRPr lang="en-GB" sz="1800" b="1" u="none" baseline="0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baseline="0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Diffiniwch fond, mewn cyd-destun cemeg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 dirty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Grym atyniad electrostatig cryf sy’n dal atomau at ei gilydd.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150587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Bond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42212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7152233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ïon yn ei olygu i chi? Ble ydych chi wedi dod ar draws y gair hwn (neu rannau o’r gair hwn)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ïonau?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Ïon</a:t>
                      </a:r>
                    </a:p>
                    <a:p>
                      <a:pPr algn="ctr"/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lang="cy-GB" sz="1800" b="1" i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Ei ystyr yw ‘mynd’</a:t>
                      </a:r>
                    </a:p>
                    <a:p>
                      <a:pPr algn="ctr"/>
                      <a:br>
                        <a:rPr lang="cy-GB" sz="1800" b="1" i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</a:br>
                      <a:r>
                        <a:rPr lang="cy-GB" sz="1800" b="1" i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Cafodd ei enw oherwydd bod ïonau’n symud tuag at wefr ddirgroes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Lluniadwch y diagram ffurfwedd electronau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ar gyfer </a:t>
                      </a:r>
                      <a:r>
                        <a:rPr lang="cy-GB" sz="1400" b="1" u="none" baseline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ïon magnesiwm</a:t>
                      </a: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Diffiniwch ïon, mewn cyd-destun cemeg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 dirty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Gronyn wedi ei wefru sy’n cael ei ffurfio pan fydd un neu ragor o electronau’n cael eu colli neu eu hennill o atom neu foleciwl.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Ïon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 descr="Diagram dot a chroes cyflawn ar gyfer ïon magnesiwm (2+). Mae ganddo 2 electron ar y plisgyn mewnol ac 8 electron ar y plisgyn allanol">
            <a:extLst>
              <a:ext uri="{FF2B5EF4-FFF2-40B4-BE49-F238E27FC236}">
                <a16:creationId xmlns:a16="http://schemas.microsoft.com/office/drawing/2014/main" id="{11C8354D-25C2-E682-C4FE-E1B4129E64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6585" y="4037382"/>
            <a:ext cx="2561654" cy="2271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2231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Cynllun enghreifftiol</a:t>
            </a:r>
          </a:p>
        </p:txBody>
      </p:sp>
      <p:graphicFrame>
        <p:nvGraphicFramePr>
          <p:cNvPr id="5" name="Content Placeholder 5">
            <a:extLst>
              <a:ext uri="{FF2B5EF4-FFF2-40B4-BE49-F238E27FC236}">
                <a16:creationId xmlns:a16="http://schemas.microsoft.com/office/drawing/2014/main" id="{781063B1-E5E0-C242-7F60-F3F78892A2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5205863"/>
              </p:ext>
            </p:extLst>
          </p:nvPr>
        </p:nvGraphicFramePr>
        <p:xfrm>
          <a:off x="0" y="0"/>
          <a:ext cx="1138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9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10436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cy-GB" sz="2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Archwilio</a:t>
                      </a:r>
                    </a:p>
                    <a:p>
                      <a:pPr marL="0" indent="0" algn="ctr">
                        <a:buNone/>
                      </a:pP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 rtl="0"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Cysylltwch hyn â chyfalaf gwyddoniaeth a defnyddiwch brofiad y dysgwyr.</a:t>
                      </a:r>
                    </a:p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Dadansoddi/‘beth ydym ni’n ei wybod am X’?</a:t>
                      </a:r>
                    </a:p>
                    <a:p>
                      <a:pPr algn="ctr"/>
                      <a:br>
                        <a:rPr lang="cy-GB" sz="1800" b="0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Edrychwch ar rannau cyfansawdd y gair i helpu i ddatrys ei ystyr.</a:t>
                      </a:r>
                    </a:p>
                    <a:p>
                      <a:pPr algn="l" rtl="0"/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Neu gofynnwch i’r dysgwyr awgrymu beth maent eisoes yn ei wybod am y term allweddol </a:t>
                      </a:r>
                      <a:b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</a:b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fel dosbarth </a:t>
                      </a:r>
                    </a:p>
                    <a:p>
                      <a:pPr algn="ctr"/>
                      <a:r>
                        <a:rPr lang="cy-GB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             (gyda chymorth ambell bwynt bwled).</a:t>
                      </a:r>
                    </a:p>
                    <a:p>
                      <a:pPr algn="l" rtl="0"/>
                      <a:endParaRPr lang="en-GB" sz="1200" b="1" u="sng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7564">
                <a:tc>
                  <a:txBody>
                    <a:bodyPr/>
                    <a:lstStyle/>
                    <a:p>
                      <a:pPr algn="ctr"/>
                      <a:r>
                        <a:rPr lang="cy-GB" sz="2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Cyfnerthu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Bydd y dysgwyr yn defnyddio eu gwybodaeth.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cy-GB" sz="2800" b="1" u="none" baseline="0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Egluro</a:t>
                      </a:r>
                    </a:p>
                    <a:p>
                      <a:pPr algn="ctr"/>
                      <a:br>
                        <a:rPr lang="cy-GB" sz="1800" b="0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Cyflwynwch y diffiniad.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F6446A5-8A2B-740F-D94D-BD65E28FBA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548806"/>
              </p:ext>
            </p:extLst>
          </p:nvPr>
        </p:nvGraphicFramePr>
        <p:xfrm>
          <a:off x="3967088" y="3176888"/>
          <a:ext cx="3460652" cy="1066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3200" u="none" dirty="0">
                          <a:solidFill>
                            <a:srgbClr val="C8102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&lt;Dewiswch eich term allweddol&gt;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8014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A5D8BDB-E378-46B9-9047-DE65A0E34B0B}">
  <ds:schemaRefs>
    <ds:schemaRef ds:uri="http://schemas.microsoft.com/office/2006/documentManagement/types"/>
    <ds:schemaRef ds:uri="http://purl.org/dc/dcmitype/"/>
    <ds:schemaRef ds:uri="http://schemas.microsoft.com/office/2006/metadata/properties"/>
    <ds:schemaRef ds:uri="9e3c562f-56b0-4bc9-96c8-d04b09868558"/>
    <ds:schemaRef ds:uri="http://purl.org/dc/terms/"/>
    <ds:schemaRef ds:uri="5c7d88b2-bc5d-47d8-b067-5f30c82b40fb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ACB7D58-BCD4-44FB-8E64-3957649FAE3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33BAEE2-95BE-4AFC-B5E0-9BF329A659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2423</Words>
  <Application>Microsoft Office PowerPoint</Application>
  <PresentationFormat>Widescreen</PresentationFormat>
  <Paragraphs>391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Bradley Hand ITC</vt:lpstr>
      <vt:lpstr>Calibri</vt:lpstr>
      <vt:lpstr>Calibri Light</vt:lpstr>
      <vt:lpstr>Century Gothic</vt:lpstr>
      <vt:lpstr>Office Theme</vt:lpstr>
      <vt:lpstr>14–16 oed</vt:lpstr>
      <vt:lpstr>Modelau Frayer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Structure and bonding Frayer models scaffolded student slides CYM</dc:title>
  <dc:creator>Royal Society of Chemistry</dc:creator>
  <cp:keywords/>
  <dc:description>Available from rsc.li/496HPSP</dc:description>
  <cp:lastModifiedBy>Hannah Griffiths</cp:lastModifiedBy>
  <cp:revision>1</cp:revision>
  <dcterms:created xsi:type="dcterms:W3CDTF">2026-05-28T14:10:26Z</dcterms:created>
  <dcterms:modified xsi:type="dcterms:W3CDTF">2026-06-19T15:22:40Z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Order">
    <vt:r8>71200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MediaServiceImageTags">
    <vt:lpwstr/>
  </property>
</Properties>
</file>